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82A"/>
    <a:srgbClr val="FF3399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5" autoAdjust="0"/>
    <p:restoredTop sz="94660"/>
  </p:normalViewPr>
  <p:slideViewPr>
    <p:cSldViewPr snapToGrid="0">
      <p:cViewPr>
        <p:scale>
          <a:sx n="80" d="100"/>
          <a:sy n="80" d="100"/>
        </p:scale>
        <p:origin x="-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47230"/>
            <a:ext cx="10515600" cy="1325563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</a:t>
            </a:r>
            <a:b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6000" b="1" dirty="0" smtClean="0">
                <a:solidFill>
                  <a:schemeClr val="accent6">
                    <a:lumMod val="75000"/>
                  </a:schemeClr>
                </a:solidFill>
              </a:rPr>
              <a:t>o l’arte degli schemi</a:t>
            </a:r>
            <a:endParaRPr lang="it-IT" sz="32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il tema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le potenzialità del nostro orientamento nel mondo,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sono affidate a mappe o schemi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in cui si incontrano e operano tre componenti 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</a:t>
            </a:r>
            <a:r>
              <a:rPr lang="it-IT" sz="3600" dirty="0" err="1" smtClean="0"/>
              <a:t>lógos</a:t>
            </a:r>
            <a:r>
              <a:rPr lang="it-IT" sz="3600" dirty="0" smtClean="0"/>
              <a:t>   /  éthos  /  </a:t>
            </a:r>
            <a:r>
              <a:rPr lang="it-IT" sz="3600" dirty="0" err="1" smtClean="0"/>
              <a:t>páthos</a:t>
            </a:r>
            <a:endParaRPr lang="it-IT" sz="3600" dirty="0" smtClean="0"/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per introdurre:                                            </a:t>
            </a:r>
            <a:r>
              <a:rPr lang="it-IT" sz="3600" b="1" dirty="0" smtClean="0"/>
              <a:t>la mente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lo schema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l’uso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                </a:t>
            </a:r>
            <a:r>
              <a:rPr lang="it-IT" sz="3600" b="1" dirty="0" smtClean="0"/>
              <a:t>il piano   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98794" y="446281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4001066" y="5352211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003338" y="4917747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4005610" y="5793491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0750"/>
            <a:ext cx="10515600" cy="1325563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</a:t>
            </a:r>
            <a:b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o l’arte degli schemi</a:t>
            </a:r>
            <a:endParaRPr lang="it-IT" sz="24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1752616" y="2153177"/>
            <a:ext cx="9807054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…  Ma i viventi compiono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tutti l’errore di tracciar troppo netti confini.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Gli angeli (dicono) spesso non sanno se vanno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tra i vivi o tra i morti. L’eterna corrente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trascina attraverso entrambi i regni ogni età,</a:t>
            </a:r>
          </a:p>
          <a:p>
            <a:pPr>
              <a:buNone/>
            </a:pPr>
            <a:r>
              <a:rPr lang="it-IT" sz="3200" dirty="0" smtClean="0">
                <a:solidFill>
                  <a:srgbClr val="0000CC"/>
                </a:solidFill>
                <a:latin typeface="Elephant" pitchFamily="18" charset="0"/>
              </a:rPr>
              <a:t>ed entrambi sovrasta con il suo suono.</a:t>
            </a:r>
          </a:p>
          <a:p>
            <a:pPr>
              <a:spcBef>
                <a:spcPts val="0"/>
              </a:spcBef>
              <a:buNone/>
            </a:pPr>
            <a:endParaRPr lang="it-IT" sz="4000" dirty="0" smtClean="0"/>
          </a:p>
          <a:p>
            <a:pPr>
              <a:spcBef>
                <a:spcPts val="0"/>
              </a:spcBef>
              <a:buNone/>
            </a:pPr>
            <a:r>
              <a:rPr lang="it-IT" sz="3600" dirty="0" err="1" smtClean="0"/>
              <a:t>Rainer</a:t>
            </a:r>
            <a:r>
              <a:rPr lang="it-IT" sz="3600" dirty="0" smtClean="0"/>
              <a:t> Maria </a:t>
            </a:r>
            <a:r>
              <a:rPr lang="it-IT" sz="3600" dirty="0" err="1" smtClean="0"/>
              <a:t>Rilke</a:t>
            </a:r>
            <a:r>
              <a:rPr lang="it-IT" sz="3600" dirty="0" smtClean="0"/>
              <a:t>, 1923, </a:t>
            </a:r>
            <a:r>
              <a:rPr lang="it-IT" sz="3600" i="1" dirty="0" smtClean="0"/>
              <a:t>Elegie </a:t>
            </a:r>
            <a:r>
              <a:rPr lang="it-IT" sz="3600" i="1" dirty="0" err="1" smtClean="0"/>
              <a:t>duinesi</a:t>
            </a:r>
            <a:r>
              <a:rPr lang="it-IT" sz="3600" dirty="0" smtClean="0"/>
              <a:t>, I, 80-85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7618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08863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600" b="1" dirty="0" smtClean="0">
                <a:solidFill>
                  <a:srgbClr val="C00000"/>
                </a:solidFill>
              </a:rPr>
              <a:t>per introdurre:                           </a:t>
            </a:r>
            <a:r>
              <a:rPr lang="it-IT" sz="3600" b="1" dirty="0" smtClean="0"/>
              <a:t>la mente</a:t>
            </a:r>
          </a:p>
          <a:p>
            <a:pPr>
              <a:spcBef>
                <a:spcPts val="0"/>
              </a:spcBef>
              <a:buNone/>
            </a:pPr>
            <a:endParaRPr lang="it-IT" sz="1000" b="1" dirty="0" smtClean="0"/>
          </a:p>
          <a:p>
            <a:pPr>
              <a:spcBef>
                <a:spcPts val="0"/>
              </a:spcBef>
              <a:buNone/>
            </a:pPr>
            <a:r>
              <a:rPr lang="it-IT" sz="4000" dirty="0" smtClean="0"/>
              <a:t>Il cervello umano è un sistema massicciamente distribuito in un parallelo di innumerevoli </a:t>
            </a:r>
            <a:r>
              <a:rPr lang="it-IT" sz="4000" dirty="0" err="1" smtClean="0"/>
              <a:t>interconnessioni</a:t>
            </a:r>
            <a:r>
              <a:rPr lang="it-IT" sz="4000" dirty="0" err="1" smtClean="0">
                <a:solidFill>
                  <a:srgbClr val="C00000"/>
                </a:solidFill>
              </a:rPr>
              <a:t>*</a:t>
            </a:r>
            <a:r>
              <a:rPr lang="it-IT" sz="4000" dirty="0" smtClean="0"/>
              <a:t>, non solo lungo percorsi gerarchici, ma anche lungo connessioni incrociate e retro-connessioni.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[cfr. </a:t>
            </a:r>
            <a:r>
              <a:rPr lang="it-IT" sz="3200" dirty="0" err="1" smtClean="0"/>
              <a:t>Nozick</a:t>
            </a:r>
            <a:r>
              <a:rPr lang="it-IT" sz="3200" dirty="0" smtClean="0"/>
              <a:t> Robert, 2001, </a:t>
            </a:r>
            <a:r>
              <a:rPr lang="it-IT" sz="3200" i="1" dirty="0" smtClean="0"/>
              <a:t>Invarianze. La struttura del mondo oggettivo</a:t>
            </a:r>
            <a:r>
              <a:rPr lang="it-IT" sz="3200" dirty="0" smtClean="0"/>
              <a:t> </a:t>
            </a:r>
            <a:r>
              <a:rPr lang="it-IT" sz="3200" dirty="0" err="1" smtClean="0"/>
              <a:t>Fazi</a:t>
            </a:r>
            <a:r>
              <a:rPr lang="it-IT" sz="3200" dirty="0" smtClean="0"/>
              <a:t> editore, Roma 2003]</a:t>
            </a:r>
          </a:p>
          <a:p>
            <a:pPr>
              <a:spcBef>
                <a:spcPts val="0"/>
              </a:spcBef>
              <a:buNone/>
            </a:pPr>
            <a:endParaRPr lang="it-IT" sz="4000" dirty="0" smtClean="0"/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it-IT" sz="3600" dirty="0" smtClean="0"/>
              <a:t>                                                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4285403" y="1296525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86591" y="5622868"/>
            <a:ext cx="115596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C00000"/>
                </a:solidFill>
              </a:rPr>
              <a:t>*</a:t>
            </a:r>
            <a:r>
              <a:rPr lang="it-IT" sz="2400" dirty="0" err="1" smtClean="0">
                <a:solidFill>
                  <a:srgbClr val="0000CC"/>
                </a:solidFill>
              </a:rPr>
              <a:t>nota</a:t>
            </a:r>
            <a:r>
              <a:rPr lang="it-IT" sz="2400" dirty="0" smtClean="0">
                <a:solidFill>
                  <a:srgbClr val="0000CC"/>
                </a:solidFill>
              </a:rPr>
              <a:t> bene</a:t>
            </a:r>
            <a:r>
              <a:rPr lang="it-IT" sz="2400" dirty="0" smtClean="0"/>
              <a:t>: cervello umano e prassi di coscienza “massicciamente distribuito” nel corpo, </a:t>
            </a:r>
          </a:p>
          <a:p>
            <a:r>
              <a:rPr lang="it-IT" sz="2400" dirty="0" smtClean="0"/>
              <a:t>                       non centralizzato localisticamente </a:t>
            </a:r>
          </a:p>
          <a:p>
            <a:r>
              <a:rPr lang="it-IT" sz="2400" dirty="0" smtClean="0"/>
              <a:t>                       da qui deriva la sua operatività in termini di “innumerevoli interconnessioni”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34914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65244" y="965812"/>
            <a:ext cx="10994409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   per introdurre:</a:t>
            </a:r>
            <a:r>
              <a:rPr lang="it-IT" sz="3200" b="1" dirty="0" smtClean="0"/>
              <a:t>                        lo schema</a:t>
            </a:r>
          </a:p>
          <a:p>
            <a:pPr>
              <a:spcBef>
                <a:spcPts val="0"/>
              </a:spcBef>
              <a:buNone/>
            </a:pPr>
            <a:endParaRPr lang="it-IT" sz="1400" b="1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“gli schemi, nei sistemi complessi adattativi, hanno il compito di identificare, comprimere, e registrare le regolarità dell’esperienza così da permettere al sistema di adattarsi fornendo risposte rapide ed efficaci. …</a:t>
            </a:r>
          </a:p>
          <a:p>
            <a:pPr>
              <a:spcBef>
                <a:spcPts val="0"/>
              </a:spcBef>
              <a:buNone/>
            </a:pPr>
            <a:endParaRPr lang="it-IT" sz="1200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… poiché l’esperienza eccede sempre la nostra capacità di elaborazione e l’autocoscienza non è mai completa, i significati prodotti dalla conoscenza non sono mai stabili, ma sempre </a:t>
            </a:r>
            <a:r>
              <a:rPr lang="it-IT" sz="2900" dirty="0" err="1" smtClean="0"/>
              <a:t>mutevoli…</a:t>
            </a:r>
            <a:r>
              <a:rPr lang="it-IT" sz="2900" dirty="0" smtClean="0"/>
              <a:t> in una costante fluttuazione tra informazione e rumore. </a:t>
            </a:r>
          </a:p>
          <a:p>
            <a:pPr>
              <a:spcBef>
                <a:spcPts val="0"/>
              </a:spcBef>
              <a:buNone/>
            </a:pPr>
            <a:endParaRPr lang="it-IT" sz="1800" dirty="0" smtClean="0"/>
          </a:p>
          <a:p>
            <a:pPr>
              <a:spcBef>
                <a:spcPts val="0"/>
              </a:spcBef>
              <a:buNone/>
            </a:pPr>
            <a:r>
              <a:rPr lang="it-IT" sz="2900" dirty="0" smtClean="0"/>
              <a:t>Tale instabilità contiene una promessa di creatività e una minaccia di distruzione” </a:t>
            </a:r>
          </a:p>
          <a:p>
            <a:pPr>
              <a:spcBef>
                <a:spcPts val="0"/>
              </a:spcBef>
              <a:buNone/>
            </a:pPr>
            <a:r>
              <a:rPr lang="it-IT" sz="2400" dirty="0" smtClean="0"/>
              <a:t>                                                  [cfr Mark C. Taylor, </a:t>
            </a:r>
            <a:r>
              <a:rPr lang="it-IT" sz="2400" i="1" dirty="0" smtClean="0"/>
              <a:t>Il momento della complessità. </a:t>
            </a:r>
          </a:p>
          <a:p>
            <a:pPr>
              <a:spcBef>
                <a:spcPts val="0"/>
              </a:spcBef>
              <a:buNone/>
            </a:pPr>
            <a:r>
              <a:rPr lang="it-IT" sz="2400" i="1" dirty="0" smtClean="0"/>
              <a:t>                                                   L’emergere di una cultura a rete</a:t>
            </a:r>
            <a:r>
              <a:rPr lang="it-IT" sz="2400" dirty="0" smtClean="0"/>
              <a:t>, ed. Codice, Torino 2005]</a:t>
            </a: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4000" b="1" dirty="0" smtClean="0"/>
          </a:p>
        </p:txBody>
      </p:sp>
      <p:sp>
        <p:nvSpPr>
          <p:cNvPr id="11" name="Freccia a destra 10"/>
          <p:cNvSpPr/>
          <p:nvPr/>
        </p:nvSpPr>
        <p:spPr>
          <a:xfrm>
            <a:off x="3698553" y="114640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89506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769960" y="952155"/>
            <a:ext cx="10762397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per introdurre:</a:t>
            </a:r>
            <a:r>
              <a:rPr lang="it-IT" sz="3200" b="1" dirty="0" smtClean="0"/>
              <a:t>                        l’uso</a:t>
            </a:r>
          </a:p>
          <a:p>
            <a:pPr>
              <a:spcBef>
                <a:spcPts val="0"/>
              </a:spcBef>
              <a:buNone/>
            </a:pPr>
            <a:endParaRPr lang="it-IT" sz="1100" b="1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gli schemi sono contemporaneamente strumenti di</a:t>
            </a:r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    </a:t>
            </a:r>
            <a:r>
              <a:rPr lang="it-IT" sz="3200" b="1" dirty="0" smtClean="0">
                <a:solidFill>
                  <a:srgbClr val="002060"/>
                </a:solidFill>
              </a:rPr>
              <a:t>costruzione</a:t>
            </a:r>
            <a:r>
              <a:rPr lang="it-IT" sz="3200" dirty="0" smtClean="0"/>
              <a:t> </a:t>
            </a:r>
            <a:r>
              <a:rPr lang="it-IT" sz="3200" baseline="30000" dirty="0" smtClean="0"/>
              <a:t>produzione di opere e di orientamento</a:t>
            </a:r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    </a:t>
            </a:r>
            <a:r>
              <a:rPr lang="it-IT" sz="3200" b="1" dirty="0" smtClean="0">
                <a:solidFill>
                  <a:srgbClr val="002060"/>
                </a:solidFill>
              </a:rPr>
              <a:t>decostruzione</a:t>
            </a:r>
            <a:r>
              <a:rPr lang="it-IT" sz="3200" dirty="0" smtClean="0"/>
              <a:t> </a:t>
            </a:r>
            <a:r>
              <a:rPr lang="it-IT" sz="3200" baseline="30000" dirty="0" smtClean="0"/>
              <a:t>scoperta, comprensione, interpretazione …</a:t>
            </a:r>
          </a:p>
          <a:p>
            <a:pPr>
              <a:spcBef>
                <a:spcPts val="0"/>
              </a:spcBef>
              <a:buNone/>
            </a:pPr>
            <a:endParaRPr lang="it-IT" sz="2000" dirty="0" smtClean="0"/>
          </a:p>
          <a:p>
            <a:pPr>
              <a:spcBef>
                <a:spcPts val="0"/>
              </a:spcBef>
              <a:buNone/>
            </a:pPr>
            <a:r>
              <a:rPr lang="it-IT" sz="3200" dirty="0" smtClean="0"/>
              <a:t>negli schemi si incontrano tre componenti: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err="1" smtClean="0">
                <a:solidFill>
                  <a:srgbClr val="2AA82A"/>
                </a:solidFill>
              </a:rPr>
              <a:t>lógos</a:t>
            </a:r>
            <a:r>
              <a:rPr lang="it-IT" sz="3200" b="1" dirty="0" smtClean="0">
                <a:solidFill>
                  <a:srgbClr val="2AA82A"/>
                </a:solidFill>
              </a:rPr>
              <a:t>        </a:t>
            </a:r>
            <a:r>
              <a:rPr lang="el-GR" sz="3200" b="1" dirty="0" smtClean="0">
                <a:solidFill>
                  <a:srgbClr val="2AA82A"/>
                </a:solidFill>
              </a:rPr>
              <a:t>λόγος</a:t>
            </a:r>
            <a:r>
              <a:rPr lang="it-IT" sz="3200" b="1" dirty="0" smtClean="0">
                <a:solidFill>
                  <a:srgbClr val="2AA82A"/>
                </a:solidFill>
              </a:rPr>
              <a:t>       ragione          razionalità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002060"/>
                </a:solidFill>
              </a:rPr>
              <a:t>éthos       </a:t>
            </a:r>
            <a:r>
              <a:rPr lang="el-GR" sz="3200" b="1" dirty="0" smtClean="0">
                <a:solidFill>
                  <a:srgbClr val="002060"/>
                </a:solidFill>
              </a:rPr>
              <a:t>ἔθος</a:t>
            </a:r>
            <a:r>
              <a:rPr lang="it-IT" sz="3200" b="1" dirty="0" smtClean="0">
                <a:solidFill>
                  <a:srgbClr val="002060"/>
                </a:solidFill>
              </a:rPr>
              <a:t>         volontà          responsabilità</a:t>
            </a:r>
          </a:p>
          <a:p>
            <a:pPr lvl="2">
              <a:spcBef>
                <a:spcPts val="0"/>
              </a:spcBef>
              <a:buNone/>
            </a:pPr>
            <a:r>
              <a:rPr lang="it-IT" sz="3200" b="1" dirty="0" err="1" smtClean="0">
                <a:solidFill>
                  <a:srgbClr val="FF0000"/>
                </a:solidFill>
              </a:rPr>
              <a:t>páthos</a:t>
            </a:r>
            <a:r>
              <a:rPr lang="it-IT" sz="3200" b="1" dirty="0" smtClean="0">
                <a:solidFill>
                  <a:srgbClr val="FF0000"/>
                </a:solidFill>
              </a:rPr>
              <a:t>     </a:t>
            </a:r>
            <a:r>
              <a:rPr lang="el-GR" sz="3200" b="1" dirty="0" smtClean="0">
                <a:solidFill>
                  <a:srgbClr val="FF0000"/>
                </a:solidFill>
              </a:rPr>
              <a:t>πάθος</a:t>
            </a:r>
            <a:r>
              <a:rPr lang="it-IT" sz="3200" b="1" dirty="0" smtClean="0">
                <a:solidFill>
                  <a:srgbClr val="FF0000"/>
                </a:solidFill>
              </a:rPr>
              <a:t>      sentimento   passione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già indicate dagli antichi e consegnate in tradizione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di pari valore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operative solo in compresenza</a:t>
            </a:r>
          </a:p>
          <a:p>
            <a:pPr lvl="8">
              <a:spcBef>
                <a:spcPts val="0"/>
              </a:spcBef>
            </a:pPr>
            <a:r>
              <a:rPr lang="it-IT" sz="2400" dirty="0" smtClean="0"/>
              <a:t>quindi sempre presenti </a:t>
            </a:r>
            <a:r>
              <a:rPr lang="it-IT" sz="2400" b="1" baseline="30000" dirty="0" smtClean="0">
                <a:solidFill>
                  <a:srgbClr val="FF0000"/>
                </a:solidFill>
              </a:rPr>
              <a:t>anche quando non sembra</a:t>
            </a:r>
          </a:p>
          <a:p>
            <a:pPr lvl="8">
              <a:spcBef>
                <a:spcPts val="0"/>
              </a:spcBef>
              <a:buNone/>
            </a:pPr>
            <a:endParaRPr lang="it-IT" sz="2400" dirty="0" smtClean="0"/>
          </a:p>
          <a:p>
            <a:pPr lvl="8">
              <a:spcBef>
                <a:spcPts val="0"/>
              </a:spcBef>
              <a:buNone/>
            </a:pPr>
            <a:endParaRPr lang="it-IT" sz="2400" dirty="0" smtClean="0"/>
          </a:p>
          <a:p>
            <a:pPr>
              <a:spcBef>
                <a:spcPts val="0"/>
              </a:spcBef>
              <a:buNone/>
            </a:pP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3200" dirty="0" smtClean="0"/>
          </a:p>
          <a:p>
            <a:pPr>
              <a:spcBef>
                <a:spcPts val="0"/>
              </a:spcBef>
              <a:buNone/>
            </a:pPr>
            <a:endParaRPr lang="it-IT" sz="3600" dirty="0" smtClean="0"/>
          </a:p>
        </p:txBody>
      </p:sp>
      <p:sp>
        <p:nvSpPr>
          <p:cNvPr id="11" name="Freccia a destra 10"/>
          <p:cNvSpPr/>
          <p:nvPr/>
        </p:nvSpPr>
        <p:spPr>
          <a:xfrm>
            <a:off x="3889612" y="1132749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64024" y="2019864"/>
            <a:ext cx="1569492" cy="545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79944" y="3578008"/>
            <a:ext cx="1569492" cy="545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927100" y="4927517"/>
            <a:ext cx="3048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</a:pPr>
            <a:r>
              <a:rPr lang="it-IT" sz="1600" dirty="0" smtClean="0">
                <a:solidFill>
                  <a:prstClr val="black"/>
                </a:solidFill>
              </a:rPr>
              <a:t>cfr . Thompson Mark, 2016, </a:t>
            </a:r>
            <a:r>
              <a:rPr lang="it-IT" sz="1600" i="1" dirty="0" smtClean="0">
                <a:solidFill>
                  <a:prstClr val="black"/>
                </a:solidFill>
              </a:rPr>
              <a:t>La fine del dibattito pubblico. Come la retorica sta distruggendo la lingua della democrazia</a:t>
            </a:r>
            <a:r>
              <a:rPr lang="it-IT" sz="1600" dirty="0" smtClean="0">
                <a:solidFill>
                  <a:prstClr val="black"/>
                </a:solidFill>
              </a:rPr>
              <a:t>, Feltrinelli, Milano 2017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15214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l’arte di orientarsi o l’arte degli schemi</a:t>
            </a:r>
            <a:endParaRPr lang="it-IT" sz="20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15119" y="1252409"/>
            <a:ext cx="11294659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per introdurre:  </a:t>
            </a:r>
            <a:r>
              <a:rPr lang="it-IT" sz="3600" dirty="0" smtClean="0"/>
              <a:t>                      il piano</a:t>
            </a:r>
          </a:p>
          <a:p>
            <a:pPr>
              <a:buClr>
                <a:srgbClr val="FF0000"/>
              </a:buClr>
              <a:buSzPct val="110000"/>
            </a:pPr>
            <a:r>
              <a:rPr lang="it-IT" sz="3600" dirty="0" smtClean="0"/>
              <a:t>per circa 30 volte viene presentato uno schema (un metodo, una strategia d’orientamento)</a:t>
            </a:r>
          </a:p>
          <a:p>
            <a:pPr>
              <a:buClr>
                <a:srgbClr val="FF0000"/>
              </a:buClr>
              <a:buSzPct val="110000"/>
            </a:pPr>
            <a:r>
              <a:rPr lang="it-IT" sz="3600" dirty="0" smtClean="0"/>
              <a:t>la presentazione è consegnata a una sola diapositiva</a:t>
            </a:r>
          </a:p>
          <a:p>
            <a:pPr>
              <a:buClr>
                <a:srgbClr val="FF0000"/>
              </a:buClr>
              <a:buSzPct val="110000"/>
            </a:pPr>
            <a:r>
              <a:rPr lang="it-IT" sz="3600" dirty="0" smtClean="0"/>
              <a:t>la presentazione è a scadenza settimanale</a:t>
            </a:r>
          </a:p>
          <a:p>
            <a:pPr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come elenco: classico, a rizoma, per dicotomie o “platonico”,   per plurivalenze o “chimico”, per intersezioni nodali  o “aristotelico”,  per inclusione  o “della complessità”,     per semplificazione  o “del rasoio”</a:t>
            </a:r>
            <a:r>
              <a:rPr lang="it-IT" sz="2400" dirty="0" err="1" smtClean="0">
                <a:solidFill>
                  <a:srgbClr val="0070C0"/>
                </a:solidFill>
              </a:rPr>
              <a:t>Ockham</a:t>
            </a:r>
            <a:r>
              <a:rPr lang="it-IT" sz="2400" dirty="0" smtClean="0">
                <a:solidFill>
                  <a:srgbClr val="0070C0"/>
                </a:solidFill>
              </a:rPr>
              <a:t>/Newton,   per orientamento astrologico o “semiologia stoica” o “a costellazione”, per reti di raccolta o “alla </a:t>
            </a:r>
            <a:r>
              <a:rPr lang="it-IT" sz="2400" dirty="0" err="1" smtClean="0">
                <a:solidFill>
                  <a:srgbClr val="0070C0"/>
                </a:solidFill>
              </a:rPr>
              <a:t>Novalis</a:t>
            </a:r>
            <a:r>
              <a:rPr lang="it-IT" sz="2400" dirty="0" smtClean="0">
                <a:solidFill>
                  <a:srgbClr val="0070C0"/>
                </a:solidFill>
              </a:rPr>
              <a:t>”,  per circolarità  “virtuosa” o “dell’ipocondriaco”,  a intermittenza radiale  o “andata e ritorno dal centro”, ad approfondimenti o “del sub”, per piani di lettura o “alla McDonald”, per struttura nascosta o “alla Alice” o “alla </a:t>
            </a:r>
            <a:r>
              <a:rPr lang="it-IT" sz="2400" dirty="0" err="1" smtClean="0">
                <a:solidFill>
                  <a:srgbClr val="0070C0"/>
                </a:solidFill>
              </a:rPr>
              <a:t>Tristam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Shandy</a:t>
            </a:r>
            <a:r>
              <a:rPr lang="it-IT" sz="2400" dirty="0" smtClean="0">
                <a:solidFill>
                  <a:srgbClr val="0070C0"/>
                </a:solidFill>
              </a:rPr>
              <a:t>”, a mosaico, a ventaglio  …</a:t>
            </a:r>
          </a:p>
          <a:p>
            <a:pPr>
              <a:buNone/>
            </a:pPr>
            <a:endParaRPr lang="it-IT" sz="3600" dirty="0" smtClean="0"/>
          </a:p>
        </p:txBody>
      </p:sp>
      <p:sp>
        <p:nvSpPr>
          <p:cNvPr id="11" name="Freccia a destra 10"/>
          <p:cNvSpPr/>
          <p:nvPr/>
        </p:nvSpPr>
        <p:spPr>
          <a:xfrm>
            <a:off x="3425580" y="1487597"/>
            <a:ext cx="1569493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alb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7013" y="0"/>
            <a:ext cx="6888613" cy="68579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0750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0. il classico: l’albero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</a:t>
            </a:r>
            <a:r>
              <a:rPr lang="it-IT" sz="20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arbor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scientiarum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15075" y="1457500"/>
            <a:ext cx="5348863" cy="2022475"/>
          </a:xfrm>
        </p:spPr>
        <p:txBody>
          <a:bodyPr/>
          <a:lstStyle/>
          <a:p>
            <a:r>
              <a:rPr lang="it-IT" dirty="0" smtClean="0"/>
              <a:t>foglie e frutti →   gli enunciati</a:t>
            </a:r>
          </a:p>
          <a:p>
            <a:r>
              <a:rPr lang="it-IT" dirty="0" smtClean="0"/>
              <a:t>rami  →   le deduzioni </a:t>
            </a:r>
          </a:p>
          <a:p>
            <a:r>
              <a:rPr lang="it-IT" dirty="0" smtClean="0"/>
              <a:t>il tronco  →  i principi</a:t>
            </a:r>
          </a:p>
          <a:p>
            <a:r>
              <a:rPr lang="it-IT" dirty="0" smtClean="0"/>
              <a:t>le radici  →  gli assiomi generali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 nessun sistema (albero)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prende forma e vita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senza un terreno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un terreno comune: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it-IT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contesto di intesa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 contesto di passaggio: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       dall’albero alla foresta.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368135" y="3805249"/>
            <a:ext cx="5070764" cy="118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662</Words>
  <Application>Microsoft Office PowerPoint</Application>
  <PresentationFormat>Personalizzato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Thème Office</vt:lpstr>
      <vt:lpstr>l’arte di orientarsi o l’arte degli schemi</vt:lpstr>
      <vt:lpstr>l’arte di orientarsi o l’arte degli schemi</vt:lpstr>
      <vt:lpstr>l’arte di orientarsi  o l’arte degli schemi</vt:lpstr>
      <vt:lpstr>l’arte di orientarsi o l’arte degli schemi</vt:lpstr>
      <vt:lpstr>l’arte di orientarsi o l’arte degli schemi</vt:lpstr>
      <vt:lpstr>l’arte di orientarsi o l’arte degli schemi</vt:lpstr>
      <vt:lpstr>0. il classico: l’albero “arbor scientiarum”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25</cp:revision>
  <dcterms:created xsi:type="dcterms:W3CDTF">2021-02-17T17:26:55Z</dcterms:created>
  <dcterms:modified xsi:type="dcterms:W3CDTF">2021-02-22T16:13:12Z</dcterms:modified>
</cp:coreProperties>
</file>