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CC"/>
    <a:srgbClr val="FF3399"/>
    <a:srgbClr val="0000FF"/>
    <a:srgbClr val="339966"/>
    <a:srgbClr val="990033"/>
    <a:srgbClr val="2AA82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0025" autoAdjust="0"/>
    <p:restoredTop sz="94660"/>
  </p:normalViewPr>
  <p:slideViewPr>
    <p:cSldViewPr snapToGrid="0">
      <p:cViewPr>
        <p:scale>
          <a:sx n="70" d="100"/>
          <a:sy n="70" d="100"/>
        </p:scale>
        <p:origin x="-420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23/02/2021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90061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23/02/2021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15670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23/02/2021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63344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23/02/2021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82007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23/02/2021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82142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23/02/2021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13628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23/02/2021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1275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23/02/2021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66871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23/02/2021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4608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23/02/2021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6358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23/02/2021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80943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02913-75CD-454F-B171-57E07BADB7C0}" type="datetimeFigureOut">
              <a:rPr lang="fr-FR" smtClean="0"/>
              <a:pPr/>
              <a:t>23/02/2021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79062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21075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</a:rPr>
              <a:t>2. ad albero ma per dicotomie     o “platonico”</a:t>
            </a:r>
            <a:br>
              <a:rPr lang="it-IT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it-IT" dirty="0" smtClean="0"/>
              <a:t/>
            </a:r>
            <a:br>
              <a:rPr lang="it-IT" dirty="0" smtClean="0"/>
            </a:br>
            <a:endParaRPr lang="it-IT" sz="2000" b="1" dirty="0" smtClean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314325" y="49354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4600" b="1" dirty="0" smtClean="0">
              <a:solidFill>
                <a:schemeClr val="accent5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4600" b="1" dirty="0" smtClean="0">
              <a:solidFill>
                <a:schemeClr val="accent5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46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endParaRPr kumimoji="0" lang="it-IT" sz="4600" b="1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6" name="AutoShape 2" descr="Risultato immagini per disegno albero schizzo"/>
          <p:cNvSpPr>
            <a:spLocks noChangeAspect="1" noChangeArrowheads="1"/>
          </p:cNvSpPr>
          <p:nvPr/>
        </p:nvSpPr>
        <p:spPr bwMode="auto">
          <a:xfrm>
            <a:off x="63500" y="-136525"/>
            <a:ext cx="1724025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8" name="AutoShape 4" descr="Risultato immagini per disegno albero schizzo"/>
          <p:cNvSpPr>
            <a:spLocks noChangeAspect="1" noChangeArrowheads="1"/>
          </p:cNvSpPr>
          <p:nvPr/>
        </p:nvSpPr>
        <p:spPr bwMode="auto">
          <a:xfrm>
            <a:off x="63500" y="-136525"/>
            <a:ext cx="1724025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" name="Segnaposto contenuto 9"/>
          <p:cNvSpPr>
            <a:spLocks noGrp="1"/>
          </p:cNvSpPr>
          <p:nvPr>
            <p:ph idx="1"/>
          </p:nvPr>
        </p:nvSpPr>
        <p:spPr>
          <a:xfrm>
            <a:off x="838200" y="2958409"/>
            <a:ext cx="10515600" cy="4351338"/>
          </a:xfrm>
        </p:spPr>
        <p:txBody>
          <a:bodyPr/>
          <a:lstStyle/>
          <a:p>
            <a:endParaRPr lang="it-IT" dirty="0" smtClean="0"/>
          </a:p>
          <a:p>
            <a:endParaRPr lang="it-IT" dirty="0" smtClean="0"/>
          </a:p>
          <a:p>
            <a:endParaRPr lang="it-IT" sz="3200" dirty="0">
              <a:solidFill>
                <a:srgbClr val="002060"/>
              </a:solidFill>
            </a:endParaRPr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7983956" y="723331"/>
            <a:ext cx="2342535" cy="986761"/>
          </a:xfrm>
          <a:prstGeom prst="wedgeEllipseCallout">
            <a:avLst>
              <a:gd name="adj1" fmla="val -88907"/>
              <a:gd name="adj2" fmla="val -69444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5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per </a:t>
            </a:r>
            <a:r>
              <a:rPr kumimoji="0" lang="it-IT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diairesis</a:t>
            </a:r>
            <a:r>
              <a:rPr kumimoji="0" lang="it-IT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e </a:t>
            </a:r>
            <a:r>
              <a:rPr kumimoji="0" lang="it-IT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sunagoghé</a:t>
            </a:r>
            <a:endParaRPr kumimoji="0" lang="it-IT" sz="5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632343" y="3306832"/>
            <a:ext cx="956253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600" b="1" dirty="0" err="1" smtClean="0">
                <a:solidFill>
                  <a:srgbClr val="C00000"/>
                </a:solidFill>
              </a:rPr>
              <a:t>sunagoghé</a:t>
            </a:r>
            <a:r>
              <a:rPr lang="it-IT" sz="3200" baseline="30000" dirty="0" err="1" smtClean="0"/>
              <a:t>raccogli</a:t>
            </a:r>
            <a:endParaRPr lang="it-IT" sz="3600" baseline="30000" dirty="0" smtClean="0"/>
          </a:p>
          <a:p>
            <a:r>
              <a:rPr lang="it-IT" sz="2800" b="1" dirty="0" smtClean="0"/>
              <a:t>l’uomo è  </a:t>
            </a:r>
            <a:r>
              <a:rPr lang="it-IT" sz="3200" dirty="0" smtClean="0">
                <a:solidFill>
                  <a:srgbClr val="002060"/>
                </a:solidFill>
              </a:rPr>
              <a:t>sostanza</a:t>
            </a:r>
            <a:br>
              <a:rPr lang="it-IT" sz="3200" dirty="0" smtClean="0">
                <a:solidFill>
                  <a:srgbClr val="002060"/>
                </a:solidFill>
              </a:rPr>
            </a:br>
            <a:r>
              <a:rPr lang="it-IT" sz="3200" dirty="0" smtClean="0">
                <a:solidFill>
                  <a:srgbClr val="002060"/>
                </a:solidFill>
              </a:rPr>
              <a:t>                                 corporea</a:t>
            </a:r>
            <a:br>
              <a:rPr lang="it-IT" sz="3200" dirty="0" smtClean="0">
                <a:solidFill>
                  <a:srgbClr val="002060"/>
                </a:solidFill>
              </a:rPr>
            </a:br>
            <a:r>
              <a:rPr lang="it-IT" sz="3200" dirty="0" smtClean="0">
                <a:solidFill>
                  <a:srgbClr val="002060"/>
                </a:solidFill>
              </a:rPr>
              <a:t>                                                  vivente </a:t>
            </a:r>
            <a:br>
              <a:rPr lang="it-IT" sz="3200" dirty="0" smtClean="0">
                <a:solidFill>
                  <a:srgbClr val="002060"/>
                </a:solidFill>
              </a:rPr>
            </a:br>
            <a:r>
              <a:rPr lang="it-IT" sz="3200" dirty="0" smtClean="0">
                <a:solidFill>
                  <a:srgbClr val="002060"/>
                </a:solidFill>
              </a:rPr>
              <a:t>                                                                animale </a:t>
            </a:r>
            <a:br>
              <a:rPr lang="it-IT" sz="3200" dirty="0" smtClean="0">
                <a:solidFill>
                  <a:srgbClr val="002060"/>
                </a:solidFill>
              </a:rPr>
            </a:br>
            <a:r>
              <a:rPr lang="it-IT" sz="3200" dirty="0" smtClean="0">
                <a:solidFill>
                  <a:srgbClr val="002060"/>
                </a:solidFill>
              </a:rPr>
              <a:t>                                                                                 razionale</a:t>
            </a:r>
            <a:endParaRPr lang="it-IT" sz="3200" dirty="0">
              <a:solidFill>
                <a:srgbClr val="002060"/>
              </a:solidFill>
            </a:endParaRPr>
          </a:p>
        </p:txBody>
      </p:sp>
      <p:sp>
        <p:nvSpPr>
          <p:cNvPr id="41" name="Mezza cornice 40"/>
          <p:cNvSpPr/>
          <p:nvPr/>
        </p:nvSpPr>
        <p:spPr>
          <a:xfrm rot="18856283">
            <a:off x="3167647" y="1309773"/>
            <a:ext cx="556568" cy="599405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42" name="Mezza cornice 41"/>
          <p:cNvSpPr/>
          <p:nvPr/>
        </p:nvSpPr>
        <p:spPr>
          <a:xfrm rot="18856283">
            <a:off x="5162493" y="1803366"/>
            <a:ext cx="556568" cy="599405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43" name="Mezza cornice 42"/>
          <p:cNvSpPr/>
          <p:nvPr/>
        </p:nvSpPr>
        <p:spPr>
          <a:xfrm rot="18856283">
            <a:off x="7034517" y="2296961"/>
            <a:ext cx="556568" cy="599405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44" name="Mezza cornice 43"/>
          <p:cNvSpPr/>
          <p:nvPr/>
        </p:nvSpPr>
        <p:spPr>
          <a:xfrm rot="18856283">
            <a:off x="9097609" y="2749612"/>
            <a:ext cx="556568" cy="599405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  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45" name="Mezza cornice 44"/>
          <p:cNvSpPr/>
          <p:nvPr/>
        </p:nvSpPr>
        <p:spPr>
          <a:xfrm rot="5400000">
            <a:off x="3879605" y="4055248"/>
            <a:ext cx="556568" cy="599405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46" name="Mezza cornice 45"/>
          <p:cNvSpPr/>
          <p:nvPr/>
        </p:nvSpPr>
        <p:spPr>
          <a:xfrm rot="5400000">
            <a:off x="5533259" y="4521547"/>
            <a:ext cx="556568" cy="599405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47" name="Mezza cornice 46"/>
          <p:cNvSpPr/>
          <p:nvPr/>
        </p:nvSpPr>
        <p:spPr>
          <a:xfrm rot="5400000">
            <a:off x="6818422" y="4974199"/>
            <a:ext cx="556568" cy="599405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48" name="Mezza cornice 47"/>
          <p:cNvSpPr/>
          <p:nvPr/>
        </p:nvSpPr>
        <p:spPr>
          <a:xfrm rot="5400000">
            <a:off x="8171826" y="5454145"/>
            <a:ext cx="556568" cy="599405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49" name="Parallelogramma 48"/>
          <p:cNvSpPr/>
          <p:nvPr/>
        </p:nvSpPr>
        <p:spPr>
          <a:xfrm rot="984893">
            <a:off x="1310188" y="2838747"/>
            <a:ext cx="7833815" cy="395785"/>
          </a:xfrm>
          <a:prstGeom prst="parallelogram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>
                <a:solidFill>
                  <a:srgbClr val="002060"/>
                </a:solidFill>
              </a:rPr>
              <a:t>allarga lo sguardo distinguendo per estremi</a:t>
            </a:r>
            <a:endParaRPr lang="it-IT" sz="2800" dirty="0">
              <a:solidFill>
                <a:srgbClr val="002060"/>
              </a:solidFill>
            </a:endParaRPr>
          </a:p>
        </p:txBody>
      </p:sp>
      <p:sp>
        <p:nvSpPr>
          <p:cNvPr id="50" name="Parallelogramma 49"/>
          <p:cNvSpPr/>
          <p:nvPr/>
        </p:nvSpPr>
        <p:spPr>
          <a:xfrm rot="985948">
            <a:off x="1326103" y="5420490"/>
            <a:ext cx="7833815" cy="395785"/>
          </a:xfrm>
          <a:prstGeom prst="parallelogram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>
                <a:solidFill>
                  <a:srgbClr val="002060"/>
                </a:solidFill>
              </a:rPr>
              <a:t>raccogli ottenendo definizioni essenziali</a:t>
            </a:r>
            <a:endParaRPr lang="it-IT" sz="2800" dirty="0">
              <a:solidFill>
                <a:srgbClr val="002060"/>
              </a:solidFill>
            </a:endParaRPr>
          </a:p>
        </p:txBody>
      </p:sp>
      <p:sp>
        <p:nvSpPr>
          <p:cNvPr id="51" name="CasellaDiTesto 50"/>
          <p:cNvSpPr txBox="1"/>
          <p:nvPr/>
        </p:nvSpPr>
        <p:spPr>
          <a:xfrm>
            <a:off x="9894627" y="4217151"/>
            <a:ext cx="1760561" cy="1323439"/>
          </a:xfrm>
          <a:prstGeom prst="rect">
            <a:avLst/>
          </a:prstGeom>
          <a:noFill/>
          <a:ln w="63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Platone</a:t>
            </a:r>
          </a:p>
          <a:p>
            <a:r>
              <a:rPr lang="it-IT" sz="2000" i="1" dirty="0" err="1" smtClean="0"/>
              <a:t>Filebo</a:t>
            </a:r>
            <a:r>
              <a:rPr lang="it-IT" sz="2000" dirty="0" smtClean="0"/>
              <a:t>, </a:t>
            </a:r>
          </a:p>
          <a:p>
            <a:r>
              <a:rPr lang="it-IT" sz="2000" i="1" dirty="0" smtClean="0"/>
              <a:t>Sofista</a:t>
            </a:r>
            <a:r>
              <a:rPr lang="it-IT" sz="2000" dirty="0" smtClean="0"/>
              <a:t>, </a:t>
            </a:r>
            <a:r>
              <a:rPr lang="it-IT" sz="2000" i="1" dirty="0" smtClean="0"/>
              <a:t>Parmenide</a:t>
            </a:r>
            <a:endParaRPr lang="it-IT" sz="2000" dirty="0"/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607321" y="751758"/>
            <a:ext cx="1112975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600" b="1" dirty="0" err="1" smtClean="0">
                <a:solidFill>
                  <a:srgbClr val="C00000"/>
                </a:solidFill>
              </a:rPr>
              <a:t>diairesis</a:t>
            </a:r>
            <a:r>
              <a:rPr lang="it-IT" sz="3200" baseline="30000" dirty="0" err="1" smtClean="0"/>
              <a:t>distingui</a:t>
            </a:r>
            <a:r>
              <a:rPr lang="it-IT" sz="3600" b="1" dirty="0" smtClean="0">
                <a:solidFill>
                  <a:schemeClr val="tx2"/>
                </a:solidFill>
              </a:rPr>
              <a:t>   </a:t>
            </a:r>
            <a:r>
              <a:rPr lang="it-IT" sz="3200" dirty="0" smtClean="0">
                <a:solidFill>
                  <a:srgbClr val="002060"/>
                </a:solidFill>
              </a:rPr>
              <a:t>incorporea</a:t>
            </a:r>
          </a:p>
          <a:p>
            <a:r>
              <a:rPr lang="it-IT" sz="3200" dirty="0" smtClean="0">
                <a:solidFill>
                  <a:srgbClr val="002060"/>
                </a:solidFill>
              </a:rPr>
              <a:t>       sostanza:                           non vivente</a:t>
            </a:r>
            <a:r>
              <a:rPr lang="it-IT" sz="3200" dirty="0">
                <a:solidFill>
                  <a:srgbClr val="002060"/>
                </a:solidFill>
              </a:rPr>
              <a:t/>
            </a:r>
            <a:br>
              <a:rPr lang="it-IT" sz="3200" dirty="0">
                <a:solidFill>
                  <a:srgbClr val="002060"/>
                </a:solidFill>
              </a:rPr>
            </a:br>
            <a:r>
              <a:rPr lang="it-IT" sz="3200" dirty="0">
                <a:solidFill>
                  <a:srgbClr val="002060"/>
                </a:solidFill>
              </a:rPr>
              <a:t>                </a:t>
            </a:r>
            <a:r>
              <a:rPr lang="it-IT" sz="3200" dirty="0" smtClean="0">
                <a:solidFill>
                  <a:srgbClr val="002060"/>
                </a:solidFill>
              </a:rPr>
              <a:t>              corporea</a:t>
            </a:r>
            <a:r>
              <a:rPr lang="it-IT" sz="3200" dirty="0">
                <a:solidFill>
                  <a:srgbClr val="002060"/>
                </a:solidFill>
              </a:rPr>
              <a:t>: </a:t>
            </a:r>
            <a:r>
              <a:rPr lang="it-IT" sz="3200" dirty="0" smtClean="0">
                <a:solidFill>
                  <a:srgbClr val="002060"/>
                </a:solidFill>
              </a:rPr>
              <a:t>                        vegetale</a:t>
            </a:r>
            <a:r>
              <a:rPr lang="it-IT" sz="3200" dirty="0">
                <a:solidFill>
                  <a:srgbClr val="002060"/>
                </a:solidFill>
              </a:rPr>
              <a:t/>
            </a:r>
            <a:br>
              <a:rPr lang="it-IT" sz="3200" dirty="0">
                <a:solidFill>
                  <a:srgbClr val="002060"/>
                </a:solidFill>
              </a:rPr>
            </a:br>
            <a:r>
              <a:rPr lang="it-IT" sz="3200" dirty="0">
                <a:solidFill>
                  <a:srgbClr val="002060"/>
                </a:solidFill>
              </a:rPr>
              <a:t>                               </a:t>
            </a:r>
            <a:r>
              <a:rPr lang="it-IT" sz="3200" dirty="0" smtClean="0">
                <a:solidFill>
                  <a:srgbClr val="002060"/>
                </a:solidFill>
              </a:rPr>
              <a:t>                    vivente </a:t>
            </a:r>
            <a:r>
              <a:rPr lang="it-IT" sz="3200" dirty="0">
                <a:solidFill>
                  <a:srgbClr val="002060"/>
                </a:solidFill>
              </a:rPr>
              <a:t>: </a:t>
            </a:r>
            <a:r>
              <a:rPr lang="it-IT" sz="3200" dirty="0" smtClean="0">
                <a:solidFill>
                  <a:srgbClr val="002060"/>
                </a:solidFill>
              </a:rPr>
              <a:t>                           irrazionale</a:t>
            </a:r>
            <a:r>
              <a:rPr lang="it-IT" sz="3200" dirty="0">
                <a:solidFill>
                  <a:srgbClr val="002060"/>
                </a:solidFill>
              </a:rPr>
              <a:t/>
            </a:r>
            <a:br>
              <a:rPr lang="it-IT" sz="3200" dirty="0">
                <a:solidFill>
                  <a:srgbClr val="002060"/>
                </a:solidFill>
              </a:rPr>
            </a:br>
            <a:r>
              <a:rPr lang="it-IT" sz="3200" dirty="0">
                <a:solidFill>
                  <a:srgbClr val="002060"/>
                </a:solidFill>
              </a:rPr>
              <a:t>                                              </a:t>
            </a:r>
            <a:r>
              <a:rPr lang="it-IT" sz="3200" dirty="0" smtClean="0">
                <a:solidFill>
                  <a:srgbClr val="002060"/>
                </a:solidFill>
              </a:rPr>
              <a:t>                          animale </a:t>
            </a:r>
            <a:r>
              <a:rPr lang="it-IT" sz="3200" dirty="0">
                <a:solidFill>
                  <a:srgbClr val="002060"/>
                </a:solidFill>
              </a:rPr>
              <a:t>: </a:t>
            </a:r>
            <a:r>
              <a:rPr lang="it-IT" sz="3200" dirty="0" smtClean="0">
                <a:solidFill>
                  <a:srgbClr val="002060"/>
                </a:solidFill>
              </a:rPr>
              <a:t>  </a:t>
            </a:r>
            <a:r>
              <a:rPr lang="it-IT" sz="3200" dirty="0">
                <a:solidFill>
                  <a:srgbClr val="002060"/>
                </a:solidFill>
              </a:rPr>
              <a:t/>
            </a:r>
            <a:br>
              <a:rPr lang="it-IT" sz="3200" dirty="0">
                <a:solidFill>
                  <a:srgbClr val="002060"/>
                </a:solidFill>
              </a:rPr>
            </a:br>
            <a:r>
              <a:rPr lang="it-IT" sz="3200" dirty="0">
                <a:solidFill>
                  <a:srgbClr val="C00000"/>
                </a:solidFill>
              </a:rPr>
              <a:t>                       </a:t>
            </a:r>
            <a:r>
              <a:rPr lang="it-IT" sz="3200" dirty="0" smtClean="0">
                <a:solidFill>
                  <a:srgbClr val="C00000"/>
                </a:solidFill>
              </a:rPr>
              <a:t>         </a:t>
            </a:r>
            <a:r>
              <a:rPr lang="it-IT" sz="3200" dirty="0" smtClean="0">
                <a:solidFill>
                  <a:srgbClr val="002060"/>
                </a:solidFill>
              </a:rPr>
              <a:t>                                                               razionale</a:t>
            </a:r>
            <a:endParaRPr lang="it-IT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1032</TotalTime>
  <Words>44</Words>
  <Application>Microsoft Office PowerPoint</Application>
  <PresentationFormat>Personalizzato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Thème Office</vt:lpstr>
      <vt:lpstr>2. ad albero ma per dicotomie     o “platonico” 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Gabbiadini  CASTORE</dc:creator>
  <cp:lastModifiedBy>Pre-installer</cp:lastModifiedBy>
  <cp:revision>47</cp:revision>
  <dcterms:created xsi:type="dcterms:W3CDTF">2021-02-17T17:26:55Z</dcterms:created>
  <dcterms:modified xsi:type="dcterms:W3CDTF">2021-02-23T06:59:48Z</dcterms:modified>
</cp:coreProperties>
</file>