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  <a:srgbClr val="FF3399"/>
    <a:srgbClr val="0000FF"/>
    <a:srgbClr val="339966"/>
    <a:srgbClr val="990033"/>
    <a:srgbClr val="2AA8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025" autoAdjust="0"/>
    <p:restoredTop sz="94660"/>
  </p:normalViewPr>
  <p:slideViewPr>
    <p:cSldViewPr snapToGrid="0">
      <p:cViewPr>
        <p:scale>
          <a:sx n="70" d="100"/>
          <a:sy n="70" d="100"/>
        </p:scale>
        <p:origin x="-420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9006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1567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6334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8200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8214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1362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1275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6687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460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35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8094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02913-75CD-454F-B171-57E07BADB7C0}" type="datetimeFigureOut">
              <a:rPr lang="fr-FR" smtClean="0"/>
              <a:pPr/>
              <a:t>23/02/2021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7906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o 15"/>
          <p:cNvGrpSpPr/>
          <p:nvPr/>
        </p:nvGrpSpPr>
        <p:grpSpPr>
          <a:xfrm>
            <a:off x="7642751" y="1665033"/>
            <a:ext cx="4462817" cy="4367284"/>
            <a:chOff x="7642751" y="1665033"/>
            <a:chExt cx="4462817" cy="4367284"/>
          </a:xfrm>
        </p:grpSpPr>
        <p:sp>
          <p:nvSpPr>
            <p:cNvPr id="1027" name="Line 3"/>
            <p:cNvSpPr>
              <a:spLocks noChangeShapeType="1"/>
            </p:cNvSpPr>
            <p:nvPr/>
          </p:nvSpPr>
          <p:spPr bwMode="auto">
            <a:xfrm flipV="1">
              <a:off x="8089033" y="1937988"/>
              <a:ext cx="3793394" cy="3548418"/>
            </a:xfrm>
            <a:prstGeom prst="line">
              <a:avLst/>
            </a:prstGeom>
            <a:noFill/>
            <a:ln w="57150">
              <a:solidFill>
                <a:srgbClr val="92D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 rot="21155458">
              <a:off x="8312174" y="1937988"/>
              <a:ext cx="3123972" cy="3548418"/>
            </a:xfrm>
            <a:prstGeom prst="line">
              <a:avLst/>
            </a:prstGeom>
            <a:noFill/>
            <a:ln w="57150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auto">
            <a:xfrm>
              <a:off x="7642751" y="3681869"/>
              <a:ext cx="4462817" cy="272955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30" name="Line 6"/>
            <p:cNvSpPr>
              <a:spLocks noChangeShapeType="1"/>
            </p:cNvSpPr>
            <p:nvPr/>
          </p:nvSpPr>
          <p:spPr bwMode="auto">
            <a:xfrm flipH="1">
              <a:off x="9427878" y="1665033"/>
              <a:ext cx="1115704" cy="4367284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31" name="Line 7"/>
            <p:cNvSpPr>
              <a:spLocks noChangeShapeType="1"/>
            </p:cNvSpPr>
            <p:nvPr/>
          </p:nvSpPr>
          <p:spPr bwMode="auto">
            <a:xfrm>
              <a:off x="9204737" y="1665033"/>
              <a:ext cx="1561986" cy="409432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9874160" y="3681869"/>
              <a:ext cx="223141" cy="272955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7257" y="27898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chemeClr val="accent6">
                    <a:lumMod val="75000"/>
                  </a:schemeClr>
                </a:solidFill>
              </a:rPr>
              <a:t>4. per intersezioni nodali  o “aristotelico”</a:t>
            </a:r>
            <a:br>
              <a:rPr lang="it-IT" sz="49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dirty="0" smtClean="0"/>
              <a:t>    o “sostanzialistico”… </a:t>
            </a:r>
            <a:r>
              <a:rPr lang="it-IT" i="1" dirty="0" smtClean="0"/>
              <a:t>in due enunciati:</a:t>
            </a:r>
            <a:r>
              <a:rPr lang="it-IT" sz="2000" dirty="0" smtClean="0"/>
              <a:t/>
            </a:r>
            <a:br>
              <a:rPr lang="it-IT" sz="2000" dirty="0" smtClean="0"/>
            </a:br>
            <a:endParaRPr lang="it-IT" sz="2000" b="1" dirty="0" smtClean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314325" y="49354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4600" b="1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4600" b="1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kumimoji="0" lang="it-IT" sz="46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8" name="AutoShape 4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>
          <a:xfrm>
            <a:off x="619836" y="3900105"/>
            <a:ext cx="10515600" cy="4351338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sz="3200" dirty="0">
              <a:solidFill>
                <a:srgbClr val="002060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277494" y="4098416"/>
            <a:ext cx="1191450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1. la pluralità (originaria e universale) dei modi di essere dell’essere </a:t>
            </a:r>
          </a:p>
          <a:p>
            <a:r>
              <a:rPr lang="it-IT" sz="2800" dirty="0" smtClean="0"/>
              <a:t>2. ha la propria sede nella sostanza (nelle realtà singolari)</a:t>
            </a:r>
          </a:p>
          <a:p>
            <a:endParaRPr lang="it-IT" sz="2800" dirty="0" smtClean="0"/>
          </a:p>
          <a:p>
            <a:r>
              <a:rPr lang="it-IT" sz="2800" i="1" dirty="0" smtClean="0"/>
              <a:t>la </a:t>
            </a:r>
            <a:r>
              <a:rPr lang="it-IT" sz="2800" b="1" i="1" dirty="0" smtClean="0">
                <a:solidFill>
                  <a:srgbClr val="C00000"/>
                </a:solidFill>
              </a:rPr>
              <a:t>sostanza</a:t>
            </a:r>
            <a:r>
              <a:rPr lang="it-IT" sz="2800" i="1" dirty="0" smtClean="0"/>
              <a:t> </a:t>
            </a:r>
            <a:r>
              <a:rPr lang="it-IT" sz="2800" b="1" i="1" baseline="30000" dirty="0" smtClean="0">
                <a:solidFill>
                  <a:srgbClr val="C00000"/>
                </a:solidFill>
              </a:rPr>
              <a:t>(esempio:la persona) </a:t>
            </a:r>
            <a:r>
              <a:rPr lang="it-IT" sz="2800" i="1" dirty="0" smtClean="0"/>
              <a:t>è la sede </a:t>
            </a:r>
            <a:r>
              <a:rPr lang="it-IT" sz="2800" dirty="0" smtClean="0"/>
              <a:t>(base sostegno </a:t>
            </a:r>
            <a:r>
              <a:rPr lang="it-IT" sz="2800" dirty="0" err="1" smtClean="0"/>
              <a:t>ὐποκείμενον</a:t>
            </a:r>
            <a:r>
              <a:rPr lang="it-IT" sz="2800" dirty="0" smtClean="0"/>
              <a:t>) </a:t>
            </a:r>
            <a:r>
              <a:rPr lang="it-IT" sz="2800" i="1" dirty="0" smtClean="0"/>
              <a:t>dell’intreccio</a:t>
            </a:r>
          </a:p>
          <a:p>
            <a:r>
              <a:rPr lang="it-IT" sz="2800" i="1" dirty="0" smtClean="0"/>
              <a:t>la </a:t>
            </a:r>
            <a:r>
              <a:rPr lang="it-IT" sz="2800" b="1" i="1" dirty="0" smtClean="0">
                <a:solidFill>
                  <a:srgbClr val="C00000"/>
                </a:solidFill>
              </a:rPr>
              <a:t>società</a:t>
            </a:r>
            <a:r>
              <a:rPr lang="it-IT" sz="2800" i="1" dirty="0" smtClean="0"/>
              <a:t> è il luogo in cui quell’intreccio si realizza e prende forma </a:t>
            </a:r>
          </a:p>
          <a:p>
            <a:r>
              <a:rPr lang="it-IT" sz="2800" i="1" dirty="0" smtClean="0"/>
              <a:t>         come </a:t>
            </a:r>
            <a:r>
              <a:rPr lang="it-IT" sz="2800" i="1" dirty="0" err="1" smtClean="0"/>
              <a:t>lògos</a:t>
            </a:r>
            <a:r>
              <a:rPr lang="it-IT" sz="2800" i="1" dirty="0" smtClean="0"/>
              <a:t>, ethos, pathos</a:t>
            </a:r>
            <a:r>
              <a:rPr lang="it-IT" sz="2800" dirty="0" smtClean="0"/>
              <a:t>                               </a:t>
            </a:r>
            <a:r>
              <a:rPr lang="it-IT" sz="2800" dirty="0" smtClean="0">
                <a:solidFill>
                  <a:srgbClr val="990033"/>
                </a:solidFill>
              </a:rPr>
              <a:t>Aristotele</a:t>
            </a:r>
            <a:r>
              <a:rPr lang="it-IT" sz="2800" i="1" dirty="0" smtClean="0">
                <a:solidFill>
                  <a:srgbClr val="990033"/>
                </a:solidFill>
              </a:rPr>
              <a:t>, Metafisica, Etica.          </a:t>
            </a:r>
            <a:endParaRPr lang="it-IT" sz="2800" i="1" dirty="0">
              <a:solidFill>
                <a:srgbClr val="990033"/>
              </a:solidFill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341195" y="1529635"/>
            <a:ext cx="11850806" cy="208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it-IT" sz="3600" dirty="0" smtClean="0">
                <a:solidFill>
                  <a:srgbClr val="7030A0"/>
                </a:solidFill>
              </a:rPr>
              <a:t>1.τὸ </a:t>
            </a:r>
            <a:r>
              <a:rPr lang="it-IT" sz="3600" dirty="0" err="1" smtClean="0">
                <a:solidFill>
                  <a:srgbClr val="7030A0"/>
                </a:solidFill>
              </a:rPr>
              <a:t>ὂν</a:t>
            </a:r>
            <a:r>
              <a:rPr lang="it-IT" sz="3600" dirty="0" smtClean="0">
                <a:solidFill>
                  <a:srgbClr val="7030A0"/>
                </a:solidFill>
              </a:rPr>
              <a:t> </a:t>
            </a:r>
            <a:r>
              <a:rPr lang="it-IT" sz="3600" dirty="0" err="1" smtClean="0">
                <a:solidFill>
                  <a:srgbClr val="7030A0"/>
                </a:solidFill>
              </a:rPr>
              <a:t>λέγεται</a:t>
            </a:r>
            <a:r>
              <a:rPr lang="it-IT" sz="3600" dirty="0" smtClean="0">
                <a:solidFill>
                  <a:srgbClr val="7030A0"/>
                </a:solidFill>
              </a:rPr>
              <a:t> </a:t>
            </a:r>
            <a:r>
              <a:rPr lang="it-IT" sz="3600" dirty="0" err="1" smtClean="0">
                <a:solidFill>
                  <a:srgbClr val="7030A0"/>
                </a:solidFill>
              </a:rPr>
              <a:t>πολλαχῶς</a:t>
            </a:r>
            <a:r>
              <a:rPr lang="it-IT" sz="3600" dirty="0" smtClean="0">
                <a:solidFill>
                  <a:srgbClr val="7030A0"/>
                </a:solidFill>
              </a:rPr>
              <a:t>  </a:t>
            </a:r>
          </a:p>
          <a:p>
            <a:pPr>
              <a:lnSpc>
                <a:spcPct val="90000"/>
              </a:lnSpc>
            </a:pPr>
            <a:r>
              <a:rPr lang="it-IT" sz="3600" dirty="0" smtClean="0"/>
              <a:t>                                    </a:t>
            </a:r>
            <a:r>
              <a:rPr lang="it-IT" sz="3600" b="1" dirty="0" smtClean="0">
                <a:solidFill>
                  <a:srgbClr val="0070C0"/>
                </a:solidFill>
              </a:rPr>
              <a:t>«</a:t>
            </a:r>
            <a:r>
              <a:rPr lang="it-IT" sz="3600" b="1" i="1" dirty="0" smtClean="0">
                <a:solidFill>
                  <a:srgbClr val="0070C0"/>
                </a:solidFill>
              </a:rPr>
              <a:t>l’essere si dice in molti </a:t>
            </a:r>
            <a:r>
              <a:rPr lang="it-IT" sz="3600" b="1" i="1" dirty="0" err="1" smtClean="0">
                <a:solidFill>
                  <a:srgbClr val="0070C0"/>
                </a:solidFill>
              </a:rPr>
              <a:t>modi…</a:t>
            </a:r>
            <a:r>
              <a:rPr lang="it-IT" sz="3600" b="1" dirty="0" smtClean="0">
                <a:solidFill>
                  <a:srgbClr val="0070C0"/>
                </a:solidFill>
              </a:rPr>
              <a:t>»</a:t>
            </a:r>
          </a:p>
          <a:p>
            <a:pPr>
              <a:lnSpc>
                <a:spcPct val="90000"/>
              </a:lnSpc>
            </a:pPr>
            <a:r>
              <a:rPr lang="it-IT" sz="3600" dirty="0" smtClean="0">
                <a:solidFill>
                  <a:srgbClr val="7030A0"/>
                </a:solidFill>
              </a:rPr>
              <a:t>2.</a:t>
            </a:r>
            <a:r>
              <a:rPr lang="it-IT" sz="3600" dirty="0" err="1" smtClean="0">
                <a:solidFill>
                  <a:srgbClr val="7030A0"/>
                </a:solidFill>
              </a:rPr>
              <a:t>ἀλλὰ</a:t>
            </a:r>
            <a:r>
              <a:rPr lang="it-IT" sz="3600" dirty="0" smtClean="0">
                <a:solidFill>
                  <a:srgbClr val="7030A0"/>
                </a:solidFill>
              </a:rPr>
              <a:t> </a:t>
            </a:r>
            <a:r>
              <a:rPr lang="it-IT" sz="3600" dirty="0" err="1" smtClean="0">
                <a:solidFill>
                  <a:srgbClr val="7030A0"/>
                </a:solidFill>
              </a:rPr>
              <a:t>πρὸς</a:t>
            </a:r>
            <a:r>
              <a:rPr lang="it-IT" sz="3600" dirty="0" smtClean="0">
                <a:solidFill>
                  <a:srgbClr val="7030A0"/>
                </a:solidFill>
              </a:rPr>
              <a:t> </a:t>
            </a:r>
            <a:r>
              <a:rPr lang="it-IT" sz="3600" dirty="0" err="1" smtClean="0">
                <a:solidFill>
                  <a:srgbClr val="7030A0"/>
                </a:solidFill>
              </a:rPr>
              <a:t>ἕν</a:t>
            </a:r>
            <a:r>
              <a:rPr lang="it-IT" sz="3600" dirty="0" smtClean="0">
                <a:solidFill>
                  <a:srgbClr val="7030A0"/>
                </a:solidFill>
              </a:rPr>
              <a:t> καὶ </a:t>
            </a:r>
            <a:r>
              <a:rPr lang="it-IT" sz="3600" dirty="0" err="1" smtClean="0">
                <a:solidFill>
                  <a:srgbClr val="7030A0"/>
                </a:solidFill>
              </a:rPr>
              <a:t>μίαν</a:t>
            </a:r>
            <a:r>
              <a:rPr lang="it-IT" sz="3600" dirty="0" smtClean="0">
                <a:solidFill>
                  <a:srgbClr val="7030A0"/>
                </a:solidFill>
              </a:rPr>
              <a:t> </a:t>
            </a:r>
            <a:r>
              <a:rPr lang="it-IT" sz="3600" dirty="0" err="1" smtClean="0">
                <a:solidFill>
                  <a:srgbClr val="7030A0"/>
                </a:solidFill>
              </a:rPr>
              <a:t>τινὰ</a:t>
            </a:r>
            <a:r>
              <a:rPr lang="it-IT" sz="3600" dirty="0" smtClean="0">
                <a:solidFill>
                  <a:srgbClr val="7030A0"/>
                </a:solidFill>
              </a:rPr>
              <a:t> </a:t>
            </a:r>
            <a:r>
              <a:rPr lang="it-IT" sz="3600" dirty="0" err="1" smtClean="0">
                <a:solidFill>
                  <a:srgbClr val="7030A0"/>
                </a:solidFill>
              </a:rPr>
              <a:t>φύσιν</a:t>
            </a:r>
            <a:r>
              <a:rPr lang="it-IT" sz="3600" dirty="0" smtClean="0">
                <a:solidFill>
                  <a:srgbClr val="7030A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it-IT" sz="3600" dirty="0" smtClean="0"/>
              <a:t>                                    </a:t>
            </a:r>
            <a:r>
              <a:rPr lang="it-IT" sz="3600" b="1" dirty="0" smtClean="0">
                <a:solidFill>
                  <a:srgbClr val="0070C0"/>
                </a:solidFill>
              </a:rPr>
              <a:t>«</a:t>
            </a:r>
            <a:r>
              <a:rPr lang="it-IT" sz="3600" b="1" i="1" dirty="0" smtClean="0">
                <a:solidFill>
                  <a:srgbClr val="0070C0"/>
                </a:solidFill>
              </a:rPr>
              <a:t>ma si riferisce ad un’unica natura</a:t>
            </a:r>
            <a:r>
              <a:rPr lang="it-IT" sz="3600" b="1" dirty="0" smtClean="0">
                <a:solidFill>
                  <a:srgbClr val="0070C0"/>
                </a:solidFill>
              </a:rPr>
              <a:t>»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107</Words>
  <Application>Microsoft Office PowerPoint</Application>
  <PresentationFormat>Personalizzato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Thème Office</vt:lpstr>
      <vt:lpstr>4. per intersezioni nodali  o “aristotelico”     o “sostanzialistico”… in due enunciati: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Gabbiadini  CASTORE</dc:creator>
  <cp:lastModifiedBy>Pre-installer</cp:lastModifiedBy>
  <cp:revision>47</cp:revision>
  <dcterms:created xsi:type="dcterms:W3CDTF">2021-02-17T17:26:55Z</dcterms:created>
  <dcterms:modified xsi:type="dcterms:W3CDTF">2021-02-23T07:00:30Z</dcterms:modified>
</cp:coreProperties>
</file>