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5696"/>
    <a:srgbClr val="660033"/>
    <a:srgbClr val="A0A315"/>
    <a:srgbClr val="FC9D34"/>
    <a:srgbClr val="ECE444"/>
    <a:srgbClr val="333333"/>
    <a:srgbClr val="777777"/>
    <a:srgbClr val="33E5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03/03/2021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7872" y="245664"/>
            <a:ext cx="11464128" cy="1325563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8.</a:t>
            </a:r>
            <a:r>
              <a:rPr lang="it-IT" dirty="0" smtClean="0"/>
              <a:t>  </a:t>
            </a:r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per semplificazione  o “del rasoio” </a:t>
            </a:r>
            <a:b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</a:rPr>
              <a:t>(o “alla </a:t>
            </a:r>
            <a:r>
              <a:rPr lang="it-IT" sz="4000" b="1" dirty="0" err="1" smtClean="0">
                <a:solidFill>
                  <a:schemeClr val="accent6">
                    <a:lumMod val="75000"/>
                  </a:schemeClr>
                </a:solidFill>
              </a:rPr>
              <a:t>Ockham</a:t>
            </a: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it-IT" sz="4000" b="1" baseline="30000" dirty="0" smtClean="0">
                <a:solidFill>
                  <a:srgbClr val="C00000"/>
                </a:solidFill>
              </a:rPr>
              <a:t>il rasoio  di </a:t>
            </a:r>
            <a:r>
              <a:rPr lang="it-IT" sz="4000" b="1" baseline="30000" dirty="0" err="1" smtClean="0">
                <a:solidFill>
                  <a:srgbClr val="C00000"/>
                </a:solidFill>
              </a:rPr>
              <a:t>Occam</a:t>
            </a:r>
            <a:r>
              <a:rPr lang="it-IT" sz="4000" b="1" baseline="30000" dirty="0" smtClean="0">
                <a:solidFill>
                  <a:srgbClr val="C00000"/>
                </a:solidFill>
              </a:rPr>
              <a:t>  </a:t>
            </a: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</a:rPr>
              <a:t>o “alla Newton”)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“</a:t>
            </a:r>
            <a:r>
              <a:rPr lang="it-IT" sz="4000" dirty="0" smtClean="0"/>
              <a:t>non </a:t>
            </a:r>
            <a:r>
              <a:rPr lang="it-IT" sz="4000" dirty="0" err="1" smtClean="0"/>
              <a:t>sunt</a:t>
            </a:r>
            <a:r>
              <a:rPr lang="it-IT" sz="4000" dirty="0" smtClean="0"/>
              <a:t> </a:t>
            </a:r>
            <a:r>
              <a:rPr lang="it-IT" sz="4000" dirty="0" err="1" smtClean="0"/>
              <a:t>multiplicanda</a:t>
            </a:r>
            <a:r>
              <a:rPr lang="it-IT" sz="4000" dirty="0" smtClean="0"/>
              <a:t> </a:t>
            </a:r>
            <a:r>
              <a:rPr lang="it-IT" sz="4000" dirty="0" err="1" smtClean="0"/>
              <a:t>entia</a:t>
            </a:r>
            <a:r>
              <a:rPr lang="it-IT" sz="4000" dirty="0" smtClean="0"/>
              <a:t> </a:t>
            </a:r>
            <a:r>
              <a:rPr lang="it-IT" sz="4000" dirty="0" err="1" smtClean="0"/>
              <a:t>sine</a:t>
            </a:r>
            <a:r>
              <a:rPr lang="it-IT" sz="4000" dirty="0" smtClean="0"/>
              <a:t> necessitate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Risultato immagini per disegno albero schizzo"/>
          <p:cNvSpPr>
            <a:spLocks noChangeAspect="1" noChangeArrowheads="1"/>
          </p:cNvSpPr>
          <p:nvPr/>
        </p:nvSpPr>
        <p:spPr bwMode="auto">
          <a:xfrm>
            <a:off x="63500" y="-136525"/>
            <a:ext cx="17240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232013" y="4653886"/>
            <a:ext cx="11791666" cy="189706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12800" b="1" dirty="0" smtClean="0">
                <a:solidFill>
                  <a:srgbClr val="0000CC"/>
                </a:solidFill>
              </a:rPr>
              <a:t>semplificazione indispensabile per </a:t>
            </a:r>
          </a:p>
          <a:p>
            <a:pPr>
              <a:buNone/>
            </a:pPr>
            <a:r>
              <a:rPr lang="it-IT" sz="7400" dirty="0" smtClean="0"/>
              <a:t>         </a:t>
            </a:r>
            <a:r>
              <a:rPr lang="it-IT" sz="12800" dirty="0" smtClean="0"/>
              <a:t>la logica degli esperimenti</a:t>
            </a:r>
            <a:endParaRPr lang="it-IT" sz="7400" dirty="0" smtClean="0"/>
          </a:p>
          <a:p>
            <a:pPr>
              <a:buNone/>
            </a:pPr>
            <a:r>
              <a:rPr lang="it-IT" sz="12800" dirty="0" smtClean="0"/>
              <a:t>     la scoperta e demolizione degli enti inutili</a:t>
            </a:r>
          </a:p>
          <a:p>
            <a:pPr>
              <a:buNone/>
            </a:pPr>
            <a:r>
              <a:rPr lang="it-IT" sz="12800" dirty="0" smtClean="0"/>
              <a:t>     la consapevolezza dei “</a:t>
            </a:r>
            <a:r>
              <a:rPr lang="it-IT" sz="12800" dirty="0" err="1" smtClean="0"/>
              <a:t>bias</a:t>
            </a:r>
            <a:r>
              <a:rPr lang="it-IT" sz="12800" dirty="0" smtClean="0"/>
              <a:t>”</a:t>
            </a:r>
            <a:r>
              <a:rPr lang="it-IT" sz="12800" dirty="0" smtClean="0">
                <a:solidFill>
                  <a:srgbClr val="FF0000"/>
                </a:solidFill>
              </a:rPr>
              <a:t>*</a:t>
            </a:r>
          </a:p>
          <a:p>
            <a:pPr>
              <a:lnSpc>
                <a:spcPct val="60000"/>
              </a:lnSpc>
              <a:buNone/>
            </a:pPr>
            <a:endParaRPr lang="it-IT" sz="3200" dirty="0">
              <a:solidFill>
                <a:srgbClr val="002060"/>
              </a:solidFill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24" name="Gruppo 23"/>
          <p:cNvGrpSpPr/>
          <p:nvPr/>
        </p:nvGrpSpPr>
        <p:grpSpPr>
          <a:xfrm>
            <a:off x="1228299" y="3384645"/>
            <a:ext cx="6223380" cy="1064029"/>
            <a:chOff x="1228299" y="3384645"/>
            <a:chExt cx="6223380" cy="106402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28" name="Arc 4"/>
            <p:cNvSpPr>
              <a:spLocks/>
            </p:cNvSpPr>
            <p:nvPr/>
          </p:nvSpPr>
          <p:spPr bwMode="auto">
            <a:xfrm>
              <a:off x="1228299" y="3384645"/>
              <a:ext cx="1228109" cy="735675"/>
            </a:xfrm>
            <a:custGeom>
              <a:avLst/>
              <a:gdLst>
                <a:gd name="G0" fmla="+- 21080 0 0"/>
                <a:gd name="G1" fmla="+- 21600 0 0"/>
                <a:gd name="G2" fmla="+- 21600 0 0"/>
                <a:gd name="T0" fmla="*/ 0 w 42266"/>
                <a:gd name="T1" fmla="*/ 16890 h 21600"/>
                <a:gd name="T2" fmla="*/ 42266 w 42266"/>
                <a:gd name="T3" fmla="*/ 17393 h 21600"/>
                <a:gd name="T4" fmla="*/ 21080 w 4226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66" h="21600" fill="none" extrusionOk="0">
                  <a:moveTo>
                    <a:pt x="-1" y="16889"/>
                  </a:moveTo>
                  <a:cubicBezTo>
                    <a:pt x="2205" y="7018"/>
                    <a:pt x="10965" y="-1"/>
                    <a:pt x="21080" y="0"/>
                  </a:cubicBezTo>
                  <a:cubicBezTo>
                    <a:pt x="31387" y="0"/>
                    <a:pt x="40258" y="7282"/>
                    <a:pt x="42266" y="17392"/>
                  </a:cubicBezTo>
                </a:path>
                <a:path w="42266" h="21600" stroke="0" extrusionOk="0">
                  <a:moveTo>
                    <a:pt x="-1" y="16889"/>
                  </a:moveTo>
                  <a:cubicBezTo>
                    <a:pt x="2205" y="7018"/>
                    <a:pt x="10965" y="-1"/>
                    <a:pt x="21080" y="0"/>
                  </a:cubicBezTo>
                  <a:cubicBezTo>
                    <a:pt x="31387" y="0"/>
                    <a:pt x="40258" y="7282"/>
                    <a:pt x="42266" y="17392"/>
                  </a:cubicBezTo>
                  <a:lnTo>
                    <a:pt x="21080" y="21600"/>
                  </a:lnTo>
                  <a:close/>
                </a:path>
              </a:pathLst>
            </a:custGeom>
            <a:noFill/>
            <a:ln w="762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29" name="Arc 5"/>
            <p:cNvSpPr>
              <a:spLocks/>
            </p:cNvSpPr>
            <p:nvPr/>
          </p:nvSpPr>
          <p:spPr bwMode="auto">
            <a:xfrm rot="10871548">
              <a:off x="4836995" y="3712999"/>
              <a:ext cx="1228109" cy="735675"/>
            </a:xfrm>
            <a:custGeom>
              <a:avLst/>
              <a:gdLst>
                <a:gd name="G0" fmla="+- 21080 0 0"/>
                <a:gd name="G1" fmla="+- 21600 0 0"/>
                <a:gd name="G2" fmla="+- 21600 0 0"/>
                <a:gd name="T0" fmla="*/ 0 w 42266"/>
                <a:gd name="T1" fmla="*/ 16890 h 21600"/>
                <a:gd name="T2" fmla="*/ 42266 w 42266"/>
                <a:gd name="T3" fmla="*/ 17393 h 21600"/>
                <a:gd name="T4" fmla="*/ 21080 w 4226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66" h="21600" fill="none" extrusionOk="0">
                  <a:moveTo>
                    <a:pt x="-1" y="16889"/>
                  </a:moveTo>
                  <a:cubicBezTo>
                    <a:pt x="2205" y="7018"/>
                    <a:pt x="10965" y="-1"/>
                    <a:pt x="21080" y="0"/>
                  </a:cubicBezTo>
                  <a:cubicBezTo>
                    <a:pt x="31387" y="0"/>
                    <a:pt x="40258" y="7282"/>
                    <a:pt x="42266" y="17392"/>
                  </a:cubicBezTo>
                </a:path>
                <a:path w="42266" h="21600" stroke="0" extrusionOk="0">
                  <a:moveTo>
                    <a:pt x="-1" y="16889"/>
                  </a:moveTo>
                  <a:cubicBezTo>
                    <a:pt x="2205" y="7018"/>
                    <a:pt x="10965" y="-1"/>
                    <a:pt x="21080" y="0"/>
                  </a:cubicBezTo>
                  <a:cubicBezTo>
                    <a:pt x="31387" y="0"/>
                    <a:pt x="40258" y="7282"/>
                    <a:pt x="42266" y="17392"/>
                  </a:cubicBezTo>
                  <a:lnTo>
                    <a:pt x="21080" y="21600"/>
                  </a:lnTo>
                  <a:close/>
                </a:path>
              </a:pathLst>
            </a:custGeom>
            <a:noFill/>
            <a:ln w="762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auto">
            <a:xfrm>
              <a:off x="3642057" y="3385667"/>
              <a:ext cx="1220906" cy="735675"/>
            </a:xfrm>
            <a:custGeom>
              <a:avLst/>
              <a:gdLst>
                <a:gd name="G0" fmla="+- 20821 0 0"/>
                <a:gd name="G1" fmla="+- 21600 0 0"/>
                <a:gd name="G2" fmla="+- 21600 0 0"/>
                <a:gd name="T0" fmla="*/ 0 w 42007"/>
                <a:gd name="T1" fmla="*/ 15850 h 21600"/>
                <a:gd name="T2" fmla="*/ 42007 w 42007"/>
                <a:gd name="T3" fmla="*/ 17393 h 21600"/>
                <a:gd name="T4" fmla="*/ 20821 w 420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007" h="21600" fill="none" extrusionOk="0">
                  <a:moveTo>
                    <a:pt x="0" y="15850"/>
                  </a:moveTo>
                  <a:cubicBezTo>
                    <a:pt x="2586" y="6485"/>
                    <a:pt x="11106" y="-1"/>
                    <a:pt x="20821" y="0"/>
                  </a:cubicBezTo>
                  <a:cubicBezTo>
                    <a:pt x="31128" y="0"/>
                    <a:pt x="39999" y="7282"/>
                    <a:pt x="42007" y="17392"/>
                  </a:cubicBezTo>
                </a:path>
                <a:path w="42007" h="21600" stroke="0" extrusionOk="0">
                  <a:moveTo>
                    <a:pt x="0" y="15850"/>
                  </a:moveTo>
                  <a:cubicBezTo>
                    <a:pt x="2586" y="6485"/>
                    <a:pt x="11106" y="-1"/>
                    <a:pt x="20821" y="0"/>
                  </a:cubicBezTo>
                  <a:cubicBezTo>
                    <a:pt x="31128" y="0"/>
                    <a:pt x="39999" y="7282"/>
                    <a:pt x="42007" y="17392"/>
                  </a:cubicBezTo>
                  <a:lnTo>
                    <a:pt x="20821" y="21600"/>
                  </a:lnTo>
                  <a:close/>
                </a:path>
              </a:pathLst>
            </a:custGeom>
            <a:noFill/>
            <a:ln w="762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1" name="Arc 7"/>
            <p:cNvSpPr>
              <a:spLocks/>
            </p:cNvSpPr>
            <p:nvPr/>
          </p:nvSpPr>
          <p:spPr bwMode="auto">
            <a:xfrm rot="10572547">
              <a:off x="2451922" y="3699351"/>
              <a:ext cx="1205300" cy="735675"/>
            </a:xfrm>
            <a:custGeom>
              <a:avLst/>
              <a:gdLst>
                <a:gd name="G0" fmla="+- 20290 0 0"/>
                <a:gd name="G1" fmla="+- 21600 0 0"/>
                <a:gd name="G2" fmla="+- 21600 0 0"/>
                <a:gd name="T0" fmla="*/ 0 w 41476"/>
                <a:gd name="T1" fmla="*/ 14193 h 21600"/>
                <a:gd name="T2" fmla="*/ 41476 w 41476"/>
                <a:gd name="T3" fmla="*/ 17393 h 21600"/>
                <a:gd name="T4" fmla="*/ 20290 w 4147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476" h="21600" fill="none" extrusionOk="0">
                  <a:moveTo>
                    <a:pt x="-1" y="14192"/>
                  </a:moveTo>
                  <a:cubicBezTo>
                    <a:pt x="3111" y="5670"/>
                    <a:pt x="11216" y="-1"/>
                    <a:pt x="20290" y="0"/>
                  </a:cubicBezTo>
                  <a:cubicBezTo>
                    <a:pt x="30597" y="0"/>
                    <a:pt x="39468" y="7282"/>
                    <a:pt x="41476" y="17392"/>
                  </a:cubicBezTo>
                </a:path>
                <a:path w="41476" h="21600" stroke="0" extrusionOk="0">
                  <a:moveTo>
                    <a:pt x="-1" y="14192"/>
                  </a:moveTo>
                  <a:cubicBezTo>
                    <a:pt x="3111" y="5670"/>
                    <a:pt x="11216" y="-1"/>
                    <a:pt x="20290" y="0"/>
                  </a:cubicBezTo>
                  <a:cubicBezTo>
                    <a:pt x="30597" y="0"/>
                    <a:pt x="39468" y="7282"/>
                    <a:pt x="41476" y="17392"/>
                  </a:cubicBezTo>
                  <a:lnTo>
                    <a:pt x="20290" y="21600"/>
                  </a:lnTo>
                  <a:close/>
                </a:path>
              </a:pathLst>
            </a:custGeom>
            <a:noFill/>
            <a:ln w="762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2" name="Arc 8"/>
            <p:cNvSpPr>
              <a:spLocks/>
            </p:cNvSpPr>
            <p:nvPr/>
          </p:nvSpPr>
          <p:spPr bwMode="auto">
            <a:xfrm rot="71548">
              <a:off x="6068706" y="3384645"/>
              <a:ext cx="1228109" cy="735675"/>
            </a:xfrm>
            <a:custGeom>
              <a:avLst/>
              <a:gdLst>
                <a:gd name="G0" fmla="+- 21080 0 0"/>
                <a:gd name="G1" fmla="+- 21600 0 0"/>
                <a:gd name="G2" fmla="+- 21600 0 0"/>
                <a:gd name="T0" fmla="*/ 0 w 42266"/>
                <a:gd name="T1" fmla="*/ 16890 h 21600"/>
                <a:gd name="T2" fmla="*/ 42266 w 42266"/>
                <a:gd name="T3" fmla="*/ 17393 h 21600"/>
                <a:gd name="T4" fmla="*/ 21080 w 4226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66" h="21600" fill="none" extrusionOk="0">
                  <a:moveTo>
                    <a:pt x="-1" y="16889"/>
                  </a:moveTo>
                  <a:cubicBezTo>
                    <a:pt x="2205" y="7018"/>
                    <a:pt x="10965" y="-1"/>
                    <a:pt x="21080" y="0"/>
                  </a:cubicBezTo>
                  <a:cubicBezTo>
                    <a:pt x="31387" y="0"/>
                    <a:pt x="40258" y="7282"/>
                    <a:pt x="42266" y="17392"/>
                  </a:cubicBezTo>
                </a:path>
                <a:path w="42266" h="21600" stroke="0" extrusionOk="0">
                  <a:moveTo>
                    <a:pt x="-1" y="16889"/>
                  </a:moveTo>
                  <a:cubicBezTo>
                    <a:pt x="2205" y="7018"/>
                    <a:pt x="10965" y="-1"/>
                    <a:pt x="21080" y="0"/>
                  </a:cubicBezTo>
                  <a:cubicBezTo>
                    <a:pt x="31387" y="0"/>
                    <a:pt x="40258" y="7282"/>
                    <a:pt x="42266" y="17392"/>
                  </a:cubicBezTo>
                  <a:lnTo>
                    <a:pt x="21080" y="21600"/>
                  </a:lnTo>
                  <a:close/>
                </a:path>
              </a:pathLst>
            </a:custGeom>
            <a:noFill/>
            <a:ln w="762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 flipV="1">
              <a:off x="7278807" y="3678915"/>
              <a:ext cx="172872" cy="294270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6960360" y="3973185"/>
              <a:ext cx="345743" cy="0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035" name="AutoShape 11"/>
          <p:cNvSpPr>
            <a:spLocks/>
          </p:cNvSpPr>
          <p:nvPr/>
        </p:nvSpPr>
        <p:spPr bwMode="auto">
          <a:xfrm>
            <a:off x="7426325" y="1924331"/>
            <a:ext cx="612206" cy="2513557"/>
          </a:xfrm>
          <a:prstGeom prst="rightBrace">
            <a:avLst>
              <a:gd name="adj1" fmla="val 50072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sz="4000" dirty="0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8468106" y="1610429"/>
            <a:ext cx="3460037" cy="1202830"/>
          </a:xfrm>
          <a:prstGeom prst="wedgeEllipseCallout">
            <a:avLst>
              <a:gd name="adj1" fmla="val -61406"/>
              <a:gd name="adj2" fmla="val 77862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it-IT" sz="2000" dirty="0" smtClean="0"/>
              <a:t>la via “relativamente”                                                                                                            più breve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 base allo scopo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nettore 2 28"/>
          <p:cNvCxnSpPr/>
          <p:nvPr/>
        </p:nvCxnSpPr>
        <p:spPr>
          <a:xfrm>
            <a:off x="1078173" y="2265528"/>
            <a:ext cx="6359857" cy="27296"/>
          </a:xfrm>
          <a:prstGeom prst="straightConnector1">
            <a:avLst/>
          </a:prstGeom>
          <a:ln w="76200">
            <a:tailEnd type="arrow" w="lg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Callout 1 31"/>
          <p:cNvSpPr/>
          <p:nvPr/>
        </p:nvSpPr>
        <p:spPr>
          <a:xfrm>
            <a:off x="8884693" y="2961559"/>
            <a:ext cx="3138985" cy="1187356"/>
          </a:xfrm>
          <a:prstGeom prst="borderCallout1">
            <a:avLst>
              <a:gd name="adj1" fmla="val 18750"/>
              <a:gd name="adj2" fmla="val -8333"/>
              <a:gd name="adj3" fmla="val 204453"/>
              <a:gd name="adj4" fmla="val -117899"/>
            </a:avLst>
          </a:prstGeom>
          <a:solidFill>
            <a:srgbClr val="FFFF99"/>
          </a:solidFill>
          <a:ln w="127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it-IT" dirty="0" smtClean="0">
                <a:solidFill>
                  <a:schemeClr val="tx1"/>
                </a:solidFill>
              </a:rPr>
              <a:t>Galilei: «quando il filosofo geometra vuol riconoscere in concreto gli effetti dimostrati in astratto, bisogna che </a:t>
            </a:r>
            <a:r>
              <a:rPr lang="it-IT" dirty="0" err="1" smtClean="0">
                <a:solidFill>
                  <a:schemeClr val="tx1"/>
                </a:solidFill>
              </a:rPr>
              <a:t>difalchi</a:t>
            </a:r>
            <a:r>
              <a:rPr lang="it-IT" dirty="0" smtClean="0">
                <a:solidFill>
                  <a:schemeClr val="tx1"/>
                </a:solidFill>
              </a:rPr>
              <a:t> gli impedimenti della materia»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llout 1 32"/>
          <p:cNvSpPr/>
          <p:nvPr/>
        </p:nvSpPr>
        <p:spPr>
          <a:xfrm>
            <a:off x="8873319" y="4260368"/>
            <a:ext cx="3138985" cy="1187356"/>
          </a:xfrm>
          <a:prstGeom prst="borderCallout1">
            <a:avLst>
              <a:gd name="adj1" fmla="val 18750"/>
              <a:gd name="adj2" fmla="val -8333"/>
              <a:gd name="adj3" fmla="val 117097"/>
              <a:gd name="adj4" fmla="val -38768"/>
            </a:avLst>
          </a:prstGeom>
          <a:solidFill>
            <a:srgbClr val="ECE444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it-IT" dirty="0" smtClean="0">
                <a:solidFill>
                  <a:schemeClr val="tx1"/>
                </a:solidFill>
              </a:rPr>
              <a:t>Newton: «Delle cose naturali non devono essere ammesse cause più numerose di quelle che sono vere e bastano a spiegare i fenomeni». </a:t>
            </a:r>
          </a:p>
        </p:txBody>
      </p:sp>
      <p:sp>
        <p:nvSpPr>
          <p:cNvPr id="34" name="Callout 1 33"/>
          <p:cNvSpPr/>
          <p:nvPr/>
        </p:nvSpPr>
        <p:spPr>
          <a:xfrm>
            <a:off x="8830102" y="5588756"/>
            <a:ext cx="3138985" cy="1187356"/>
          </a:xfrm>
          <a:prstGeom prst="borderCallout1">
            <a:avLst>
              <a:gd name="adj1" fmla="val 18750"/>
              <a:gd name="adj2" fmla="val -8333"/>
              <a:gd name="adj3" fmla="val 51580"/>
              <a:gd name="adj4" fmla="val -107899"/>
            </a:avLst>
          </a:prstGeom>
          <a:solidFill>
            <a:srgbClr val="FFC000"/>
          </a:solidFill>
          <a:ln>
            <a:solidFill>
              <a:srgbClr val="2AA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it-IT" dirty="0" smtClean="0">
                <a:solidFill>
                  <a:schemeClr val="tx1"/>
                </a:solidFill>
              </a:rPr>
              <a:t>Daniel </a:t>
            </a:r>
            <a:r>
              <a:rPr lang="it-IT" dirty="0" err="1" smtClean="0">
                <a:solidFill>
                  <a:schemeClr val="tx1"/>
                </a:solidFill>
              </a:rPr>
              <a:t>Kahneman</a:t>
            </a:r>
            <a:r>
              <a:rPr lang="it-IT" dirty="0" smtClean="0">
                <a:solidFill>
                  <a:schemeClr val="tx1"/>
                </a:solidFill>
              </a:rPr>
              <a:t> : «scorciatoie semplificatrici … preferenze intuitive che contravvengono costantemente alle regole della scelta razionale». 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8240" y="6473405"/>
            <a:ext cx="887104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it-IT" dirty="0" err="1" smtClean="0">
                <a:solidFill>
                  <a:srgbClr val="FF0000"/>
                </a:solidFill>
              </a:rPr>
              <a:t>*</a:t>
            </a:r>
            <a:r>
              <a:rPr lang="it-IT" dirty="0" err="1" smtClean="0"/>
              <a:t>bias</a:t>
            </a:r>
            <a:r>
              <a:rPr lang="it-IT" dirty="0" smtClean="0"/>
              <a:t>: errori sistematici abituali, pregiudizi consolidati condivisi </a:t>
            </a:r>
            <a:r>
              <a:rPr lang="it-IT" dirty="0" err="1" smtClean="0"/>
              <a:t>irriflessi</a:t>
            </a:r>
            <a:r>
              <a:rPr lang="it-IT" dirty="0" smtClean="0"/>
              <a:t> spontanei indiscussi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125</Words>
  <Application>Microsoft Office PowerPoint</Application>
  <PresentationFormat>Personalizzato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8.  per semplificazione  o “del rasoio”  (o “alla Ockham”il rasoio  di Occam  o “alla Newton”) “non sunt multiplicanda entia sine necessitate”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84</cp:revision>
  <dcterms:created xsi:type="dcterms:W3CDTF">2021-02-17T17:26:55Z</dcterms:created>
  <dcterms:modified xsi:type="dcterms:W3CDTF">2021-03-03T05:57:24Z</dcterms:modified>
</cp:coreProperties>
</file>