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73" r:id="rId4"/>
    <p:sldId id="264" r:id="rId5"/>
    <p:sldId id="265" r:id="rId6"/>
    <p:sldId id="28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005696"/>
    <a:srgbClr val="660033"/>
    <a:srgbClr val="A0A315"/>
    <a:srgbClr val="FC9D34"/>
    <a:srgbClr val="ECE444"/>
    <a:srgbClr val="333333"/>
    <a:srgbClr val="777777"/>
    <a:srgbClr val="33E5F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025" autoAdjust="0"/>
    <p:restoredTop sz="94660"/>
  </p:normalViewPr>
  <p:slideViewPr>
    <p:cSldViewPr snapToGrid="0">
      <p:cViewPr>
        <p:scale>
          <a:sx n="70" d="100"/>
          <a:sy n="70" d="100"/>
        </p:scale>
        <p:origin x="-42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9006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1567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334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8200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8214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1362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1275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6687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460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3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8094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906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47230"/>
            <a:ext cx="10515600" cy="1325563"/>
          </a:xfrm>
        </p:spPr>
        <p:txBody>
          <a:bodyPr>
            <a:noAutofit/>
          </a:bodyPr>
          <a:lstStyle/>
          <a:p>
            <a:r>
              <a:rPr lang="it-IT" sz="6000" b="1" dirty="0" smtClean="0">
                <a:solidFill>
                  <a:schemeClr val="accent6">
                    <a:lumMod val="75000"/>
                  </a:schemeClr>
                </a:solidFill>
              </a:rPr>
              <a:t>l’arte di orientarsi</a:t>
            </a:r>
            <a:br>
              <a:rPr lang="it-IT" sz="6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sz="6000" b="1" dirty="0" smtClean="0">
                <a:solidFill>
                  <a:schemeClr val="accent6">
                    <a:lumMod val="75000"/>
                  </a:schemeClr>
                </a:solidFill>
              </a:rPr>
              <a:t>o l’arte degli schemi</a:t>
            </a:r>
            <a:endParaRPr lang="it-IT" sz="3200" b="1" dirty="0" smtClean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it-IT" sz="3200" b="1" dirty="0" smtClean="0">
                <a:solidFill>
                  <a:srgbClr val="C00000"/>
                </a:solidFill>
              </a:rPr>
              <a:t>il tema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le potenzialità del nostro orientamento nel mondo, 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sono affidate a mappe o schemi 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in cui si incontrano e operano tre componenti  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                      </a:t>
            </a:r>
            <a:r>
              <a:rPr lang="it-IT" sz="3600" dirty="0" err="1" smtClean="0"/>
              <a:t>lógos</a:t>
            </a:r>
            <a:r>
              <a:rPr lang="it-IT" sz="3600" dirty="0" smtClean="0"/>
              <a:t>   /  éthos  /  </a:t>
            </a:r>
            <a:r>
              <a:rPr lang="it-IT" sz="3600" dirty="0" err="1" smtClean="0"/>
              <a:t>páthos</a:t>
            </a:r>
            <a:endParaRPr lang="it-IT" sz="3600" dirty="0" smtClean="0"/>
          </a:p>
          <a:p>
            <a:pPr>
              <a:spcBef>
                <a:spcPts val="0"/>
              </a:spcBef>
              <a:buNone/>
            </a:pP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sz="3200" b="1" dirty="0" smtClean="0">
                <a:solidFill>
                  <a:srgbClr val="C00000"/>
                </a:solidFill>
              </a:rPr>
              <a:t>per introdurre:                                            </a:t>
            </a:r>
            <a:r>
              <a:rPr lang="it-IT" sz="3600" b="1" dirty="0" smtClean="0"/>
              <a:t>la mente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                                                                </a:t>
            </a:r>
            <a:r>
              <a:rPr lang="it-IT" sz="3600" b="1" dirty="0" smtClean="0"/>
              <a:t>lo schema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                                                                </a:t>
            </a:r>
            <a:r>
              <a:rPr lang="it-IT" sz="3600" b="1" dirty="0" smtClean="0"/>
              <a:t>l’uso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                                                                </a:t>
            </a:r>
            <a:r>
              <a:rPr lang="it-IT" sz="3600" b="1" dirty="0" smtClean="0"/>
              <a:t>il piano   </a:t>
            </a:r>
          </a:p>
        </p:txBody>
      </p:sp>
      <p:sp>
        <p:nvSpPr>
          <p:cNvPr id="11" name="Freccia a destra 10"/>
          <p:cNvSpPr/>
          <p:nvPr/>
        </p:nvSpPr>
        <p:spPr>
          <a:xfrm>
            <a:off x="3998794" y="4462819"/>
            <a:ext cx="1569493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4001066" y="5352211"/>
            <a:ext cx="1569493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4003338" y="4917747"/>
            <a:ext cx="1569493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>
            <a:off x="4005610" y="5793491"/>
            <a:ext cx="1569493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10750"/>
            <a:ext cx="10515600" cy="1325563"/>
          </a:xfrm>
        </p:spPr>
        <p:txBody>
          <a:bodyPr>
            <a:noAutofit/>
          </a:bodyPr>
          <a:lstStyle/>
          <a:p>
            <a:r>
              <a:rPr lang="it-IT" sz="4800" b="1" dirty="0" smtClean="0">
                <a:solidFill>
                  <a:schemeClr val="accent6">
                    <a:lumMod val="75000"/>
                  </a:schemeClr>
                </a:solidFill>
              </a:rPr>
              <a:t>l’arte di orientarsi</a:t>
            </a:r>
            <a:br>
              <a:rPr lang="it-IT" sz="4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sz="4800" b="1" dirty="0" smtClean="0">
                <a:solidFill>
                  <a:schemeClr val="accent6">
                    <a:lumMod val="75000"/>
                  </a:schemeClr>
                </a:solidFill>
              </a:rPr>
              <a:t>o l’arte degli schemi</a:t>
            </a:r>
            <a:endParaRPr lang="it-IT" sz="2400" b="1" dirty="0" smtClean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1752616" y="2153177"/>
            <a:ext cx="9807054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3200" dirty="0" smtClean="0">
                <a:solidFill>
                  <a:srgbClr val="0000CC"/>
                </a:solidFill>
                <a:latin typeface="Elephant" pitchFamily="18" charset="0"/>
              </a:rPr>
              <a:t>…  Ma i viventi compiono</a:t>
            </a:r>
          </a:p>
          <a:p>
            <a:pPr>
              <a:buNone/>
            </a:pPr>
            <a:r>
              <a:rPr lang="it-IT" sz="3200" dirty="0" smtClean="0">
                <a:solidFill>
                  <a:srgbClr val="0000CC"/>
                </a:solidFill>
                <a:latin typeface="Elephant" pitchFamily="18" charset="0"/>
              </a:rPr>
              <a:t>tutti l’errore di tracciar troppo netti confini.</a:t>
            </a:r>
          </a:p>
          <a:p>
            <a:pPr>
              <a:buNone/>
            </a:pPr>
            <a:r>
              <a:rPr lang="it-IT" sz="3200" dirty="0" smtClean="0">
                <a:solidFill>
                  <a:srgbClr val="0000CC"/>
                </a:solidFill>
                <a:latin typeface="Elephant" pitchFamily="18" charset="0"/>
              </a:rPr>
              <a:t>Gli angeli (dicono) spesso non sanno se vanno</a:t>
            </a:r>
          </a:p>
          <a:p>
            <a:pPr>
              <a:buNone/>
            </a:pPr>
            <a:r>
              <a:rPr lang="it-IT" sz="3200" dirty="0" smtClean="0">
                <a:solidFill>
                  <a:srgbClr val="0000CC"/>
                </a:solidFill>
                <a:latin typeface="Elephant" pitchFamily="18" charset="0"/>
              </a:rPr>
              <a:t>tra i vivi o tra i morti. L’eterna corrente</a:t>
            </a:r>
          </a:p>
          <a:p>
            <a:pPr>
              <a:buNone/>
            </a:pPr>
            <a:r>
              <a:rPr lang="it-IT" sz="3200" dirty="0" smtClean="0">
                <a:solidFill>
                  <a:srgbClr val="0000CC"/>
                </a:solidFill>
                <a:latin typeface="Elephant" pitchFamily="18" charset="0"/>
              </a:rPr>
              <a:t>trascina attraverso entrambi i regni ogni età,</a:t>
            </a:r>
          </a:p>
          <a:p>
            <a:pPr>
              <a:buNone/>
            </a:pPr>
            <a:r>
              <a:rPr lang="it-IT" sz="3200" dirty="0" smtClean="0">
                <a:solidFill>
                  <a:srgbClr val="0000CC"/>
                </a:solidFill>
                <a:latin typeface="Elephant" pitchFamily="18" charset="0"/>
              </a:rPr>
              <a:t>ed entrambi sovrasta con il suo suono.</a:t>
            </a:r>
          </a:p>
          <a:p>
            <a:pPr>
              <a:spcBef>
                <a:spcPts val="0"/>
              </a:spcBef>
              <a:buNone/>
            </a:pPr>
            <a:endParaRPr lang="it-IT" sz="4000" dirty="0" smtClean="0"/>
          </a:p>
          <a:p>
            <a:pPr>
              <a:spcBef>
                <a:spcPts val="0"/>
              </a:spcBef>
              <a:buNone/>
            </a:pPr>
            <a:r>
              <a:rPr lang="it-IT" sz="3600" dirty="0" err="1" smtClean="0"/>
              <a:t>Rainer</a:t>
            </a:r>
            <a:r>
              <a:rPr lang="it-IT" sz="3600" dirty="0" smtClean="0"/>
              <a:t> Maria </a:t>
            </a:r>
            <a:r>
              <a:rPr lang="it-IT" sz="3600" dirty="0" err="1" smtClean="0"/>
              <a:t>Rilke</a:t>
            </a:r>
            <a:r>
              <a:rPr lang="it-IT" sz="3600" dirty="0" smtClean="0"/>
              <a:t>, 1923, </a:t>
            </a:r>
            <a:r>
              <a:rPr lang="it-IT" sz="3600" i="1" dirty="0" smtClean="0"/>
              <a:t>Elegie </a:t>
            </a:r>
            <a:r>
              <a:rPr lang="it-IT" sz="3600" i="1" dirty="0" err="1" smtClean="0"/>
              <a:t>duinesi</a:t>
            </a:r>
            <a:r>
              <a:rPr lang="it-IT" sz="3600" dirty="0" smtClean="0"/>
              <a:t>, I, 80-85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-7618"/>
            <a:ext cx="10515600" cy="1325563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l’arte di orientarsi  o l’arte degli schemi</a:t>
            </a:r>
            <a:endParaRPr lang="it-IT" sz="2000" b="1" dirty="0" smtClean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838200" y="1088633"/>
            <a:ext cx="10515600" cy="43513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-IT" sz="3600" b="1" dirty="0" smtClean="0">
                <a:solidFill>
                  <a:srgbClr val="C00000"/>
                </a:solidFill>
              </a:rPr>
              <a:t>per introdurre:                           </a:t>
            </a:r>
            <a:r>
              <a:rPr lang="it-IT" sz="3600" b="1" dirty="0" smtClean="0"/>
              <a:t>la mente</a:t>
            </a:r>
          </a:p>
          <a:p>
            <a:pPr>
              <a:spcBef>
                <a:spcPts val="0"/>
              </a:spcBef>
              <a:buNone/>
            </a:pPr>
            <a:endParaRPr lang="it-IT" sz="1000" b="1" dirty="0" smtClean="0"/>
          </a:p>
          <a:p>
            <a:pPr>
              <a:spcBef>
                <a:spcPts val="0"/>
              </a:spcBef>
              <a:buNone/>
            </a:pPr>
            <a:r>
              <a:rPr lang="it-IT" sz="4000" dirty="0" smtClean="0"/>
              <a:t>Il cervello umano è un sistema massicciamente distribuito in un parallelo di innumerevoli </a:t>
            </a:r>
            <a:r>
              <a:rPr lang="it-IT" sz="4000" dirty="0" err="1" smtClean="0"/>
              <a:t>interconnessioni</a:t>
            </a:r>
            <a:r>
              <a:rPr lang="it-IT" sz="4000" dirty="0" err="1" smtClean="0">
                <a:solidFill>
                  <a:srgbClr val="C00000"/>
                </a:solidFill>
              </a:rPr>
              <a:t>*</a:t>
            </a:r>
            <a:r>
              <a:rPr lang="it-IT" sz="4000" dirty="0" smtClean="0"/>
              <a:t>, non solo lungo percorsi gerarchici, ma anche lungo connessioni incrociate e retro-connessioni.</a:t>
            </a:r>
          </a:p>
          <a:p>
            <a:pPr>
              <a:spcBef>
                <a:spcPts val="0"/>
              </a:spcBef>
              <a:buNone/>
            </a:pPr>
            <a:endParaRPr lang="it-IT" sz="1200" dirty="0" smtClean="0"/>
          </a:p>
          <a:p>
            <a:pPr>
              <a:spcBef>
                <a:spcPts val="0"/>
              </a:spcBef>
              <a:buNone/>
            </a:pPr>
            <a:r>
              <a:rPr lang="it-IT" sz="3200" dirty="0" smtClean="0"/>
              <a:t>[cfr. </a:t>
            </a:r>
            <a:r>
              <a:rPr lang="it-IT" sz="3200" dirty="0" err="1" smtClean="0"/>
              <a:t>Nozick</a:t>
            </a:r>
            <a:r>
              <a:rPr lang="it-IT" sz="3200" dirty="0" smtClean="0"/>
              <a:t> Robert, 2001, </a:t>
            </a:r>
            <a:r>
              <a:rPr lang="it-IT" sz="3200" i="1" dirty="0" smtClean="0"/>
              <a:t>Invarianze. La struttura del mondo oggettivo</a:t>
            </a:r>
            <a:r>
              <a:rPr lang="it-IT" sz="3200" dirty="0" smtClean="0"/>
              <a:t> </a:t>
            </a:r>
            <a:r>
              <a:rPr lang="it-IT" sz="3200" dirty="0" err="1" smtClean="0"/>
              <a:t>Fazi</a:t>
            </a:r>
            <a:r>
              <a:rPr lang="it-IT" sz="3200" dirty="0" smtClean="0"/>
              <a:t> editore, Roma 2003]</a:t>
            </a:r>
          </a:p>
          <a:p>
            <a:pPr>
              <a:spcBef>
                <a:spcPts val="0"/>
              </a:spcBef>
              <a:buNone/>
            </a:pPr>
            <a:endParaRPr lang="it-IT" sz="4000" dirty="0" smtClean="0"/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                                                </a:t>
            </a:r>
          </a:p>
        </p:txBody>
      </p:sp>
      <p:sp>
        <p:nvSpPr>
          <p:cNvPr id="11" name="Freccia a destra 10"/>
          <p:cNvSpPr/>
          <p:nvPr/>
        </p:nvSpPr>
        <p:spPr>
          <a:xfrm>
            <a:off x="4285403" y="1296525"/>
            <a:ext cx="1569493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86591" y="5622868"/>
            <a:ext cx="1155966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rgbClr val="C00000"/>
                </a:solidFill>
              </a:rPr>
              <a:t>*</a:t>
            </a:r>
            <a:r>
              <a:rPr lang="it-IT" sz="2400" dirty="0" err="1" smtClean="0">
                <a:solidFill>
                  <a:srgbClr val="0000CC"/>
                </a:solidFill>
              </a:rPr>
              <a:t>nota</a:t>
            </a:r>
            <a:r>
              <a:rPr lang="it-IT" sz="2400" dirty="0" smtClean="0">
                <a:solidFill>
                  <a:srgbClr val="0000CC"/>
                </a:solidFill>
              </a:rPr>
              <a:t> bene</a:t>
            </a:r>
            <a:r>
              <a:rPr lang="it-IT" sz="2400" dirty="0" smtClean="0"/>
              <a:t>: cervello umano e prassi di coscienza “massicciamente distribuito” nel corpo, </a:t>
            </a:r>
          </a:p>
          <a:p>
            <a:r>
              <a:rPr lang="it-IT" sz="2400" dirty="0" smtClean="0"/>
              <a:t>                       non centralizzato localisticamente </a:t>
            </a:r>
          </a:p>
          <a:p>
            <a:r>
              <a:rPr lang="it-IT" sz="2400" dirty="0" smtClean="0"/>
              <a:t>                       da qui deriva la sua operatività in termini di “innumerevoli interconnessioni”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-34914"/>
            <a:ext cx="10515600" cy="1325563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l’arte di orientarsi o l’arte degli schemi</a:t>
            </a:r>
            <a:endParaRPr lang="it-IT" sz="2000" b="1" dirty="0" smtClean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565244" y="965812"/>
            <a:ext cx="10994409" cy="43513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-IT" sz="3200" b="1" dirty="0" smtClean="0">
                <a:solidFill>
                  <a:srgbClr val="C00000"/>
                </a:solidFill>
              </a:rPr>
              <a:t>   per introdurre:</a:t>
            </a:r>
            <a:r>
              <a:rPr lang="it-IT" sz="3200" b="1" dirty="0" smtClean="0"/>
              <a:t>                        lo schema</a:t>
            </a:r>
          </a:p>
          <a:p>
            <a:pPr>
              <a:spcBef>
                <a:spcPts val="0"/>
              </a:spcBef>
              <a:buNone/>
            </a:pPr>
            <a:endParaRPr lang="it-IT" sz="1400" b="1" dirty="0" smtClean="0"/>
          </a:p>
          <a:p>
            <a:pPr>
              <a:spcBef>
                <a:spcPts val="0"/>
              </a:spcBef>
              <a:buNone/>
            </a:pPr>
            <a:r>
              <a:rPr lang="it-IT" sz="2900" dirty="0" smtClean="0"/>
              <a:t>“gli schemi, nei sistemi complessi adattativi, hanno il compito di identificare, comprimere, e registrare le regolarità dell’esperienza così da permettere al sistema di adattarsi fornendo risposte rapide ed efficaci. …</a:t>
            </a:r>
          </a:p>
          <a:p>
            <a:pPr>
              <a:spcBef>
                <a:spcPts val="0"/>
              </a:spcBef>
              <a:buNone/>
            </a:pPr>
            <a:endParaRPr lang="it-IT" sz="1200" dirty="0" smtClean="0"/>
          </a:p>
          <a:p>
            <a:pPr>
              <a:spcBef>
                <a:spcPts val="0"/>
              </a:spcBef>
              <a:buNone/>
            </a:pPr>
            <a:r>
              <a:rPr lang="it-IT" sz="2900" dirty="0" smtClean="0"/>
              <a:t>… poiché l’esperienza eccede sempre la nostra capacità di elaborazione e l’autocoscienza non è mai completa, i significati prodotti dalla conoscenza non sono mai stabili, ma sempre </a:t>
            </a:r>
            <a:r>
              <a:rPr lang="it-IT" sz="2900" dirty="0" err="1" smtClean="0"/>
              <a:t>mutevoli…</a:t>
            </a:r>
            <a:r>
              <a:rPr lang="it-IT" sz="2900" dirty="0" smtClean="0"/>
              <a:t> in una costante fluttuazione tra informazione e rumore. </a:t>
            </a:r>
          </a:p>
          <a:p>
            <a:pPr>
              <a:spcBef>
                <a:spcPts val="0"/>
              </a:spcBef>
              <a:buNone/>
            </a:pPr>
            <a:endParaRPr lang="it-IT" sz="1800" dirty="0" smtClean="0"/>
          </a:p>
          <a:p>
            <a:pPr>
              <a:spcBef>
                <a:spcPts val="0"/>
              </a:spcBef>
              <a:buNone/>
            </a:pPr>
            <a:r>
              <a:rPr lang="it-IT" sz="2900" dirty="0" smtClean="0"/>
              <a:t>Tale instabilità contiene una promessa di creatività e una minaccia di distruzione” 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                                                  [cfr Mark C. Taylor, </a:t>
            </a:r>
            <a:r>
              <a:rPr lang="it-IT" sz="2400" i="1" dirty="0" smtClean="0"/>
              <a:t>Il momento della complessità. </a:t>
            </a:r>
          </a:p>
          <a:p>
            <a:pPr>
              <a:spcBef>
                <a:spcPts val="0"/>
              </a:spcBef>
              <a:buNone/>
            </a:pPr>
            <a:r>
              <a:rPr lang="it-IT" sz="2400" i="1" dirty="0" smtClean="0"/>
              <a:t>                                                   L’emergere di una cultura a rete</a:t>
            </a:r>
            <a:r>
              <a:rPr lang="it-IT" sz="2400" dirty="0" smtClean="0"/>
              <a:t>, ed. Codice, Torino 2005]</a:t>
            </a:r>
            <a:endParaRPr lang="it-IT" sz="3200" dirty="0" smtClean="0"/>
          </a:p>
          <a:p>
            <a:pPr>
              <a:spcBef>
                <a:spcPts val="0"/>
              </a:spcBef>
              <a:buNone/>
            </a:pPr>
            <a:endParaRPr lang="it-IT" sz="4000" b="1" dirty="0" smtClean="0"/>
          </a:p>
        </p:txBody>
      </p:sp>
      <p:sp>
        <p:nvSpPr>
          <p:cNvPr id="11" name="Freccia a destra 10"/>
          <p:cNvSpPr/>
          <p:nvPr/>
        </p:nvSpPr>
        <p:spPr>
          <a:xfrm>
            <a:off x="3698553" y="1146409"/>
            <a:ext cx="1569493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-89506"/>
            <a:ext cx="10515600" cy="1325563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l’arte di orientarsi o l’arte degli schemi</a:t>
            </a:r>
            <a:endParaRPr lang="it-IT" sz="2000" b="1" dirty="0" smtClean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769960" y="952155"/>
            <a:ext cx="10762397" cy="43513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-IT" sz="3200" b="1" dirty="0" smtClean="0">
                <a:solidFill>
                  <a:srgbClr val="C00000"/>
                </a:solidFill>
              </a:rPr>
              <a:t>per introdurre:</a:t>
            </a:r>
            <a:r>
              <a:rPr lang="it-IT" sz="3200" b="1" dirty="0" smtClean="0"/>
              <a:t>                        l’uso</a:t>
            </a:r>
          </a:p>
          <a:p>
            <a:pPr>
              <a:spcBef>
                <a:spcPts val="0"/>
              </a:spcBef>
              <a:buNone/>
            </a:pPr>
            <a:endParaRPr lang="it-IT" sz="1100" b="1" dirty="0" smtClean="0"/>
          </a:p>
          <a:p>
            <a:pPr>
              <a:spcBef>
                <a:spcPts val="0"/>
              </a:spcBef>
              <a:buNone/>
            </a:pPr>
            <a:r>
              <a:rPr lang="it-IT" sz="3200" dirty="0" smtClean="0"/>
              <a:t>gli schemi sono contemporaneamente strumenti di</a:t>
            </a:r>
          </a:p>
          <a:p>
            <a:pPr>
              <a:spcBef>
                <a:spcPts val="0"/>
              </a:spcBef>
              <a:buNone/>
            </a:pPr>
            <a:r>
              <a:rPr lang="it-IT" sz="3200" dirty="0" smtClean="0"/>
              <a:t>    </a:t>
            </a:r>
            <a:r>
              <a:rPr lang="it-IT" sz="3200" b="1" dirty="0" smtClean="0">
                <a:solidFill>
                  <a:srgbClr val="002060"/>
                </a:solidFill>
              </a:rPr>
              <a:t>costruzione</a:t>
            </a:r>
            <a:r>
              <a:rPr lang="it-IT" sz="3200" dirty="0" smtClean="0"/>
              <a:t> </a:t>
            </a:r>
            <a:r>
              <a:rPr lang="it-IT" sz="3200" baseline="30000" dirty="0" smtClean="0"/>
              <a:t>produzione di opere e di orientamento</a:t>
            </a:r>
          </a:p>
          <a:p>
            <a:pPr>
              <a:spcBef>
                <a:spcPts val="0"/>
              </a:spcBef>
              <a:buNone/>
            </a:pPr>
            <a:r>
              <a:rPr lang="it-IT" sz="3200" dirty="0" smtClean="0"/>
              <a:t>    </a:t>
            </a:r>
            <a:r>
              <a:rPr lang="it-IT" sz="3200" b="1" dirty="0" smtClean="0">
                <a:solidFill>
                  <a:srgbClr val="002060"/>
                </a:solidFill>
              </a:rPr>
              <a:t>decostruzione</a:t>
            </a:r>
            <a:r>
              <a:rPr lang="it-IT" sz="3200" dirty="0" smtClean="0"/>
              <a:t> </a:t>
            </a:r>
            <a:r>
              <a:rPr lang="it-IT" sz="3200" baseline="30000" dirty="0" smtClean="0"/>
              <a:t>scoperta, comprensione, interpretazione …</a:t>
            </a:r>
          </a:p>
          <a:p>
            <a:pPr>
              <a:spcBef>
                <a:spcPts val="0"/>
              </a:spcBef>
              <a:buNone/>
            </a:pPr>
            <a:endParaRPr lang="it-IT" sz="2000" dirty="0" smtClean="0"/>
          </a:p>
          <a:p>
            <a:pPr>
              <a:spcBef>
                <a:spcPts val="0"/>
              </a:spcBef>
              <a:buNone/>
            </a:pPr>
            <a:r>
              <a:rPr lang="it-IT" sz="3200" dirty="0" smtClean="0"/>
              <a:t>negli schemi si incontrano tre componenti:</a:t>
            </a:r>
          </a:p>
          <a:p>
            <a:pPr lvl="2">
              <a:spcBef>
                <a:spcPts val="0"/>
              </a:spcBef>
              <a:buNone/>
            </a:pPr>
            <a:r>
              <a:rPr lang="it-IT" sz="3200" b="1" dirty="0" err="1" smtClean="0">
                <a:solidFill>
                  <a:srgbClr val="2AA82A"/>
                </a:solidFill>
              </a:rPr>
              <a:t>lógos</a:t>
            </a:r>
            <a:r>
              <a:rPr lang="it-IT" sz="3200" b="1" dirty="0" smtClean="0">
                <a:solidFill>
                  <a:srgbClr val="2AA82A"/>
                </a:solidFill>
              </a:rPr>
              <a:t>        </a:t>
            </a:r>
            <a:r>
              <a:rPr lang="el-GR" sz="3200" b="1" dirty="0" smtClean="0">
                <a:solidFill>
                  <a:srgbClr val="2AA82A"/>
                </a:solidFill>
              </a:rPr>
              <a:t>λόγος</a:t>
            </a:r>
            <a:r>
              <a:rPr lang="it-IT" sz="3200" b="1" dirty="0" smtClean="0">
                <a:solidFill>
                  <a:srgbClr val="2AA82A"/>
                </a:solidFill>
              </a:rPr>
              <a:t>       ragione          razionalità</a:t>
            </a:r>
          </a:p>
          <a:p>
            <a:pPr lvl="2">
              <a:spcBef>
                <a:spcPts val="0"/>
              </a:spcBef>
              <a:buNone/>
            </a:pPr>
            <a:r>
              <a:rPr lang="it-IT" sz="3200" b="1" dirty="0" smtClean="0">
                <a:solidFill>
                  <a:srgbClr val="002060"/>
                </a:solidFill>
              </a:rPr>
              <a:t>éthos       </a:t>
            </a:r>
            <a:r>
              <a:rPr lang="el-GR" sz="3200" b="1" dirty="0" smtClean="0">
                <a:solidFill>
                  <a:srgbClr val="002060"/>
                </a:solidFill>
              </a:rPr>
              <a:t>ἔθος</a:t>
            </a:r>
            <a:r>
              <a:rPr lang="it-IT" sz="3200" b="1" dirty="0" smtClean="0">
                <a:solidFill>
                  <a:srgbClr val="002060"/>
                </a:solidFill>
              </a:rPr>
              <a:t>         volontà          responsabilità</a:t>
            </a:r>
          </a:p>
          <a:p>
            <a:pPr lvl="2">
              <a:spcBef>
                <a:spcPts val="0"/>
              </a:spcBef>
              <a:buNone/>
            </a:pPr>
            <a:r>
              <a:rPr lang="it-IT" sz="3200" b="1" dirty="0" err="1" smtClean="0">
                <a:solidFill>
                  <a:srgbClr val="FF0000"/>
                </a:solidFill>
              </a:rPr>
              <a:t>páthos</a:t>
            </a:r>
            <a:r>
              <a:rPr lang="it-IT" sz="3200" b="1" dirty="0" smtClean="0">
                <a:solidFill>
                  <a:srgbClr val="FF0000"/>
                </a:solidFill>
              </a:rPr>
              <a:t>     </a:t>
            </a:r>
            <a:r>
              <a:rPr lang="el-GR" sz="3200" b="1" dirty="0" smtClean="0">
                <a:solidFill>
                  <a:srgbClr val="FF0000"/>
                </a:solidFill>
              </a:rPr>
              <a:t>πάθος</a:t>
            </a:r>
            <a:r>
              <a:rPr lang="it-IT" sz="3200" b="1" dirty="0" smtClean="0">
                <a:solidFill>
                  <a:srgbClr val="FF0000"/>
                </a:solidFill>
              </a:rPr>
              <a:t>      sentimento   passione</a:t>
            </a:r>
          </a:p>
          <a:p>
            <a:pPr lvl="8">
              <a:spcBef>
                <a:spcPts val="0"/>
              </a:spcBef>
            </a:pPr>
            <a:r>
              <a:rPr lang="it-IT" sz="2400" dirty="0" smtClean="0"/>
              <a:t>già indicate dagli antichi e consegnate in tradizione</a:t>
            </a:r>
          </a:p>
          <a:p>
            <a:pPr lvl="8">
              <a:spcBef>
                <a:spcPts val="0"/>
              </a:spcBef>
            </a:pPr>
            <a:r>
              <a:rPr lang="it-IT" sz="2400" dirty="0" smtClean="0"/>
              <a:t>di pari valore</a:t>
            </a:r>
          </a:p>
          <a:p>
            <a:pPr lvl="8">
              <a:spcBef>
                <a:spcPts val="0"/>
              </a:spcBef>
            </a:pPr>
            <a:r>
              <a:rPr lang="it-IT" sz="2400" dirty="0" smtClean="0"/>
              <a:t>operative solo in compresenza</a:t>
            </a:r>
          </a:p>
          <a:p>
            <a:pPr lvl="8">
              <a:spcBef>
                <a:spcPts val="0"/>
              </a:spcBef>
            </a:pPr>
            <a:r>
              <a:rPr lang="it-IT" sz="2400" dirty="0" smtClean="0"/>
              <a:t>quindi sempre presenti </a:t>
            </a:r>
            <a:r>
              <a:rPr lang="it-IT" sz="2400" b="1" baseline="30000" dirty="0" smtClean="0">
                <a:solidFill>
                  <a:srgbClr val="FF0000"/>
                </a:solidFill>
              </a:rPr>
              <a:t>anche quando non sembra</a:t>
            </a:r>
          </a:p>
          <a:p>
            <a:pPr lvl="8">
              <a:spcBef>
                <a:spcPts val="0"/>
              </a:spcBef>
              <a:buNone/>
            </a:pPr>
            <a:endParaRPr lang="it-IT" sz="2400" dirty="0" smtClean="0"/>
          </a:p>
          <a:p>
            <a:pPr lvl="8">
              <a:spcBef>
                <a:spcPts val="0"/>
              </a:spcBef>
              <a:buNone/>
            </a:pPr>
            <a:endParaRPr lang="it-IT" sz="2400" dirty="0" smtClean="0"/>
          </a:p>
          <a:p>
            <a:pPr>
              <a:spcBef>
                <a:spcPts val="0"/>
              </a:spcBef>
              <a:buNone/>
            </a:pPr>
            <a:endParaRPr lang="it-IT" sz="3200" dirty="0" smtClean="0"/>
          </a:p>
          <a:p>
            <a:pPr>
              <a:spcBef>
                <a:spcPts val="0"/>
              </a:spcBef>
              <a:buNone/>
            </a:pPr>
            <a:endParaRPr lang="it-IT" sz="3200" dirty="0" smtClean="0"/>
          </a:p>
          <a:p>
            <a:pPr>
              <a:spcBef>
                <a:spcPts val="0"/>
              </a:spcBef>
              <a:buNone/>
            </a:pPr>
            <a:endParaRPr lang="it-IT" sz="3600" dirty="0" smtClean="0"/>
          </a:p>
        </p:txBody>
      </p:sp>
      <p:sp>
        <p:nvSpPr>
          <p:cNvPr id="11" name="Freccia a destra 10"/>
          <p:cNvSpPr/>
          <p:nvPr/>
        </p:nvSpPr>
        <p:spPr>
          <a:xfrm>
            <a:off x="3889612" y="1132749"/>
            <a:ext cx="1569493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64024" y="2019864"/>
            <a:ext cx="1569492" cy="5459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479944" y="3578008"/>
            <a:ext cx="1569492" cy="5459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927100" y="4927517"/>
            <a:ext cx="3048000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>
              <a:lnSpc>
                <a:spcPct val="90000"/>
              </a:lnSpc>
            </a:pPr>
            <a:r>
              <a:rPr lang="it-IT" sz="1600" dirty="0" smtClean="0">
                <a:solidFill>
                  <a:prstClr val="black"/>
                </a:solidFill>
              </a:rPr>
              <a:t>cfr . Thompson Mark, 2016, </a:t>
            </a:r>
            <a:r>
              <a:rPr lang="it-IT" sz="1600" i="1" dirty="0" smtClean="0">
                <a:solidFill>
                  <a:prstClr val="black"/>
                </a:solidFill>
              </a:rPr>
              <a:t>La fine del dibattito pubblico. Come la retorica sta distruggendo la lingua della democrazia</a:t>
            </a:r>
            <a:r>
              <a:rPr lang="it-IT" sz="1600" dirty="0" smtClean="0">
                <a:solidFill>
                  <a:prstClr val="black"/>
                </a:solidFill>
              </a:rPr>
              <a:t>, Feltrinelli, Milano 2017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magine 55" descr="Leonardo-Da_Vinci_Uomo vitruvia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78514" y="-61447"/>
            <a:ext cx="5095409" cy="691944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9386" y="491329"/>
            <a:ext cx="7301608" cy="750616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it-IT" sz="4800" b="1" dirty="0" smtClean="0">
                <a:solidFill>
                  <a:schemeClr val="accent6">
                    <a:lumMod val="75000"/>
                  </a:schemeClr>
                </a:solidFill>
              </a:rPr>
              <a:t>12.  a intermittenza radiale  </a:t>
            </a:r>
            <a:br>
              <a:rPr lang="it-IT" sz="4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3200" b="1" dirty="0" smtClean="0">
                <a:solidFill>
                  <a:schemeClr val="accent6">
                    <a:lumMod val="75000"/>
                  </a:schemeClr>
                </a:solidFill>
              </a:rPr>
              <a:t> “andata e ritorno dal centro”  </a:t>
            </a:r>
            <a:r>
              <a:rPr lang="it-IT" sz="3200" b="1" dirty="0" smtClean="0">
                <a:solidFill>
                  <a:srgbClr val="C00000"/>
                </a:solidFill>
                <a:latin typeface="Agency FB" pitchFamily="34" charset="0"/>
              </a:rPr>
              <a:t>due modelli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endParaRPr lang="it-IT" sz="48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14325" y="49354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kumimoji="0" lang="it-IT" sz="4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0" y="996274"/>
            <a:ext cx="8215952" cy="3280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it-IT" sz="2800" b="1" dirty="0" smtClean="0">
                <a:solidFill>
                  <a:srgbClr val="C00000"/>
                </a:solidFill>
              </a:rPr>
              <a:t>1. il centro dell’armonia moderna: </a:t>
            </a:r>
          </a:p>
          <a:p>
            <a:pPr marL="514350" indent="-514350"/>
            <a:r>
              <a:rPr lang="it-IT" sz="2800" dirty="0" smtClean="0"/>
              <a:t>uomo microcosmo/armonia centro e ombelico</a:t>
            </a:r>
            <a:endParaRPr lang="it-IT" sz="2400" dirty="0" smtClean="0"/>
          </a:p>
          <a:p>
            <a:pPr>
              <a:lnSpc>
                <a:spcPct val="90000"/>
              </a:lnSpc>
            </a:pP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«Tanto apre l'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omo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nele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braccia, quanto ella sua altezza  </a:t>
            </a:r>
          </a:p>
          <a:p>
            <a:pPr>
              <a:lnSpc>
                <a:spcPct val="90000"/>
              </a:lnSpc>
            </a:pP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'l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cientro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delle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stremita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delle aperte membra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fia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il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bellicho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Ello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spatio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chessi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truova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infralle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gambe </a:t>
            </a:r>
            <a:r>
              <a:rPr lang="it-IT" sz="2400" i="1" dirty="0" err="1" smtClean="0">
                <a:latin typeface="Times New Roman" pitchFamily="18" charset="0"/>
                <a:cs typeface="Times New Roman" pitchFamily="18" charset="0"/>
              </a:rPr>
              <a:t>fia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triangolo equilatero</a:t>
            </a:r>
          </a:p>
          <a:p>
            <a:pPr>
              <a:lnSpc>
                <a:spcPct val="90000"/>
              </a:lnSpc>
            </a:pPr>
            <a:r>
              <a:rPr lang="it-IT" sz="2400" dirty="0" smtClean="0"/>
              <a:t>    nell’armonia centrale sono in azione le forme classiche </a:t>
            </a:r>
          </a:p>
          <a:p>
            <a:pPr>
              <a:lnSpc>
                <a:spcPct val="90000"/>
              </a:lnSpc>
            </a:pPr>
            <a:r>
              <a:rPr lang="it-IT" sz="2400" dirty="0" smtClean="0"/>
              <a:t>                   </a:t>
            </a:r>
            <a:r>
              <a:rPr lang="it-IT" sz="2400" b="1" dirty="0" smtClean="0">
                <a:solidFill>
                  <a:srgbClr val="005696"/>
                </a:solidFill>
              </a:rPr>
              <a:t>cerchio</a:t>
            </a:r>
            <a:r>
              <a:rPr lang="it-IT" sz="2400" dirty="0" smtClean="0"/>
              <a:t> (cielo)</a:t>
            </a:r>
          </a:p>
          <a:p>
            <a:pPr>
              <a:lnSpc>
                <a:spcPct val="90000"/>
              </a:lnSpc>
            </a:pPr>
            <a:r>
              <a:rPr lang="it-IT" sz="2400" dirty="0" smtClean="0"/>
              <a:t>                   </a:t>
            </a:r>
            <a:r>
              <a:rPr lang="it-IT" sz="2400" b="1" dirty="0" smtClean="0">
                <a:solidFill>
                  <a:srgbClr val="005696"/>
                </a:solidFill>
              </a:rPr>
              <a:t>quadrato</a:t>
            </a:r>
            <a:r>
              <a:rPr lang="it-IT" sz="2400" dirty="0" smtClean="0"/>
              <a:t> (terra)</a:t>
            </a:r>
          </a:p>
          <a:p>
            <a:pPr>
              <a:lnSpc>
                <a:spcPct val="90000"/>
              </a:lnSpc>
            </a:pPr>
            <a:r>
              <a:rPr lang="it-IT" sz="2400" dirty="0" smtClean="0"/>
              <a:t>                   </a:t>
            </a:r>
            <a:r>
              <a:rPr lang="it-IT" sz="2400" b="1" dirty="0" smtClean="0">
                <a:solidFill>
                  <a:srgbClr val="005696"/>
                </a:solidFill>
              </a:rPr>
              <a:t>triangolo</a:t>
            </a:r>
            <a:r>
              <a:rPr lang="it-IT" sz="2400" dirty="0" smtClean="0"/>
              <a:t> (generatore dei solidi ideali platonici)</a:t>
            </a:r>
            <a:endParaRPr lang="it-IT" sz="28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4414" y="4408229"/>
            <a:ext cx="9625520" cy="2283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it-IT" sz="2800" b="1" dirty="0" smtClean="0">
                <a:solidFill>
                  <a:srgbClr val="C00000"/>
                </a:solidFill>
              </a:rPr>
              <a:t>2. il centro come vincolo logico:</a:t>
            </a:r>
          </a:p>
          <a:p>
            <a:pPr marL="514350" indent="-514350"/>
            <a:r>
              <a:rPr lang="it-IT" sz="2800" dirty="0" smtClean="0"/>
              <a:t>L. Wittgenstein, Il </a:t>
            </a:r>
            <a:r>
              <a:rPr lang="it-IT" sz="2800" i="1" dirty="0" err="1" smtClean="0"/>
              <a:t>Tractatus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logico-philosophicus</a:t>
            </a:r>
            <a:endParaRPr lang="it-IT" sz="2800" i="1" dirty="0" smtClean="0"/>
          </a:p>
          <a:p>
            <a:pPr marL="514350" indent="-514350">
              <a:lnSpc>
                <a:spcPct val="90000"/>
              </a:lnSpc>
            </a:pPr>
            <a:r>
              <a:rPr lang="it-IT" sz="2400" dirty="0" smtClean="0"/>
              <a:t>si propone come manifesto del rigore logico-linguistico. </a:t>
            </a:r>
          </a:p>
          <a:p>
            <a:pPr marL="514350" indent="-514350">
              <a:lnSpc>
                <a:spcPct val="90000"/>
              </a:lnSpc>
            </a:pPr>
            <a:r>
              <a:rPr lang="it-IT" sz="2400" dirty="0" smtClean="0"/>
              <a:t>Sette proposizioni centrali dalle quali si dirama una serie </a:t>
            </a:r>
          </a:p>
          <a:p>
            <a:pPr marL="514350" indent="-514350">
              <a:lnSpc>
                <a:spcPct val="90000"/>
              </a:lnSpc>
            </a:pPr>
            <a:r>
              <a:rPr lang="it-IT" sz="2400" dirty="0" smtClean="0"/>
              <a:t>di enunciati subordinati e numerati in modo da ricondurli al proprio centro. </a:t>
            </a:r>
          </a:p>
          <a:p>
            <a:pPr marL="514350" indent="-514350">
              <a:lnSpc>
                <a:spcPct val="90000"/>
              </a:lnSpc>
            </a:pPr>
            <a:r>
              <a:rPr lang="it-IT" sz="2400" dirty="0" smtClean="0"/>
              <a:t>«</a:t>
            </a:r>
            <a:r>
              <a:rPr lang="it-IT" sz="2400" b="1" dirty="0" smtClean="0">
                <a:solidFill>
                  <a:srgbClr val="C00000"/>
                </a:solidFill>
              </a:rPr>
              <a:t>senza questa numerazione il libro sarebbe un incomprensibile pasticcio</a:t>
            </a:r>
            <a:r>
              <a:rPr lang="it-IT" sz="2400" dirty="0" smtClean="0"/>
              <a:t>».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574</Words>
  <Application>Microsoft Office PowerPoint</Application>
  <PresentationFormat>Personalizzato</PresentationFormat>
  <Paragraphs>82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Thème Office</vt:lpstr>
      <vt:lpstr>l’arte di orientarsi o l’arte degli schemi</vt:lpstr>
      <vt:lpstr>l’arte di orientarsi o l’arte degli schemi</vt:lpstr>
      <vt:lpstr>l’arte di orientarsi  o l’arte degli schemi</vt:lpstr>
      <vt:lpstr>l’arte di orientarsi o l’arte degli schemi</vt:lpstr>
      <vt:lpstr>l’arte di orientarsi o l’arte degli schemi</vt:lpstr>
      <vt:lpstr>12.  a intermittenza radiale     “andata e ritorno dal centro”  due modelli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Gabbiadini  CASTORE</dc:creator>
  <cp:lastModifiedBy>Pre-installer</cp:lastModifiedBy>
  <cp:revision>84</cp:revision>
  <dcterms:created xsi:type="dcterms:W3CDTF">2021-02-17T17:26:55Z</dcterms:created>
  <dcterms:modified xsi:type="dcterms:W3CDTF">2021-03-03T06:01:31Z</dcterms:modified>
</cp:coreProperties>
</file>