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99"/>
    <a:srgbClr val="FF0000"/>
    <a:srgbClr val="005696"/>
    <a:srgbClr val="FF9933"/>
    <a:srgbClr val="5CD484"/>
    <a:srgbClr val="FC9D34"/>
    <a:srgbClr val="996633"/>
    <a:srgbClr val="660033"/>
    <a:srgbClr val="A0A31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0025" autoAdjust="0"/>
    <p:restoredTop sz="94660"/>
  </p:normalViewPr>
  <p:slideViewPr>
    <p:cSldViewPr snapToGrid="0">
      <p:cViewPr>
        <p:scale>
          <a:sx n="70" d="100"/>
          <a:sy n="70" d="100"/>
        </p:scale>
        <p:origin x="-420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90061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915670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63344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282007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82142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1362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1275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66871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4608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6358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80943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79062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4712" y="245664"/>
            <a:ext cx="11818965" cy="75061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it-IT" b="1" dirty="0" smtClean="0">
                <a:solidFill>
                  <a:srgbClr val="A0A315"/>
                </a:solidFill>
              </a:rPr>
              <a:t>22. dall’intrico all’intreccio attraverso “somiglianze di famiglia” </a:t>
            </a:r>
            <a:r>
              <a:rPr lang="it-IT" sz="4800" b="1" baseline="30000" dirty="0" smtClean="0">
                <a:solidFill>
                  <a:srgbClr val="A0A315"/>
                </a:solidFill>
              </a:rPr>
              <a:t>senza rinunciare alla complessità e ricchezza dell’intrico</a:t>
            </a:r>
            <a:endParaRPr lang="it-IT" sz="6600" b="1" baseline="30000" dirty="0" smtClean="0">
              <a:solidFill>
                <a:srgbClr val="A0A315"/>
              </a:solidFill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314325" y="49354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4600" b="1" dirty="0" smtClean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4600" b="1" dirty="0" smtClean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46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endParaRPr kumimoji="0" lang="it-IT" sz="4600" b="1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27565" y="1173708"/>
            <a:ext cx="5268018" cy="2554545"/>
          </a:xfrm>
          <a:prstGeom prst="rect">
            <a:avLst/>
          </a:prstGeom>
          <a:noFill/>
          <a:ln w="28575">
            <a:solidFill>
              <a:srgbClr val="005696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it-IT" sz="2000" b="1" dirty="0" smtClean="0">
                <a:solidFill>
                  <a:srgbClr val="FF0000"/>
                </a:solidFill>
              </a:rPr>
              <a:t>La questione</a:t>
            </a:r>
            <a:r>
              <a:rPr lang="it-IT" sz="2000" dirty="0" smtClean="0"/>
              <a:t>: in diversi ambiti e in diversi momenti storici compaiono personaggi, elementi, componenti, processi, moduli … che «non sono affatto uguali o identici, ma senza dubbio sono molto simili. La loro </a:t>
            </a:r>
            <a:r>
              <a:rPr lang="it-IT" sz="2000" dirty="0" err="1" smtClean="0"/>
              <a:t>quasi-universalità</a:t>
            </a:r>
            <a:r>
              <a:rPr lang="it-IT" sz="2000" dirty="0" smtClean="0"/>
              <a:t> va intesa secondo la prospettiva delle “somiglianze di famiglia”, che troviamo molto bene spiegata in Wittgenstein: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601803" y="16240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884481" y="943970"/>
            <a:ext cx="6002721" cy="32987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«Invece di mostrare quello che è comune a tutto ciò che chiamiamo linguaggio, io dico che questi fenomeni non hanno affatto in comune qualcosa, in base al quale impieghiamo per tutti la stessa parola, - ma che sono imparentati l'uno con l'altro in molti modi differenti. E grazie a questa parentela, o a queste parentele, li chiamiamo tutti  linguaggi. 46 […]  Infatti, se li osservi, non vedrai certamente qualche cosa che sia comune a tutti, ma vedrai somiglianze, parentele, e anzi ne vedrai tutta una serie. Come ho detto: non pensare, ma osserva!» 46 </a:t>
            </a:r>
          </a:p>
          <a:p>
            <a:pPr>
              <a:lnSpc>
                <a:spcPct val="80000"/>
              </a:lnSpc>
            </a:pPr>
            <a:r>
              <a:rPr lang="it-IT" dirty="0" smtClean="0">
                <a:solidFill>
                  <a:srgbClr val="005696"/>
                </a:solidFill>
              </a:rPr>
              <a:t>Ludwig Wittgenstein, </a:t>
            </a:r>
            <a:r>
              <a:rPr lang="it-IT" i="1" dirty="0" smtClean="0">
                <a:solidFill>
                  <a:srgbClr val="005696"/>
                </a:solidFill>
              </a:rPr>
              <a:t>Ricerche filosofiche</a:t>
            </a:r>
            <a:endParaRPr lang="it-IT" b="1" dirty="0">
              <a:solidFill>
                <a:srgbClr val="005696"/>
              </a:solidFill>
            </a:endParaRPr>
          </a:p>
        </p:txBody>
      </p:sp>
      <p:pic>
        <p:nvPicPr>
          <p:cNvPr id="13" name="Immagine 12" descr="intreccio intri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762666"/>
            <a:ext cx="3122657" cy="3095334"/>
          </a:xfrm>
          <a:prstGeom prst="rect">
            <a:avLst/>
          </a:prstGeom>
        </p:spPr>
      </p:pic>
      <p:sp>
        <p:nvSpPr>
          <p:cNvPr id="14" name="Freccia a destra 13"/>
          <p:cNvSpPr/>
          <p:nvPr/>
        </p:nvSpPr>
        <p:spPr>
          <a:xfrm>
            <a:off x="4476466" y="3289111"/>
            <a:ext cx="1364777" cy="4367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>
            <a:off x="2852362" y="3971481"/>
            <a:ext cx="9512156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Direzioni</a:t>
            </a:r>
            <a:r>
              <a:rPr lang="it-IT" dirty="0" smtClean="0"/>
              <a:t>: </a:t>
            </a:r>
          </a:p>
          <a:p>
            <a:r>
              <a:rPr lang="it-IT" b="1" dirty="0" smtClean="0">
                <a:solidFill>
                  <a:srgbClr val="005696"/>
                </a:solidFill>
              </a:rPr>
              <a:t>quotidiane</a:t>
            </a:r>
            <a:r>
              <a:rPr lang="it-IT" dirty="0" smtClean="0"/>
              <a:t>: «Si tratta di individuare temi e sottotemi  quasi fossero fili che emergono, scompaiono, </a:t>
            </a:r>
          </a:p>
          <a:p>
            <a:r>
              <a:rPr lang="it-IT" dirty="0" smtClean="0"/>
              <a:t>     riemergono e, alla maniera delle somiglianze di famiglia, si intrecciano in vario modo tra </a:t>
            </a:r>
            <a:r>
              <a:rPr lang="it-IT" dirty="0" err="1" smtClean="0"/>
              <a:t>loro…</a:t>
            </a:r>
            <a:endParaRPr lang="it-IT" dirty="0" smtClean="0"/>
          </a:p>
          <a:p>
            <a:r>
              <a:rPr lang="it-IT" dirty="0" smtClean="0"/>
              <a:t>     le varie somiglianze tra i membri di una famiglia si sovrappongono e s'incrociano </a:t>
            </a:r>
          </a:p>
          <a:p>
            <a:r>
              <a:rPr lang="it-IT" dirty="0" smtClean="0"/>
              <a:t>    (corporatura, tratti del volto, colore degli occhi, modo di camminare, temperamento, ecc.» </a:t>
            </a:r>
          </a:p>
          <a:p>
            <a:r>
              <a:rPr lang="it-IT" dirty="0" smtClean="0"/>
              <a:t>                                                                                                                   </a:t>
            </a:r>
            <a:r>
              <a:rPr lang="it-IT" dirty="0" err="1" smtClean="0">
                <a:solidFill>
                  <a:srgbClr val="005696"/>
                </a:solidFill>
              </a:rPr>
              <a:t>Remotti</a:t>
            </a:r>
            <a:r>
              <a:rPr lang="it-IT" dirty="0" smtClean="0">
                <a:solidFill>
                  <a:srgbClr val="005696"/>
                </a:solidFill>
              </a:rPr>
              <a:t> Francesco 2009 e 2020</a:t>
            </a:r>
          </a:p>
          <a:p>
            <a:r>
              <a:rPr lang="it-IT" dirty="0" smtClean="0"/>
              <a:t>   fino al vertice, nelle “</a:t>
            </a:r>
            <a:r>
              <a:rPr lang="it-IT" b="1" dirty="0" smtClean="0">
                <a:solidFill>
                  <a:srgbClr val="005696"/>
                </a:solidFill>
              </a:rPr>
              <a:t>cosmologie</a:t>
            </a:r>
            <a:r>
              <a:rPr lang="it-IT" dirty="0" smtClean="0"/>
              <a:t>” : Le cosmologie articolano lo spazio e il tempo simbolizzandoli, </a:t>
            </a:r>
          </a:p>
          <a:p>
            <a:r>
              <a:rPr lang="it-IT" dirty="0" smtClean="0"/>
              <a:t>imponendo a entrambi un ordine arbitrario che si afferma anche sulle relazioni </a:t>
            </a:r>
          </a:p>
          <a:p>
            <a:r>
              <a:rPr lang="it-IT" dirty="0" smtClean="0"/>
              <a:t>che gli esseri umani intrattengono tra di loro e con il mondo». </a:t>
            </a:r>
          </a:p>
          <a:p>
            <a:r>
              <a:rPr lang="it-IT" dirty="0" smtClean="0">
                <a:solidFill>
                  <a:srgbClr val="005696"/>
                </a:solidFill>
              </a:rPr>
              <a:t>                                          </a:t>
            </a:r>
            <a:r>
              <a:rPr lang="it-IT" dirty="0" err="1" smtClean="0">
                <a:solidFill>
                  <a:srgbClr val="005696"/>
                </a:solidFill>
              </a:rPr>
              <a:t>Augé</a:t>
            </a:r>
            <a:r>
              <a:rPr lang="it-IT" dirty="0" smtClean="0">
                <a:solidFill>
                  <a:srgbClr val="005696"/>
                </a:solidFill>
              </a:rPr>
              <a:t> Marc, 2008, </a:t>
            </a:r>
            <a:r>
              <a:rPr lang="it-IT" i="1" dirty="0" smtClean="0">
                <a:solidFill>
                  <a:srgbClr val="005696"/>
                </a:solidFill>
              </a:rPr>
              <a:t>Che fine ha fatto il futuro? dai non luoghi al non tempo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224579" y="3780426"/>
            <a:ext cx="3619581" cy="338554"/>
          </a:xfrm>
          <a:prstGeom prst="rect">
            <a:avLst/>
          </a:prstGeom>
          <a:noFill/>
          <a:ln>
            <a:solidFill>
              <a:srgbClr val="FC9D34"/>
            </a:solidFill>
          </a:ln>
        </p:spPr>
        <p:txBody>
          <a:bodyPr wrap="none" rtlCol="0">
            <a:spAutoFit/>
          </a:bodyPr>
          <a:lstStyle/>
          <a:p>
            <a:r>
              <a:rPr lang="it-IT" sz="1600" dirty="0" smtClean="0">
                <a:solidFill>
                  <a:schemeClr val="accent4">
                    <a:lumMod val="50000"/>
                  </a:schemeClr>
                </a:solidFill>
              </a:rPr>
              <a:t>e il tema medievale della “analogia </a:t>
            </a:r>
            <a:r>
              <a:rPr lang="it-IT" sz="1600" dirty="0" err="1" smtClean="0">
                <a:solidFill>
                  <a:schemeClr val="accent4">
                    <a:lumMod val="50000"/>
                  </a:schemeClr>
                </a:solidFill>
              </a:rPr>
              <a:t>entis</a:t>
            </a:r>
            <a:r>
              <a:rPr lang="it-IT" sz="1600" dirty="0" smtClean="0">
                <a:solidFill>
                  <a:schemeClr val="accent4">
                    <a:lumMod val="50000"/>
                  </a:schemeClr>
                </a:solidFill>
              </a:rPr>
              <a:t>”</a:t>
            </a:r>
            <a:endParaRPr lang="it-IT" sz="16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4204</TotalTime>
  <Words>346</Words>
  <Application>Microsoft Office PowerPoint</Application>
  <PresentationFormat>Personalizzato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Thème Office</vt:lpstr>
      <vt:lpstr>22. dall’intrico all’intreccio attraverso “somiglianze di famiglia” senza rinunciare alla complessità e ricchezza dell’intrico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Gabbiadini  CASTORE</dc:creator>
  <cp:lastModifiedBy>Pre-installer</cp:lastModifiedBy>
  <cp:revision>121</cp:revision>
  <dcterms:created xsi:type="dcterms:W3CDTF">2021-02-17T17:26:55Z</dcterms:created>
  <dcterms:modified xsi:type="dcterms:W3CDTF">2021-03-12T07:16:13Z</dcterms:modified>
</cp:coreProperties>
</file>