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99"/>
    <a:srgbClr val="FF0000"/>
    <a:srgbClr val="005696"/>
    <a:srgbClr val="FF9933"/>
    <a:srgbClr val="5CD484"/>
    <a:srgbClr val="FC9D34"/>
    <a:srgbClr val="996633"/>
    <a:srgbClr val="660033"/>
    <a:srgbClr val="A0A31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025" autoAdjust="0"/>
    <p:restoredTop sz="94660"/>
  </p:normalViewPr>
  <p:slideViewPr>
    <p:cSldViewPr snapToGrid="0">
      <p:cViewPr>
        <p:scale>
          <a:sx n="70" d="100"/>
          <a:sy n="70" d="100"/>
        </p:scale>
        <p:origin x="-420" y="-16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179006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91567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216334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428200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308214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341362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261275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2866871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8460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34635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7102913-75CD-454F-B171-57E07BADB7C0}" type="datetimeFigureOut">
              <a:rPr lang="fr-FR" smtClean="0"/>
              <a:pPr/>
              <a:t>12/03/2021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338094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02913-75CD-454F-B171-57E07BADB7C0}" type="datetimeFigureOut">
              <a:rPr lang="fr-FR" smtClean="0"/>
              <a:pPr/>
              <a:t>12/03/2021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25E50-C66D-49E0-BB5E-3743BD3C3C68}" type="slidenum">
              <a:rPr lang="fr-FR" smtClean="0"/>
              <a:pPr/>
              <a:t>‹N›</a:t>
            </a:fld>
            <a:endParaRPr lang="fr-FR"/>
          </a:p>
        </p:txBody>
      </p:sp>
    </p:spTree>
    <p:extLst>
      <p:ext uri="{BB962C8B-B14F-4D97-AF65-F5344CB8AC3E}">
        <p14:creationId xmlns:p14="http://schemas.microsoft.com/office/powerpoint/2010/main" xmlns="" val="2279062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armi-da-fuoco-della-tenuta-del-ragazzo-illustrate-libro-di-fumetti-60732835.jpg"/>
          <p:cNvPicPr>
            <a:picLocks noChangeAspect="1"/>
          </p:cNvPicPr>
          <p:nvPr/>
        </p:nvPicPr>
        <p:blipFill>
          <a:blip r:embed="rId2" cstate="print"/>
          <a:stretch>
            <a:fillRect/>
          </a:stretch>
        </p:blipFill>
        <p:spPr>
          <a:xfrm flipH="1">
            <a:off x="9348716" y="-341200"/>
            <a:ext cx="2884226" cy="3628543"/>
          </a:xfrm>
          <a:prstGeom prst="rect">
            <a:avLst/>
          </a:prstGeom>
        </p:spPr>
      </p:pic>
      <p:sp>
        <p:nvSpPr>
          <p:cNvPr id="2" name="Titolo 1"/>
          <p:cNvSpPr>
            <a:spLocks noGrp="1"/>
          </p:cNvSpPr>
          <p:nvPr>
            <p:ph type="title"/>
          </p:nvPr>
        </p:nvSpPr>
        <p:spPr>
          <a:xfrm>
            <a:off x="373035" y="245664"/>
            <a:ext cx="11818965" cy="750616"/>
          </a:xfrm>
        </p:spPr>
        <p:txBody>
          <a:bodyPr>
            <a:noAutofit/>
          </a:bodyPr>
          <a:lstStyle/>
          <a:p>
            <a:pPr>
              <a:lnSpc>
                <a:spcPct val="80000"/>
              </a:lnSpc>
            </a:pPr>
            <a:r>
              <a:rPr lang="it-IT" b="1" smtClean="0">
                <a:solidFill>
                  <a:srgbClr val="A0A315"/>
                </a:solidFill>
              </a:rPr>
              <a:t>23. concetti-rete, concetti in rete</a:t>
            </a:r>
            <a:endParaRPr lang="it-IT" sz="6600" b="1" baseline="30000" dirty="0" smtClean="0">
              <a:solidFill>
                <a:srgbClr val="A0A315"/>
              </a:solidFill>
            </a:endParaRPr>
          </a:p>
        </p:txBody>
      </p:sp>
      <p:sp>
        <p:nvSpPr>
          <p:cNvPr id="4" name="Titolo 1"/>
          <p:cNvSpPr txBox="1">
            <a:spLocks/>
          </p:cNvSpPr>
          <p:nvPr/>
        </p:nvSpPr>
        <p:spPr>
          <a:xfrm>
            <a:off x="314325" y="4935443"/>
            <a:ext cx="10515600" cy="1325563"/>
          </a:xfrm>
          <a:prstGeom prst="rect">
            <a:avLst/>
          </a:prstGeom>
        </p:spPr>
        <p:txBody>
          <a:bodyPr vert="horz" lIns="91440" tIns="45720" rIns="91440" bIns="45720" rtlCol="0" anchor="ctr">
            <a:normAutofit fontScale="775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lang="it-IT" sz="4600" b="1" dirty="0" smtClean="0">
              <a:solidFill>
                <a:schemeClr val="accent5">
                  <a:lumMod val="50000"/>
                </a:schemeClr>
              </a:solidFill>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it-IT" sz="4600" b="1" dirty="0" smtClean="0">
              <a:solidFill>
                <a:schemeClr val="accent5">
                  <a:lumMod val="50000"/>
                </a:schemeClr>
              </a:solidFill>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it-IT" sz="4600" b="1" dirty="0" smtClean="0">
                <a:solidFill>
                  <a:schemeClr val="accent5">
                    <a:lumMod val="50000"/>
                  </a:schemeClr>
                </a:solidFill>
                <a:latin typeface="+mj-lt"/>
                <a:ea typeface="+mj-ea"/>
                <a:cs typeface="+mj-cs"/>
              </a:rPr>
              <a:t> </a:t>
            </a:r>
            <a:endParaRPr kumimoji="0" lang="it-IT" sz="4600" b="1" i="0" u="none" strike="noStrike" kern="1200" cap="none" spc="0" normalizeH="0" baseline="0" noProof="0" dirty="0" smtClean="0">
              <a:ln>
                <a:noFill/>
              </a:ln>
              <a:solidFill>
                <a:schemeClr val="accent5">
                  <a:lumMod val="50000"/>
                </a:schemeClr>
              </a:solidFill>
              <a:effectLst/>
              <a:uLnTx/>
              <a:uFillTx/>
              <a:latin typeface="+mn-lt"/>
              <a:ea typeface="+mn-ea"/>
              <a:cs typeface="+mn-cs"/>
            </a:endParaRPr>
          </a:p>
        </p:txBody>
      </p:sp>
      <p:sp>
        <p:nvSpPr>
          <p:cNvPr id="9" name="CasellaDiTesto 8"/>
          <p:cNvSpPr txBox="1"/>
          <p:nvPr/>
        </p:nvSpPr>
        <p:spPr>
          <a:xfrm>
            <a:off x="327564" y="818860"/>
            <a:ext cx="9608005" cy="1569660"/>
          </a:xfrm>
          <a:prstGeom prst="rect">
            <a:avLst/>
          </a:prstGeom>
          <a:noFill/>
          <a:ln w="28575">
            <a:noFill/>
          </a:ln>
        </p:spPr>
        <p:txBody>
          <a:bodyPr wrap="square" rtlCol="0">
            <a:spAutoFit/>
          </a:bodyPr>
          <a:lstStyle/>
          <a:p>
            <a:pPr>
              <a:buClr>
                <a:srgbClr val="FF0000"/>
              </a:buClr>
            </a:pPr>
            <a:r>
              <a:rPr lang="it-IT" sz="2400" b="1" dirty="0" smtClean="0">
                <a:solidFill>
                  <a:srgbClr val="FF0000"/>
                </a:solidFill>
              </a:rPr>
              <a:t>la  tesi</a:t>
            </a:r>
            <a:r>
              <a:rPr lang="it-IT" sz="2400" dirty="0" smtClean="0"/>
              <a:t>: nessun concetto è definito isolatamente, per sé, ma acquista senso se e in quanto o quando attiva una rete nella quale trova definizione operativa di riconoscimento, orientamento, azione. Anzi, per cogliere il senso di un concetto occorre individuare la rete in cui si colloca e che attiva.</a:t>
            </a:r>
            <a:endParaRPr lang="it-IT" b="1" dirty="0">
              <a:solidFill>
                <a:srgbClr val="0070C0"/>
              </a:solidFill>
            </a:endParaRPr>
          </a:p>
        </p:txBody>
      </p:sp>
      <p:sp>
        <p:nvSpPr>
          <p:cNvPr id="10" name="CasellaDiTesto 9"/>
          <p:cNvSpPr txBox="1"/>
          <p:nvPr/>
        </p:nvSpPr>
        <p:spPr>
          <a:xfrm>
            <a:off x="7601803" y="1624084"/>
            <a:ext cx="184731" cy="369332"/>
          </a:xfrm>
          <a:prstGeom prst="rect">
            <a:avLst/>
          </a:prstGeom>
          <a:noFill/>
        </p:spPr>
        <p:txBody>
          <a:bodyPr wrap="none" rtlCol="0">
            <a:spAutoFit/>
          </a:bodyPr>
          <a:lstStyle/>
          <a:p>
            <a:endParaRPr lang="it-IT" dirty="0"/>
          </a:p>
        </p:txBody>
      </p:sp>
      <p:sp>
        <p:nvSpPr>
          <p:cNvPr id="11" name="CasellaDiTesto 10"/>
          <p:cNvSpPr txBox="1"/>
          <p:nvPr/>
        </p:nvSpPr>
        <p:spPr>
          <a:xfrm>
            <a:off x="384343" y="2472491"/>
            <a:ext cx="11407321" cy="1926681"/>
          </a:xfrm>
          <a:prstGeom prst="rect">
            <a:avLst/>
          </a:prstGeom>
          <a:noFill/>
          <a:ln w="38100">
            <a:solidFill>
              <a:srgbClr val="FF0000"/>
            </a:solidFill>
          </a:ln>
        </p:spPr>
        <p:txBody>
          <a:bodyPr wrap="square" rtlCol="0">
            <a:spAutoFit/>
          </a:bodyPr>
          <a:lstStyle/>
          <a:p>
            <a:pPr>
              <a:lnSpc>
                <a:spcPct val="80000"/>
              </a:lnSpc>
            </a:pPr>
            <a:r>
              <a:rPr lang="it-IT" sz="2400" b="1" dirty="0" smtClean="0">
                <a:solidFill>
                  <a:srgbClr val="FF0000"/>
                </a:solidFill>
              </a:rPr>
              <a:t>un esempio</a:t>
            </a:r>
            <a:r>
              <a:rPr lang="it-IT" sz="2400" dirty="0" smtClean="0"/>
              <a:t>:  </a:t>
            </a:r>
            <a:r>
              <a:rPr lang="it-IT" sz="2000" dirty="0" smtClean="0">
                <a:latin typeface="Times New Roman" pitchFamily="18" charset="0"/>
                <a:cs typeface="Times New Roman" pitchFamily="18" charset="0"/>
              </a:rPr>
              <a:t>l’espressione</a:t>
            </a:r>
            <a:r>
              <a:rPr lang="it-IT" sz="2400" dirty="0" smtClean="0"/>
              <a:t> </a:t>
            </a:r>
            <a:r>
              <a:rPr lang="it-IT" sz="2000" dirty="0" smtClean="0">
                <a:latin typeface="Times New Roman" pitchFamily="18" charset="0"/>
                <a:cs typeface="Times New Roman" pitchFamily="18" charset="0"/>
              </a:rPr>
              <a:t>«arma da fuoco», collocata in un diverso contesto è diversa rete:</a:t>
            </a:r>
          </a:p>
          <a:p>
            <a:r>
              <a:rPr lang="it-IT" sz="2000" b="1" dirty="0" smtClean="0">
                <a:latin typeface="Times New Roman" pitchFamily="18" charset="0"/>
                <a:cs typeface="Times New Roman" pitchFamily="18" charset="0"/>
              </a:rPr>
              <a:t>nell’America delle grandi città </a:t>
            </a:r>
            <a:r>
              <a:rPr lang="it-IT" sz="2000" dirty="0" smtClean="0">
                <a:latin typeface="Times New Roman" pitchFamily="18" charset="0"/>
                <a:cs typeface="Times New Roman" pitchFamily="18" charset="0"/>
              </a:rPr>
              <a:t>: l’espressione attiva una rete che comprende pistole, omicidi, aggressioni, rapine, uccisioni, criminalità, violenze nei centri urbani degradati, mitragliette e delinquenti.</a:t>
            </a:r>
          </a:p>
          <a:p>
            <a:r>
              <a:rPr lang="it-IT" sz="2000" b="1" dirty="0" smtClean="0">
                <a:latin typeface="Times New Roman" pitchFamily="18" charset="0"/>
                <a:cs typeface="Times New Roman" pitchFamily="18" charset="0"/>
              </a:rPr>
              <a:t>nell'America rurale </a:t>
            </a:r>
            <a:r>
              <a:rPr lang="it-IT" sz="2000" dirty="0" smtClean="0">
                <a:latin typeface="Times New Roman" pitchFamily="18" charset="0"/>
                <a:cs typeface="Times New Roman" pitchFamily="18" charset="0"/>
              </a:rPr>
              <a:t>:  questa volta le parole che affiorano alla mente sono «caccia», «mio papà», «mio figlio», «mostre di armi da fuoco», «collezionismo di armi da fuoco», «carabina», «fucile», «proteggere la mia famiglia», «cervi», «amici», «birra», «i miei diritti», e tanti ricordi legati ai padri e ai nonni.</a:t>
            </a:r>
            <a:endParaRPr lang="it-IT" sz="2000" dirty="0">
              <a:solidFill>
                <a:srgbClr val="005696"/>
              </a:solidFill>
              <a:latin typeface="Times New Roman" pitchFamily="18" charset="0"/>
              <a:cs typeface="Times New Roman" pitchFamily="18" charset="0"/>
            </a:endParaRPr>
          </a:p>
        </p:txBody>
      </p:sp>
      <p:sp>
        <p:nvSpPr>
          <p:cNvPr id="15" name="CasellaDiTesto 14"/>
          <p:cNvSpPr txBox="1"/>
          <p:nvPr/>
        </p:nvSpPr>
        <p:spPr>
          <a:xfrm>
            <a:off x="1842474" y="4469738"/>
            <a:ext cx="9921922" cy="1938992"/>
          </a:xfrm>
          <a:prstGeom prst="rect">
            <a:avLst/>
          </a:prstGeom>
          <a:noFill/>
        </p:spPr>
        <p:txBody>
          <a:bodyPr wrap="square" rtlCol="0">
            <a:spAutoFit/>
          </a:bodyPr>
          <a:lstStyle/>
          <a:p>
            <a:r>
              <a:rPr lang="it-IT" sz="2400" b="1" dirty="0" smtClean="0">
                <a:solidFill>
                  <a:srgbClr val="FF0000"/>
                </a:solidFill>
              </a:rPr>
              <a:t>le direzioni applicative</a:t>
            </a:r>
            <a:r>
              <a:rPr lang="it-IT" sz="2400" dirty="0" smtClean="0"/>
              <a:t>: conoscenza (</a:t>
            </a:r>
            <a:r>
              <a:rPr lang="it-IT" sz="2400" dirty="0" err="1" smtClean="0">
                <a:solidFill>
                  <a:schemeClr val="accent1">
                    <a:lumMod val="50000"/>
                  </a:schemeClr>
                </a:solidFill>
              </a:rPr>
              <a:t>lògos</a:t>
            </a:r>
            <a:r>
              <a:rPr lang="it-IT" sz="2400" dirty="0" smtClean="0"/>
              <a:t>), azione (</a:t>
            </a:r>
            <a:r>
              <a:rPr lang="it-IT" sz="2400" dirty="0" smtClean="0">
                <a:solidFill>
                  <a:schemeClr val="accent1">
                    <a:lumMod val="50000"/>
                  </a:schemeClr>
                </a:solidFill>
              </a:rPr>
              <a:t>éthos</a:t>
            </a:r>
            <a:r>
              <a:rPr lang="it-IT" sz="2400" dirty="0" smtClean="0"/>
              <a:t>), emozione (</a:t>
            </a:r>
            <a:r>
              <a:rPr lang="it-IT" sz="2400" dirty="0" err="1" smtClean="0">
                <a:solidFill>
                  <a:schemeClr val="accent1">
                    <a:lumMod val="50000"/>
                  </a:schemeClr>
                </a:solidFill>
              </a:rPr>
              <a:t>pàthos</a:t>
            </a:r>
            <a:r>
              <a:rPr lang="it-IT" sz="2400" dirty="0" smtClean="0"/>
              <a:t>) </a:t>
            </a:r>
          </a:p>
          <a:p>
            <a:r>
              <a:rPr lang="it-IT" sz="2400" smtClean="0"/>
              <a:t>la creazione </a:t>
            </a:r>
            <a:r>
              <a:rPr lang="it-IT" sz="2400" dirty="0" smtClean="0"/>
              <a:t>di reti ricche che collegano parole a immagini e suoni è essenziale </a:t>
            </a:r>
          </a:p>
          <a:p>
            <a:pPr lvl="6">
              <a:buClr>
                <a:srgbClr val="C00000"/>
              </a:buClr>
              <a:buFont typeface="Wingdings" pitchFamily="2" charset="2"/>
              <a:buChar char="v"/>
            </a:pPr>
            <a:r>
              <a:rPr lang="it-IT" sz="2400" dirty="0" smtClean="0"/>
              <a:t>nella comunicazione quotidiana</a:t>
            </a:r>
          </a:p>
          <a:p>
            <a:pPr lvl="6">
              <a:buClr>
                <a:srgbClr val="C00000"/>
              </a:buClr>
              <a:buFont typeface="Wingdings" pitchFamily="2" charset="2"/>
              <a:buChar char="v"/>
            </a:pPr>
            <a:r>
              <a:rPr lang="it-IT" sz="2400" dirty="0" smtClean="0"/>
              <a:t>nella persuasione politica</a:t>
            </a:r>
          </a:p>
          <a:p>
            <a:pPr lvl="6">
              <a:buClr>
                <a:srgbClr val="C00000"/>
              </a:buClr>
              <a:buFont typeface="Wingdings" pitchFamily="2" charset="2"/>
              <a:buChar char="v"/>
            </a:pPr>
            <a:r>
              <a:rPr lang="it-IT" sz="2400" dirty="0" smtClean="0"/>
              <a:t>nel successo commerciale …  per imporre un </a:t>
            </a:r>
            <a:r>
              <a:rPr lang="it-IT" sz="2400" i="1" dirty="0" err="1" smtClean="0"/>
              <a:t>brand</a:t>
            </a:r>
            <a:r>
              <a:rPr lang="it-IT" sz="2400" dirty="0" smtClean="0"/>
              <a:t>.</a:t>
            </a:r>
            <a:r>
              <a:rPr lang="it-IT" sz="2400" b="1" dirty="0" smtClean="0">
                <a:solidFill>
                  <a:srgbClr val="FF0000"/>
                </a:solidFill>
              </a:rPr>
              <a:t>  </a:t>
            </a:r>
          </a:p>
        </p:txBody>
      </p:sp>
      <p:sp>
        <p:nvSpPr>
          <p:cNvPr id="19" name="CasellaDiTesto 18"/>
          <p:cNvSpPr txBox="1"/>
          <p:nvPr/>
        </p:nvSpPr>
        <p:spPr>
          <a:xfrm>
            <a:off x="395787" y="5349925"/>
            <a:ext cx="2825085" cy="1200329"/>
          </a:xfrm>
          <a:prstGeom prst="rect">
            <a:avLst/>
          </a:prstGeom>
          <a:noFill/>
        </p:spPr>
        <p:txBody>
          <a:bodyPr wrap="square" rtlCol="0">
            <a:spAutoFit/>
          </a:bodyPr>
          <a:lstStyle/>
          <a:p>
            <a:r>
              <a:rPr lang="it-IT" b="1" dirty="0" err="1" smtClean="0">
                <a:solidFill>
                  <a:schemeClr val="accent1">
                    <a:lumMod val="50000"/>
                  </a:schemeClr>
                </a:solidFill>
              </a:rPr>
              <a:t>Westen</a:t>
            </a:r>
            <a:r>
              <a:rPr lang="it-IT" b="1" dirty="0" smtClean="0">
                <a:solidFill>
                  <a:schemeClr val="accent1">
                    <a:lumMod val="50000"/>
                  </a:schemeClr>
                </a:solidFill>
              </a:rPr>
              <a:t> Drew, 2007,</a:t>
            </a:r>
          </a:p>
          <a:p>
            <a:r>
              <a:rPr lang="it-IT" b="1" dirty="0" smtClean="0">
                <a:solidFill>
                  <a:schemeClr val="accent1">
                    <a:lumMod val="50000"/>
                  </a:schemeClr>
                </a:solidFill>
              </a:rPr>
              <a:t> </a:t>
            </a:r>
            <a:r>
              <a:rPr lang="it-IT" b="1" i="1" dirty="0" smtClean="0">
                <a:solidFill>
                  <a:schemeClr val="accent1">
                    <a:lumMod val="50000"/>
                  </a:schemeClr>
                </a:solidFill>
              </a:rPr>
              <a:t>La mente politica. </a:t>
            </a:r>
          </a:p>
          <a:p>
            <a:r>
              <a:rPr lang="it-IT" b="1" i="1" dirty="0" smtClean="0">
                <a:solidFill>
                  <a:schemeClr val="accent1">
                    <a:lumMod val="50000"/>
                  </a:schemeClr>
                </a:solidFill>
              </a:rPr>
              <a:t>Il ruolo delle emozioni </a:t>
            </a:r>
          </a:p>
          <a:p>
            <a:r>
              <a:rPr lang="it-IT" b="1" i="1" dirty="0" smtClean="0">
                <a:solidFill>
                  <a:schemeClr val="accent1">
                    <a:lumMod val="50000"/>
                  </a:schemeClr>
                </a:solidFill>
              </a:rPr>
              <a:t>nel destino di una nazione</a:t>
            </a:r>
            <a:r>
              <a:rPr lang="it-IT" b="1" dirty="0" smtClean="0">
                <a:solidFill>
                  <a:schemeClr val="accent1">
                    <a:lumMod val="50000"/>
                  </a:schemeClr>
                </a:solidFill>
              </a:rPr>
              <a:t>        </a:t>
            </a:r>
            <a:endParaRPr lang="it-IT" b="1" dirty="0">
              <a:solidFill>
                <a:schemeClr val="accent1">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4202</TotalTime>
  <Words>253</Words>
  <Application>Microsoft Office PowerPoint</Application>
  <PresentationFormat>Personalizzato</PresentationFormat>
  <Paragraphs>17</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Thème Office</vt:lpstr>
      <vt:lpstr>23. concetti-rete, concetti in rete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Gabbiadini  CASTORE</dc:creator>
  <cp:lastModifiedBy>Pre-installer</cp:lastModifiedBy>
  <cp:revision>122</cp:revision>
  <dcterms:created xsi:type="dcterms:W3CDTF">2021-02-17T17:26:55Z</dcterms:created>
  <dcterms:modified xsi:type="dcterms:W3CDTF">2021-03-12T07:18:29Z</dcterms:modified>
</cp:coreProperties>
</file>