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99"/>
    <a:srgbClr val="FF0000"/>
    <a:srgbClr val="005696"/>
    <a:srgbClr val="FF9933"/>
    <a:srgbClr val="5CD484"/>
    <a:srgbClr val="FC9D34"/>
    <a:srgbClr val="996633"/>
    <a:srgbClr val="660033"/>
    <a:srgbClr val="A0A31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025" autoAdjust="0"/>
    <p:restoredTop sz="94660"/>
  </p:normalViewPr>
  <p:slideViewPr>
    <p:cSldViewPr snapToGrid="0">
      <p:cViewPr>
        <p:scale>
          <a:sx n="70" d="100"/>
          <a:sy n="70" d="100"/>
        </p:scale>
        <p:origin x="-420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9006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15670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63344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82007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82142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1362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1275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66871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4608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6358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80943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7906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4667" y="150128"/>
            <a:ext cx="11818965" cy="750616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it-IT" b="1" dirty="0" smtClean="0">
                <a:solidFill>
                  <a:srgbClr val="A0A315"/>
                </a:solidFill>
              </a:rPr>
              <a:t>24. </a:t>
            </a:r>
            <a:r>
              <a:rPr lang="it-IT" b="1" i="1" dirty="0" smtClean="0">
                <a:solidFill>
                  <a:srgbClr val="A0A315"/>
                </a:solidFill>
              </a:rPr>
              <a:t>Frame</a:t>
            </a:r>
            <a:br>
              <a:rPr lang="it-IT" b="1" i="1" dirty="0" smtClean="0">
                <a:solidFill>
                  <a:srgbClr val="A0A315"/>
                </a:solidFill>
              </a:rPr>
            </a:br>
            <a:r>
              <a:rPr lang="it-IT" sz="3600" b="1" dirty="0" smtClean="0">
                <a:solidFill>
                  <a:srgbClr val="A0A315"/>
                </a:solidFill>
              </a:rPr>
              <a:t>la necessità e il peso della “cornice” </a:t>
            </a:r>
            <a:r>
              <a:rPr lang="it-IT" sz="3600" b="1" baseline="30000" dirty="0" smtClean="0">
                <a:solidFill>
                  <a:srgbClr val="A0A315"/>
                </a:solidFill>
              </a:rPr>
              <a:t>frame</a:t>
            </a:r>
            <a:endParaRPr lang="it-IT" b="1" dirty="0" smtClean="0">
              <a:solidFill>
                <a:srgbClr val="A0A315"/>
              </a:solidFill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314325" y="49354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4600" b="1" dirty="0" smtClean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4600" b="1" dirty="0" smtClean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6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endParaRPr kumimoji="0" lang="it-IT" sz="46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77431" y="955354"/>
            <a:ext cx="7315189" cy="212365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accent2"/>
                </a:solidFill>
              </a:rPr>
              <a:t>è la cornice che fa quadro</a:t>
            </a:r>
            <a:r>
              <a:rPr lang="it-IT" sz="2400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it-IT" sz="2400" dirty="0" smtClean="0"/>
              <a:t>1. delimita il campo visivo di attenzione</a:t>
            </a:r>
          </a:p>
          <a:p>
            <a:pPr>
              <a:lnSpc>
                <a:spcPct val="90000"/>
              </a:lnSpc>
            </a:pPr>
            <a:r>
              <a:rPr lang="it-IT" sz="2400" dirty="0" smtClean="0"/>
              <a:t>2. pone al centro dello sguardo l’oggetto</a:t>
            </a:r>
          </a:p>
          <a:p>
            <a:pPr>
              <a:lnSpc>
                <a:spcPct val="90000"/>
              </a:lnSpc>
            </a:pPr>
            <a:r>
              <a:rPr lang="it-IT" sz="2400" dirty="0" smtClean="0"/>
              <a:t>3. rilancia l’oggetto oltre la cornice</a:t>
            </a:r>
          </a:p>
          <a:p>
            <a:pPr>
              <a:lnSpc>
                <a:spcPct val="90000"/>
              </a:lnSpc>
            </a:pPr>
            <a:r>
              <a:rPr lang="it-IT" sz="2400" dirty="0" smtClean="0"/>
              <a:t>4. lo proietta sulla e oltre la realtà che vediamo: </a:t>
            </a:r>
          </a:p>
          <a:p>
            <a:pPr>
              <a:lnSpc>
                <a:spcPct val="90000"/>
              </a:lnSpc>
            </a:pPr>
            <a:r>
              <a:rPr lang="it-IT" sz="2400" dirty="0" smtClean="0"/>
              <a:t>                  ora vediamo di nuovo o diversamente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152331" y="3100327"/>
            <a:ext cx="7326641" cy="8309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gli inquadramenti (</a:t>
            </a:r>
            <a:r>
              <a:rPr lang="it-IT" sz="2000" i="1" dirty="0" err="1" smtClean="0">
                <a:latin typeface="Times New Roman" pitchFamily="18" charset="0"/>
                <a:cs typeface="Times New Roman" pitchFamily="18" charset="0"/>
              </a:rPr>
              <a:t>framing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) non si limitano a influenzare ciò che la gente pensa e sente di fronte a un tema; influenzano anche ciò che non pensa intorno a quel tema. </a:t>
            </a:r>
            <a:r>
              <a:rPr lang="it-IT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Lakoff</a:t>
            </a:r>
            <a:r>
              <a:rPr lang="it-IT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George 2004 </a:t>
            </a:r>
            <a:r>
              <a:rPr lang="it-IT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Non pensare all’elefante!</a:t>
            </a:r>
            <a:endParaRPr lang="it-IT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Immagine 11" descr="malevic3 quadrato ne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97590" y="152189"/>
            <a:ext cx="3411940" cy="3551862"/>
          </a:xfrm>
          <a:prstGeom prst="rect">
            <a:avLst/>
          </a:prstGeom>
        </p:spPr>
      </p:pic>
      <p:sp>
        <p:nvSpPr>
          <p:cNvPr id="13" name="CasellaDiTesto 12"/>
          <p:cNvSpPr txBox="1"/>
          <p:nvPr/>
        </p:nvSpPr>
        <p:spPr>
          <a:xfrm rot="5400000">
            <a:off x="9998763" y="1650900"/>
            <a:ext cx="3644075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1400" dirty="0" err="1" smtClean="0"/>
              <a:t>Badiou</a:t>
            </a:r>
            <a:r>
              <a:rPr lang="it-IT" sz="1400" dirty="0" smtClean="0"/>
              <a:t> Alain, 2016, </a:t>
            </a:r>
          </a:p>
          <a:p>
            <a:r>
              <a:rPr lang="it-IT" sz="1400" i="1" dirty="0" smtClean="0"/>
              <a:t>Lo splendore del nero. Filosofia di un non-colore</a:t>
            </a:r>
            <a:endParaRPr lang="it-IT" sz="1400" dirty="0"/>
          </a:p>
        </p:txBody>
      </p:sp>
      <p:sp>
        <p:nvSpPr>
          <p:cNvPr id="14" name="CasellaDiTesto 13"/>
          <p:cNvSpPr txBox="1"/>
          <p:nvPr/>
        </p:nvSpPr>
        <p:spPr>
          <a:xfrm rot="16200000">
            <a:off x="5895836" y="1774215"/>
            <a:ext cx="3680495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1400" dirty="0" smtClean="0"/>
              <a:t>K. </a:t>
            </a:r>
            <a:r>
              <a:rPr lang="it-IT" sz="1400" dirty="0" err="1" smtClean="0"/>
              <a:t>Malevič</a:t>
            </a:r>
            <a:r>
              <a:rPr lang="it-IT" sz="1400" dirty="0" smtClean="0"/>
              <a:t> 1913 </a:t>
            </a:r>
            <a:r>
              <a:rPr lang="it-IT" sz="1400" i="1" dirty="0" smtClean="0"/>
              <a:t>Quadrato nero su fondo bianco</a:t>
            </a:r>
            <a:r>
              <a:rPr lang="it-IT" sz="1400" dirty="0" smtClean="0"/>
              <a:t> </a:t>
            </a:r>
            <a:endParaRPr lang="it-IT" sz="1400" dirty="0"/>
          </a:p>
        </p:txBody>
      </p:sp>
      <p:sp>
        <p:nvSpPr>
          <p:cNvPr id="16" name="Callout 1 15"/>
          <p:cNvSpPr/>
          <p:nvPr/>
        </p:nvSpPr>
        <p:spPr>
          <a:xfrm>
            <a:off x="3916907" y="887103"/>
            <a:ext cx="3589361" cy="518616"/>
          </a:xfrm>
          <a:prstGeom prst="borderCallout1">
            <a:avLst>
              <a:gd name="adj1" fmla="val 18750"/>
              <a:gd name="adj2" fmla="val -793"/>
              <a:gd name="adj3" fmla="val 64943"/>
              <a:gd name="adj4" fmla="val -9274"/>
            </a:avLst>
          </a:prstGeom>
          <a:noFill/>
          <a:ln w="28575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it-IT" spc="-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«la cornice è ciò che letteralmente determina quello che è o non è visibile»</a:t>
            </a:r>
          </a:p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351142" y="4057942"/>
            <a:ext cx="10699844" cy="584775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i media dispongono di un'ampia gamma di </a:t>
            </a:r>
            <a:r>
              <a:rPr lang="it-IT" sz="2000" i="1" dirty="0" smtClean="0">
                <a:latin typeface="Times New Roman" pitchFamily="18" charset="0"/>
                <a:cs typeface="Times New Roman" pitchFamily="18" charset="0"/>
              </a:rPr>
              <a:t>frame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da utilizzare e questi </a:t>
            </a:r>
            <a:r>
              <a:rPr lang="it-IT" sz="2000" i="1" dirty="0" smtClean="0">
                <a:latin typeface="Times New Roman" pitchFamily="18" charset="0"/>
                <a:cs typeface="Times New Roman" pitchFamily="18" charset="0"/>
              </a:rPr>
              <a:t>frame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, a loro volta, determinano gli schemi adoperati  e il linguaggio dell'opinione pubblica. </a:t>
            </a:r>
            <a:r>
              <a:rPr lang="it-IT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Westen</a:t>
            </a:r>
            <a:r>
              <a:rPr lang="it-IT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Drew, 2007, </a:t>
            </a:r>
            <a:r>
              <a:rPr lang="it-IT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mente politica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t-IT" dirty="0">
              <a:solidFill>
                <a:srgbClr val="00569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1806012" y="4781303"/>
            <a:ext cx="10204044" cy="830997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si può inquadrare con le immagini con le parole [l'allestimento della scena dei discorsi, definire la guerra come guerra di liberazione]: … il significato di una frase è quello che succede nei nostri meccanismi associativi mentre la comprendiamo. </a:t>
            </a:r>
            <a:r>
              <a:rPr lang="it-IT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Kahneman Daniel, 2011, </a:t>
            </a:r>
            <a:r>
              <a:rPr lang="it-IT" sz="1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Pensieri lenti e veloci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359323" y="5736663"/>
            <a:ext cx="11323161" cy="1077218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Il racconto, il dramma, la </a:t>
            </a:r>
            <a:r>
              <a:rPr lang="it-IT" sz="2000" i="1" dirty="0" err="1" smtClean="0">
                <a:latin typeface="Times New Roman" pitchFamily="18" charset="0"/>
                <a:cs typeface="Times New Roman" pitchFamily="18" charset="0"/>
              </a:rPr>
              <a:t>pièce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insomma che si rappresenta sulla scena non è una sola, poiché subisce improvvise deviazioni rispetto al </a:t>
            </a:r>
            <a:r>
              <a:rPr lang="it-IT" sz="2000" i="1" dirty="0" smtClean="0">
                <a:latin typeface="Times New Roman" pitchFamily="18" charset="0"/>
                <a:cs typeface="Times New Roman" pitchFamily="18" charset="0"/>
              </a:rPr>
              <a:t>frame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, alla cornice appunto che fornisce le coordinate entro le quali parole, azioni, espressioni varie acquistano senso. La contesa è quindi molteplice, si giocano partite, si svolgono contemporaneamente duelli più o meno cavallereschi e con regole diverse. </a:t>
            </a:r>
            <a:r>
              <a:rPr lang="it-IT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Erving</a:t>
            </a:r>
            <a:r>
              <a:rPr lang="it-IT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Goffman</a:t>
            </a:r>
            <a:r>
              <a:rPr lang="it-IT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Forms</a:t>
            </a:r>
            <a:r>
              <a:rPr lang="it-IT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it-IT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Talk </a:t>
            </a:r>
          </a:p>
        </p:txBody>
      </p:sp>
      <p:sp>
        <p:nvSpPr>
          <p:cNvPr id="22" name="Ovale 21"/>
          <p:cNvSpPr/>
          <p:nvPr/>
        </p:nvSpPr>
        <p:spPr>
          <a:xfrm>
            <a:off x="177421" y="4572000"/>
            <a:ext cx="272955" cy="245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4" name="Connettore 2 23"/>
          <p:cNvCxnSpPr/>
          <p:nvPr/>
        </p:nvCxnSpPr>
        <p:spPr>
          <a:xfrm flipV="1">
            <a:off x="368491" y="3944203"/>
            <a:ext cx="300250" cy="627797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22" idx="5"/>
            <a:endCxn id="18" idx="1"/>
          </p:cNvCxnSpPr>
          <p:nvPr/>
        </p:nvCxnSpPr>
        <p:spPr>
          <a:xfrm>
            <a:off x="410403" y="4781684"/>
            <a:ext cx="1395609" cy="41511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>
            <a:endCxn id="17" idx="1"/>
          </p:cNvCxnSpPr>
          <p:nvPr/>
        </p:nvCxnSpPr>
        <p:spPr>
          <a:xfrm flipV="1">
            <a:off x="451347" y="4350330"/>
            <a:ext cx="899795" cy="335820"/>
          </a:xfrm>
          <a:prstGeom prst="straightConnector1">
            <a:avLst/>
          </a:prstGeom>
          <a:ln w="38100">
            <a:solidFill>
              <a:srgbClr val="FC9D3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>
            <a:off x="383108" y="4768036"/>
            <a:ext cx="244690" cy="950376"/>
          </a:xfrm>
          <a:prstGeom prst="straightConnector1">
            <a:avLst/>
          </a:prstGeom>
          <a:ln w="38100">
            <a:solidFill>
              <a:srgbClr val="9966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4201</TotalTime>
  <Words>296</Words>
  <Application>Microsoft Office PowerPoint</Application>
  <PresentationFormat>Personalizzato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Thème Office</vt:lpstr>
      <vt:lpstr>24. Frame la necessità e il peso della “cornice” frame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Gabbiadini  CASTORE</dc:creator>
  <cp:lastModifiedBy>Pre-installer</cp:lastModifiedBy>
  <cp:revision>122</cp:revision>
  <dcterms:created xsi:type="dcterms:W3CDTF">2021-02-17T17:26:55Z</dcterms:created>
  <dcterms:modified xsi:type="dcterms:W3CDTF">2021-03-12T07:19:25Z</dcterms:modified>
</cp:coreProperties>
</file>