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0000"/>
    <a:srgbClr val="005696"/>
    <a:srgbClr val="FF9933"/>
    <a:srgbClr val="5CD484"/>
    <a:srgbClr val="FC9D34"/>
    <a:srgbClr val="996633"/>
    <a:srgbClr val="660033"/>
    <a:srgbClr val="A0A3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à coins arrondis 37"/>
          <p:cNvSpPr/>
          <p:nvPr/>
        </p:nvSpPr>
        <p:spPr>
          <a:xfrm>
            <a:off x="409413" y="5695379"/>
            <a:ext cx="7096862" cy="7429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gestire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l’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ambito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di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azione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in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direzioni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innovative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</a:p>
          <a:p>
            <a:pPr lvl="0" algn="ctr"/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che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tovano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le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proprie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radici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nelle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risorse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esistenti</a:t>
            </a:r>
            <a:r>
              <a:rPr lang="fr-FR" sz="2000" i="1" spc="-8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e </a:t>
            </a:r>
            <a:r>
              <a:rPr lang="fr-FR" sz="2000" i="1" spc="-8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sostenibili</a:t>
            </a:r>
            <a:endParaRPr lang="fr-FR" sz="2000" i="1" spc="-8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424180" y="200881"/>
            <a:ext cx="58108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it-IT" sz="4400" dirty="0" smtClean="0">
                <a:solidFill>
                  <a:srgbClr val="A0A315"/>
                </a:solidFill>
              </a:rPr>
              <a:t>25. per cornice e nuvola </a:t>
            </a:r>
          </a:p>
          <a:p>
            <a:pPr>
              <a:lnSpc>
                <a:spcPct val="60000"/>
              </a:lnSpc>
            </a:pPr>
            <a:r>
              <a:rPr lang="it-IT" sz="3600" dirty="0" smtClean="0">
                <a:solidFill>
                  <a:srgbClr val="A0A315"/>
                </a:solidFill>
              </a:rPr>
              <a:t>                     frame e </a:t>
            </a:r>
            <a:r>
              <a:rPr lang="it-IT" sz="3600" dirty="0" err="1" smtClean="0">
                <a:solidFill>
                  <a:srgbClr val="A0A315"/>
                </a:solidFill>
              </a:rPr>
              <a:t>cloud</a:t>
            </a:r>
            <a:endParaRPr lang="it-IT" sz="3600" dirty="0"/>
          </a:p>
        </p:txBody>
      </p:sp>
      <p:grpSp>
        <p:nvGrpSpPr>
          <p:cNvPr id="60" name="Gruppo 59"/>
          <p:cNvGrpSpPr/>
          <p:nvPr/>
        </p:nvGrpSpPr>
        <p:grpSpPr>
          <a:xfrm>
            <a:off x="73044" y="1103108"/>
            <a:ext cx="8251758" cy="4558731"/>
            <a:chOff x="264116" y="1212292"/>
            <a:chExt cx="8251758" cy="4558731"/>
          </a:xfrm>
        </p:grpSpPr>
        <p:sp>
          <p:nvSpPr>
            <p:cNvPr id="55" name="ZoneTexte 13"/>
            <p:cNvSpPr txBox="1"/>
            <p:nvPr/>
          </p:nvSpPr>
          <p:spPr>
            <a:xfrm rot="19542606">
              <a:off x="2343133" y="2794902"/>
              <a:ext cx="13969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espansione </a:t>
              </a:r>
              <a:endParaRPr lang="fr-FR" sz="1200" b="1" dirty="0"/>
            </a:p>
          </p:txBody>
        </p:sp>
        <p:cxnSp>
          <p:nvCxnSpPr>
            <p:cNvPr id="52" name="Connecteur droit avec flèche 51"/>
            <p:cNvCxnSpPr>
              <a:stCxn id="39" idx="1"/>
            </p:cNvCxnSpPr>
            <p:nvPr/>
          </p:nvCxnSpPr>
          <p:spPr>
            <a:xfrm flipH="1" flipV="1">
              <a:off x="3398296" y="2552133"/>
              <a:ext cx="243209" cy="386866"/>
            </a:xfrm>
            <a:prstGeom prst="straightConnector1">
              <a:avLst/>
            </a:prstGeom>
            <a:noFill/>
            <a:ln w="19050">
              <a:gradFill>
                <a:gsLst>
                  <a:gs pos="0">
                    <a:srgbClr val="FF3399"/>
                  </a:gs>
                  <a:gs pos="100000">
                    <a:srgbClr val="2AA82A"/>
                  </a:gs>
                </a:gsLst>
                <a:lin ang="5400000" scaled="1"/>
              </a:gradFill>
              <a:headEnd type="none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1450902" y="1660585"/>
              <a:ext cx="5374518" cy="3559115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lipse 38"/>
            <p:cNvSpPr/>
            <p:nvPr/>
          </p:nvSpPr>
          <p:spPr>
            <a:xfrm>
              <a:off x="3628668" y="2926445"/>
              <a:ext cx="87656" cy="857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>
              <a:off x="1418749" y="5266989"/>
              <a:ext cx="5511800" cy="7694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6913884" y="1583267"/>
              <a:ext cx="0" cy="3699160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llipse 44"/>
            <p:cNvSpPr/>
            <p:nvPr/>
          </p:nvSpPr>
          <p:spPr>
            <a:xfrm>
              <a:off x="3669836" y="3755483"/>
              <a:ext cx="87656" cy="857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4" name="Connecteur droit avec flèche 53"/>
            <p:cNvCxnSpPr/>
            <p:nvPr/>
          </p:nvCxnSpPr>
          <p:spPr>
            <a:xfrm flipH="1" flipV="1">
              <a:off x="2346573" y="3160402"/>
              <a:ext cx="383638" cy="202647"/>
            </a:xfrm>
            <a:prstGeom prst="straightConnector1">
              <a:avLst/>
            </a:prstGeom>
            <a:noFill/>
            <a:ln w="19050">
              <a:gradFill>
                <a:gsLst>
                  <a:gs pos="0">
                    <a:srgbClr val="FF3399"/>
                  </a:gs>
                  <a:gs pos="100000">
                    <a:srgbClr val="2AA82A"/>
                  </a:gs>
                </a:gsLst>
                <a:lin ang="5400000" scaled="1"/>
              </a:gradFill>
              <a:headEnd type="none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" name="ZoneTexte 4"/>
            <p:cNvSpPr txBox="1"/>
            <p:nvPr/>
          </p:nvSpPr>
          <p:spPr>
            <a:xfrm>
              <a:off x="264116" y="5239464"/>
              <a:ext cx="1315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posizione</a:t>
              </a:r>
              <a:r>
                <a:rPr lang="fr-FR" b="1" dirty="0" smtClean="0"/>
                <a:t> A</a:t>
              </a:r>
              <a:endParaRPr lang="fr-FR" b="1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6654571" y="5239464"/>
              <a:ext cx="1349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posizione</a:t>
              </a:r>
              <a:r>
                <a:rPr lang="fr-FR" b="1" dirty="0" smtClean="0"/>
                <a:t> Z</a:t>
              </a:r>
              <a:endParaRPr lang="fr-FR" b="1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299723" y="1452462"/>
              <a:ext cx="2216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tema</a:t>
              </a:r>
              <a:r>
                <a:rPr lang="fr-FR" b="1" dirty="0" smtClean="0"/>
                <a:t> Z</a:t>
              </a:r>
              <a:endParaRPr lang="fr-FR" b="1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06616" y="1444768"/>
              <a:ext cx="1095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/>
                <a:t>tema</a:t>
              </a:r>
              <a:r>
                <a:rPr lang="fr-FR" b="1" dirty="0" smtClean="0"/>
                <a:t> A</a:t>
              </a:r>
              <a:endParaRPr lang="fr-FR" b="1" dirty="0"/>
            </a:p>
          </p:txBody>
        </p:sp>
        <p:sp>
          <p:nvSpPr>
            <p:cNvPr id="14" name="ZoneTexte 13"/>
            <p:cNvSpPr txBox="1"/>
            <p:nvPr/>
          </p:nvSpPr>
          <p:spPr>
            <a:xfrm rot="19542606">
              <a:off x="2961116" y="3303713"/>
              <a:ext cx="1326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convergenza </a:t>
              </a:r>
              <a:endParaRPr lang="fr-FR" sz="1200" b="1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160874" y="1212292"/>
              <a:ext cx="1803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7030A0"/>
                  </a:solidFill>
                </a:rPr>
                <a:t>alfa</a:t>
              </a:r>
              <a:endParaRPr lang="fr-FR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256410" y="5401691"/>
              <a:ext cx="1803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>
                  <a:solidFill>
                    <a:srgbClr val="7030A0"/>
                  </a:solidFill>
                </a:rPr>
                <a:t>omega</a:t>
              </a:r>
              <a:endParaRPr lang="fr-FR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41161" y="3152015"/>
              <a:ext cx="1036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>
                  <a:solidFill>
                    <a:srgbClr val="7030A0"/>
                  </a:solidFill>
                </a:rPr>
                <a:t>priorità</a:t>
              </a:r>
              <a:endParaRPr lang="fr-FR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6848116" y="3152015"/>
              <a:ext cx="116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 smtClean="0">
                  <a:solidFill>
                    <a:srgbClr val="7030A0"/>
                  </a:solidFill>
                </a:rPr>
                <a:t>priorità</a:t>
              </a:r>
              <a:endParaRPr lang="fr-FR" sz="12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402084" y="1575573"/>
              <a:ext cx="0" cy="3699160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1388436" y="1585374"/>
              <a:ext cx="5517335" cy="25064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Ellipse 1"/>
            <p:cNvSpPr/>
            <p:nvPr/>
          </p:nvSpPr>
          <p:spPr>
            <a:xfrm rot="19645932">
              <a:off x="2062106" y="3282506"/>
              <a:ext cx="2933700" cy="685800"/>
            </a:xfrm>
            <a:prstGeom prst="ellipse">
              <a:avLst/>
            </a:prstGeom>
            <a:noFill/>
            <a:ln w="3810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 rot="19645932">
              <a:off x="1163606" y="2379848"/>
              <a:ext cx="4181309" cy="1679584"/>
            </a:xfrm>
            <a:prstGeom prst="ellipse">
              <a:avLst/>
            </a:prstGeom>
            <a:noFill/>
            <a:ln w="57150">
              <a:gradFill>
                <a:gsLst>
                  <a:gs pos="100000">
                    <a:srgbClr val="FF3399"/>
                  </a:gs>
                  <a:gs pos="0">
                    <a:srgbClr val="2AA82A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" name="Connecteur droit avec flèche 3"/>
            <p:cNvCxnSpPr>
              <a:stCxn id="2" idx="7"/>
              <a:endCxn id="25" idx="7"/>
            </p:cNvCxnSpPr>
            <p:nvPr/>
          </p:nvCxnSpPr>
          <p:spPr>
            <a:xfrm flipH="1" flipV="1">
              <a:off x="4180465" y="1923420"/>
              <a:ext cx="92094" cy="939313"/>
            </a:xfrm>
            <a:prstGeom prst="straightConnector1">
              <a:avLst/>
            </a:prstGeom>
            <a:noFill/>
            <a:ln w="19050">
              <a:gradFill>
                <a:gsLst>
                  <a:gs pos="0">
                    <a:srgbClr val="FF3399"/>
                  </a:gs>
                  <a:gs pos="100000">
                    <a:srgbClr val="2AA82A"/>
                  </a:gs>
                </a:gsLst>
                <a:lin ang="5400000" scaled="1"/>
              </a:gradFill>
              <a:headEnd type="none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Connecteur droit avec flèche 10"/>
            <p:cNvCxnSpPr>
              <a:stCxn id="2" idx="1"/>
              <a:endCxn id="25" idx="1"/>
            </p:cNvCxnSpPr>
            <p:nvPr/>
          </p:nvCxnSpPr>
          <p:spPr>
            <a:xfrm flipH="1" flipV="1">
              <a:off x="1688749" y="3514966"/>
              <a:ext cx="835565" cy="464432"/>
            </a:xfrm>
            <a:prstGeom prst="straightConnector1">
              <a:avLst/>
            </a:prstGeom>
            <a:noFill/>
            <a:ln w="19050">
              <a:gradFill>
                <a:gsLst>
                  <a:gs pos="0">
                    <a:srgbClr val="FF3399"/>
                  </a:gs>
                  <a:gs pos="100000">
                    <a:srgbClr val="2AA82A"/>
                  </a:gs>
                </a:gsLst>
                <a:lin ang="5400000" scaled="1"/>
              </a:gradFill>
              <a:headEnd type="none" w="lg" len="lg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Ellipse 11"/>
            <p:cNvSpPr/>
            <p:nvPr/>
          </p:nvSpPr>
          <p:spPr>
            <a:xfrm>
              <a:off x="2478894" y="2400081"/>
              <a:ext cx="87656" cy="857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2690982" y="2670103"/>
              <a:ext cx="87656" cy="857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2739831" y="3349143"/>
              <a:ext cx="87656" cy="857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4165478" y="4162748"/>
              <a:ext cx="87656" cy="857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3283451" y="2379896"/>
              <a:ext cx="87656" cy="857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2196452" y="3074677"/>
              <a:ext cx="87656" cy="857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ZoneTexte 13"/>
            <p:cNvSpPr txBox="1"/>
            <p:nvPr/>
          </p:nvSpPr>
          <p:spPr>
            <a:xfrm rot="19542606">
              <a:off x="1256013" y="3415499"/>
              <a:ext cx="6239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linea della posizione che sorregge il duplice dinamismo della nuvola</a:t>
              </a:r>
              <a:endParaRPr lang="fr-FR" sz="1600" b="1" dirty="0"/>
            </a:p>
          </p:txBody>
        </p:sp>
      </p:grpSp>
      <p:cxnSp>
        <p:nvCxnSpPr>
          <p:cNvPr id="62" name="Connettore 2 61"/>
          <p:cNvCxnSpPr/>
          <p:nvPr/>
        </p:nvCxnSpPr>
        <p:spPr>
          <a:xfrm>
            <a:off x="3125337" y="941696"/>
            <a:ext cx="13648" cy="477671"/>
          </a:xfrm>
          <a:prstGeom prst="straightConnector1">
            <a:avLst/>
          </a:prstGeom>
          <a:ln w="57150">
            <a:solidFill>
              <a:srgbClr val="005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 flipH="1">
            <a:off x="4572000" y="1037230"/>
            <a:ext cx="81887" cy="764274"/>
          </a:xfrm>
          <a:prstGeom prst="straightConnector1">
            <a:avLst/>
          </a:prstGeom>
          <a:ln w="57150">
            <a:solidFill>
              <a:srgbClr val="0056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7701884" y="122833"/>
            <a:ext cx="4435524" cy="665327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65000"/>
              </a:lnSpc>
            </a:pPr>
            <a:r>
              <a:rPr lang="it-IT" sz="3200" b="1" dirty="0" smtClean="0">
                <a:solidFill>
                  <a:srgbClr val="5CD484"/>
                </a:solidFill>
              </a:rPr>
              <a:t>elementi e costruzione</a:t>
            </a:r>
          </a:p>
          <a:p>
            <a:pPr>
              <a:lnSpc>
                <a:spcPct val="65000"/>
              </a:lnSpc>
            </a:pPr>
            <a:r>
              <a:rPr lang="it-IT" sz="3200" b="1" dirty="0" smtClean="0">
                <a:solidFill>
                  <a:srgbClr val="FF0000"/>
                </a:solidFill>
              </a:rPr>
              <a:t>cornice</a:t>
            </a:r>
            <a:r>
              <a:rPr lang="it-IT" sz="3200" dirty="0" smtClean="0"/>
              <a:t> </a:t>
            </a:r>
            <a:r>
              <a:rPr lang="it-IT" sz="2400" dirty="0" smtClean="0"/>
              <a:t>(</a:t>
            </a:r>
            <a:r>
              <a:rPr lang="it-IT" sz="2400" i="1" dirty="0" smtClean="0"/>
              <a:t>frame</a:t>
            </a:r>
            <a:r>
              <a:rPr lang="it-IT" sz="2400" dirty="0" smtClean="0"/>
              <a:t>): è il contesto che rende possibile il senso</a:t>
            </a:r>
          </a:p>
          <a:p>
            <a:pPr>
              <a:lnSpc>
                <a:spcPct val="65000"/>
              </a:lnSpc>
            </a:pPr>
            <a:r>
              <a:rPr lang="it-IT" sz="3200" b="1" dirty="0" smtClean="0">
                <a:solidFill>
                  <a:srgbClr val="FF0000"/>
                </a:solidFill>
              </a:rPr>
              <a:t>nuvola </a:t>
            </a:r>
            <a:r>
              <a:rPr lang="it-IT" sz="2400" dirty="0" smtClean="0"/>
              <a:t>(</a:t>
            </a:r>
            <a:r>
              <a:rPr lang="it-IT" sz="2400" i="1" dirty="0" err="1" smtClean="0"/>
              <a:t>cloud</a:t>
            </a:r>
            <a:r>
              <a:rPr lang="it-IT" sz="2400" dirty="0" smtClean="0"/>
              <a:t>): delinea un’area di senso  in convergenza e in espansione</a:t>
            </a:r>
          </a:p>
          <a:p>
            <a:pPr>
              <a:lnSpc>
                <a:spcPct val="65000"/>
              </a:lnSpc>
            </a:pPr>
            <a:r>
              <a:rPr lang="it-IT" sz="3200" b="1" dirty="0" smtClean="0">
                <a:solidFill>
                  <a:srgbClr val="FF0000"/>
                </a:solidFill>
              </a:rPr>
              <a:t>diagonale</a:t>
            </a:r>
            <a:r>
              <a:rPr lang="it-IT" sz="2400" dirty="0" smtClean="0"/>
              <a:t>: indica la posizione che sorregge il duplice dinamismo della nuvola</a:t>
            </a:r>
          </a:p>
          <a:p>
            <a:pPr>
              <a:lnSpc>
                <a:spcPct val="65000"/>
              </a:lnSpc>
            </a:pPr>
            <a:r>
              <a:rPr lang="it-IT" sz="3200" b="1" dirty="0" smtClean="0">
                <a:solidFill>
                  <a:srgbClr val="FF0000"/>
                </a:solidFill>
              </a:rPr>
              <a:t>estremi- vertici</a:t>
            </a:r>
            <a:r>
              <a:rPr lang="it-IT" sz="2400" dirty="0" smtClean="0"/>
              <a:t>: le posizioni definite per opposizione su costanti, indicatori, temi </a:t>
            </a:r>
            <a:r>
              <a:rPr lang="it-IT" sz="2400" dirty="0" err="1" smtClean="0"/>
              <a:t>comuni…</a:t>
            </a:r>
            <a:r>
              <a:rPr lang="it-IT" sz="2400" dirty="0" smtClean="0"/>
              <a:t>  </a:t>
            </a:r>
          </a:p>
          <a:p>
            <a:pPr>
              <a:lnSpc>
                <a:spcPct val="65000"/>
              </a:lnSpc>
            </a:pPr>
            <a:r>
              <a:rPr lang="it-IT" sz="2000" dirty="0" smtClean="0"/>
              <a:t>(estremi che indicano delimitano il problema ma non la zona in cui stare)</a:t>
            </a:r>
          </a:p>
          <a:p>
            <a:pPr>
              <a:lnSpc>
                <a:spcPct val="60000"/>
              </a:lnSpc>
            </a:pPr>
            <a:endParaRPr lang="it-IT" b="1" dirty="0" smtClean="0">
              <a:solidFill>
                <a:srgbClr val="5CD484"/>
              </a:solidFill>
            </a:endParaRPr>
          </a:p>
          <a:p>
            <a:pPr>
              <a:lnSpc>
                <a:spcPct val="65000"/>
              </a:lnSpc>
            </a:pPr>
            <a:r>
              <a:rPr lang="it-IT" sz="3200" b="1" dirty="0" smtClean="0">
                <a:solidFill>
                  <a:srgbClr val="5CD484"/>
                </a:solidFill>
              </a:rPr>
              <a:t>dinamismo</a:t>
            </a:r>
          </a:p>
          <a:p>
            <a:pPr>
              <a:lnSpc>
                <a:spcPct val="65000"/>
              </a:lnSpc>
            </a:pPr>
            <a:r>
              <a:rPr lang="it-IT" sz="2400" b="1" spc="-60" dirty="0" smtClean="0">
                <a:solidFill>
                  <a:srgbClr val="FF0000"/>
                </a:solidFill>
              </a:rPr>
              <a:t>la nuvola</a:t>
            </a:r>
            <a:r>
              <a:rPr lang="it-IT" sz="2400" spc="-60" dirty="0" smtClean="0"/>
              <a:t>: è l’area di un incontro in convergenza-espansione definita da:</a:t>
            </a:r>
          </a:p>
          <a:p>
            <a:pPr>
              <a:lnSpc>
                <a:spcPct val="65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spc="-80" dirty="0" smtClean="0">
                <a:solidFill>
                  <a:schemeClr val="accent5">
                    <a:lumMod val="75000"/>
                  </a:schemeClr>
                </a:solidFill>
              </a:rPr>
              <a:t>scelta </a:t>
            </a:r>
            <a:r>
              <a:rPr lang="it-IT" sz="2400" spc="-80" dirty="0" smtClean="0"/>
              <a:t>di posizionamento diagonale</a:t>
            </a:r>
          </a:p>
          <a:p>
            <a:pPr>
              <a:lnSpc>
                <a:spcPct val="65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spc="-80" dirty="0" smtClean="0">
                <a:solidFill>
                  <a:schemeClr val="accent5">
                    <a:lumMod val="75000"/>
                  </a:schemeClr>
                </a:solidFill>
              </a:rPr>
              <a:t>scelta </a:t>
            </a:r>
            <a:r>
              <a:rPr lang="it-IT" sz="2400" dirty="0" smtClean="0"/>
              <a:t>dell’area di espansione</a:t>
            </a:r>
          </a:p>
          <a:p>
            <a:pPr>
              <a:lnSpc>
                <a:spcPct val="65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spc="-80" dirty="0" smtClean="0">
                <a:solidFill>
                  <a:schemeClr val="accent5">
                    <a:lumMod val="75000"/>
                  </a:schemeClr>
                </a:solidFill>
              </a:rPr>
              <a:t>scelta </a:t>
            </a:r>
            <a:r>
              <a:rPr lang="it-IT" sz="2400" dirty="0" smtClean="0"/>
              <a:t>delle urgenze</a:t>
            </a:r>
          </a:p>
          <a:p>
            <a:pPr>
              <a:lnSpc>
                <a:spcPct val="65000"/>
              </a:lnSpc>
            </a:pPr>
            <a:r>
              <a:rPr lang="it-IT" sz="2400" b="1" spc="-60" dirty="0" smtClean="0">
                <a:solidFill>
                  <a:srgbClr val="FF0000"/>
                </a:solidFill>
              </a:rPr>
              <a:t>la diagonale</a:t>
            </a:r>
            <a:r>
              <a:rPr lang="it-IT" sz="2400" dirty="0" smtClean="0"/>
              <a:t>: definisce il ruolo del centro in termini di:  </a:t>
            </a:r>
          </a:p>
          <a:p>
            <a:pPr>
              <a:lnSpc>
                <a:spcPct val="65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spc="-80" dirty="0" smtClean="0">
                <a:solidFill>
                  <a:schemeClr val="accent5">
                    <a:lumMod val="75000"/>
                  </a:schemeClr>
                </a:solidFill>
              </a:rPr>
              <a:t>imprescindibilità</a:t>
            </a:r>
            <a:r>
              <a:rPr lang="it-IT" sz="2400" dirty="0" smtClean="0"/>
              <a:t> (incontro-piazza)</a:t>
            </a:r>
          </a:p>
          <a:p>
            <a:pPr>
              <a:lnSpc>
                <a:spcPct val="65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spc="-80" dirty="0" smtClean="0">
                <a:solidFill>
                  <a:schemeClr val="accent5">
                    <a:lumMod val="75000"/>
                  </a:schemeClr>
                </a:solidFill>
              </a:rPr>
              <a:t>condizionamento</a:t>
            </a:r>
            <a:r>
              <a:rPr lang="it-IT" sz="2400" dirty="0" smtClean="0"/>
              <a:t> (freno) </a:t>
            </a:r>
          </a:p>
          <a:p>
            <a:pPr>
              <a:lnSpc>
                <a:spcPct val="65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spc="-80" dirty="0" smtClean="0">
                <a:solidFill>
                  <a:schemeClr val="accent5">
                    <a:lumMod val="75000"/>
                  </a:schemeClr>
                </a:solidFill>
              </a:rPr>
              <a:t>sostegno</a:t>
            </a:r>
            <a:r>
              <a:rPr lang="it-IT" sz="2400" dirty="0" smtClean="0"/>
              <a:t> (alimento, radici, spinta)</a:t>
            </a:r>
          </a:p>
        </p:txBody>
      </p:sp>
    </p:spTree>
    <p:extLst>
      <p:ext uri="{BB962C8B-B14F-4D97-AF65-F5344CB8AC3E}">
        <p14:creationId xmlns:p14="http://schemas.microsoft.com/office/powerpoint/2010/main" xmlns="" val="20472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175</Words>
  <Application>Microsoft Office PowerPoint</Application>
  <PresentationFormat>Personalizzato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123</cp:revision>
  <dcterms:created xsi:type="dcterms:W3CDTF">2021-02-17T17:26:55Z</dcterms:created>
  <dcterms:modified xsi:type="dcterms:W3CDTF">2021-03-12T07:22:10Z</dcterms:modified>
</cp:coreProperties>
</file>