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99"/>
    <a:srgbClr val="FF0000"/>
    <a:srgbClr val="005696"/>
    <a:srgbClr val="FF9933"/>
    <a:srgbClr val="5CD484"/>
    <a:srgbClr val="FC9D34"/>
    <a:srgbClr val="996633"/>
    <a:srgbClr val="660033"/>
    <a:srgbClr val="A0A31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025" autoAdjust="0"/>
    <p:restoredTop sz="94660"/>
  </p:normalViewPr>
  <p:slideViewPr>
    <p:cSldViewPr snapToGrid="0">
      <p:cViewPr>
        <p:scale>
          <a:sx n="70" d="100"/>
          <a:sy n="70" d="100"/>
        </p:scale>
        <p:origin x="-420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02913-75CD-454F-B171-57E07BADB7C0}" type="datetimeFigureOut">
              <a:rPr lang="fr-FR" smtClean="0"/>
              <a:pPr/>
              <a:t>12/03/2021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5E50-C66D-49E0-BB5E-3743BD3C3C68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9006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02913-75CD-454F-B171-57E07BADB7C0}" type="datetimeFigureOut">
              <a:rPr lang="fr-FR" smtClean="0"/>
              <a:pPr/>
              <a:t>12/03/2021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5E50-C66D-49E0-BB5E-3743BD3C3C68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1567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02913-75CD-454F-B171-57E07BADB7C0}" type="datetimeFigureOut">
              <a:rPr lang="fr-FR" smtClean="0"/>
              <a:pPr/>
              <a:t>12/03/2021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5E50-C66D-49E0-BB5E-3743BD3C3C68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6334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02913-75CD-454F-B171-57E07BADB7C0}" type="datetimeFigureOut">
              <a:rPr lang="fr-FR" smtClean="0"/>
              <a:pPr/>
              <a:t>12/03/2021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5E50-C66D-49E0-BB5E-3743BD3C3C68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8200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02913-75CD-454F-B171-57E07BADB7C0}" type="datetimeFigureOut">
              <a:rPr lang="fr-FR" smtClean="0"/>
              <a:pPr/>
              <a:t>12/03/2021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5E50-C66D-49E0-BB5E-3743BD3C3C68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8214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02913-75CD-454F-B171-57E07BADB7C0}" type="datetimeFigureOut">
              <a:rPr lang="fr-FR" smtClean="0"/>
              <a:pPr/>
              <a:t>12/03/2021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5E50-C66D-49E0-BB5E-3743BD3C3C68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1362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02913-75CD-454F-B171-57E07BADB7C0}" type="datetimeFigureOut">
              <a:rPr lang="fr-FR" smtClean="0"/>
              <a:pPr/>
              <a:t>12/03/2021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5E50-C66D-49E0-BB5E-3743BD3C3C68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1275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02913-75CD-454F-B171-57E07BADB7C0}" type="datetimeFigureOut">
              <a:rPr lang="fr-FR" smtClean="0"/>
              <a:pPr/>
              <a:t>12/03/2021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5E50-C66D-49E0-BB5E-3743BD3C3C68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6687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02913-75CD-454F-B171-57E07BADB7C0}" type="datetimeFigureOut">
              <a:rPr lang="fr-FR" smtClean="0"/>
              <a:pPr/>
              <a:t>12/03/2021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5E50-C66D-49E0-BB5E-3743BD3C3C68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460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02913-75CD-454F-B171-57E07BADB7C0}" type="datetimeFigureOut">
              <a:rPr lang="fr-FR" smtClean="0"/>
              <a:pPr/>
              <a:t>12/03/2021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5E50-C66D-49E0-BB5E-3743BD3C3C68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635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02913-75CD-454F-B171-57E07BADB7C0}" type="datetimeFigureOut">
              <a:rPr lang="fr-FR" smtClean="0"/>
              <a:pPr/>
              <a:t>12/03/2021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5E50-C66D-49E0-BB5E-3743BD3C3C68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8094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02913-75CD-454F-B171-57E07BADB7C0}" type="datetimeFigureOut">
              <a:rPr lang="fr-FR" smtClean="0"/>
              <a:pPr/>
              <a:t>12/03/2021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25E50-C66D-49E0-BB5E-3743BD3C3C68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7906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à coins arrondis 37"/>
          <p:cNvSpPr/>
          <p:nvPr/>
        </p:nvSpPr>
        <p:spPr>
          <a:xfrm>
            <a:off x="409413" y="5695379"/>
            <a:ext cx="7096862" cy="74295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2000" i="1" spc="-80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gestire</a:t>
            </a:r>
            <a:r>
              <a:rPr lang="fr-FR" sz="2000" i="1" spc="-8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l’</a:t>
            </a:r>
            <a:r>
              <a:rPr lang="fr-FR" sz="2000" i="1" spc="-80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ambito</a:t>
            </a:r>
            <a:r>
              <a:rPr lang="fr-FR" sz="2000" i="1" spc="-8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di </a:t>
            </a:r>
            <a:r>
              <a:rPr lang="fr-FR" sz="2000" i="1" spc="-80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azione</a:t>
            </a:r>
            <a:r>
              <a:rPr lang="fr-FR" sz="2000" i="1" spc="-8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in </a:t>
            </a:r>
            <a:r>
              <a:rPr lang="fr-FR" sz="2000" i="1" spc="-80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direzioni</a:t>
            </a:r>
            <a:r>
              <a:rPr lang="fr-FR" sz="2000" i="1" spc="-8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fr-FR" sz="2000" i="1" spc="-80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innovative</a:t>
            </a:r>
            <a:r>
              <a:rPr lang="fr-FR" sz="2000" i="1" spc="-8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</a:p>
          <a:p>
            <a:pPr lvl="0" algn="ctr"/>
            <a:r>
              <a:rPr lang="fr-FR" sz="2000" i="1" spc="-80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che</a:t>
            </a:r>
            <a:r>
              <a:rPr lang="fr-FR" sz="2000" i="1" spc="-8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fr-FR" sz="2000" i="1" spc="-80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tovano</a:t>
            </a:r>
            <a:r>
              <a:rPr lang="fr-FR" sz="2000" i="1" spc="-8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le </a:t>
            </a:r>
            <a:r>
              <a:rPr lang="fr-FR" sz="2000" i="1" spc="-80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proprie</a:t>
            </a:r>
            <a:r>
              <a:rPr lang="fr-FR" sz="2000" i="1" spc="-8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fr-FR" sz="2000" i="1" spc="-80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radici</a:t>
            </a:r>
            <a:r>
              <a:rPr lang="fr-FR" sz="2000" i="1" spc="-8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fr-FR" sz="2000" i="1" spc="-80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nelle</a:t>
            </a:r>
            <a:r>
              <a:rPr lang="fr-FR" sz="2000" i="1" spc="-8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fr-FR" sz="2000" i="1" spc="-80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risorse</a:t>
            </a:r>
            <a:r>
              <a:rPr lang="fr-FR" sz="2000" i="1" spc="-8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fr-FR" sz="2000" i="1" spc="-80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esistenti</a:t>
            </a:r>
            <a:r>
              <a:rPr lang="fr-FR" sz="2000" i="1" spc="-8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e </a:t>
            </a:r>
            <a:r>
              <a:rPr lang="fr-FR" sz="2000" i="1" spc="-80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sostenibili</a:t>
            </a:r>
            <a:endParaRPr lang="fr-FR" sz="2000" i="1" spc="-8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Rettangolo 52"/>
          <p:cNvSpPr/>
          <p:nvPr/>
        </p:nvSpPr>
        <p:spPr>
          <a:xfrm>
            <a:off x="424180" y="200881"/>
            <a:ext cx="58108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</a:pPr>
            <a:r>
              <a:rPr lang="it-IT" sz="4400" dirty="0" smtClean="0">
                <a:solidFill>
                  <a:srgbClr val="A0A315"/>
                </a:solidFill>
              </a:rPr>
              <a:t>25. per cornice e nuvola </a:t>
            </a:r>
          </a:p>
          <a:p>
            <a:pPr>
              <a:lnSpc>
                <a:spcPct val="60000"/>
              </a:lnSpc>
            </a:pPr>
            <a:r>
              <a:rPr lang="it-IT" sz="3600" dirty="0" smtClean="0">
                <a:solidFill>
                  <a:srgbClr val="A0A315"/>
                </a:solidFill>
              </a:rPr>
              <a:t>                     frame e </a:t>
            </a:r>
            <a:r>
              <a:rPr lang="it-IT" sz="3600" dirty="0" err="1" smtClean="0">
                <a:solidFill>
                  <a:srgbClr val="A0A315"/>
                </a:solidFill>
              </a:rPr>
              <a:t>cloud</a:t>
            </a:r>
            <a:endParaRPr lang="it-IT" sz="3600" dirty="0"/>
          </a:p>
        </p:txBody>
      </p:sp>
      <p:grpSp>
        <p:nvGrpSpPr>
          <p:cNvPr id="60" name="Gruppo 59"/>
          <p:cNvGrpSpPr/>
          <p:nvPr/>
        </p:nvGrpSpPr>
        <p:grpSpPr>
          <a:xfrm>
            <a:off x="73044" y="1103108"/>
            <a:ext cx="8251758" cy="4558731"/>
            <a:chOff x="264116" y="1212292"/>
            <a:chExt cx="8251758" cy="4558731"/>
          </a:xfrm>
        </p:grpSpPr>
        <p:sp>
          <p:nvSpPr>
            <p:cNvPr id="55" name="ZoneTexte 13"/>
            <p:cNvSpPr txBox="1"/>
            <p:nvPr/>
          </p:nvSpPr>
          <p:spPr>
            <a:xfrm rot="19542606">
              <a:off x="2343133" y="2794902"/>
              <a:ext cx="13969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 smtClean="0"/>
                <a:t>espansione </a:t>
              </a:r>
              <a:endParaRPr lang="fr-FR" sz="1200" b="1" dirty="0"/>
            </a:p>
          </p:txBody>
        </p:sp>
        <p:cxnSp>
          <p:nvCxnSpPr>
            <p:cNvPr id="52" name="Connecteur droit avec flèche 51"/>
            <p:cNvCxnSpPr>
              <a:stCxn id="39" idx="1"/>
            </p:cNvCxnSpPr>
            <p:nvPr/>
          </p:nvCxnSpPr>
          <p:spPr>
            <a:xfrm flipH="1" flipV="1">
              <a:off x="3398296" y="2552133"/>
              <a:ext cx="243209" cy="386866"/>
            </a:xfrm>
            <a:prstGeom prst="straightConnector1">
              <a:avLst/>
            </a:prstGeom>
            <a:noFill/>
            <a:ln w="19050">
              <a:gradFill>
                <a:gsLst>
                  <a:gs pos="0">
                    <a:srgbClr val="FF3399"/>
                  </a:gs>
                  <a:gs pos="100000">
                    <a:srgbClr val="2AA82A"/>
                  </a:gs>
                </a:gsLst>
                <a:lin ang="5400000" scaled="1"/>
              </a:gradFill>
              <a:headEnd type="none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 flipV="1">
              <a:off x="1450902" y="1660585"/>
              <a:ext cx="5374518" cy="3559115"/>
            </a:xfrm>
            <a:prstGeom prst="line">
              <a:avLst/>
            </a:prstGeom>
            <a:ln w="38100">
              <a:solidFill>
                <a:srgbClr val="0070C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Ellipse 38"/>
            <p:cNvSpPr/>
            <p:nvPr/>
          </p:nvSpPr>
          <p:spPr>
            <a:xfrm>
              <a:off x="3628668" y="2926445"/>
              <a:ext cx="87656" cy="85725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6" name="Connecteur droit avec flèche 25"/>
            <p:cNvCxnSpPr/>
            <p:nvPr/>
          </p:nvCxnSpPr>
          <p:spPr>
            <a:xfrm>
              <a:off x="1418749" y="5266989"/>
              <a:ext cx="5511800" cy="7694"/>
            </a:xfrm>
            <a:prstGeom prst="straightConnector1">
              <a:avLst/>
            </a:prstGeom>
            <a:ln w="38100">
              <a:solidFill>
                <a:schemeClr val="tx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/>
            <p:nvPr/>
          </p:nvCxnSpPr>
          <p:spPr>
            <a:xfrm>
              <a:off x="6913884" y="1583267"/>
              <a:ext cx="0" cy="3699160"/>
            </a:xfrm>
            <a:prstGeom prst="straightConnector1">
              <a:avLst/>
            </a:prstGeom>
            <a:ln w="38100">
              <a:solidFill>
                <a:schemeClr val="tx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Ellipse 44"/>
            <p:cNvSpPr/>
            <p:nvPr/>
          </p:nvSpPr>
          <p:spPr>
            <a:xfrm>
              <a:off x="3669836" y="3755483"/>
              <a:ext cx="87656" cy="85725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4" name="Connecteur droit avec flèche 53"/>
            <p:cNvCxnSpPr/>
            <p:nvPr/>
          </p:nvCxnSpPr>
          <p:spPr>
            <a:xfrm flipH="1" flipV="1">
              <a:off x="2346573" y="3160402"/>
              <a:ext cx="383638" cy="202647"/>
            </a:xfrm>
            <a:prstGeom prst="straightConnector1">
              <a:avLst/>
            </a:prstGeom>
            <a:noFill/>
            <a:ln w="19050">
              <a:gradFill>
                <a:gsLst>
                  <a:gs pos="0">
                    <a:srgbClr val="FF3399"/>
                  </a:gs>
                  <a:gs pos="100000">
                    <a:srgbClr val="2AA82A"/>
                  </a:gs>
                </a:gsLst>
                <a:lin ang="5400000" scaled="1"/>
              </a:gradFill>
              <a:headEnd type="none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" name="ZoneTexte 4"/>
            <p:cNvSpPr txBox="1"/>
            <p:nvPr/>
          </p:nvSpPr>
          <p:spPr>
            <a:xfrm>
              <a:off x="264116" y="5239464"/>
              <a:ext cx="13153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err="1" smtClean="0"/>
                <a:t>posizione</a:t>
              </a:r>
              <a:r>
                <a:rPr lang="fr-FR" b="1" dirty="0" smtClean="0"/>
                <a:t> A</a:t>
              </a:r>
              <a:endParaRPr lang="fr-FR" b="1" dirty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6654571" y="5239464"/>
              <a:ext cx="13493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err="1" smtClean="0"/>
                <a:t>posizione</a:t>
              </a:r>
              <a:r>
                <a:rPr lang="fr-FR" b="1" dirty="0" smtClean="0"/>
                <a:t> Z</a:t>
              </a:r>
              <a:endParaRPr lang="fr-FR" b="1" dirty="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6299723" y="1452462"/>
              <a:ext cx="22161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err="1" smtClean="0"/>
                <a:t>tema</a:t>
              </a:r>
              <a:r>
                <a:rPr lang="fr-FR" b="1" dirty="0" smtClean="0"/>
                <a:t> Z</a:t>
              </a:r>
              <a:endParaRPr lang="fr-FR" b="1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306616" y="1444768"/>
              <a:ext cx="10954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err="1" smtClean="0"/>
                <a:t>tema</a:t>
              </a:r>
              <a:r>
                <a:rPr lang="fr-FR" b="1" dirty="0" smtClean="0"/>
                <a:t> A</a:t>
              </a:r>
              <a:endParaRPr lang="fr-FR" b="1" dirty="0"/>
            </a:p>
          </p:txBody>
        </p:sp>
        <p:sp>
          <p:nvSpPr>
            <p:cNvPr id="14" name="ZoneTexte 13"/>
            <p:cNvSpPr txBox="1"/>
            <p:nvPr/>
          </p:nvSpPr>
          <p:spPr>
            <a:xfrm rot="19542606">
              <a:off x="2961116" y="3303713"/>
              <a:ext cx="1326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 smtClean="0"/>
                <a:t>convergenza </a:t>
              </a:r>
              <a:endParaRPr lang="fr-FR" sz="1200" b="1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3160874" y="1212292"/>
              <a:ext cx="18031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rgbClr val="7030A0"/>
                  </a:solidFill>
                </a:rPr>
                <a:t>alfa</a:t>
              </a:r>
              <a:endParaRPr lang="fr-FR" sz="1200" b="1" dirty="0">
                <a:solidFill>
                  <a:srgbClr val="7030A0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3256410" y="5401691"/>
              <a:ext cx="18031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err="1" smtClean="0">
                  <a:solidFill>
                    <a:srgbClr val="7030A0"/>
                  </a:solidFill>
                </a:rPr>
                <a:t>omega</a:t>
              </a:r>
              <a:endParaRPr lang="fr-FR" sz="1200" b="1" dirty="0">
                <a:solidFill>
                  <a:srgbClr val="7030A0"/>
                </a:solidFill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341161" y="3152015"/>
              <a:ext cx="10367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err="1" smtClean="0">
                  <a:solidFill>
                    <a:srgbClr val="7030A0"/>
                  </a:solidFill>
                </a:rPr>
                <a:t>priorità</a:t>
              </a:r>
              <a:endParaRPr lang="fr-FR" sz="1200" b="1" dirty="0">
                <a:solidFill>
                  <a:srgbClr val="7030A0"/>
                </a:solidFill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6848116" y="3152015"/>
              <a:ext cx="1163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err="1" smtClean="0">
                  <a:solidFill>
                    <a:srgbClr val="7030A0"/>
                  </a:solidFill>
                </a:rPr>
                <a:t>priorità</a:t>
              </a:r>
              <a:endParaRPr lang="fr-FR" sz="12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21" name="Connecteur droit avec flèche 20"/>
            <p:cNvCxnSpPr/>
            <p:nvPr/>
          </p:nvCxnSpPr>
          <p:spPr>
            <a:xfrm>
              <a:off x="1402084" y="1575573"/>
              <a:ext cx="0" cy="3699160"/>
            </a:xfrm>
            <a:prstGeom prst="straightConnector1">
              <a:avLst/>
            </a:prstGeom>
            <a:ln w="38100">
              <a:solidFill>
                <a:schemeClr val="tx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/>
            <p:nvPr/>
          </p:nvCxnSpPr>
          <p:spPr>
            <a:xfrm>
              <a:off x="1388436" y="1585374"/>
              <a:ext cx="5517335" cy="25064"/>
            </a:xfrm>
            <a:prstGeom prst="straightConnector1">
              <a:avLst/>
            </a:prstGeom>
            <a:ln w="38100">
              <a:solidFill>
                <a:schemeClr val="tx2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Ellipse 1"/>
            <p:cNvSpPr/>
            <p:nvPr/>
          </p:nvSpPr>
          <p:spPr>
            <a:xfrm rot="19645932">
              <a:off x="2062106" y="3282506"/>
              <a:ext cx="2933700" cy="685800"/>
            </a:xfrm>
            <a:prstGeom prst="ellipse">
              <a:avLst/>
            </a:prstGeom>
            <a:noFill/>
            <a:ln w="38100"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Ellipse 24"/>
            <p:cNvSpPr/>
            <p:nvPr/>
          </p:nvSpPr>
          <p:spPr>
            <a:xfrm rot="19645932">
              <a:off x="1163606" y="2379848"/>
              <a:ext cx="4181309" cy="1679584"/>
            </a:xfrm>
            <a:prstGeom prst="ellipse">
              <a:avLst/>
            </a:prstGeom>
            <a:noFill/>
            <a:ln w="57150">
              <a:gradFill>
                <a:gsLst>
                  <a:gs pos="100000">
                    <a:srgbClr val="FF3399"/>
                  </a:gs>
                  <a:gs pos="0">
                    <a:srgbClr val="2AA82A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" name="Connecteur droit avec flèche 3"/>
            <p:cNvCxnSpPr>
              <a:stCxn id="2" idx="7"/>
              <a:endCxn id="25" idx="7"/>
            </p:cNvCxnSpPr>
            <p:nvPr/>
          </p:nvCxnSpPr>
          <p:spPr>
            <a:xfrm flipH="1" flipV="1">
              <a:off x="4180465" y="1923420"/>
              <a:ext cx="92094" cy="939313"/>
            </a:xfrm>
            <a:prstGeom prst="straightConnector1">
              <a:avLst/>
            </a:prstGeom>
            <a:noFill/>
            <a:ln w="19050">
              <a:gradFill>
                <a:gsLst>
                  <a:gs pos="0">
                    <a:srgbClr val="FF3399"/>
                  </a:gs>
                  <a:gs pos="100000">
                    <a:srgbClr val="2AA82A"/>
                  </a:gs>
                </a:gsLst>
                <a:lin ang="5400000" scaled="1"/>
              </a:gradFill>
              <a:headEnd type="none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Connecteur droit avec flèche 10"/>
            <p:cNvCxnSpPr>
              <a:stCxn id="2" idx="1"/>
              <a:endCxn id="25" idx="1"/>
            </p:cNvCxnSpPr>
            <p:nvPr/>
          </p:nvCxnSpPr>
          <p:spPr>
            <a:xfrm flipH="1" flipV="1">
              <a:off x="1688749" y="3514966"/>
              <a:ext cx="835565" cy="464432"/>
            </a:xfrm>
            <a:prstGeom prst="straightConnector1">
              <a:avLst/>
            </a:prstGeom>
            <a:noFill/>
            <a:ln w="19050">
              <a:gradFill>
                <a:gsLst>
                  <a:gs pos="0">
                    <a:srgbClr val="FF3399"/>
                  </a:gs>
                  <a:gs pos="100000">
                    <a:srgbClr val="2AA82A"/>
                  </a:gs>
                </a:gsLst>
                <a:lin ang="5400000" scaled="1"/>
              </a:gradFill>
              <a:headEnd type="none" w="lg" len="lg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2" name="Ellipse 11"/>
            <p:cNvSpPr/>
            <p:nvPr/>
          </p:nvSpPr>
          <p:spPr>
            <a:xfrm>
              <a:off x="2478894" y="2400081"/>
              <a:ext cx="87656" cy="85725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2690982" y="2670103"/>
              <a:ext cx="87656" cy="85725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/>
            <p:cNvSpPr/>
            <p:nvPr/>
          </p:nvSpPr>
          <p:spPr>
            <a:xfrm>
              <a:off x="2739831" y="3349143"/>
              <a:ext cx="87656" cy="85725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4165478" y="4162748"/>
              <a:ext cx="87656" cy="85725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Ellipse 47"/>
            <p:cNvSpPr/>
            <p:nvPr/>
          </p:nvSpPr>
          <p:spPr>
            <a:xfrm>
              <a:off x="3283451" y="2379896"/>
              <a:ext cx="87656" cy="85725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2196452" y="3074677"/>
              <a:ext cx="87656" cy="85725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ZoneTexte 13"/>
            <p:cNvSpPr txBox="1"/>
            <p:nvPr/>
          </p:nvSpPr>
          <p:spPr>
            <a:xfrm rot="19542606">
              <a:off x="1256013" y="3415499"/>
              <a:ext cx="62398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 smtClean="0"/>
                <a:t>linea della posizione che sorregge il duplice dinamismo della nuvola</a:t>
              </a:r>
              <a:endParaRPr lang="fr-FR" sz="1600" b="1" dirty="0"/>
            </a:p>
          </p:txBody>
        </p:sp>
      </p:grpSp>
      <p:cxnSp>
        <p:nvCxnSpPr>
          <p:cNvPr id="62" name="Connettore 2 61"/>
          <p:cNvCxnSpPr/>
          <p:nvPr/>
        </p:nvCxnSpPr>
        <p:spPr>
          <a:xfrm>
            <a:off x="3125337" y="941696"/>
            <a:ext cx="13648" cy="477671"/>
          </a:xfrm>
          <a:prstGeom prst="straightConnector1">
            <a:avLst/>
          </a:prstGeom>
          <a:ln w="57150">
            <a:solidFill>
              <a:srgbClr val="0056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/>
          <p:nvPr/>
        </p:nvCxnSpPr>
        <p:spPr>
          <a:xfrm flipH="1">
            <a:off x="4572000" y="1037230"/>
            <a:ext cx="81887" cy="764274"/>
          </a:xfrm>
          <a:prstGeom prst="straightConnector1">
            <a:avLst/>
          </a:prstGeom>
          <a:ln w="57150">
            <a:solidFill>
              <a:srgbClr val="0056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/>
          <p:cNvSpPr txBox="1"/>
          <p:nvPr/>
        </p:nvSpPr>
        <p:spPr>
          <a:xfrm>
            <a:off x="7701884" y="122833"/>
            <a:ext cx="4435524" cy="665327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65000"/>
              </a:lnSpc>
            </a:pPr>
            <a:r>
              <a:rPr lang="it-IT" sz="3200" b="1" dirty="0" smtClean="0">
                <a:solidFill>
                  <a:srgbClr val="5CD484"/>
                </a:solidFill>
              </a:rPr>
              <a:t>elementi e costruzione</a:t>
            </a:r>
          </a:p>
          <a:p>
            <a:pPr>
              <a:lnSpc>
                <a:spcPct val="65000"/>
              </a:lnSpc>
            </a:pPr>
            <a:r>
              <a:rPr lang="it-IT" sz="3200" b="1" dirty="0" smtClean="0">
                <a:solidFill>
                  <a:srgbClr val="FF0000"/>
                </a:solidFill>
              </a:rPr>
              <a:t>cornice</a:t>
            </a:r>
            <a:r>
              <a:rPr lang="it-IT" sz="3200" dirty="0" smtClean="0"/>
              <a:t> </a:t>
            </a:r>
            <a:r>
              <a:rPr lang="it-IT" sz="2400" dirty="0" smtClean="0"/>
              <a:t>(</a:t>
            </a:r>
            <a:r>
              <a:rPr lang="it-IT" sz="2400" i="1" dirty="0" smtClean="0"/>
              <a:t>frame</a:t>
            </a:r>
            <a:r>
              <a:rPr lang="it-IT" sz="2400" dirty="0" smtClean="0"/>
              <a:t>): è il contesto che rende possibile il senso</a:t>
            </a:r>
          </a:p>
          <a:p>
            <a:pPr>
              <a:lnSpc>
                <a:spcPct val="65000"/>
              </a:lnSpc>
            </a:pPr>
            <a:r>
              <a:rPr lang="it-IT" sz="3200" b="1" dirty="0" smtClean="0">
                <a:solidFill>
                  <a:srgbClr val="FF0000"/>
                </a:solidFill>
              </a:rPr>
              <a:t>nuvola </a:t>
            </a:r>
            <a:r>
              <a:rPr lang="it-IT" sz="2400" dirty="0" smtClean="0"/>
              <a:t>(</a:t>
            </a:r>
            <a:r>
              <a:rPr lang="it-IT" sz="2400" i="1" dirty="0" err="1" smtClean="0"/>
              <a:t>cloud</a:t>
            </a:r>
            <a:r>
              <a:rPr lang="it-IT" sz="2400" dirty="0" smtClean="0"/>
              <a:t>): delinea un’area di senso  in convergenza e in espansione</a:t>
            </a:r>
          </a:p>
          <a:p>
            <a:pPr>
              <a:lnSpc>
                <a:spcPct val="65000"/>
              </a:lnSpc>
            </a:pPr>
            <a:r>
              <a:rPr lang="it-IT" sz="3200" b="1" dirty="0" smtClean="0">
                <a:solidFill>
                  <a:srgbClr val="FF0000"/>
                </a:solidFill>
              </a:rPr>
              <a:t>diagonale</a:t>
            </a:r>
            <a:r>
              <a:rPr lang="it-IT" sz="2400" dirty="0" smtClean="0"/>
              <a:t>: indica la posizione che sorregge il duplice dinamismo della nuvola</a:t>
            </a:r>
          </a:p>
          <a:p>
            <a:pPr>
              <a:lnSpc>
                <a:spcPct val="65000"/>
              </a:lnSpc>
            </a:pPr>
            <a:r>
              <a:rPr lang="it-IT" sz="3200" b="1" dirty="0" smtClean="0">
                <a:solidFill>
                  <a:srgbClr val="FF0000"/>
                </a:solidFill>
              </a:rPr>
              <a:t>estremi- vertici</a:t>
            </a:r>
            <a:r>
              <a:rPr lang="it-IT" sz="2400" dirty="0" smtClean="0"/>
              <a:t>: le posizioni definite per opposizione su costanti, indicatori, temi </a:t>
            </a:r>
            <a:r>
              <a:rPr lang="it-IT" sz="2400" dirty="0" err="1" smtClean="0"/>
              <a:t>comuni…</a:t>
            </a:r>
            <a:r>
              <a:rPr lang="it-IT" sz="2400" dirty="0" smtClean="0"/>
              <a:t>  </a:t>
            </a:r>
          </a:p>
          <a:p>
            <a:pPr>
              <a:lnSpc>
                <a:spcPct val="65000"/>
              </a:lnSpc>
            </a:pPr>
            <a:r>
              <a:rPr lang="it-IT" sz="2000" dirty="0" smtClean="0"/>
              <a:t>(estremi che indicano delimitano il problema ma non la zona in cui stare)</a:t>
            </a:r>
          </a:p>
          <a:p>
            <a:pPr>
              <a:lnSpc>
                <a:spcPct val="60000"/>
              </a:lnSpc>
            </a:pPr>
            <a:endParaRPr lang="it-IT" b="1" dirty="0" smtClean="0">
              <a:solidFill>
                <a:srgbClr val="5CD484"/>
              </a:solidFill>
            </a:endParaRPr>
          </a:p>
          <a:p>
            <a:pPr>
              <a:lnSpc>
                <a:spcPct val="65000"/>
              </a:lnSpc>
            </a:pPr>
            <a:r>
              <a:rPr lang="it-IT" sz="3200" b="1" dirty="0" smtClean="0">
                <a:solidFill>
                  <a:srgbClr val="5CD484"/>
                </a:solidFill>
              </a:rPr>
              <a:t>dinamismo</a:t>
            </a:r>
          </a:p>
          <a:p>
            <a:pPr>
              <a:lnSpc>
                <a:spcPct val="65000"/>
              </a:lnSpc>
            </a:pPr>
            <a:r>
              <a:rPr lang="it-IT" sz="2400" b="1" spc="-60" dirty="0" smtClean="0">
                <a:solidFill>
                  <a:srgbClr val="FF0000"/>
                </a:solidFill>
              </a:rPr>
              <a:t>la nuvola</a:t>
            </a:r>
            <a:r>
              <a:rPr lang="it-IT" sz="2400" spc="-60" dirty="0" smtClean="0"/>
              <a:t>: è l’area di un incontro in convergenza-espansione definita da:</a:t>
            </a:r>
          </a:p>
          <a:p>
            <a:pPr>
              <a:lnSpc>
                <a:spcPct val="65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spc="-80" dirty="0" smtClean="0">
                <a:solidFill>
                  <a:schemeClr val="accent5">
                    <a:lumMod val="75000"/>
                  </a:schemeClr>
                </a:solidFill>
              </a:rPr>
              <a:t>scelta </a:t>
            </a:r>
            <a:r>
              <a:rPr lang="it-IT" sz="2400" spc="-80" dirty="0" smtClean="0"/>
              <a:t>di posizionamento diagonale</a:t>
            </a:r>
          </a:p>
          <a:p>
            <a:pPr>
              <a:lnSpc>
                <a:spcPct val="65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spc="-80" dirty="0" smtClean="0">
                <a:solidFill>
                  <a:schemeClr val="accent5">
                    <a:lumMod val="75000"/>
                  </a:schemeClr>
                </a:solidFill>
              </a:rPr>
              <a:t>scelta </a:t>
            </a:r>
            <a:r>
              <a:rPr lang="it-IT" sz="2400" dirty="0" smtClean="0"/>
              <a:t>dell’area di espansione</a:t>
            </a:r>
          </a:p>
          <a:p>
            <a:pPr>
              <a:lnSpc>
                <a:spcPct val="65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spc="-80" dirty="0" smtClean="0">
                <a:solidFill>
                  <a:schemeClr val="accent5">
                    <a:lumMod val="75000"/>
                  </a:schemeClr>
                </a:solidFill>
              </a:rPr>
              <a:t>scelta </a:t>
            </a:r>
            <a:r>
              <a:rPr lang="it-IT" sz="2400" dirty="0" smtClean="0"/>
              <a:t>delle urgenze</a:t>
            </a:r>
          </a:p>
          <a:p>
            <a:pPr>
              <a:lnSpc>
                <a:spcPct val="65000"/>
              </a:lnSpc>
            </a:pPr>
            <a:r>
              <a:rPr lang="it-IT" sz="2400" b="1" spc="-60" dirty="0" smtClean="0">
                <a:solidFill>
                  <a:srgbClr val="FF0000"/>
                </a:solidFill>
              </a:rPr>
              <a:t>la diagonale</a:t>
            </a:r>
            <a:r>
              <a:rPr lang="it-IT" sz="2400" dirty="0" smtClean="0"/>
              <a:t>: definisce il ruolo del centro in termini di:  </a:t>
            </a:r>
          </a:p>
          <a:p>
            <a:pPr>
              <a:lnSpc>
                <a:spcPct val="65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spc="-80" dirty="0" smtClean="0">
                <a:solidFill>
                  <a:schemeClr val="accent5">
                    <a:lumMod val="75000"/>
                  </a:schemeClr>
                </a:solidFill>
              </a:rPr>
              <a:t>imprescindibilità</a:t>
            </a:r>
            <a:r>
              <a:rPr lang="it-IT" sz="2400" dirty="0" smtClean="0"/>
              <a:t> (incontro-piazza)</a:t>
            </a:r>
          </a:p>
          <a:p>
            <a:pPr>
              <a:lnSpc>
                <a:spcPct val="65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spc="-80" dirty="0" smtClean="0">
                <a:solidFill>
                  <a:schemeClr val="accent5">
                    <a:lumMod val="75000"/>
                  </a:schemeClr>
                </a:solidFill>
              </a:rPr>
              <a:t>condizionamento</a:t>
            </a:r>
            <a:r>
              <a:rPr lang="it-IT" sz="2400" dirty="0" smtClean="0"/>
              <a:t> (freno) </a:t>
            </a:r>
          </a:p>
          <a:p>
            <a:pPr>
              <a:lnSpc>
                <a:spcPct val="65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spc="-80" dirty="0" smtClean="0">
                <a:solidFill>
                  <a:schemeClr val="accent5">
                    <a:lumMod val="75000"/>
                  </a:schemeClr>
                </a:solidFill>
              </a:rPr>
              <a:t>sostegno</a:t>
            </a:r>
            <a:r>
              <a:rPr lang="it-IT" sz="2400" dirty="0" smtClean="0"/>
              <a:t> (alimento, radici, spinta)</a:t>
            </a:r>
          </a:p>
        </p:txBody>
      </p:sp>
    </p:spTree>
    <p:extLst>
      <p:ext uri="{BB962C8B-B14F-4D97-AF65-F5344CB8AC3E}">
        <p14:creationId xmlns:p14="http://schemas.microsoft.com/office/powerpoint/2010/main" xmlns="" val="204722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4203</TotalTime>
  <Words>175</Words>
  <Application>Microsoft Office PowerPoint</Application>
  <PresentationFormat>Personalizzato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Thème Office</vt:lpstr>
      <vt:lpstr>Diapositiva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Gabbiadini  CASTORE</dc:creator>
  <cp:lastModifiedBy>Pre-installer</cp:lastModifiedBy>
  <cp:revision>123</cp:revision>
  <dcterms:created xsi:type="dcterms:W3CDTF">2021-02-17T17:26:55Z</dcterms:created>
  <dcterms:modified xsi:type="dcterms:W3CDTF">2021-03-12T07:22:10Z</dcterms:modified>
</cp:coreProperties>
</file>