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0000"/>
    <a:srgbClr val="005696"/>
    <a:srgbClr val="FF9933"/>
    <a:srgbClr val="5CD484"/>
    <a:srgbClr val="FC9D34"/>
    <a:srgbClr val="996633"/>
    <a:srgbClr val="660033"/>
    <a:srgbClr val="A0A3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 descr="fumo fumogeni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37000"/>
          </a:blip>
          <a:stretch>
            <a:fillRect/>
          </a:stretch>
        </p:blipFill>
        <p:spPr>
          <a:xfrm>
            <a:off x="-77338" y="-4"/>
            <a:ext cx="12269338" cy="734663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667" y="0"/>
            <a:ext cx="11818965" cy="750616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A0A315"/>
                </a:solidFill>
              </a:rPr>
              <a:t>29. attenti alle razionalizzazioni: ai fumogeni 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0263" y="518618"/>
            <a:ext cx="11450460" cy="128156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2400" dirty="0" smtClean="0"/>
              <a:t>si fondano sull’urgenza irrinunciabile a conoscere “secondo cause”, cercare ragioni  -  </a:t>
            </a:r>
            <a:r>
              <a:rPr lang="it-IT" sz="2400" dirty="0" smtClean="0">
                <a:solidFill>
                  <a:srgbClr val="FF0000"/>
                </a:solidFill>
              </a:rPr>
              <a:t>logos</a:t>
            </a:r>
          </a:p>
          <a:p>
            <a:pPr>
              <a:lnSpc>
                <a:spcPct val="80000"/>
              </a:lnSpc>
            </a:pPr>
            <a:r>
              <a:rPr lang="it-IT" sz="2400" dirty="0" smtClean="0"/>
              <a:t>si affidano a scorciatoie rassicuranti sulla base della comune condivisione -  </a:t>
            </a:r>
            <a:r>
              <a:rPr lang="it-IT" sz="2400" dirty="0" smtClean="0">
                <a:solidFill>
                  <a:srgbClr val="FF0000"/>
                </a:solidFill>
              </a:rPr>
              <a:t>pathos </a:t>
            </a:r>
          </a:p>
          <a:p>
            <a:pPr>
              <a:lnSpc>
                <a:spcPct val="80000"/>
              </a:lnSpc>
            </a:pPr>
            <a:r>
              <a:rPr lang="it-IT" sz="2400" dirty="0" smtClean="0"/>
              <a:t>     </a:t>
            </a:r>
            <a:r>
              <a:rPr lang="it-IT" sz="2200" dirty="0" smtClean="0"/>
              <a:t>fornendo ragioni preordinate: razionalizzazioni dei propri pregiudizi emotivi </a:t>
            </a:r>
            <a:r>
              <a:rPr lang="it-IT" sz="2800" baseline="30000" dirty="0" smtClean="0"/>
              <a:t>pathos prevarica il logos</a:t>
            </a:r>
            <a:endParaRPr lang="it-IT" sz="2200" baseline="30000" dirty="0" smtClean="0"/>
          </a:p>
          <a:p>
            <a:pPr>
              <a:lnSpc>
                <a:spcPct val="80000"/>
              </a:lnSpc>
            </a:pPr>
            <a:r>
              <a:rPr lang="it-IT" sz="2400" dirty="0" smtClean="0"/>
              <a:t>occorre un esame della razionalizzazione: l’impegno- coraggio dello smascherare  - </a:t>
            </a:r>
            <a:r>
              <a:rPr lang="it-IT" sz="2400" dirty="0" smtClean="0">
                <a:solidFill>
                  <a:srgbClr val="FF0000"/>
                </a:solidFill>
              </a:rPr>
              <a:t>ethos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141494" y="1809840"/>
            <a:ext cx="5609230" cy="454893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it-IT" sz="3200" b="1" dirty="0" smtClean="0">
                <a:solidFill>
                  <a:srgbClr val="00B050"/>
                </a:solidFill>
              </a:rPr>
              <a:t>smontaggio</a:t>
            </a:r>
          </a:p>
          <a:p>
            <a:pPr>
              <a:lnSpc>
                <a:spcPct val="60000"/>
              </a:lnSpc>
            </a:pPr>
            <a:r>
              <a:rPr lang="it-IT" sz="2400" spc="-80" dirty="0" smtClean="0"/>
              <a:t>controstrategia: attivare meccanismi di difesa </a:t>
            </a:r>
          </a:p>
          <a:p>
            <a:pPr>
              <a:lnSpc>
                <a:spcPct val="80000"/>
              </a:lnSpc>
            </a:pPr>
            <a:r>
              <a:rPr lang="it-IT" sz="2800" b="1" dirty="0" smtClean="0">
                <a:solidFill>
                  <a:srgbClr val="C00000"/>
                </a:solidFill>
              </a:rPr>
              <a:t>cosa non fare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it-IT" sz="2400" dirty="0" smtClean="0"/>
              <a:t>è mirare al bersaglio sbagliato discutere la razionalità delle razionalizzazioni  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it-IT" sz="2400" dirty="0" smtClean="0"/>
              <a:t>è spreco di tempo discutere sul risultato di queste razionalizzazioni</a:t>
            </a:r>
          </a:p>
          <a:p>
            <a:pPr>
              <a:lnSpc>
                <a:spcPct val="80000"/>
              </a:lnSpc>
            </a:pPr>
            <a:r>
              <a:rPr lang="it-IT" sz="2800" b="1" dirty="0" smtClean="0">
                <a:solidFill>
                  <a:srgbClr val="C00000"/>
                </a:solidFill>
              </a:rPr>
              <a:t>cosa fare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it-IT" sz="2400" spc="-50" dirty="0" smtClean="0"/>
              <a:t>cogliere e agire sulla radice della distorsione generata dal terrore costruito ad arte: </a:t>
            </a:r>
          </a:p>
          <a:p>
            <a:pPr>
              <a:lnSpc>
                <a:spcPct val="80000"/>
              </a:lnSpc>
              <a:buClr>
                <a:srgbClr val="FFC000"/>
              </a:buClr>
              <a:buFont typeface="Wingdings" pitchFamily="2" charset="2"/>
              <a:buChar char="ü"/>
            </a:pPr>
            <a:r>
              <a:rPr lang="it-IT" sz="2400" dirty="0" smtClean="0"/>
              <a:t>«Le razionalizzazioni sono il fumo che si leva dai fuochi emotivi». </a:t>
            </a:r>
          </a:p>
          <a:p>
            <a:pPr>
              <a:lnSpc>
                <a:spcPct val="80000"/>
              </a:lnSpc>
              <a:buClr>
                <a:srgbClr val="FFC000"/>
              </a:buClr>
              <a:buFont typeface="Wingdings" pitchFamily="2" charset="2"/>
              <a:buChar char="ü"/>
            </a:pPr>
            <a:r>
              <a:rPr lang="it-IT" sz="2400" dirty="0" smtClean="0"/>
              <a:t>sono un attacco radicale alle libertà del pensiero, azione, emozioni … della persona e del vivere collettivo.</a:t>
            </a:r>
            <a:endParaRPr lang="it-IT" sz="2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50141" y="1792449"/>
            <a:ext cx="5632044" cy="458105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it-IT" sz="3200" b="1" dirty="0" smtClean="0">
                <a:solidFill>
                  <a:srgbClr val="00B050"/>
                </a:solidFill>
              </a:rPr>
              <a:t>montaggio </a:t>
            </a:r>
          </a:p>
          <a:p>
            <a:pPr>
              <a:lnSpc>
                <a:spcPct val="60000"/>
              </a:lnSpc>
            </a:pPr>
            <a:r>
              <a:rPr lang="it-IT" sz="2400" spc="-80" dirty="0" smtClean="0"/>
              <a:t>strategia</a:t>
            </a:r>
            <a:r>
              <a:rPr lang="it-IT" sz="3200" dirty="0" smtClean="0"/>
              <a:t> </a:t>
            </a:r>
            <a:r>
              <a:rPr lang="it-IT" sz="2400" spc="-80" dirty="0" smtClean="0"/>
              <a:t>subdola delle “cortine fumogene” </a:t>
            </a:r>
          </a:p>
          <a:p>
            <a:pPr>
              <a:lnSpc>
                <a:spcPct val="80000"/>
              </a:lnSpc>
            </a:pPr>
            <a:r>
              <a:rPr lang="it-IT" sz="2800" b="1" dirty="0" smtClean="0">
                <a:solidFill>
                  <a:srgbClr val="C00000"/>
                </a:solidFill>
              </a:rPr>
              <a:t>il fine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it-IT" sz="2400" dirty="0" smtClean="0"/>
              <a:t>nascondere la fonte e la radice dell’attacco attirando l’attenzione riflessiva su di sé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it-IT" sz="2400" dirty="0" smtClean="0"/>
              <a:t>nascondere l’obiettivo dell’offensiva: un attacco radicale alle libertà </a:t>
            </a:r>
          </a:p>
          <a:p>
            <a:pPr>
              <a:lnSpc>
                <a:spcPct val="80000"/>
              </a:lnSpc>
            </a:pPr>
            <a:r>
              <a:rPr lang="it-IT" sz="2800" b="1" dirty="0" smtClean="0">
                <a:solidFill>
                  <a:srgbClr val="C00000"/>
                </a:solidFill>
              </a:rPr>
              <a:t>i mezzi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it-IT" sz="2400" dirty="0" smtClean="0"/>
              <a:t>agitare paure, pericoli, terrore e alimentare diffidenza, distanze, odio:  immigrati, neri, gay, rom … </a:t>
            </a:r>
            <a:r>
              <a:rPr lang="it-IT" sz="2400" dirty="0" err="1" smtClean="0"/>
              <a:t>bias</a:t>
            </a:r>
            <a:r>
              <a:rPr lang="it-IT" sz="2400" dirty="0" smtClean="0"/>
              <a:t> </a:t>
            </a:r>
            <a:r>
              <a:rPr lang="it-IT" sz="3200" baseline="30000" dirty="0" smtClean="0">
                <a:solidFill>
                  <a:srgbClr val="FF0000"/>
                </a:solidFill>
              </a:rPr>
              <a:t>pregiudizi</a:t>
            </a:r>
            <a:endParaRPr lang="it-IT" sz="2400" baseline="30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it-IT" sz="2400" dirty="0" smtClean="0"/>
              <a:t>proclamare come propri valori unici e totali: ordine, sicurezza, purezza,  razza, nazionalismi, identità, radici, sacralità, religione, tradizioni … </a:t>
            </a:r>
            <a:endParaRPr lang="it-IT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22793" y="6434912"/>
            <a:ext cx="8116902" cy="41011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it-IT" sz="3200" b="1" i="1" spc="-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 hanno acceso un fuoco, non soffiare sul fumo</a:t>
            </a:r>
            <a:endParaRPr lang="it-IT" sz="3200" b="1" spc="-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15939" y="6334501"/>
            <a:ext cx="3875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solidFill>
                  <a:srgbClr val="FFFF00"/>
                </a:solidFill>
              </a:rPr>
              <a:t>Westen</a:t>
            </a:r>
            <a:r>
              <a:rPr lang="it-IT" sz="1600" dirty="0" smtClean="0">
                <a:solidFill>
                  <a:srgbClr val="FFFF00"/>
                </a:solidFill>
              </a:rPr>
              <a:t> Drew, 2007, </a:t>
            </a:r>
            <a:r>
              <a:rPr lang="it-IT" sz="1600" i="1" dirty="0" smtClean="0">
                <a:solidFill>
                  <a:srgbClr val="FFFF00"/>
                </a:solidFill>
              </a:rPr>
              <a:t>La mente politica</a:t>
            </a:r>
          </a:p>
          <a:p>
            <a:r>
              <a:rPr lang="it-IT" sz="1600" dirty="0" smtClean="0">
                <a:solidFill>
                  <a:srgbClr val="FFFF00"/>
                </a:solidFill>
              </a:rPr>
              <a:t>Jean </a:t>
            </a:r>
            <a:r>
              <a:rPr lang="it-IT" sz="1600" dirty="0" err="1" smtClean="0">
                <a:solidFill>
                  <a:srgbClr val="FFFF00"/>
                </a:solidFill>
              </a:rPr>
              <a:t>Aurélie</a:t>
            </a:r>
            <a:r>
              <a:rPr lang="it-IT" sz="1600" dirty="0" smtClean="0">
                <a:solidFill>
                  <a:srgbClr val="FFFF00"/>
                </a:solidFill>
              </a:rPr>
              <a:t>, 2021, </a:t>
            </a:r>
            <a:r>
              <a:rPr lang="it-IT" sz="1600" i="1" dirty="0" smtClean="0">
                <a:solidFill>
                  <a:srgbClr val="FFFF00"/>
                </a:solidFill>
              </a:rPr>
              <a:t>Nel paese degli algoritmi</a:t>
            </a:r>
            <a:endParaRPr lang="it-IT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4202</TotalTime>
  <Words>253</Words>
  <Application>Microsoft Office PowerPoint</Application>
  <PresentationFormat>Personalizzato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29. attenti alle razionalizzazioni: ai fumogeni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124</cp:revision>
  <dcterms:created xsi:type="dcterms:W3CDTF">2021-02-17T17:26:55Z</dcterms:created>
  <dcterms:modified xsi:type="dcterms:W3CDTF">2021-03-12T07:26:21Z</dcterms:modified>
</cp:coreProperties>
</file>