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0" r:id="rId2"/>
    <p:sldId id="543" r:id="rId3"/>
    <p:sldId id="544" r:id="rId4"/>
    <p:sldId id="554" r:id="rId5"/>
    <p:sldId id="555" r:id="rId6"/>
    <p:sldId id="556" r:id="rId7"/>
    <p:sldId id="557" r:id="rId8"/>
    <p:sldId id="558" r:id="rId9"/>
    <p:sldId id="701" r:id="rId10"/>
    <p:sldId id="695" r:id="rId11"/>
    <p:sldId id="696" r:id="rId12"/>
    <p:sldId id="697" r:id="rId13"/>
    <p:sldId id="698" r:id="rId14"/>
    <p:sldId id="699" r:id="rId15"/>
    <p:sldId id="693" r:id="rId16"/>
    <p:sldId id="694" r:id="rId17"/>
    <p:sldId id="702" r:id="rId18"/>
    <p:sldId id="560" r:id="rId19"/>
    <p:sldId id="561" r:id="rId20"/>
    <p:sldId id="562" r:id="rId21"/>
    <p:sldId id="563" r:id="rId22"/>
    <p:sldId id="564" r:id="rId23"/>
    <p:sldId id="565" r:id="rId24"/>
    <p:sldId id="566" r:id="rId25"/>
    <p:sldId id="567" r:id="rId26"/>
    <p:sldId id="569" r:id="rId27"/>
    <p:sldId id="570" r:id="rId28"/>
    <p:sldId id="572" r:id="rId29"/>
    <p:sldId id="573" r:id="rId30"/>
    <p:sldId id="574" r:id="rId31"/>
    <p:sldId id="575" r:id="rId32"/>
    <p:sldId id="576" r:id="rId33"/>
    <p:sldId id="577" r:id="rId34"/>
    <p:sldId id="578" r:id="rId35"/>
    <p:sldId id="579" r:id="rId36"/>
    <p:sldId id="580" r:id="rId37"/>
    <p:sldId id="581" r:id="rId38"/>
    <p:sldId id="582" r:id="rId39"/>
    <p:sldId id="583" r:id="rId40"/>
    <p:sldId id="587" r:id="rId41"/>
    <p:sldId id="588" r:id="rId42"/>
    <p:sldId id="589" r:id="rId43"/>
    <p:sldId id="590" r:id="rId44"/>
    <p:sldId id="591" r:id="rId45"/>
    <p:sldId id="592" r:id="rId46"/>
    <p:sldId id="593" r:id="rId47"/>
    <p:sldId id="594" r:id="rId48"/>
    <p:sldId id="595" r:id="rId49"/>
    <p:sldId id="596" r:id="rId50"/>
    <p:sldId id="597" r:id="rId51"/>
    <p:sldId id="598" r:id="rId52"/>
    <p:sldId id="599" r:id="rId53"/>
    <p:sldId id="600" r:id="rId54"/>
    <p:sldId id="601" r:id="rId55"/>
    <p:sldId id="602" r:id="rId56"/>
    <p:sldId id="603" r:id="rId57"/>
    <p:sldId id="604" r:id="rId58"/>
    <p:sldId id="605" r:id="rId59"/>
    <p:sldId id="606" r:id="rId60"/>
    <p:sldId id="703" r:id="rId61"/>
    <p:sldId id="704" r:id="rId62"/>
    <p:sldId id="705" r:id="rId63"/>
    <p:sldId id="706" r:id="rId64"/>
    <p:sldId id="707" r:id="rId65"/>
    <p:sldId id="708" r:id="rId66"/>
    <p:sldId id="709" r:id="rId67"/>
    <p:sldId id="710" r:id="rId68"/>
    <p:sldId id="711" r:id="rId69"/>
    <p:sldId id="712" r:id="rId70"/>
    <p:sldId id="713" r:id="rId71"/>
    <p:sldId id="714" r:id="rId72"/>
    <p:sldId id="717" r:id="rId73"/>
    <p:sldId id="718" r:id="rId74"/>
    <p:sldId id="609" r:id="rId75"/>
    <p:sldId id="719" r:id="rId76"/>
    <p:sldId id="721" r:id="rId77"/>
    <p:sldId id="723" r:id="rId78"/>
    <p:sldId id="726" r:id="rId79"/>
    <p:sldId id="617" r:id="rId80"/>
    <p:sldId id="618" r:id="rId81"/>
    <p:sldId id="619" r:id="rId82"/>
    <p:sldId id="620" r:id="rId83"/>
    <p:sldId id="621" r:id="rId84"/>
    <p:sldId id="622" r:id="rId85"/>
    <p:sldId id="623" r:id="rId86"/>
    <p:sldId id="624" r:id="rId87"/>
    <p:sldId id="625" r:id="rId88"/>
    <p:sldId id="626" r:id="rId89"/>
    <p:sldId id="627" r:id="rId90"/>
    <p:sldId id="628" r:id="rId91"/>
    <p:sldId id="629" r:id="rId92"/>
    <p:sldId id="630" r:id="rId93"/>
    <p:sldId id="631" r:id="rId94"/>
    <p:sldId id="632" r:id="rId95"/>
    <p:sldId id="633" r:id="rId96"/>
    <p:sldId id="634" r:id="rId97"/>
    <p:sldId id="635" r:id="rId98"/>
    <p:sldId id="636" r:id="rId99"/>
    <p:sldId id="637" r:id="rId100"/>
    <p:sldId id="638" r:id="rId101"/>
    <p:sldId id="639" r:id="rId102"/>
    <p:sldId id="640" r:id="rId103"/>
    <p:sldId id="641" r:id="rId104"/>
    <p:sldId id="643" r:id="rId105"/>
    <p:sldId id="644" r:id="rId106"/>
    <p:sldId id="645" r:id="rId107"/>
    <p:sldId id="646" r:id="rId108"/>
    <p:sldId id="647" r:id="rId109"/>
    <p:sldId id="649" r:id="rId110"/>
    <p:sldId id="650" r:id="rId111"/>
    <p:sldId id="652" r:id="rId112"/>
    <p:sldId id="653" r:id="rId113"/>
    <p:sldId id="654" r:id="rId114"/>
    <p:sldId id="655" r:id="rId115"/>
    <p:sldId id="656" r:id="rId116"/>
    <p:sldId id="657" r:id="rId117"/>
    <p:sldId id="658" r:id="rId118"/>
    <p:sldId id="659" r:id="rId119"/>
    <p:sldId id="660" r:id="rId120"/>
    <p:sldId id="661" r:id="rId121"/>
    <p:sldId id="662" r:id="rId122"/>
    <p:sldId id="663" r:id="rId123"/>
    <p:sldId id="664" r:id="rId124"/>
    <p:sldId id="665" r:id="rId125"/>
    <p:sldId id="666" r:id="rId126"/>
    <p:sldId id="667" r:id="rId1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D49C4C-6DF4-446B-A2EB-A32B7F3D9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8B2A85-A651-4562-9A10-421397806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FAD0B-6B99-4ED0-B45A-04DC6AB7C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E5D536-2A32-4732-B533-2D6905EC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532CD6-585B-46EC-8ED9-F18BEFAC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407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60D18B-F3CF-41CB-92F2-CE077279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8357D0-F1E8-45EF-95C7-7552C1899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5FFB57-F73C-40DF-82F1-975BB58A6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5EEBE7-1984-40AE-AC2B-2E10DDE3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E0D4E1-5039-4602-9229-98E37FAF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66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FFA5785-2973-4AAC-8A5A-C3B2CF85C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145748-8E20-4557-B2ED-B090B5C59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0EA94-7F43-4A76-B577-EEDDC391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5BDFBE-F406-4D2C-8261-90FE6DD7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21D2EA-6F07-4586-8952-8D02DF78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20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787A-23B7-4E87-A10D-4C5BCD9CA1CE}" type="datetimeFigureOut">
              <a:rPr lang="en-US"/>
              <a:pPr>
                <a:defRPr/>
              </a:pPr>
              <a:t>2/7/2022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F7CCB-5F84-47B2-BE71-3E3DFBB39A9A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66624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6A3EBC-28AE-436A-9D40-41507B44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776D73-DD5C-4C54-8646-31129DFDB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154D04-E39A-4736-90C7-129834147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2338A7-08FB-465A-80DB-FE791D4B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EF84F3-940A-4F9D-8942-D76BFEAB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99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7F430-1A08-4CBA-B662-35ACAE4E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5E0FAD-6448-4661-A458-010A1EAB9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9A4593-BE7F-4661-ADE3-2FAC78A00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FAA60F-67D1-4F72-AC5D-454EA197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EE93A4-F93F-4C93-9172-D2066A54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20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42C7D-E3E5-44A0-AC81-69730D23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AEDD0B-B02E-4122-A984-302672020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6B1F88-CA86-4C36-85DF-D60129F40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FEC96F-317D-4392-99EC-8F8A93A1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DE6D90-5A97-4558-90E7-FA02A309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7B3489-4024-43E1-BA34-AC466502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15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26C126-C506-41C1-8FE0-A482FA6D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BC028E-847D-44B8-B9A4-5D74E4686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450104-B1AE-42B4-BD98-D74214748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4443DC4-430A-4F78-9626-F155C50F3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70F30BA-FC62-4408-BB4E-93DF7B775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DB1234E-E9BA-4FD5-989D-898B8F5A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67CACEF-52C3-4702-9443-7479F839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EFC1040-E34E-4744-8DCF-40930F06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66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C6C55-9370-401B-81B9-3EF61043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73181B-91BC-421A-B3D9-19718D3A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07EBCB-FC82-4C55-9C76-C1EC126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958CA7-9C41-4323-94F3-F42977CC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45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11D639F-F7A4-4343-B8B4-9E30EC64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2612CCE-F674-4E1A-BABC-C5B84BA6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5B2C65-F3C2-4C18-91B8-D7D45505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29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796AB6-BFA6-4E49-9B13-1B3F98EE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42AA15-3B8F-4BFF-B69C-8595229CF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8F389F6-D37A-4377-AB43-E41744F9C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63FF8F-781D-407A-956A-4252EBD1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F74099-2C13-4B16-8847-E9BC26555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C1DBE9-F27D-4165-BD15-D87E1AB3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35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92CAA-B579-4B73-AFB6-619320CE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657FF99-1E2A-4006-AA41-491D61D1C4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0B2DC9-5DA0-4D4F-BEF7-6B4651F36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46EAAE-98EA-41D9-841C-52C67260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8AE827-59C4-4BBD-93FA-4EBCB99B5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4762FD-4E85-4877-94D2-7929E8BE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51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748E872-A294-489D-950C-E4DE877D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298DA6-AA4D-45A1-B467-35EE61A02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D9148E-ED91-4DD9-B94F-6EDCC8978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7DDA3-FB5A-45EA-AB10-158D087A00FE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DC1B67-4FA7-4B39-BE7B-2D3ADC799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7E313B-C6A8-4BFD-B26F-715392288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F4E4-A45E-49FD-BA09-A7B1D2837F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27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google.it/url?sa=i&amp;rct=j&amp;q=&amp;esrc=s&amp;source=images&amp;cd=&amp;cad=rja&amp;uact=8&amp;ved=2ahUKEwjjzL3z78_ZAhVHsKQKHXE_DSwQjRx6BAgAEAY&amp;url=http://capl.washjeff.edu/browseresults.php?langID=5&amp;photoID=68&amp;size=l&amp;psig=AOvVaw2SZr8eNBLurAa2islG50TU&amp;ust=152015688225646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29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Utente\Desktop\a tavola\tatami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2564904"/>
            <a:ext cx="5472608" cy="3721654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1521253" y="1"/>
            <a:ext cx="914399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Parte seconda : </a:t>
            </a:r>
          </a:p>
          <a:p>
            <a:pPr algn="ctr"/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«Entriamo in una casa giapponese</a:t>
            </a:r>
            <a:b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e il rito del bagno»</a:t>
            </a:r>
          </a:p>
          <a:p>
            <a:pPr algn="ctr"/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498535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4581128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endParaRPr lang="it-IT" altLang="ja-JP" sz="16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it-IT" altLang="ja-JP" sz="173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ja-JP" altLang="it-IT" sz="40000" dirty="0">
                <a:solidFill>
                  <a:schemeClr val="accent1">
                    <a:lumMod val="75000"/>
                  </a:schemeClr>
                </a:solidFill>
              </a:rPr>
              <a:t>和</a:t>
            </a:r>
          </a:p>
          <a:p>
            <a:pPr marL="0" indent="0" algn="ctr">
              <a:buNone/>
            </a:pP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11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608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flipV="1">
            <a:off x="5744766" y="5167778"/>
            <a:ext cx="761752" cy="573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flipV="1">
            <a:off x="7918611" y="4279746"/>
            <a:ext cx="761752" cy="3750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53642" y="404664"/>
            <a:ext cx="9144000" cy="1080120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dirty="0">
                <a:solidFill>
                  <a:schemeClr val="tx2"/>
                </a:solidFill>
                <a:latin typeface="Georgia Pro Semibold" pitchFamily="18" charset="0"/>
              </a:rPr>
              <a:t>Armonia tra uomo e natura</a:t>
            </a:r>
            <a:br>
              <a:rPr lang="it-IT" sz="4000" dirty="0">
                <a:latin typeface="Georgia Pro Semibold" pitchFamily="18" charset="0"/>
              </a:rPr>
            </a:br>
            <a:r>
              <a:rPr lang="it-IT" sz="3200" i="1" dirty="0">
                <a:latin typeface="Georgia Pro Semibol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05968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7" descr="Immagine che contiene edificio, esterni, pavimento, passerella&#10;&#10;Descrizione generata automaticam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23" y="1268761"/>
            <a:ext cx="6219354" cy="49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4225603" y="6470360"/>
            <a:ext cx="3740794" cy="271370"/>
          </a:xfrm>
          <a:prstGeom prst="rect">
            <a:avLst/>
          </a:prstGeom>
          <a:noFill/>
        </p:spPr>
        <p:txBody>
          <a:bodyPr wrap="square" lIns="55385" tIns="27693" rIns="55385" bIns="27693">
            <a:spAutoFit/>
          </a:bodyPr>
          <a:lstStyle/>
          <a:p>
            <a:pPr algn="ctr" defTabSz="271725">
              <a:defRPr/>
            </a:pPr>
            <a:r>
              <a:rPr lang="it-IT" sz="1400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Andrea Lippi - </a:t>
            </a:r>
            <a:r>
              <a:rPr lang="it-IT" sz="1400" dirty="0" err="1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Shoren</a:t>
            </a:r>
            <a:r>
              <a:rPr lang="it-IT" sz="1400" dirty="0">
                <a:solidFill>
                  <a:schemeClr val="tx2"/>
                </a:solidFill>
                <a:latin typeface="Georgia Pro Semibold" pitchFamily="18" charset="0"/>
                <a:cs typeface="Arial" charset="0"/>
              </a:rPr>
              <a:t>-in, Kyoto 2016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La visione circolare dello Spazio</a:t>
            </a:r>
          </a:p>
        </p:txBody>
      </p:sp>
    </p:spTree>
    <p:extLst>
      <p:ext uri="{BB962C8B-B14F-4D97-AF65-F5344CB8AC3E}">
        <p14:creationId xmlns:p14="http://schemas.microsoft.com/office/powerpoint/2010/main" val="2448133944"/>
      </p:ext>
    </p:extLst>
  </p:cSld>
  <p:clrMapOvr>
    <a:masterClrMapping/>
  </p:clrMapOvr>
  <p:transition spd="med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1544" y="4797152"/>
            <a:ext cx="8229600" cy="1612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E’ una sorta di veranda coperta che collega le varie stanze dalla casa e funge da postazione per accedere, o semplicemente ammirare  il giardino, 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 particolar modo nella stagione estiva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362200" y="483143"/>
            <a:ext cx="10515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縁側 </a:t>
            </a:r>
            <a:r>
              <a:rPr lang="it-IT" sz="4000" i="1" dirty="0" err="1">
                <a:solidFill>
                  <a:schemeClr val="tx2"/>
                </a:solidFill>
                <a:latin typeface="Georgia Pro Semibold" pitchFamily="18" charset="0"/>
              </a:rPr>
              <a:t>Engawa</a:t>
            </a:r>
            <a:br>
              <a:rPr lang="it-IT" sz="40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i="1" dirty="0">
                <a:solidFill>
                  <a:schemeClr val="tx2"/>
                </a:solidFill>
                <a:latin typeface="Georgia Pro Semibold" pitchFamily="18" charset="0"/>
              </a:rPr>
              <a:t> «La veranda</a:t>
            </a:r>
            <a:endParaRPr lang="it-IT" sz="3200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556792"/>
            <a:ext cx="375457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556792"/>
            <a:ext cx="375457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7511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833198"/>
            <a:ext cx="4824536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239380" y="305390"/>
            <a:ext cx="8217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Separando interno da esterno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Consente   di rimanere all’aperto sotto la pioggia o il sole, permette una splendida vista </a:t>
            </a:r>
          </a:p>
        </p:txBody>
      </p:sp>
    </p:spTree>
    <p:extLst>
      <p:ext uri="{BB962C8B-B14F-4D97-AF65-F5344CB8AC3E}">
        <p14:creationId xmlns:p14="http://schemas.microsoft.com/office/powerpoint/2010/main" val="15034053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6384033" y="404664"/>
            <a:ext cx="3677875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31504" y="285293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Non facile trovare giardini nelle abitazioni cittadine…</a:t>
            </a:r>
          </a:p>
        </p:txBody>
      </p:sp>
    </p:spTree>
    <p:extLst>
      <p:ext uri="{BB962C8B-B14F-4D97-AF65-F5344CB8AC3E}">
        <p14:creationId xmlns:p14="http://schemas.microsoft.com/office/powerpoint/2010/main" val="18783952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95" y="620688"/>
            <a:ext cx="5807811" cy="435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91544" y="5229201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Nelle case di campagne è d’obbligo progettare, manutenere  e curare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Niwa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. Il giardino giapponese e solitamente interno alla casa…  </a:t>
            </a:r>
          </a:p>
        </p:txBody>
      </p:sp>
    </p:spTree>
    <p:extLst>
      <p:ext uri="{BB962C8B-B14F-4D97-AF65-F5344CB8AC3E}">
        <p14:creationId xmlns:p14="http://schemas.microsoft.com/office/powerpoint/2010/main" val="30366255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91" y="198513"/>
            <a:ext cx="8614634" cy="64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3193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52400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庭</a:t>
            </a:r>
            <a:r>
              <a:rPr lang="ja-JP" altLang="it-IT" sz="4000" i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Niwa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, Il giardino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706960" y="2305616"/>
            <a:ext cx="4032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La separazione tra dentro e fuori è delimitata da </a:t>
            </a:r>
            <a:r>
              <a:rPr lang="it-IT" sz="2800" i="1" dirty="0" err="1">
                <a:solidFill>
                  <a:schemeClr val="tx2"/>
                </a:solidFill>
                <a:latin typeface="Georgia Pro Semibold" pitchFamily="18" charset="0"/>
              </a:rPr>
              <a:t>Engawa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, ma non c’è un netto distacco…  </a:t>
            </a:r>
          </a:p>
        </p:txBody>
      </p:sp>
      <p:pic>
        <p:nvPicPr>
          <p:cNvPr id="9" name="Immagine 2" descr="Immagine che contiene finestra&#10;&#10;Descrizione generata automaticame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72" y="1051575"/>
            <a:ext cx="374406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1696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980729"/>
            <a:ext cx="374967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703512" y="2736503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…è come se la natura vivesse l’interno della casa e viceversa.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庭</a:t>
            </a:r>
            <a:r>
              <a:rPr lang="ja-JP" altLang="it-IT" sz="4000" i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Niwa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, Il giardino </a:t>
            </a:r>
          </a:p>
        </p:txBody>
      </p:sp>
    </p:spTree>
    <p:extLst>
      <p:ext uri="{BB962C8B-B14F-4D97-AF65-F5344CB8AC3E}">
        <p14:creationId xmlns:p14="http://schemas.microsoft.com/office/powerpoint/2010/main" val="702579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95800" y="892864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it-IT" sz="6000" dirty="0">
                <a:solidFill>
                  <a:schemeClr val="tx2"/>
                </a:solidFill>
              </a:rPr>
              <a:t>和</a:t>
            </a:r>
            <a:endParaRPr lang="it-IT" sz="6000" dirty="0">
              <a:solidFill>
                <a:schemeClr val="tx2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44072" y="1988841"/>
            <a:ext cx="378042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i="1" dirty="0" err="1">
                <a:solidFill>
                  <a:schemeClr val="tx2"/>
                </a:solidFill>
                <a:latin typeface="Georgia Pro Semibold" pitchFamily="18" charset="0"/>
              </a:rPr>
              <a:t>Wa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, l’armonia tra uomo e natura, deve permeare questo spazio considerato sacro quanto gli altari analizzati in precedenza  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941" y="1988840"/>
            <a:ext cx="4840644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52400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庭</a:t>
            </a:r>
            <a:r>
              <a:rPr lang="ja-JP" altLang="it-IT" sz="4000" i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Niwa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, Il giardino </a:t>
            </a:r>
          </a:p>
        </p:txBody>
      </p:sp>
    </p:spTree>
    <p:extLst>
      <p:ext uri="{BB962C8B-B14F-4D97-AF65-F5344CB8AC3E}">
        <p14:creationId xmlns:p14="http://schemas.microsoft.com/office/powerpoint/2010/main" val="23138987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tente\Desktop\fotogiappone2019\IMG_20190508_072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13" y="1261244"/>
            <a:ext cx="7358396" cy="45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59632"/>
          </a:xfrm>
        </p:spPr>
        <p:txBody>
          <a:bodyPr>
            <a:normAutofit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田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Ta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, la risaia </a:t>
            </a:r>
          </a:p>
        </p:txBody>
      </p:sp>
      <p:sp>
        <p:nvSpPr>
          <p:cNvPr id="6" name="Rettangolo 5"/>
          <p:cNvSpPr/>
          <p:nvPr/>
        </p:nvSpPr>
        <p:spPr>
          <a:xfrm>
            <a:off x="2531245" y="6038522"/>
            <a:ext cx="7351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40% della superficie coltivata  </a:t>
            </a:r>
          </a:p>
        </p:txBody>
      </p:sp>
    </p:spTree>
    <p:extLst>
      <p:ext uri="{BB962C8B-B14F-4D97-AF65-F5344CB8AC3E}">
        <p14:creationId xmlns:p14="http://schemas.microsoft.com/office/powerpoint/2010/main" val="308366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4581128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endParaRPr lang="it-IT" altLang="ja-JP" sz="16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it-IT" altLang="ja-JP" sz="173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ja-JP" altLang="it-IT" sz="40000" dirty="0">
                <a:solidFill>
                  <a:schemeClr val="accent1">
                    <a:lumMod val="75000"/>
                  </a:schemeClr>
                </a:solidFill>
              </a:rPr>
              <a:t>和</a:t>
            </a:r>
          </a:p>
          <a:p>
            <a:pPr marL="0" indent="0" algn="ctr">
              <a:buNone/>
            </a:pP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11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351584" y="580313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ja-JP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Spiga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608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flipV="1">
            <a:off x="5744766" y="5167778"/>
            <a:ext cx="761752" cy="573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flipV="1">
            <a:off x="7918611" y="4279746"/>
            <a:ext cx="761752" cy="3750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7" t="41481" r="42077" b="41052"/>
          <a:stretch/>
        </p:blipFill>
        <p:spPr bwMode="auto">
          <a:xfrm>
            <a:off x="3086045" y="4494628"/>
            <a:ext cx="596956" cy="119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1484784"/>
            <a:ext cx="129614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501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59632"/>
          </a:xfrm>
        </p:spPr>
        <p:txBody>
          <a:bodyPr>
            <a:normAutofit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田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Ta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, la risaia </a:t>
            </a:r>
          </a:p>
        </p:txBody>
      </p:sp>
      <p:sp>
        <p:nvSpPr>
          <p:cNvPr id="6" name="Rettangolo 5"/>
          <p:cNvSpPr/>
          <p:nvPr/>
        </p:nvSpPr>
        <p:spPr>
          <a:xfrm>
            <a:off x="2279576" y="6021288"/>
            <a:ext cx="773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Giappone : il maggiore esportatore di riso</a:t>
            </a:r>
          </a:p>
        </p:txBody>
      </p:sp>
      <p:pic>
        <p:nvPicPr>
          <p:cNvPr id="13314" name="Picture 2" descr="C:\Users\Utente\Desktop\risa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16" y="1340768"/>
            <a:ext cx="769567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536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Macchina per pulire il riso</a:t>
            </a:r>
          </a:p>
        </p:txBody>
      </p:sp>
      <p:pic>
        <p:nvPicPr>
          <p:cNvPr id="13314" name="Picture 2" descr="C:\Users\Utente\Desktop\corsi\kanji per lezione\IMG_20200130_072219_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21" y="3898393"/>
            <a:ext cx="2258629" cy="282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tente\Desktop\corsi\kanji per lezione\IMG_20200130_072219_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8" y="4015171"/>
            <a:ext cx="2165207" cy="27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tente\Desktop\corsi\kanji per lezione\IMG-20200129-WA0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9278" r="11239" b="9121"/>
          <a:stretch/>
        </p:blipFill>
        <p:spPr bwMode="auto">
          <a:xfrm>
            <a:off x="4367813" y="1484786"/>
            <a:ext cx="3277067" cy="43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9619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6384033" y="404664"/>
            <a:ext cx="3677875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908720"/>
            <a:ext cx="3528392" cy="25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/>
          <p:nvPr/>
        </p:nvPicPr>
        <p:blipFill rotWithShape="1">
          <a:blip r:embed="rId4"/>
          <a:srcRect l="6471" t="54261" r="67322" b="15625"/>
          <a:stretch/>
        </p:blipFill>
        <p:spPr bwMode="auto">
          <a:xfrm>
            <a:off x="2275312" y="3645024"/>
            <a:ext cx="3579046" cy="2562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36906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67306" y="357166"/>
            <a:ext cx="5212088" cy="868346"/>
          </a:xfrm>
        </p:spPr>
        <p:txBody>
          <a:bodyPr>
            <a:noAutofit/>
          </a:bodyPr>
          <a:lstStyle/>
          <a:p>
            <a:r>
              <a:rPr lang="it-IT" sz="3200" b="1" dirty="0" err="1">
                <a:solidFill>
                  <a:schemeClr val="tx2"/>
                </a:solidFill>
                <a:latin typeface="Georgia Pro Semibold" pitchFamily="18" charset="0"/>
              </a:rPr>
              <a:t>Furoba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La stanza da Bagno</a:t>
            </a:r>
          </a:p>
        </p:txBody>
      </p:sp>
      <p:pic>
        <p:nvPicPr>
          <p:cNvPr id="8198" name="Picture 6" descr="C:\Users\Utente\Desktop\kenkyo\w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536" y="1071546"/>
            <a:ext cx="2676266" cy="2800370"/>
          </a:xfrm>
          <a:prstGeom prst="rect">
            <a:avLst/>
          </a:prstGeom>
          <a:noFill/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1919537" y="285728"/>
            <a:ext cx="2694741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sz="4000" b="1" dirty="0" err="1">
                <a:solidFill>
                  <a:schemeClr val="tx2"/>
                </a:solidFill>
                <a:latin typeface="Georgia Pro Semibold" pitchFamily="18" charset="0"/>
              </a:rPr>
              <a:t>Toire</a:t>
            </a:r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>  Toilette</a:t>
            </a:r>
          </a:p>
        </p:txBody>
      </p:sp>
      <p:pic>
        <p:nvPicPr>
          <p:cNvPr id="14" name="Picture 12" descr="Risultati immagini per furob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7306" y="1484784"/>
            <a:ext cx="5212088" cy="4658860"/>
          </a:xfrm>
          <a:prstGeom prst="rect">
            <a:avLst/>
          </a:prstGeom>
          <a:noFill/>
        </p:spPr>
      </p:pic>
      <p:pic>
        <p:nvPicPr>
          <p:cNvPr id="8205" name="Picture 13" descr="Risultati immagini per onsen ingresso maschi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537" y="4000504"/>
            <a:ext cx="2690537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31485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e 17"/>
          <p:cNvSpPr/>
          <p:nvPr/>
        </p:nvSpPr>
        <p:spPr>
          <a:xfrm>
            <a:off x="3024166" y="3500438"/>
            <a:ext cx="1785950" cy="7143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7170" name="AutoShape 2" descr="Risultati immagini per toir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172" name="AutoShape 4" descr="Risultati immagini per toir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62101" y="-1608138"/>
            <a:ext cx="4486275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7174" name="Picture 6" descr="Risultati immagini per to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0314" y="3429000"/>
            <a:ext cx="4143404" cy="3214710"/>
          </a:xfrm>
          <a:prstGeom prst="rect">
            <a:avLst/>
          </a:prstGeom>
          <a:noFill/>
        </p:spPr>
      </p:pic>
      <p:sp>
        <p:nvSpPr>
          <p:cNvPr id="7178" name="AutoShape 10" descr="Risultati immagini per water giappones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180" name="AutoShape 12" descr="Risultati immagini per water giappones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182" name="AutoShape 14" descr="Risultati immagini per water giappones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184" name="AutoShape 16" descr="Risultati immagini per water giappones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7186" name="AutoShape 18" descr="Risultati immagini per otearai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16" name="Picture 5" descr="C:\Users\Utente\Desktop\kenkyo\wc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0314" y="142853"/>
            <a:ext cx="4214810" cy="3110987"/>
          </a:xfrm>
          <a:prstGeom prst="rect">
            <a:avLst/>
          </a:prstGeom>
          <a:noFill/>
        </p:spPr>
      </p:pic>
      <p:sp>
        <p:nvSpPr>
          <p:cNvPr id="20" name="CasellaDiTesto 19"/>
          <p:cNvSpPr txBox="1"/>
          <p:nvPr/>
        </p:nvSpPr>
        <p:spPr>
          <a:xfrm>
            <a:off x="5238745" y="142852"/>
            <a:ext cx="824841" cy="65008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chemeClr val="tx2"/>
                </a:solidFill>
                <a:latin typeface="Georgia Pro Semibold" pitchFamily="18" charset="0"/>
              </a:rPr>
              <a:t>Toire</a:t>
            </a:r>
            <a:endParaRPr lang="it-IT" sz="40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026" name="Picture 2" descr="C:\Users\Utente\Desktop\Trasporti e Norme Comportamentali in ambienti  pubblici\wc 2.JPG"/>
          <p:cNvPicPr>
            <a:picLocks noChangeAspect="1" noChangeArrowheads="1"/>
          </p:cNvPicPr>
          <p:nvPr/>
        </p:nvPicPr>
        <p:blipFill>
          <a:blip r:embed="rId5" cstate="print"/>
          <a:srcRect r="15281"/>
          <a:stretch>
            <a:fillRect/>
          </a:stretch>
        </p:blipFill>
        <p:spPr bwMode="auto">
          <a:xfrm>
            <a:off x="1738282" y="3286124"/>
            <a:ext cx="3429024" cy="3357586"/>
          </a:xfrm>
          <a:prstGeom prst="rect">
            <a:avLst/>
          </a:prstGeom>
          <a:noFill/>
        </p:spPr>
      </p:pic>
      <p:pic>
        <p:nvPicPr>
          <p:cNvPr id="1027" name="Picture 3" descr="C:\Users\Utente\Desktop\Trasporti e Norme Comportamentali in ambienti  pubblici\wc.JPG"/>
          <p:cNvPicPr>
            <a:picLocks noChangeAspect="1" noChangeArrowheads="1"/>
          </p:cNvPicPr>
          <p:nvPr/>
        </p:nvPicPr>
        <p:blipFill>
          <a:blip r:embed="rId6" cstate="print"/>
          <a:srcRect t="19901"/>
          <a:stretch>
            <a:fillRect/>
          </a:stretch>
        </p:blipFill>
        <p:spPr bwMode="auto">
          <a:xfrm>
            <a:off x="1738282" y="142853"/>
            <a:ext cx="3429024" cy="1725185"/>
          </a:xfrm>
          <a:prstGeom prst="rect">
            <a:avLst/>
          </a:prstGeom>
          <a:noFill/>
        </p:spPr>
      </p:pic>
      <p:sp>
        <p:nvSpPr>
          <p:cNvPr id="19" name="Arco 18"/>
          <p:cNvSpPr/>
          <p:nvPr/>
        </p:nvSpPr>
        <p:spPr>
          <a:xfrm flipV="1">
            <a:off x="2524100" y="3571876"/>
            <a:ext cx="1785950" cy="42862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cxnSp>
        <p:nvCxnSpPr>
          <p:cNvPr id="22" name="Connettore 7 21"/>
          <p:cNvCxnSpPr/>
          <p:nvPr/>
        </p:nvCxnSpPr>
        <p:spPr>
          <a:xfrm>
            <a:off x="3667108" y="3429000"/>
            <a:ext cx="142876" cy="71438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rot="5400000" flipH="1" flipV="1">
            <a:off x="3202761" y="2821777"/>
            <a:ext cx="164307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9794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jodiemichele.files.wordpress.com/2009/04/img_36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/>
          <a:stretch/>
        </p:blipFill>
        <p:spPr bwMode="auto">
          <a:xfrm>
            <a:off x="1703512" y="2878900"/>
            <a:ext cx="4104456" cy="332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08912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ja-JP" altLang="it-IT" b="1" dirty="0">
                <a:solidFill>
                  <a:schemeClr val="tx2"/>
                </a:solidFill>
              </a:rPr>
              <a:t>　和式　</a:t>
            </a:r>
            <a:r>
              <a:rPr lang="it-IT" altLang="ja-JP" sz="4000" b="1" dirty="0" err="1">
                <a:solidFill>
                  <a:schemeClr val="tx2"/>
                </a:solidFill>
                <a:latin typeface="Georgia Pro Semibold" pitchFamily="18" charset="0"/>
              </a:rPr>
              <a:t>Washiki</a:t>
            </a:r>
            <a:br>
              <a:rPr lang="it-IT" altLang="ja-JP" sz="4000" b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4000" b="1" dirty="0">
                <a:solidFill>
                  <a:schemeClr val="tx2"/>
                </a:solidFill>
                <a:latin typeface="Georgia Pro Semibold" pitchFamily="18" charset="0"/>
              </a:rPr>
              <a:t>La turca Giapponese</a:t>
            </a:r>
            <a:endParaRPr lang="it-IT" sz="40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628801"/>
            <a:ext cx="45148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7710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09984" y="428604"/>
            <a:ext cx="4500594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altLang="ja-JP" sz="4000" dirty="0" err="1">
                <a:solidFill>
                  <a:schemeClr val="tx2"/>
                </a:solidFill>
                <a:latin typeface="Georgia Pro Semibold" pitchFamily="18" charset="0"/>
              </a:rPr>
              <a:t>Furoba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6150" name="AutoShape 6" descr="Risultati immagini per furob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6152" name="AutoShape 8" descr="Risultati immagini per furob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6154" name="Picture 10" descr="Risultati immagini per furo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3322" y="3643314"/>
            <a:ext cx="3000396" cy="2786082"/>
          </a:xfrm>
          <a:prstGeom prst="rect">
            <a:avLst/>
          </a:prstGeom>
          <a:noFill/>
        </p:spPr>
      </p:pic>
      <p:pic>
        <p:nvPicPr>
          <p:cNvPr id="6158" name="Picture 14" descr="Risultati immagini per furob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44" y="1928802"/>
            <a:ext cx="5643602" cy="4429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31135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6384033" y="404664"/>
            <a:ext cx="3677875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908720"/>
            <a:ext cx="3528392" cy="25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/>
          <p:nvPr/>
        </p:nvPicPr>
        <p:blipFill rotWithShape="1">
          <a:blip r:embed="rId4"/>
          <a:srcRect l="6471" t="54261" r="67322" b="15625"/>
          <a:stretch/>
        </p:blipFill>
        <p:spPr bwMode="auto">
          <a:xfrm>
            <a:off x="2275312" y="3645024"/>
            <a:ext cx="3579046" cy="2562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75815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115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</a:rPr>
              <a:t>Toire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 :</a:t>
            </a:r>
            <a:r>
              <a:rPr lang="ja-JP" altLang="it-IT" b="1" dirty="0">
                <a:solidFill>
                  <a:schemeClr val="tx2"/>
                </a:solidFill>
                <a:latin typeface="Georgia Pro Semibold" pitchFamily="18" charset="0"/>
              </a:rPr>
              <a:t>　トイレ</a:t>
            </a:r>
            <a:r>
              <a:rPr lang="it-IT" b="1" dirty="0">
                <a:latin typeface="Georgia Pro Semibold" pitchFamily="18" charset="0"/>
              </a:rPr>
              <a:t> </a:t>
            </a:r>
            <a:br>
              <a:rPr lang="it-IT" b="1" dirty="0">
                <a:latin typeface="Georgia Pro Semibold" pitchFamily="18" charset="0"/>
              </a:rPr>
            </a:br>
            <a:r>
              <a:rPr lang="ja-JP" altLang="it-IT" b="1" i="1" dirty="0">
                <a:latin typeface="Georgia Pro Semibold" pitchFamily="18" charset="0"/>
              </a:rPr>
              <a:t>　　　　　　　</a:t>
            </a:r>
            <a:r>
              <a:rPr lang="ja-JP" altLang="it-IT" dirty="0"/>
              <a:t>　　　</a:t>
            </a:r>
            <a:endParaRPr lang="it-IT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881158" y="1785927"/>
            <a:ext cx="864399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 err="1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Otearai</a:t>
            </a:r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: </a:t>
            </a:r>
            <a:r>
              <a:rPr lang="ja-JP" altLang="it-IT" sz="40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お手洗い　</a:t>
            </a:r>
            <a:endParaRPr lang="it-IT" altLang="ja-JP" sz="4000" b="1" dirty="0">
              <a:solidFill>
                <a:schemeClr val="tx2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40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お </a:t>
            </a:r>
            <a:r>
              <a:rPr lang="it-IT" altLang="ja-JP" sz="24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(O, prefisso onorifico)</a:t>
            </a:r>
            <a:r>
              <a:rPr lang="ja-JP" altLang="it-IT" sz="40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手</a:t>
            </a:r>
            <a:r>
              <a:rPr lang="it-IT" altLang="ja-JP" sz="24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( mani) </a:t>
            </a:r>
            <a:r>
              <a:rPr lang="ja-JP" altLang="it-IT" sz="40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洗い</a:t>
            </a:r>
            <a:r>
              <a:rPr lang="ja-JP" altLang="it-IT" sz="44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altLang="ja-JP" sz="24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(arai ,da </a:t>
            </a:r>
            <a:r>
              <a:rPr lang="it-IT" altLang="ja-JP" sz="2400" b="1" dirty="0" err="1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arau</a:t>
            </a:r>
            <a:r>
              <a:rPr lang="it-IT" altLang="ja-JP" sz="24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,verbo lavare)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2800" dirty="0">
                <a:solidFill>
                  <a:srgbClr val="FF0000"/>
                </a:solidFill>
                <a:latin typeface="Bookman Old Style" pitchFamily="18" charset="0"/>
                <a:ea typeface="MS Mincho" pitchFamily="49" charset="-128"/>
                <a:cs typeface="Times New Roman" pitchFamily="18" charset="0"/>
              </a:rPr>
              <a:t>　　　　　　　　　</a:t>
            </a:r>
            <a:r>
              <a:rPr lang="it-IT" altLang="ja-JP" sz="2800" dirty="0">
                <a:solidFill>
                  <a:srgbClr val="FF0000"/>
                </a:solidFill>
                <a:latin typeface="Bookman Old Style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it-IT" sz="2800" dirty="0">
                <a:solidFill>
                  <a:srgbClr val="FF0000"/>
                </a:solidFill>
                <a:latin typeface="Bookman Old Style" pitchFamily="18" charset="0"/>
                <a:ea typeface="MS Mincho" pitchFamily="49" charset="-128"/>
                <a:cs typeface="Times New Roman" pitchFamily="18" charset="0"/>
              </a:rPr>
              <a:t>　　　　　　　　　　</a:t>
            </a:r>
            <a:r>
              <a:rPr lang="ja-JP" altLang="it-IT" sz="4000" dirty="0">
                <a:solidFill>
                  <a:srgbClr val="FF0000"/>
                </a:solidFill>
                <a:latin typeface="Bookman Old Style" pitchFamily="18" charset="0"/>
                <a:ea typeface="MS Mincho" pitchFamily="49" charset="-128"/>
                <a:cs typeface="Times New Roman" pitchFamily="18" charset="0"/>
              </a:rPr>
              <a:t>　　　</a:t>
            </a:r>
            <a:endParaRPr lang="it-IT" altLang="ja-JP" sz="4000" dirty="0">
              <a:solidFill>
                <a:srgbClr val="FF0000"/>
              </a:solidFill>
              <a:latin typeface="Bookman Old Style" pitchFamily="18" charset="0"/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5" name="Picture 7" descr="C:\Users\Utente\Desktop\kenkyo\toirre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64" y="214291"/>
            <a:ext cx="2143140" cy="1782775"/>
          </a:xfrm>
          <a:prstGeom prst="rect">
            <a:avLst/>
          </a:prstGeom>
          <a:noFill/>
        </p:spPr>
      </p:pic>
      <p:pic>
        <p:nvPicPr>
          <p:cNvPr id="6" name="Picture 3" descr="C:\Users\Utente\Desktop\kenkyo\oterai.png"/>
          <p:cNvPicPr>
            <a:picLocks noChangeAspect="1" noChangeArrowheads="1"/>
          </p:cNvPicPr>
          <p:nvPr/>
        </p:nvPicPr>
        <p:blipFill>
          <a:blip r:embed="rId3"/>
          <a:srcRect l="8571" t="8570" r="8571" b="8572"/>
          <a:stretch>
            <a:fillRect/>
          </a:stretch>
        </p:blipFill>
        <p:spPr bwMode="auto">
          <a:xfrm>
            <a:off x="4810116" y="3429000"/>
            <a:ext cx="1857388" cy="185738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6324679" y="5572140"/>
            <a:ext cx="38475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it-IT" sz="3200" b="1" dirty="0">
                <a:solidFill>
                  <a:schemeClr val="tx2"/>
                </a:solidFill>
                <a:latin typeface="Bookman Old Style" pitchFamily="18" charset="0"/>
              </a:rPr>
              <a:t>男性用のお手洗い</a:t>
            </a:r>
            <a:endParaRPr lang="it-IT" altLang="ja-JP" sz="3200" b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ctr"/>
            <a:r>
              <a:rPr lang="it-IT" sz="2400" b="1" dirty="0">
                <a:solidFill>
                  <a:schemeClr val="tx2"/>
                </a:solidFill>
                <a:latin typeface="Bookman Old Style" pitchFamily="18" charset="0"/>
              </a:rPr>
              <a:t>DANSEIYŌNOOTEARAI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666844" y="5572141"/>
            <a:ext cx="3602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it-IT" sz="3200" b="1" dirty="0">
                <a:solidFill>
                  <a:schemeClr val="tx2"/>
                </a:solidFill>
                <a:latin typeface="Bookman Old Style" pitchFamily="18" charset="0"/>
              </a:rPr>
              <a:t>女性用のお手洗い</a:t>
            </a:r>
            <a:endParaRPr lang="it-IT" altLang="ja-JP" sz="3200" b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ctr"/>
            <a:r>
              <a:rPr lang="it-IT" sz="2400" b="1" dirty="0">
                <a:solidFill>
                  <a:schemeClr val="tx2"/>
                </a:solidFill>
                <a:latin typeface="Bookman Old Style" pitchFamily="18" charset="0"/>
              </a:rPr>
              <a:t>JOSEIYŌNOOTEARAI</a:t>
            </a:r>
          </a:p>
        </p:txBody>
      </p:sp>
      <p:cxnSp>
        <p:nvCxnSpPr>
          <p:cNvPr id="10" name="Forma 9"/>
          <p:cNvCxnSpPr>
            <a:stCxn id="7" idx="0"/>
          </p:cNvCxnSpPr>
          <p:nvPr/>
        </p:nvCxnSpPr>
        <p:spPr>
          <a:xfrm rot="16200000" flipV="1">
            <a:off x="6965089" y="4288786"/>
            <a:ext cx="1000132" cy="1566574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Forma 11"/>
          <p:cNvCxnSpPr>
            <a:stCxn id="8" idx="0"/>
          </p:cNvCxnSpPr>
          <p:nvPr/>
        </p:nvCxnSpPr>
        <p:spPr>
          <a:xfrm rot="5400000" flipH="1" flipV="1">
            <a:off x="3638981" y="4401005"/>
            <a:ext cx="1000132" cy="1342138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3545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666976" y="214290"/>
            <a:ext cx="2357454" cy="3714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096132" y="142852"/>
            <a:ext cx="2214578" cy="378621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738414" y="2214554"/>
            <a:ext cx="2214578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it-IT" sz="6000" dirty="0">
                <a:solidFill>
                  <a:prstClr val="white"/>
                </a:solidFill>
                <a:latin typeface="Bookman Old Style" pitchFamily="18" charset="0"/>
              </a:rPr>
              <a:t>男</a:t>
            </a:r>
            <a:r>
              <a:rPr lang="it-IT" altLang="ja-JP" sz="4000" dirty="0">
                <a:solidFill>
                  <a:prstClr val="white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it-IT" altLang="ja-JP" sz="4000" dirty="0">
                <a:solidFill>
                  <a:prstClr val="white"/>
                </a:solidFill>
                <a:latin typeface="Bookman Old Style" pitchFamily="18" charset="0"/>
              </a:rPr>
              <a:t>OTOKO</a:t>
            </a:r>
            <a:endParaRPr lang="it-IT" sz="4000" dirty="0">
              <a:solidFill>
                <a:prstClr val="white"/>
              </a:solidFill>
              <a:latin typeface="Bookman Old Style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67570" y="2214554"/>
            <a:ext cx="2071702" cy="163121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it-IT" sz="6000" dirty="0">
                <a:solidFill>
                  <a:prstClr val="white"/>
                </a:solidFill>
                <a:latin typeface="Bookman Old Style" pitchFamily="18" charset="0"/>
              </a:rPr>
              <a:t>女</a:t>
            </a:r>
            <a:endParaRPr lang="it-IT" altLang="ja-JP" sz="6000" dirty="0">
              <a:solidFill>
                <a:prstClr val="white"/>
              </a:solidFill>
              <a:latin typeface="Bookman Old Style" pitchFamily="18" charset="0"/>
            </a:endParaRPr>
          </a:p>
          <a:p>
            <a:pPr algn="ctr"/>
            <a:r>
              <a:rPr lang="it-IT" altLang="ja-JP" sz="4000" dirty="0">
                <a:solidFill>
                  <a:prstClr val="white"/>
                </a:solidFill>
                <a:latin typeface="Bookman Old Style" pitchFamily="18" charset="0"/>
              </a:rPr>
              <a:t> ONNA</a:t>
            </a:r>
            <a:endParaRPr lang="it-IT" sz="4000" dirty="0">
              <a:solidFill>
                <a:prstClr val="white"/>
              </a:solidFill>
              <a:latin typeface="Bookman Old Style" pitchFamily="18" charset="0"/>
            </a:endParaRPr>
          </a:p>
        </p:txBody>
      </p:sp>
      <p:pic>
        <p:nvPicPr>
          <p:cNvPr id="3073" name="Picture 1" descr="C:\Users\Utente\Desktop\kenkyo\onna.png"/>
          <p:cNvPicPr>
            <a:picLocks noChangeAspect="1" noChangeArrowheads="1"/>
          </p:cNvPicPr>
          <p:nvPr/>
        </p:nvPicPr>
        <p:blipFill>
          <a:blip r:embed="rId2"/>
          <a:srcRect l="27309" t="15820" r="29611" b="56641"/>
          <a:stretch>
            <a:fillRect/>
          </a:stretch>
        </p:blipFill>
        <p:spPr bwMode="auto">
          <a:xfrm>
            <a:off x="6953256" y="3929066"/>
            <a:ext cx="2428892" cy="2357430"/>
          </a:xfrm>
          <a:prstGeom prst="rect">
            <a:avLst/>
          </a:prstGeom>
          <a:noFill/>
        </p:spPr>
      </p:pic>
      <p:pic>
        <p:nvPicPr>
          <p:cNvPr id="3074" name="Picture 2" descr="C:\Users\Utente\Desktop\kenkyo\otoko.png"/>
          <p:cNvPicPr>
            <a:picLocks noChangeAspect="1" noChangeArrowheads="1"/>
          </p:cNvPicPr>
          <p:nvPr/>
        </p:nvPicPr>
        <p:blipFill>
          <a:blip r:embed="rId3"/>
          <a:srcRect l="29167" t="14844" r="30208" b="55273"/>
          <a:stretch>
            <a:fillRect/>
          </a:stretch>
        </p:blipFill>
        <p:spPr bwMode="auto">
          <a:xfrm>
            <a:off x="2952728" y="4071942"/>
            <a:ext cx="1928826" cy="2214578"/>
          </a:xfrm>
          <a:prstGeom prst="rect">
            <a:avLst/>
          </a:prstGeom>
          <a:noFill/>
        </p:spPr>
      </p:pic>
      <p:pic>
        <p:nvPicPr>
          <p:cNvPr id="3076" name="Picture 4" descr="Risultati immagini per cartelli bagni giappone"/>
          <p:cNvPicPr>
            <a:picLocks noChangeAspect="1" noChangeArrowheads="1"/>
          </p:cNvPicPr>
          <p:nvPr/>
        </p:nvPicPr>
        <p:blipFill>
          <a:blip r:embed="rId4"/>
          <a:srcRect l="57273" t="4098" r="20909" b="61651"/>
          <a:stretch>
            <a:fillRect/>
          </a:stretch>
        </p:blipFill>
        <p:spPr bwMode="auto">
          <a:xfrm>
            <a:off x="7167570" y="214290"/>
            <a:ext cx="2071702" cy="2000264"/>
          </a:xfrm>
          <a:prstGeom prst="rect">
            <a:avLst/>
          </a:prstGeom>
          <a:noFill/>
        </p:spPr>
      </p:pic>
      <p:pic>
        <p:nvPicPr>
          <p:cNvPr id="3078" name="Picture 6" descr="Risultati immagini per cartelli bagni giappone"/>
          <p:cNvPicPr>
            <a:picLocks noChangeAspect="1" noChangeArrowheads="1"/>
          </p:cNvPicPr>
          <p:nvPr/>
        </p:nvPicPr>
        <p:blipFill>
          <a:blip r:embed="rId4"/>
          <a:srcRect l="19091" t="4098" r="56363" b="63115"/>
          <a:stretch>
            <a:fillRect/>
          </a:stretch>
        </p:blipFill>
        <p:spPr bwMode="auto">
          <a:xfrm>
            <a:off x="2738414" y="285728"/>
            <a:ext cx="2214578" cy="19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84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4581128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endParaRPr lang="it-IT" altLang="ja-JP" sz="16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it-IT" altLang="ja-JP" sz="173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ja-JP" altLang="it-IT" sz="40000" dirty="0">
                <a:solidFill>
                  <a:schemeClr val="accent1">
                    <a:lumMod val="75000"/>
                  </a:schemeClr>
                </a:solidFill>
              </a:rPr>
              <a:t>和</a:t>
            </a:r>
          </a:p>
          <a:p>
            <a:pPr marL="0" indent="0" algn="ctr">
              <a:buNone/>
            </a:pP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11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351584" y="580313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ja-JP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Spiga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011268" y="5822540"/>
            <a:ext cx="243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dirty="0"/>
              <a:t>　</a:t>
            </a:r>
            <a:r>
              <a:rPr lang="it-IT" sz="2800" dirty="0">
                <a:solidFill>
                  <a:srgbClr val="6076B4">
                    <a:lumMod val="75000"/>
                  </a:srgbClr>
                </a:solidFill>
                <a:latin typeface="Georgia Pro Semibold" pitchFamily="18" charset="0"/>
              </a:rPr>
              <a:t>Bocca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608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flipV="1">
            <a:off x="5744766" y="5167778"/>
            <a:ext cx="761752" cy="573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flipV="1">
            <a:off x="7918611" y="4279746"/>
            <a:ext cx="761752" cy="3750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42963" r="46409" b="41052"/>
          <a:stretch/>
        </p:blipFill>
        <p:spPr bwMode="auto">
          <a:xfrm>
            <a:off x="2999657" y="4687681"/>
            <a:ext cx="1136253" cy="109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42963" r="46409" b="41052"/>
          <a:stretch/>
        </p:blipFill>
        <p:spPr bwMode="auto">
          <a:xfrm>
            <a:off x="7420918" y="4687681"/>
            <a:ext cx="1136253" cy="109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600624" y="4663199"/>
            <a:ext cx="914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934944" y="4731242"/>
            <a:ext cx="1054101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484784"/>
            <a:ext cx="122413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20100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666844" y="160338"/>
            <a:ext cx="1538434" cy="65692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r>
              <a:rPr lang="ja-JP" altLang="it-IT" sz="6000" dirty="0">
                <a:solidFill>
                  <a:schemeClr val="tx2"/>
                </a:solidFill>
                <a:latin typeface="Bookman Old Style" pitchFamily="18" charset="0"/>
              </a:rPr>
              <a:t>温泉</a:t>
            </a:r>
            <a:r>
              <a:rPr lang="ja-JP" altLang="it-IT" dirty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it-IT" sz="4400" i="1" dirty="0" err="1">
                <a:solidFill>
                  <a:schemeClr val="tx2"/>
                </a:solidFill>
                <a:latin typeface="Georgia Pro Semibold" pitchFamily="18" charset="0"/>
              </a:rPr>
              <a:t>Onsen</a:t>
            </a:r>
            <a:endParaRPr lang="it-IT" sz="4400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2050" name="AutoShape 2" descr="Risultati immagini per onsen ingresso maschil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2054" name="Picture 6" descr="Risultati immagini per onsen ingresso masch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52" y="3714752"/>
            <a:ext cx="4214842" cy="3014876"/>
          </a:xfrm>
          <a:prstGeom prst="rect">
            <a:avLst/>
          </a:prstGeom>
          <a:noFill/>
        </p:spPr>
      </p:pic>
      <p:sp>
        <p:nvSpPr>
          <p:cNvPr id="2056" name="AutoShape 8" descr="Risultati immagini per onsen ingresso maschil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2058" name="Picture 10" descr="Risultati immagini per onsen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1290" y="160338"/>
            <a:ext cx="4143404" cy="3066640"/>
          </a:xfrm>
          <a:prstGeom prst="rect">
            <a:avLst/>
          </a:prstGeom>
          <a:noFill/>
        </p:spPr>
      </p:pic>
      <p:pic>
        <p:nvPicPr>
          <p:cNvPr id="12" name="Picture 3" descr="C:\Users\Utente\Desktop\kenkyo\onse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5788" y="2087967"/>
            <a:ext cx="3357586" cy="2928958"/>
          </a:xfrm>
          <a:prstGeom prst="rect">
            <a:avLst/>
          </a:prstGeom>
          <a:noFill/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7140763" y="160338"/>
            <a:ext cx="3345691" cy="17281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altLang="ja-JP" b="1" dirty="0">
                <a:latin typeface="Bookman Old Style" pitchFamily="18" charset="0"/>
              </a:rPr>
              <a:t> </a:t>
            </a:r>
            <a:r>
              <a:rPr lang="it-IT" altLang="ja-JP" sz="3600" b="1" dirty="0">
                <a:solidFill>
                  <a:schemeClr val="tx2"/>
                </a:solidFill>
                <a:latin typeface="Georgia Pro Semibold" pitchFamily="18" charset="0"/>
              </a:rPr>
              <a:t>Ingressi annui:</a:t>
            </a:r>
            <a:br>
              <a:rPr lang="it-IT" altLang="ja-JP" sz="3600" b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b="1" dirty="0">
                <a:solidFill>
                  <a:schemeClr val="tx2"/>
                </a:solidFill>
                <a:latin typeface="Georgia Pro Semibold" pitchFamily="18" charset="0"/>
              </a:rPr>
              <a:t>130 Milioni </a:t>
            </a:r>
            <a:endParaRPr lang="it-IT" sz="36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7155624" y="5185438"/>
            <a:ext cx="3345691" cy="1544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Strutture:</a:t>
            </a:r>
            <a:b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3000 ! 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9071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tente\Desktop\kenkyo\onsen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44" y="142852"/>
            <a:ext cx="4357718" cy="2928958"/>
          </a:xfrm>
          <a:prstGeom prst="rect">
            <a:avLst/>
          </a:prstGeom>
          <a:noFill/>
        </p:spPr>
      </p:pic>
      <p:pic>
        <p:nvPicPr>
          <p:cNvPr id="5" name="Picture 2" descr="C:\Users\Utente\Desktop\kenkyo\onsee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45" y="3286124"/>
            <a:ext cx="4357717" cy="3429024"/>
          </a:xfrm>
          <a:prstGeom prst="rect">
            <a:avLst/>
          </a:prstGeom>
          <a:noFill/>
        </p:spPr>
      </p:pic>
      <p:pic>
        <p:nvPicPr>
          <p:cNvPr id="6" name="Picture 4" descr="Risultati immagini per onsen ingresso maschi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7438" y="142852"/>
            <a:ext cx="4357718" cy="2928958"/>
          </a:xfrm>
          <a:prstGeom prst="rect">
            <a:avLst/>
          </a:prstGeom>
          <a:noFill/>
        </p:spPr>
      </p:pic>
      <p:pic>
        <p:nvPicPr>
          <p:cNvPr id="7" name="Picture 12" descr="Risultati immagini per onsen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7438" y="3286125"/>
            <a:ext cx="4357718" cy="3401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8869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ssun testo alternativo automatico disponibile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803" y="571481"/>
            <a:ext cx="2928959" cy="2928959"/>
          </a:xfrm>
          <a:prstGeom prst="rect">
            <a:avLst/>
          </a:prstGeom>
          <a:noFill/>
        </p:spPr>
      </p:pic>
      <p:pic>
        <p:nvPicPr>
          <p:cNvPr id="1028" name="Picture 4" descr="Nessun testo alternativo automatico disponibile."/>
          <p:cNvPicPr>
            <a:picLocks noChangeAspect="1" noChangeArrowheads="1"/>
          </p:cNvPicPr>
          <p:nvPr/>
        </p:nvPicPr>
        <p:blipFill>
          <a:blip r:embed="rId3"/>
          <a:srcRect l="21429" t="1786" r="5357" b="7143"/>
          <a:stretch>
            <a:fillRect/>
          </a:stretch>
        </p:blipFill>
        <p:spPr bwMode="auto">
          <a:xfrm>
            <a:off x="7524760" y="3714752"/>
            <a:ext cx="2857520" cy="2915020"/>
          </a:xfrm>
          <a:prstGeom prst="rect">
            <a:avLst/>
          </a:prstGeom>
          <a:noFill/>
        </p:spPr>
      </p:pic>
      <p:pic>
        <p:nvPicPr>
          <p:cNvPr id="1030" name="Picture 6" descr="Nessun testo alternativo automatico disponibile."/>
          <p:cNvPicPr>
            <a:picLocks noChangeAspect="1" noChangeArrowheads="1"/>
          </p:cNvPicPr>
          <p:nvPr/>
        </p:nvPicPr>
        <p:blipFill>
          <a:blip r:embed="rId4"/>
          <a:srcRect l="6382" r="6383"/>
          <a:stretch>
            <a:fillRect/>
          </a:stretch>
        </p:blipFill>
        <p:spPr bwMode="auto">
          <a:xfrm>
            <a:off x="1881158" y="3714753"/>
            <a:ext cx="2714644" cy="2937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65023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AutoShape 6" descr="Risultati immagini per dogo onsen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9" name="Picture 1" descr="C:\Users\Utente\Desktop\kenkyo\d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330" y="285729"/>
            <a:ext cx="8862392" cy="5605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5052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 err="1">
                <a:solidFill>
                  <a:schemeClr val="tx2"/>
                </a:solidFill>
                <a:latin typeface="Georgia Pro Semibold" pitchFamily="18" charset="0"/>
              </a:rPr>
              <a:t>Yukata</a:t>
            </a: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28674" name="Picture 2" descr="Risultati immagini per yuk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472" y="1428737"/>
            <a:ext cx="3000396" cy="5182479"/>
          </a:xfrm>
          <a:prstGeom prst="rect">
            <a:avLst/>
          </a:prstGeom>
          <a:noFill/>
        </p:spPr>
      </p:pic>
      <p:pic>
        <p:nvPicPr>
          <p:cNvPr id="28678" name="Picture 6" descr="Risultati immagini per yuk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7333" y="1428737"/>
            <a:ext cx="3500463" cy="5212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3246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472" y="285728"/>
            <a:ext cx="3500462" cy="16430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ja-JP" altLang="it-IT" sz="6000" b="1" dirty="0">
                <a:solidFill>
                  <a:schemeClr val="tx2"/>
                </a:solidFill>
                <a:latin typeface="Bookman Old Style" pitchFamily="18" charset="0"/>
              </a:rPr>
              <a:t>着物</a:t>
            </a:r>
            <a:br>
              <a:rPr lang="it-IT" altLang="ja-JP" sz="6000" b="1" dirty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Kimono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738810" y="285728"/>
            <a:ext cx="3480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ja-JP" sz="4000" b="1" dirty="0" err="1">
                <a:solidFill>
                  <a:schemeClr val="tx2"/>
                </a:solidFill>
                <a:latin typeface="Georgia Pro Semibold" pitchFamily="18" charset="0"/>
              </a:rPr>
              <a:t>Ki</a:t>
            </a:r>
            <a:r>
              <a:rPr lang="it-IT" altLang="ja-JP" sz="4000" b="1" dirty="0">
                <a:solidFill>
                  <a:schemeClr val="tx2"/>
                </a:solidFill>
                <a:latin typeface="Georgia Pro Semibold" pitchFamily="18" charset="0"/>
              </a:rPr>
              <a:t>  </a:t>
            </a:r>
            <a: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  <a:t>Indossare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 flipH="1">
            <a:off x="5738775" y="1142984"/>
            <a:ext cx="4786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ja-JP" sz="4000" b="1" dirty="0">
                <a:solidFill>
                  <a:schemeClr val="tx2"/>
                </a:solidFill>
                <a:latin typeface="Georgia Pro Semibold" pitchFamily="18" charset="0"/>
              </a:rPr>
              <a:t>Mono </a:t>
            </a:r>
            <a: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  <a:t>Oggetto</a:t>
            </a:r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26627" name="Picture 3" descr="Risultati immagini per obi kimo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2993" y="2500306"/>
            <a:ext cx="2519265" cy="1171574"/>
          </a:xfrm>
          <a:prstGeom prst="rect">
            <a:avLst/>
          </a:prstGeom>
          <a:noFill/>
        </p:spPr>
      </p:pic>
      <p:pic>
        <p:nvPicPr>
          <p:cNvPr id="26631" name="Picture 7" descr="Risultati immagini per makura kimon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55" y="4429132"/>
            <a:ext cx="2512023" cy="1671638"/>
          </a:xfrm>
          <a:prstGeom prst="rect">
            <a:avLst/>
          </a:prstGeom>
          <a:noFill/>
        </p:spPr>
      </p:pic>
      <p:pic>
        <p:nvPicPr>
          <p:cNvPr id="26633" name="Picture 9" descr="Risultati immagini per kimo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44" y="2167708"/>
            <a:ext cx="3000364" cy="4387177"/>
          </a:xfrm>
          <a:prstGeom prst="rect">
            <a:avLst/>
          </a:prstGeom>
          <a:noFill/>
        </p:spPr>
      </p:pic>
      <p:pic>
        <p:nvPicPr>
          <p:cNvPr id="26635" name="Picture 11" descr="Risultati immagini per makura kimo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98" y="2214554"/>
            <a:ext cx="2928926" cy="4357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47504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16215" y="2636913"/>
            <a:ext cx="925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4000" i="1" dirty="0">
                <a:solidFill>
                  <a:schemeClr val="tx2"/>
                </a:solidFill>
                <a:latin typeface="Georgia Pro Semibold" pitchFamily="18" charset="0"/>
              </a:rPr>
              <a:t>Grazie per l’attenzione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25329" r="51267" b="63005"/>
          <a:stretch/>
        </p:blipFill>
        <p:spPr bwMode="auto">
          <a:xfrm>
            <a:off x="5127892" y="690293"/>
            <a:ext cx="193621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51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4581128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endParaRPr lang="it-IT" altLang="ja-JP" sz="16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it-IT" altLang="ja-JP" sz="173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ja-JP" altLang="it-IT" sz="40000" dirty="0">
                <a:solidFill>
                  <a:schemeClr val="accent1">
                    <a:lumMod val="75000"/>
                  </a:schemeClr>
                </a:solidFill>
              </a:rPr>
              <a:t>和</a:t>
            </a:r>
          </a:p>
          <a:p>
            <a:pPr marL="0" indent="0" algn="ctr">
              <a:buNone/>
            </a:pP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11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608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flipV="1">
            <a:off x="5744766" y="5167778"/>
            <a:ext cx="761752" cy="573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flipV="1">
            <a:off x="7918611" y="4279746"/>
            <a:ext cx="761752" cy="3750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942251" y="3861048"/>
            <a:ext cx="83667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Wa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Il suono emesso dalla bocca dell’uomo deve essere in Armonia con il sibilo generato dal vento che scuote le spighe…</a:t>
            </a: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3200" dirty="0">
                <a:solidFill>
                  <a:srgbClr val="FF0000"/>
                </a:solidFill>
                <a:latin typeface="Georgia Pro Semibold" pitchFamily="18" charset="0"/>
              </a:rPr>
              <a:t>Armonia</a:t>
            </a: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070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4581128"/>
          </a:xfrm>
        </p:spPr>
        <p:txBody>
          <a:bodyPr anchor="ctr">
            <a:normAutofit fontScale="47500" lnSpcReduction="20000"/>
          </a:bodyPr>
          <a:lstStyle/>
          <a:p>
            <a:pPr marL="0" indent="0" algn="ctr">
              <a:buNone/>
            </a:pPr>
            <a:endParaRPr lang="it-IT" altLang="ja-JP" sz="16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it-IT" altLang="ja-JP" sz="173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ja-JP" altLang="it-IT" sz="40000" dirty="0">
                <a:solidFill>
                  <a:schemeClr val="accent1">
                    <a:lumMod val="75000"/>
                  </a:schemeClr>
                </a:solidFill>
              </a:rPr>
              <a:t>和</a:t>
            </a:r>
          </a:p>
          <a:p>
            <a:pPr marL="0" indent="0" algn="ctr">
              <a:buNone/>
            </a:pP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11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608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flipV="1">
            <a:off x="5744766" y="5167778"/>
            <a:ext cx="761752" cy="573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flipV="1">
            <a:off x="7918611" y="4279746"/>
            <a:ext cx="761752" cy="3750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942251" y="3861048"/>
            <a:ext cx="83667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Georgia Pro Semibold" pitchFamily="18" charset="0"/>
              </a:rPr>
              <a:t>Armonia </a:t>
            </a: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L’uomo e la natura devono permanere in Armonia</a:t>
            </a: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901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1544" y="1412777"/>
            <a:ext cx="8363272" cy="4525963"/>
          </a:xfrm>
        </p:spPr>
        <p:txBody>
          <a:bodyPr>
            <a:normAutofit/>
          </a:bodyPr>
          <a:lstStyle/>
          <a:p>
            <a:pPr marL="0" indent="0">
              <a:lnSpc>
                <a:spcPts val="1015"/>
              </a:lnSpc>
              <a:buNone/>
            </a:pPr>
            <a:r>
              <a:rPr lang="it-IT" i="1" dirty="0">
                <a:latin typeface="Georgia Pro Semibold" pitchFamily="18" charset="0"/>
                <a:ea typeface="Times New Roman"/>
                <a:cs typeface="Arial"/>
              </a:rPr>
              <a:t> </a:t>
            </a:r>
            <a:endParaRPr lang="it-IT" i="1" dirty="0">
              <a:latin typeface="Georgia Pro Semibold" pitchFamily="18" charset="0"/>
              <a:ea typeface="MS Mincho"/>
              <a:cs typeface="Times New Roman"/>
            </a:endParaRPr>
          </a:p>
          <a:p>
            <a:pPr marL="0" marR="355600" indent="0" algn="ctr">
              <a:lnSpc>
                <a:spcPct val="115000"/>
              </a:lnSpc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Densità di popolazione  </a:t>
            </a:r>
            <a:r>
              <a:rPr lang="it-IT" dirty="0" err="1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Pkq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: </a:t>
            </a:r>
          </a:p>
          <a:p>
            <a:pPr marL="0" marR="355600" indent="0" algn="ctr">
              <a:lnSpc>
                <a:spcPct val="115000"/>
              </a:lnSpc>
              <a:buNone/>
            </a:pPr>
            <a:r>
              <a:rPr lang="it-IT" b="1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346 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Pkq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(totale popolazione:126 milioni) </a:t>
            </a:r>
          </a:p>
          <a:p>
            <a:pPr marL="0" marR="355600" indent="0" algn="just">
              <a:lnSpc>
                <a:spcPct val="115000"/>
              </a:lnSpc>
              <a:buNone/>
            </a:pPr>
            <a:endParaRPr lang="it-IT" i="1" dirty="0">
              <a:latin typeface="Georgia Pro Semibold" pitchFamily="18" charset="0"/>
              <a:ea typeface="Cambria"/>
              <a:cs typeface="Arial"/>
            </a:endParaRPr>
          </a:p>
          <a:p>
            <a:pPr marL="0" marR="355600" indent="0" algn="ctr">
              <a:lnSpc>
                <a:spcPct val="115000"/>
              </a:lnSpc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Italia 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201 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Pkq</a:t>
            </a:r>
            <a:endParaRPr lang="it-IT" dirty="0">
              <a:solidFill>
                <a:schemeClr val="tx2"/>
              </a:solidFill>
              <a:latin typeface="Georgia Pro Semibold" pitchFamily="18" charset="0"/>
              <a:ea typeface="Cambria"/>
              <a:cs typeface="Arial"/>
            </a:endParaRPr>
          </a:p>
          <a:p>
            <a:pPr marL="0" marR="355600" indent="0" algn="ctr">
              <a:lnSpc>
                <a:spcPct val="115000"/>
              </a:lnSpc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 Spagna 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93 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Pkq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,</a:t>
            </a:r>
          </a:p>
          <a:p>
            <a:pPr marL="0" marR="355600" indent="0" algn="ctr">
              <a:lnSpc>
                <a:spcPct val="115000"/>
              </a:lnSpc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 Svezia 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23 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  <a:ea typeface="Cambria"/>
                <a:cs typeface="Arial"/>
              </a:rPr>
              <a:t>Pkq</a:t>
            </a:r>
            <a:endParaRPr lang="it-IT" dirty="0">
              <a:solidFill>
                <a:schemeClr val="tx2"/>
              </a:solidFill>
              <a:latin typeface="Georgia Pro Semibold" pitchFamily="18" charset="0"/>
              <a:ea typeface="MS Mincho"/>
              <a:cs typeface="Times New Roman"/>
            </a:endParaRPr>
          </a:p>
          <a:p>
            <a:pPr marL="0" indent="0">
              <a:lnSpc>
                <a:spcPts val="1000"/>
              </a:lnSpc>
              <a:buNone/>
            </a:pPr>
            <a:endParaRPr lang="it-IT" dirty="0">
              <a:ea typeface="MS Mincho"/>
              <a:cs typeface="Times New Roman"/>
            </a:endParaRPr>
          </a:p>
          <a:p>
            <a:pPr marL="0" indent="0">
              <a:lnSpc>
                <a:spcPts val="1000"/>
              </a:lnSpc>
              <a:buNone/>
            </a:pPr>
            <a:r>
              <a:rPr lang="it-IT" sz="2400" dirty="0">
                <a:latin typeface="Times New Roman"/>
                <a:ea typeface="Times New Roman"/>
                <a:cs typeface="Arial"/>
              </a:rPr>
              <a:t> </a:t>
            </a:r>
            <a:endParaRPr lang="it-IT" dirty="0">
              <a:ea typeface="MS Mincho"/>
              <a:cs typeface="Times New Roman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151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tx2"/>
                </a:solidFill>
                <a:latin typeface="Georgia Pro Semibold" pitchFamily="18" charset="0"/>
              </a:rPr>
              <a:t>Ōsaka</a:t>
            </a:r>
            <a:r>
              <a:rPr lang="it-IT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6612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La maggior densità a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Ōsaka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! 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12000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PKq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!!! 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Tokyo  solo 7 mila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Pkq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Altro  primato singolare detenuto da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Ōsaka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è il  quoziente  popolazione diurna e  notturna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141%</a:t>
            </a:r>
          </a:p>
          <a:p>
            <a:pPr marL="0" indent="0" algn="ctr">
              <a:buNone/>
            </a:pP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Ōsaka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come centro economico e commerciale diurna: </a:t>
            </a:r>
          </a:p>
          <a:p>
            <a:pPr marL="0" indent="0" algn="ctr">
              <a:buNone/>
            </a:pP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Notte  2,6 m.  di abitanti (terzo posto) giorno 3,7 m., seconda solo a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Tōkyō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. (15 milioni)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4481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6384033" y="404664"/>
            <a:ext cx="3677875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908720"/>
            <a:ext cx="3528392" cy="25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/>
          <p:nvPr/>
        </p:nvPicPr>
        <p:blipFill rotWithShape="1">
          <a:blip r:embed="rId4"/>
          <a:srcRect l="6471" t="54261" r="67322" b="15625"/>
          <a:stretch/>
        </p:blipFill>
        <p:spPr bwMode="auto">
          <a:xfrm>
            <a:off x="2275312" y="3645024"/>
            <a:ext cx="3579046" cy="2562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280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4752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Kominka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La «casa antica»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946318"/>
            <a:ext cx="6840760" cy="421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075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93" y="1268761"/>
            <a:ext cx="6264696" cy="227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01" y="4077072"/>
            <a:ext cx="6264696" cy="219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524000" y="32997"/>
            <a:ext cx="9144000" cy="1143000"/>
          </a:xfrm>
        </p:spPr>
        <p:txBody>
          <a:bodyPr anchor="ctr"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Megalopoli e medio-grandi città</a:t>
            </a:r>
          </a:p>
        </p:txBody>
      </p:sp>
    </p:spTree>
    <p:extLst>
      <p:ext uri="{BB962C8B-B14F-4D97-AF65-F5344CB8AC3E}">
        <p14:creationId xmlns:p14="http://schemas.microsoft.com/office/powerpoint/2010/main" val="108603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6288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Entriamo in una casa giapponese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e il rito del bagno </a:t>
            </a:r>
          </a:p>
        </p:txBody>
      </p:sp>
      <p:pic>
        <p:nvPicPr>
          <p:cNvPr id="4" name="Picture 6" descr="C:\Users\Utente\Desktop\a tavola\tatami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628801"/>
            <a:ext cx="7344816" cy="4580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631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4364" y="188640"/>
            <a:ext cx="8229600" cy="1143000"/>
          </a:xfrm>
        </p:spPr>
        <p:txBody>
          <a:bodyPr anchor="ctr">
            <a:normAutofit/>
          </a:bodyPr>
          <a:lstStyle/>
          <a:p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Washistu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-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Yōshitsu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340769"/>
            <a:ext cx="7355161" cy="453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048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29464" y="-170239"/>
            <a:ext cx="7920880" cy="6984830"/>
          </a:xfrm>
          <a:prstGeom prst="rect">
            <a:avLst/>
          </a:prstGeom>
        </p:spPr>
        <p:txBody>
          <a:bodyPr wrap="square" lIns="89788" tIns="44879" rIns="89788" bIns="44879" anchor="ctr">
            <a:spAutoFit/>
          </a:bodyPr>
          <a:lstStyle/>
          <a:p>
            <a:pPr algn="ctr"/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2800" dirty="0">
                <a:solidFill>
                  <a:srgbClr val="FF0000"/>
                </a:solidFill>
                <a:latin typeface="Georgia Pro Semibold" pitchFamily="18" charset="0"/>
              </a:rPr>
              <a:t>和 </a:t>
            </a:r>
            <a:r>
              <a:rPr lang="it-IT" sz="2800" dirty="0" err="1">
                <a:solidFill>
                  <a:srgbClr val="FF0000"/>
                </a:solidFill>
                <a:latin typeface="Georgia Pro Semibold" pitchFamily="18" charset="0"/>
              </a:rPr>
              <a:t>Wa</a:t>
            </a: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</a:rPr>
              <a:t>       </a:t>
            </a:r>
            <a:r>
              <a:rPr lang="ja-JP" altLang="it-IT" sz="2800" dirty="0">
                <a:solidFill>
                  <a:srgbClr val="00B0F0"/>
                </a:solidFill>
                <a:latin typeface="Georgia Pro Semibold" pitchFamily="18" charset="0"/>
              </a:rPr>
              <a:t>洋 </a:t>
            </a:r>
            <a:r>
              <a:rPr lang="it-IT" sz="2800" dirty="0" err="1">
                <a:solidFill>
                  <a:srgbClr val="00B0F0"/>
                </a:solidFill>
                <a:latin typeface="Georgia Pro Semibold" pitchFamily="18" charset="0"/>
              </a:rPr>
              <a:t>Yō</a:t>
            </a:r>
            <a:endParaRPr lang="it-IT" sz="2800" dirty="0">
              <a:solidFill>
                <a:srgbClr val="00B0F0"/>
              </a:solidFill>
              <a:latin typeface="Georgia Pro Semibold" pitchFamily="18" charset="0"/>
            </a:endParaRPr>
          </a:p>
          <a:p>
            <a:pPr algn="ctr"/>
            <a:endParaRPr lang="it-IT" sz="28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i="1" dirty="0" err="1">
                <a:solidFill>
                  <a:schemeClr val="tx2"/>
                </a:solidFill>
                <a:latin typeface="Georgia Pro Semibold" pitchFamily="18" charset="0"/>
              </a:rPr>
              <a:t>Shoku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Cibo, pietanze</a:t>
            </a:r>
          </a:p>
          <a:p>
            <a:pPr algn="ctr"/>
            <a:r>
              <a:rPr lang="it-IT" sz="2800" i="1" dirty="0" err="1">
                <a:solidFill>
                  <a:srgbClr val="FF0000"/>
                </a:solidFill>
                <a:latin typeface="Georgia Pro Semibold" pitchFamily="18" charset="0"/>
              </a:rPr>
              <a:t>Washoku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cibo alla giapponese</a:t>
            </a:r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800" i="1" dirty="0" err="1">
                <a:solidFill>
                  <a:srgbClr val="00B0F0"/>
                </a:solidFill>
                <a:latin typeface="Georgia Pro Semibold" pitchFamily="18" charset="0"/>
              </a:rPr>
              <a:t>Yōshoku</a:t>
            </a:r>
            <a:r>
              <a:rPr lang="it-IT" sz="2800" i="1" dirty="0">
                <a:solidFill>
                  <a:srgbClr val="00B0F0"/>
                </a:solidFill>
                <a:latin typeface="Georgia Pro Semibold" pitchFamily="18" charset="0"/>
              </a:rPr>
              <a:t> 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= cibo all’occidentale</a:t>
            </a:r>
          </a:p>
          <a:p>
            <a:pPr algn="ctr"/>
            <a:endParaRPr lang="it-IT" sz="28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i="1" dirty="0" err="1">
                <a:solidFill>
                  <a:schemeClr val="tx2"/>
                </a:solidFill>
                <a:latin typeface="Georgia Pro Semibold" pitchFamily="18" charset="0"/>
              </a:rPr>
              <a:t>Fuku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vestiti </a:t>
            </a:r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800" i="1" dirty="0" err="1">
                <a:solidFill>
                  <a:srgbClr val="FF0000"/>
                </a:solidFill>
                <a:latin typeface="Georgia Pro Semibold" pitchFamily="18" charset="0"/>
              </a:rPr>
              <a:t>Wafuku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vestiti alla giapponese</a:t>
            </a:r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800" i="1" dirty="0" err="1">
                <a:solidFill>
                  <a:srgbClr val="00B0F0"/>
                </a:solidFill>
                <a:latin typeface="Georgia Pro Semibold" pitchFamily="18" charset="0"/>
              </a:rPr>
              <a:t>Yōfuku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vestiti all’occidentale</a:t>
            </a:r>
          </a:p>
          <a:p>
            <a:pPr algn="ctr"/>
            <a:endParaRPr lang="it-IT" sz="28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i="1" dirty="0" err="1">
                <a:solidFill>
                  <a:schemeClr val="tx2"/>
                </a:solidFill>
                <a:latin typeface="Georgia Pro Semibold" pitchFamily="18" charset="0"/>
              </a:rPr>
              <a:t>Shitsu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Stanza</a:t>
            </a:r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2800" i="1" dirty="0" err="1">
                <a:solidFill>
                  <a:srgbClr val="FF0000"/>
                </a:solidFill>
                <a:latin typeface="Georgia Pro Semibold" pitchFamily="18" charset="0"/>
              </a:rPr>
              <a:t>W</a:t>
            </a:r>
            <a:r>
              <a:rPr lang="it-IT" sz="2800" i="1" dirty="0" err="1">
                <a:solidFill>
                  <a:srgbClr val="FF0000"/>
                </a:solidFill>
                <a:latin typeface="Georgia Pro Semibold" pitchFamily="18" charset="0"/>
              </a:rPr>
              <a:t>ashitsu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stanza alla giapponese</a:t>
            </a:r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2800" i="1" dirty="0" err="1">
                <a:solidFill>
                  <a:srgbClr val="00B0F0"/>
                </a:solidFill>
                <a:latin typeface="Georgia Pro Semibold" pitchFamily="18" charset="0"/>
              </a:rPr>
              <a:t>Y</a:t>
            </a:r>
            <a:r>
              <a:rPr lang="it-IT" sz="2800" i="1" dirty="0" err="1">
                <a:solidFill>
                  <a:srgbClr val="00B0F0"/>
                </a:solidFill>
                <a:latin typeface="Georgia Pro Semibold" pitchFamily="18" charset="0"/>
              </a:rPr>
              <a:t>ōshitsu</a:t>
            </a:r>
            <a: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  <a:t> = stanza all’occidentale</a:t>
            </a:r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br>
              <a:rPr lang="it-IT" sz="2800" i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2800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63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Camera di Business Hotel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628800"/>
            <a:ext cx="709253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008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00" y="404665"/>
            <a:ext cx="4990256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631504" y="1124744"/>
            <a:ext cx="3106688" cy="4450506"/>
          </a:xfrm>
        </p:spPr>
        <p:txBody>
          <a:bodyPr anchor="ctr"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Hotel a capsule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200" y="3654869"/>
            <a:ext cx="4990256" cy="305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127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495345"/>
            <a:ext cx="6696744" cy="452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524000" y="260648"/>
            <a:ext cx="9144000" cy="11430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Camera  stile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Ryokan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569635" y="57025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</a:rPr>
              <a:t>La locanda giapponese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4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shinrin\tempio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57" y="332657"/>
            <a:ext cx="45243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shinrin\portale leg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276872"/>
            <a:ext cx="3079878" cy="43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Desktop\shinrin\casa leg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52" y="3717033"/>
            <a:ext cx="4514850" cy="296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176165" y="332686"/>
            <a:ext cx="2602205" cy="1568134"/>
          </a:xfrm>
          <a:prstGeom prst="rect">
            <a:avLst/>
          </a:prstGeom>
          <a:noFill/>
        </p:spPr>
        <p:txBody>
          <a:bodyPr wrap="none" lIns="89957" tIns="44964" rIns="89957" bIns="44964" rtlCol="0">
            <a:spAutoFit/>
          </a:bodyPr>
          <a:lstStyle/>
          <a:p>
            <a:pPr algn="ctr" defTabSz="899511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La natura è </a:t>
            </a:r>
          </a:p>
          <a:p>
            <a:pPr algn="ctr" defTabSz="899511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Sempre </a:t>
            </a:r>
          </a:p>
          <a:p>
            <a:pPr algn="ctr" defTabSz="899511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presente</a:t>
            </a:r>
          </a:p>
        </p:txBody>
      </p:sp>
    </p:spTree>
    <p:extLst>
      <p:ext uri="{BB962C8B-B14F-4D97-AF65-F5344CB8AC3E}">
        <p14:creationId xmlns:p14="http://schemas.microsoft.com/office/powerpoint/2010/main" val="1852043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tente\Desktop\shinrin\posate legn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63" y="394019"/>
            <a:ext cx="2857500" cy="36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shinrin\mobili olegnoà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60" y="368316"/>
            <a:ext cx="45148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842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tente\Desktop\shinrin\posate legn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63" y="394019"/>
            <a:ext cx="2857500" cy="36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shinrin\mobili olegnoà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60" y="368316"/>
            <a:ext cx="45148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tente\Desktop\shinrin\tazz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48" y="4284777"/>
            <a:ext cx="2091825" cy="20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77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Risultato immagine per ofuro di leg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38" y="2492993"/>
            <a:ext cx="4628012" cy="330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isultati immagini per kimo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1544" y="1168539"/>
            <a:ext cx="3168352" cy="4632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927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tente\Desktop\foto mausolea\tempi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08" y="365785"/>
            <a:ext cx="3456384" cy="430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Desktop\religione\20621748_2036170769947247_819615137536262402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5537" y="4936561"/>
            <a:ext cx="2556015" cy="1768337"/>
          </a:xfrm>
          <a:prstGeom prst="rect">
            <a:avLst/>
          </a:prstGeom>
          <a:noFill/>
        </p:spPr>
      </p:pic>
      <p:pic>
        <p:nvPicPr>
          <p:cNvPr id="6" name="Picture 8" descr="C:\Users\Utente\Desktop\religione\26167423_2109947219236268_119420127865562301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8048" y="360826"/>
            <a:ext cx="3637068" cy="4310157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339096" y="5085225"/>
            <a:ext cx="3324856" cy="952581"/>
          </a:xfrm>
          <a:prstGeom prst="rect">
            <a:avLst/>
          </a:prstGeom>
          <a:noFill/>
        </p:spPr>
        <p:txBody>
          <a:bodyPr wrap="square" lIns="89957" tIns="44964" rIns="89957" bIns="44964" rtlCol="0">
            <a:spAutoFit/>
          </a:bodyPr>
          <a:lstStyle/>
          <a:p>
            <a:pPr defTabSz="899511"/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Shakkei</a:t>
            </a:r>
            <a:r>
              <a:rPr lang="ja-JP" altLang="it-IT" sz="28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defTabSz="899511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Scenario prestato</a:t>
            </a:r>
          </a:p>
        </p:txBody>
      </p:sp>
    </p:spTree>
    <p:extLst>
      <p:ext uri="{BB962C8B-B14F-4D97-AF65-F5344CB8AC3E}">
        <p14:creationId xmlns:p14="http://schemas.microsoft.com/office/powerpoint/2010/main" val="289472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2" y="357166"/>
            <a:ext cx="4500594" cy="609923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738282" y="2437285"/>
            <a:ext cx="3429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>Il</a:t>
            </a:r>
          </a:p>
          <a:p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>Giappone</a:t>
            </a:r>
          </a:p>
          <a:p>
            <a:endParaRPr lang="it-IT" sz="40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34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tente\Desktop\religione\tempio tra alb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764705"/>
            <a:ext cx="4690122" cy="5156765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807116" y="2276872"/>
            <a:ext cx="3816424" cy="2675958"/>
          </a:xfrm>
          <a:prstGeom prst="rect">
            <a:avLst/>
          </a:prstGeom>
        </p:spPr>
        <p:txBody>
          <a:bodyPr wrap="square" lIns="89788" tIns="44879" rIns="89788" bIns="44879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Il buddhismo considera i  panorami, in particolar modo le foreste, i veri testi sacri!</a:t>
            </a:r>
          </a:p>
        </p:txBody>
      </p:sp>
    </p:spTree>
    <p:extLst>
      <p:ext uri="{BB962C8B-B14F-4D97-AF65-F5344CB8AC3E}">
        <p14:creationId xmlns:p14="http://schemas.microsoft.com/office/powerpoint/2010/main" val="377823803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95600" y="4797195"/>
            <a:ext cx="7416824" cy="1383296"/>
          </a:xfrm>
          <a:prstGeom prst="rect">
            <a:avLst/>
          </a:prstGeom>
        </p:spPr>
        <p:txBody>
          <a:bodyPr wrap="square" lIns="89788" tIns="44879" rIns="89788" bIns="44879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Lo Shintoismo identifica e venera Divinità naturali (i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Kami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) gli elementi della natura come rocce, ruscelli, alberi..</a:t>
            </a:r>
          </a:p>
        </p:txBody>
      </p:sp>
      <p:pic>
        <p:nvPicPr>
          <p:cNvPr id="2050" name="Picture 2" descr="C:\Users\Utente\Desktop\shinrin\ruscell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980728"/>
            <a:ext cx="6318625" cy="358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7584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620688"/>
            <a:ext cx="9144000" cy="1080120"/>
          </a:xfrm>
        </p:spPr>
        <p:txBody>
          <a:bodyPr anchor="ctr">
            <a:normAutofit fontScale="90000"/>
          </a:bodyPr>
          <a:lstStyle/>
          <a:p>
            <a:r>
              <a:rPr lang="it-IT" i="1" dirty="0">
                <a:latin typeface="Georgia Pro Semibold" pitchFamily="18" charset="0"/>
              </a:rPr>
              <a:t>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Entriamo in una casa giapponese</a:t>
            </a:r>
            <a:br>
              <a:rPr lang="it-IT" sz="4000" i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pic>
        <p:nvPicPr>
          <p:cNvPr id="4" name="Picture 6" descr="C:\Users\Utente\Desktop\a tavola\tatami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71664" y="1628800"/>
            <a:ext cx="5982726" cy="4488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9464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6384033" y="404664"/>
            <a:ext cx="3677875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908720"/>
            <a:ext cx="3528392" cy="25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/>
          <p:nvPr/>
        </p:nvPicPr>
        <p:blipFill rotWithShape="1">
          <a:blip r:embed="rId4"/>
          <a:srcRect l="6471" t="54261" r="67322" b="15625"/>
          <a:stretch/>
        </p:blipFill>
        <p:spPr bwMode="auto">
          <a:xfrm>
            <a:off x="2275312" y="3645024"/>
            <a:ext cx="3579046" cy="2562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889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AutoShape 6" descr="Risultati immagini per ristoranti in giappone no scarp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296" name="AutoShape 8" descr="Risultati immagini per ristoranti in giappone no scarp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299" name="Picture 11" descr="Risultati immagini per ristoranti in giappone no scar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0016" y="2348880"/>
            <a:ext cx="4272716" cy="306512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24000" y="51547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Genkan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  <a:ea typeface="+mj-ea"/>
              <a:cs typeface="+mj-cs"/>
            </a:endParaRPr>
          </a:p>
          <a:p>
            <a:pPr algn="ctr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L’ingresso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74" y="2348880"/>
            <a:ext cx="4273649" cy="306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53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988841"/>
            <a:ext cx="8229600" cy="4525963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L’etimologia di questi ideogrammi ci svela che quello che noi chiamiamo  Anticamera, Scarpiera, Ingresso … in realtà nasce come: “Connessione con il misterioso”, meglio definito nei libri antichi come: ”Passaggio  per la profonda conoscenza” 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i="1" dirty="0">
                <a:solidFill>
                  <a:schemeClr val="bg1"/>
                </a:solidFill>
                <a:latin typeface="Georgia Pro Semibold" pitchFamily="18" charset="0"/>
              </a:rPr>
              <a:t>Come mai? Da dove deriva questa definizione? Un salto nel passato.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0" y="5154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玄関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Genkan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</a:t>
            </a:r>
          </a:p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«Passaggio per la profonda conoscenza»</a:t>
            </a:r>
            <a:endParaRPr lang="it-IT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5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988841"/>
            <a:ext cx="8229600" cy="4525963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L’etimologia di questi ideogrammi ci svela che quello che noi chiamiamo  Anticamera, Scarpiera, Ingresso … in realtà nasce come: “Connessione con il misterioso”, meglio definito nei libri antichi come: ”Passaggio  per la profonda conoscenza” 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Come mai? Da dove deriva questa definizione? Un salto nel passato.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0" y="5154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玄関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Genkan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</a:t>
            </a:r>
          </a:p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«Passaggio per la profonda conoscenza»</a:t>
            </a:r>
            <a:endParaRPr lang="it-IT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100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AutoShape 6" descr="Risultati immagini per ristoranti in giappone no scarp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296" name="AutoShape 8" descr="Risultati immagini per ristoranti in giappone no scarp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524000" y="5154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玄関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Genkan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33691" y="1124744"/>
            <a:ext cx="8212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Sin dal periodo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Heian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(794-1192)</a:t>
            </a: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87588" y="2204864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Le abitazioni costruite a diversi metri d'altezza rispetto al terreno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Mantenere un certo livello di igiene all'interno delle zone abitabili: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</a:b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1-clima umido e frequenti piogge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2-usanza dei giapponesi di dormire distesi sui tatami! </a:t>
            </a:r>
          </a:p>
        </p:txBody>
      </p:sp>
    </p:spTree>
    <p:extLst>
      <p:ext uri="{BB962C8B-B14F-4D97-AF65-F5344CB8AC3E}">
        <p14:creationId xmlns:p14="http://schemas.microsoft.com/office/powerpoint/2010/main" val="3008251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:\Users\Utente\Desktop\a tavola\tatam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2" y="3724252"/>
            <a:ext cx="4000528" cy="2990897"/>
          </a:xfrm>
          <a:prstGeom prst="rect">
            <a:avLst/>
          </a:prstGeom>
          <a:noFill/>
        </p:spPr>
      </p:pic>
      <p:pic>
        <p:nvPicPr>
          <p:cNvPr id="9" name="Picture 3" descr="C:\Users\Utente\Desktop\a tavola\tatami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1544" y="3728749"/>
            <a:ext cx="3757842" cy="2943665"/>
          </a:xfrm>
          <a:prstGeom prst="rect">
            <a:avLst/>
          </a:prstGeom>
          <a:noFill/>
        </p:spPr>
      </p:pic>
      <p:pic>
        <p:nvPicPr>
          <p:cNvPr id="5" name="Picture 6" descr="C:\Users\Utente\Desktop\msc\a tavola\tatami.jpg"/>
          <p:cNvPicPr>
            <a:picLocks noChangeAspect="1" noChangeArrowheads="1"/>
          </p:cNvPicPr>
          <p:nvPr/>
        </p:nvPicPr>
        <p:blipFill>
          <a:blip r:embed="rId4"/>
          <a:srcRect t="2404" r="1482"/>
          <a:stretch>
            <a:fillRect/>
          </a:stretch>
        </p:blipFill>
        <p:spPr bwMode="auto">
          <a:xfrm>
            <a:off x="3851477" y="692696"/>
            <a:ext cx="4086549" cy="2676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8167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3" descr="Risultati immagini per tatami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45" name="AutoShape 5" descr="Risultati immagini per tatami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48" name="Picture 8" descr="C:\Users\Utente\Desktop\kenkyo\tat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2" y="3786191"/>
            <a:ext cx="3986222" cy="2814645"/>
          </a:xfrm>
          <a:prstGeom prst="rect">
            <a:avLst/>
          </a:prstGeom>
          <a:noFill/>
        </p:spPr>
      </p:pic>
      <p:pic>
        <p:nvPicPr>
          <p:cNvPr id="10250" name="Picture 10" descr="C:\Users\Utente\Desktop\kenkyo\tatammm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214290"/>
            <a:ext cx="4021294" cy="3143272"/>
          </a:xfrm>
          <a:prstGeom prst="rect">
            <a:avLst/>
          </a:prstGeom>
          <a:noFill/>
        </p:spPr>
      </p:pic>
      <p:pic>
        <p:nvPicPr>
          <p:cNvPr id="10252" name="Picture 12" descr="C:\Users\Utente\Desktop\kenkyo\tatatatat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8283" y="142852"/>
            <a:ext cx="3479421" cy="3286124"/>
          </a:xfrm>
          <a:prstGeom prst="rect">
            <a:avLst/>
          </a:prstGeom>
          <a:noFill/>
        </p:spPr>
      </p:pic>
      <p:pic>
        <p:nvPicPr>
          <p:cNvPr id="2050" name="Picture 2" descr="C:\Users\Utente\Desktop\mista\FB_IMG_15203740912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8282" y="3571876"/>
            <a:ext cx="3479421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31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3552" y="47667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it-IT" altLang="ja-JP" i="1" dirty="0">
                <a:latin typeface="Georgia Pro Semibold" pitchFamily="18" charset="0"/>
              </a:rPr>
            </a:br>
            <a:r>
              <a:rPr lang="it-IT" altLang="ja-JP" dirty="0" err="1">
                <a:solidFill>
                  <a:schemeClr val="tx2"/>
                </a:solidFill>
                <a:effectLst/>
                <a:latin typeface="Georgia Pro Semibold" pitchFamily="18" charset="0"/>
              </a:rPr>
              <a:t>Yamato</a:t>
            </a:r>
            <a:r>
              <a:rPr lang="ja-JP" altLang="it-IT" dirty="0">
                <a:solidFill>
                  <a:schemeClr val="tx2"/>
                </a:solidFill>
                <a:effectLst/>
                <a:latin typeface="Georgia Pro Semibold" pitchFamily="18" charset="0"/>
              </a:rPr>
              <a:t>　</a:t>
            </a:r>
            <a:br>
              <a:rPr lang="it-IT" altLang="ja-JP" dirty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dirty="0">
                <a:solidFill>
                  <a:schemeClr val="tx2"/>
                </a:solidFill>
                <a:effectLst/>
                <a:latin typeface="Georgia Pro Semibold" pitchFamily="18" charset="0"/>
              </a:rPr>
              <a:t>大和</a:t>
            </a:r>
            <a:br>
              <a:rPr lang="it-IT" altLang="ja-JP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>«Grande Armonia»</a:t>
            </a:r>
            <a:br>
              <a:rPr lang="it-IT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6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2420888"/>
            <a:ext cx="488875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051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95811" y="2924945"/>
            <a:ext cx="820891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Intorno al XVII secolo  i samurai  edificano dei vestiboli in legno all'ingresso delle abitazioni, che fungeva da separazione tra ambiente esterno e interno. </a:t>
            </a:r>
          </a:p>
          <a:p>
            <a:pPr algn="ctr"/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Con il tempo anche  i mercanti e poi, la gente comune.</a:t>
            </a:r>
          </a:p>
          <a:p>
            <a:pPr algn="ctr"/>
            <a:r>
              <a:rPr lang="it-IT" sz="3600" i="1" dirty="0">
                <a:latin typeface="Georgia Pro Semibold" pitchFamily="18" charset="0"/>
              </a:rPr>
              <a:t>    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631504" y="332656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玄関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Genkan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</a:t>
            </a:r>
          </a:p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Separazione </a:t>
            </a:r>
          </a:p>
          <a:p>
            <a:pPr algn="ctr"/>
            <a:r>
              <a:rPr lang="it-IT" altLang="ja-JP" sz="32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«Dentro e fuori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»</a:t>
            </a:r>
          </a:p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 «Pulito e Sporco»</a:t>
            </a:r>
            <a:endParaRPr lang="it-IT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14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14364" y="2492896"/>
            <a:ext cx="8363272" cy="36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Sono i Samurai a dare il nome </a:t>
            </a:r>
          </a:p>
          <a:p>
            <a:pPr marL="0" indent="0" algn="ctr">
              <a:buNone/>
            </a:pPr>
            <a:r>
              <a:rPr lang="it-IT" dirty="0" err="1">
                <a:solidFill>
                  <a:schemeClr val="tx2"/>
                </a:solidFill>
                <a:latin typeface="Georgia Pro Semibold" pitchFamily="18" charset="0"/>
              </a:rPr>
              <a:t>Genkan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 a questo vestibolo.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Originariamente termine utilizzato per indicare l'ingresso di un tempio Buddista:  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gli apprendisti monaci lo attraversavano per dare inizio del cammino verso l'illuminazione.</a:t>
            </a:r>
            <a:endParaRPr lang="it-IT" dirty="0">
              <a:solidFill>
                <a:schemeClr val="tx2"/>
              </a:solidFill>
            </a:endParaRPr>
          </a:p>
          <a:p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24000" y="51546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玄関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Genkan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, L’ingresso</a:t>
            </a:r>
          </a:p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«Passaggio per la profonda conoscenza</a:t>
            </a:r>
            <a:r>
              <a:rPr lang="it-IT" sz="3200" dirty="0">
                <a:solidFill>
                  <a:prstClr val="black"/>
                </a:solidFill>
                <a:latin typeface="Georgia Pro Semibold" pitchFamily="18" charset="0"/>
                <a:ea typeface="+mj-ea"/>
                <a:cs typeface="+mj-cs"/>
              </a:rPr>
              <a:t>»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85508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672064" y="2509721"/>
            <a:ext cx="3744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In ogni casa, anche la più piccola dove per piccola s’intende un micro-locale di 15 </a:t>
            </a:r>
            <a:r>
              <a:rPr lang="it-IT" sz="2800" b="1" dirty="0" err="1">
                <a:solidFill>
                  <a:schemeClr val="tx2"/>
                </a:solidFill>
                <a:latin typeface="Georgia Pro Semibold" pitchFamily="18" charset="0"/>
              </a:rPr>
              <a:t>mtq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. ha un </a:t>
            </a:r>
            <a:r>
              <a:rPr lang="it-IT" sz="2800" b="1" dirty="0" err="1">
                <a:solidFill>
                  <a:schemeClr val="tx2"/>
                </a:solidFill>
                <a:latin typeface="Georgia Pro Semibold" pitchFamily="18" charset="0"/>
              </a:rPr>
              <a:t>Genkan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 al suo ingresso</a:t>
            </a:r>
          </a:p>
        </p:txBody>
      </p:sp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2567609" y="404664"/>
            <a:ext cx="3677875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9387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2567609" y="404664"/>
            <a:ext cx="3677875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Connettore 2 11"/>
          <p:cNvCxnSpPr/>
          <p:nvPr/>
        </p:nvCxnSpPr>
        <p:spPr>
          <a:xfrm>
            <a:off x="5663952" y="1412776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9" t="10696" r="13283" b="82521"/>
          <a:stretch/>
        </p:blipFill>
        <p:spPr bwMode="auto">
          <a:xfrm>
            <a:off x="7413982" y="918028"/>
            <a:ext cx="2044557" cy="98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672064" y="2509721"/>
            <a:ext cx="37444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In ogni casa, anche la più piccola dove per piccola s’intende un micro-locale di 15 </a:t>
            </a:r>
            <a:r>
              <a:rPr lang="it-IT" sz="2800" b="1" dirty="0" err="1">
                <a:solidFill>
                  <a:schemeClr val="tx2"/>
                </a:solidFill>
                <a:latin typeface="Georgia Pro Semibold" pitchFamily="18" charset="0"/>
              </a:rPr>
              <a:t>mtq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. ha un </a:t>
            </a:r>
            <a:r>
              <a:rPr lang="it-IT" sz="2800" b="1" dirty="0" err="1">
                <a:solidFill>
                  <a:schemeClr val="tx2"/>
                </a:solidFill>
                <a:latin typeface="Georgia Pro Semibold" pitchFamily="18" charset="0"/>
              </a:rPr>
              <a:t>Genkan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 al suo ingresso</a:t>
            </a:r>
          </a:p>
        </p:txBody>
      </p:sp>
    </p:spTree>
    <p:extLst>
      <p:ext uri="{BB962C8B-B14F-4D97-AF65-F5344CB8AC3E}">
        <p14:creationId xmlns:p14="http://schemas.microsoft.com/office/powerpoint/2010/main" val="295913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88358" y="260648"/>
            <a:ext cx="8620818" cy="319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Il pavimento di un </a:t>
            </a:r>
            <a:r>
              <a:rPr lang="it-IT" dirty="0" err="1">
                <a:solidFill>
                  <a:schemeClr val="tx2"/>
                </a:solidFill>
                <a:latin typeface="Georgia Pro Semibold" pitchFamily="18" charset="0"/>
              </a:rPr>
              <a:t>Genkan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 è leggermente ribassato (richiama la costruzione delle case antiche) anticamente in terra battuta oggi in pietra o cemento, in ogni caso di un materiale diverso dai rivestimenti interni.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59" y="2708921"/>
            <a:ext cx="497522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6960096" y="2708920"/>
            <a:ext cx="3617426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Evitare di camminare nel </a:t>
            </a:r>
            <a:r>
              <a:rPr lang="ja-JP" altLang="it-IT" sz="2800" dirty="0">
                <a:solidFill>
                  <a:schemeClr val="tx2"/>
                </a:solidFill>
                <a:latin typeface="Georgia Pro Semibold" pitchFamily="18" charset="0"/>
              </a:rPr>
              <a:t>玄関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a piedi nudi o con i calzini! Una volta tolte, le scarpe si lasciano rivolte verso l‘uscita alla base del gradino 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85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Risultati immagini per suripp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68" name="AutoShape 4" descr="Risultati immagini per suripp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70" name="AutoShape 6" descr="Risultati immagini per suripp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274" name="Picture 10" descr="Risultati immagini per surip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8427" y="3573016"/>
            <a:ext cx="3748307" cy="2962372"/>
          </a:xfrm>
          <a:prstGeom prst="rect">
            <a:avLst/>
          </a:prstGeom>
          <a:noFill/>
        </p:spPr>
      </p:pic>
      <p:pic>
        <p:nvPicPr>
          <p:cNvPr id="11275" name="Picture 11" descr="C:\Users\Utente\Desktop\kenkyo\ciabat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7978" y="185061"/>
            <a:ext cx="3535741" cy="2243808"/>
          </a:xfrm>
          <a:prstGeom prst="rect">
            <a:avLst/>
          </a:prstGeom>
          <a:noFill/>
        </p:spPr>
      </p:pic>
      <p:pic>
        <p:nvPicPr>
          <p:cNvPr id="9" name="Picture 3" descr="C:\Users\Utente\Desktop\msc\a tavola\ciabatte 4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44" y="103439"/>
            <a:ext cx="3286148" cy="2379623"/>
          </a:xfrm>
          <a:prstGeom prst="rect">
            <a:avLst/>
          </a:prstGeom>
          <a:noFill/>
        </p:spPr>
      </p:pic>
      <p:pic>
        <p:nvPicPr>
          <p:cNvPr id="11276" name="Picture 12" descr="C:\Users\Utente\Desktop\kenkyo\scarpe.png"/>
          <p:cNvPicPr>
            <a:picLocks noChangeAspect="1" noChangeArrowheads="1"/>
          </p:cNvPicPr>
          <p:nvPr/>
        </p:nvPicPr>
        <p:blipFill>
          <a:blip r:embed="rId5"/>
          <a:srcRect l="6897" t="4306" r="6896" b="18185"/>
          <a:stretch>
            <a:fillRect/>
          </a:stretch>
        </p:blipFill>
        <p:spPr bwMode="auto">
          <a:xfrm>
            <a:off x="5111568" y="836712"/>
            <a:ext cx="1785950" cy="1285884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806829" y="355831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Questo non avviene solo nelle abitazioni private,  ma anche in ristoranti, uffici e luoghi di lavoro</a:t>
            </a:r>
            <a:r>
              <a:rPr lang="it-IT" sz="2800" dirty="0">
                <a:latin typeface="Georgia Pro Semibol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7509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tente\Desktop\fotoscuola scarpe\thKCXAEBY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04" y="3715484"/>
            <a:ext cx="3842711" cy="28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fotoscuola scarpe\330px-Hitane_es.entry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791284"/>
            <a:ext cx="3672408" cy="27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07568" y="1412776"/>
            <a:ext cx="8117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In moltissime aziende, prima di recarsi al proprio ufficio o ambiente di lavoro, ci si reca al locale spogliatoio. Le calzature vanno riposte nell’apposito vano, il 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Getabako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524000" y="5154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下駄箱  </a:t>
            </a:r>
            <a:r>
              <a:rPr lang="it-IT" altLang="ja-JP" sz="4000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Getabako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211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47788" y="4077072"/>
            <a:ext cx="8229600" cy="29809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altLang="ja-JP" dirty="0">
                <a:solidFill>
                  <a:srgbClr val="1F497D"/>
                </a:solidFill>
                <a:latin typeface="Georgia Pro Semibold" pitchFamily="18" charset="0"/>
              </a:rPr>
              <a:t>Geta</a:t>
            </a: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</a:rPr>
              <a:t>:</a:t>
            </a:r>
            <a:r>
              <a:rPr lang="it-IT" altLang="ja-JP" dirty="0">
                <a:solidFill>
                  <a:srgbClr val="1F497D"/>
                </a:solidFill>
                <a:latin typeface="Georgia Pro Semibold" pitchFamily="18" charset="0"/>
              </a:rPr>
              <a:t> calzatura tipica giapponese, una sorta di sandali infradito (immagine sopra)</a:t>
            </a:r>
          </a:p>
          <a:p>
            <a:pPr marL="0" indent="0" algn="ctr">
              <a:buNone/>
            </a:pPr>
            <a:r>
              <a:rPr lang="it-IT" altLang="ja-JP" dirty="0">
                <a:solidFill>
                  <a:srgbClr val="1F497D"/>
                </a:solidFill>
                <a:latin typeface="Georgia Pro Semibold" pitchFamily="18" charset="0"/>
              </a:rPr>
              <a:t>+</a:t>
            </a:r>
          </a:p>
          <a:p>
            <a:pPr marL="0" indent="0" algn="ctr">
              <a:buNone/>
            </a:pPr>
            <a:r>
              <a:rPr lang="it-IT" altLang="ja-JP" dirty="0">
                <a:solidFill>
                  <a:srgbClr val="1F497D"/>
                </a:solidFill>
                <a:latin typeface="Georgia Pro Semibold" pitchFamily="18" charset="0"/>
              </a:rPr>
              <a:t> </a:t>
            </a:r>
            <a:r>
              <a:rPr lang="it-IT" altLang="ja-JP" dirty="0" err="1">
                <a:solidFill>
                  <a:srgbClr val="1F497D"/>
                </a:solidFill>
                <a:latin typeface="Georgia Pro Semibold" pitchFamily="18" charset="0"/>
              </a:rPr>
              <a:t>Bako</a:t>
            </a:r>
            <a:r>
              <a:rPr lang="it-IT" altLang="ja-JP" dirty="0">
                <a:solidFill>
                  <a:srgbClr val="1F497D"/>
                </a:solidFill>
                <a:latin typeface="Georgia Pro Semibold" pitchFamily="18" charset="0"/>
              </a:rPr>
              <a:t> : Scatola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524000" y="5154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i="1" dirty="0" err="1">
                <a:solidFill>
                  <a:schemeClr val="tx2"/>
                </a:solidFill>
                <a:latin typeface="Georgia Pro Semibold" pitchFamily="18" charset="0"/>
                <a:ea typeface="+mj-ea"/>
                <a:cs typeface="+mj-cs"/>
              </a:rPr>
              <a:t>Getabako</a:t>
            </a:r>
            <a:endParaRPr lang="it-IT" sz="4000" i="1" dirty="0">
              <a:solidFill>
                <a:schemeClr val="tx2"/>
              </a:solidFill>
              <a:latin typeface="Georgia Pro Semibold" pitchFamily="18" charset="0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340769"/>
            <a:ext cx="4021609" cy="249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180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35558" y="260648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Separa l'ambiente esterno da quello interno Questo atto di riporre le scarpe diventa simbolo di liberazione dai cattivi pensieri e dallo sporco vero e proprio del mondo esterno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35559" y="5301209"/>
            <a:ext cx="78488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Arredato con fiori o altri ornamenti!  </a:t>
            </a:r>
          </a:p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Si può capire molto su una famiglia dal suo aspetto!</a:t>
            </a:r>
            <a:br>
              <a:rPr lang="it-IT" dirty="0">
                <a:solidFill>
                  <a:prstClr val="black"/>
                </a:solidFill>
              </a:rPr>
            </a:b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8" name="Picture 11" descr="Risultati immagini per ristoranti in giappone no scar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6922" y="2213281"/>
            <a:ext cx="3816424" cy="2737792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753789" y="28529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2800" dirty="0">
                <a:solidFill>
                  <a:srgbClr val="1F497D"/>
                </a:solidFill>
                <a:latin typeface="Georgia Pro Semibold" pitchFamily="18" charset="0"/>
              </a:rPr>
              <a:t>Riveste un importante ruolo sociale:  lo spazio adibito all'accoglienza degli ospiti. </a:t>
            </a:r>
            <a:endParaRPr lang="it-IT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78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 rotWithShape="1">
          <a:blip r:embed="rId2"/>
          <a:srcRect l="50415" t="20738" r="35283" b="13920"/>
          <a:stretch/>
        </p:blipFill>
        <p:spPr bwMode="auto">
          <a:xfrm>
            <a:off x="6367662" y="188640"/>
            <a:ext cx="4032448" cy="6183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631504" y="2492896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Daidokoro</a:t>
            </a:r>
            <a:r>
              <a:rPr lang="ja-JP" altLang="it-IT" sz="36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2800" dirty="0">
                <a:solidFill>
                  <a:schemeClr val="tx2"/>
                </a:solidFill>
                <a:latin typeface="Georgia Pro Semibold" pitchFamily="18" charset="0"/>
              </a:rPr>
              <a:t>La cucina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440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«Passaggio tra le montagne»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204864"/>
            <a:ext cx="376571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807968" y="1718211"/>
            <a:ext cx="4392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Alta densità montuosa del territorio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In quelle cime innevate, su quelle colline impreziosite da ciliegi, in quei rilievi ricoperti di vegetazione di rara bellezza verde cangiante che giapponesi si sono sempre riconosciuti </a:t>
            </a:r>
          </a:p>
        </p:txBody>
      </p:sp>
    </p:spTree>
    <p:extLst>
      <p:ext uri="{BB962C8B-B14F-4D97-AF65-F5344CB8AC3E}">
        <p14:creationId xmlns:p14="http://schemas.microsoft.com/office/powerpoint/2010/main" val="2545909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41225" y="4941168"/>
            <a:ext cx="8109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400" dirty="0">
              <a:latin typeface="Georgia Pro Semibold" pitchFamily="18" charset="0"/>
            </a:endParaRP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 questi casi non si tratta di un vero e proprio locale ma di una parete del corridoio che porta nella/e stanze interne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672064" y="2291388"/>
            <a:ext cx="3793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Negli appartamenti delle grandi città la cucina è situata nella zona d’ingresso, subito dopo il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Genkan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52400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Daidokoro</a:t>
            </a:r>
            <a:r>
              <a:rPr lang="ja-JP" altLang="it-IT" sz="36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2800" dirty="0">
                <a:solidFill>
                  <a:schemeClr val="tx2"/>
                </a:solidFill>
                <a:latin typeface="Georgia Pro Semibold" pitchFamily="18" charset="0"/>
              </a:rPr>
              <a:t>La cucina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26" y="1657054"/>
            <a:ext cx="413377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683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519936" y="1526716"/>
            <a:ext cx="4824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Nelle case in stile classico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( A Kyoto sono ancora molte le zone con questo tipo di abitazione)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la pavimentazione è in cemento , come nella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Toire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,  ed è un locale situato ad un livello inferiore a quello delle stanze, come se fosse un prolungamento del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Genkan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!</a:t>
            </a:r>
          </a:p>
          <a:p>
            <a:pPr algn="ctr"/>
            <a:endParaRPr lang="it-IT" sz="2400" dirty="0">
              <a:latin typeface="Georgia Pro Semibold" pitchFamily="18" charset="0"/>
            </a:endParaRPr>
          </a:p>
          <a:p>
            <a:pPr algn="ctr"/>
            <a:r>
              <a:rPr lang="it-IT" sz="2400" dirty="0">
                <a:latin typeface="Georgia Pro Semibold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524847"/>
            <a:ext cx="3096344" cy="41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91544" y="5675583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Anche per questo che vi si può accedere con le scarpe da esterno, o una calzatura apposita, che in ogni caso, non  potrà essere indossata all’interno! 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400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Daidokoro</a:t>
            </a:r>
            <a:r>
              <a:rPr lang="ja-JP" altLang="it-IT" sz="36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2800" dirty="0">
                <a:solidFill>
                  <a:schemeClr val="tx2"/>
                </a:solidFill>
                <a:latin typeface="Georgia Pro Semibold" pitchFamily="18" charset="0"/>
              </a:rPr>
              <a:t>La cucina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354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6041" t="36443" r="47317" b="8803"/>
          <a:stretch/>
        </p:blipFill>
        <p:spPr bwMode="auto">
          <a:xfrm>
            <a:off x="3084338" y="1484784"/>
            <a:ext cx="5688632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135560" y="4797152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Nelle spaziose case di campagna, la cucina è un locale ma </a:t>
            </a:r>
            <a:r>
              <a:rPr lang="it-IT" sz="2400" i="1" dirty="0" err="1">
                <a:solidFill>
                  <a:schemeClr val="tx2"/>
                </a:solidFill>
                <a:latin typeface="Georgia Pro Semibold" pitchFamily="18" charset="0"/>
              </a:rPr>
              <a:t>raramenteè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 dedicata solamente all’atto di cucinare e non si presta quasi mai ad essere “sala da pranzo”.  Il termine utilizzato per questo locale è </a:t>
            </a:r>
            <a:r>
              <a:rPr lang="it-IT" sz="2400" i="1" dirty="0" err="1">
                <a:solidFill>
                  <a:schemeClr val="tx2"/>
                </a:solidFill>
                <a:latin typeface="Georgia Pro Semibold" pitchFamily="18" charset="0"/>
              </a:rPr>
              <a:t>Daidokoro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4000" y="1886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Daidokoro</a:t>
            </a:r>
            <a:r>
              <a:rPr lang="ja-JP" altLang="it-IT" sz="36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2800" dirty="0">
                <a:solidFill>
                  <a:schemeClr val="tx2"/>
                </a:solidFill>
                <a:latin typeface="Georgia Pro Semibold" pitchFamily="18" charset="0"/>
              </a:rPr>
              <a:t>La cucina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938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3552" y="3068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100" dirty="0">
                <a:solidFill>
                  <a:schemeClr val="tx2"/>
                </a:solidFill>
                <a:latin typeface="Georgia Pro Semibold" pitchFamily="18" charset="0"/>
              </a:rPr>
              <a:t>In un paese innovativo e tecnologico come il Giappone non possono assolutamente mancare apparecchi elettrici</a:t>
            </a:r>
            <a:br>
              <a:rPr lang="it-IT" sz="3100" dirty="0">
                <a:latin typeface="Georgia Pro Semibold" pitchFamily="18" charset="0"/>
              </a:rPr>
            </a:br>
            <a:br>
              <a:rPr lang="it-IT" sz="3100" dirty="0">
                <a:latin typeface="Georgia Pro Semibold" pitchFamily="18" charset="0"/>
              </a:rPr>
            </a:br>
            <a:br>
              <a:rPr lang="it-IT" sz="3100" dirty="0">
                <a:latin typeface="Georgia Pro Semibold" pitchFamily="18" charset="0"/>
              </a:rPr>
            </a:br>
            <a:r>
              <a:rPr lang="it-IT" sz="3100" dirty="0">
                <a:solidFill>
                  <a:schemeClr val="tx2"/>
                </a:solidFill>
                <a:latin typeface="Georgia Pro Semibold" pitchFamily="18" charset="0"/>
              </a:rPr>
              <a:t>Quelli che troveremo in qualsiasi cucina giapponese saranno: </a:t>
            </a:r>
            <a:br>
              <a:rPr lang="it-IT" i="1" dirty="0">
                <a:latin typeface="Georgia Pro Semibold" pitchFamily="18" charset="0"/>
              </a:rPr>
            </a:br>
            <a:endParaRPr lang="it-IT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70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631504" y="62068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 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063552" y="494116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Bollitore, oltre che in ogni casa, è  presente anche in ogni stanza d’albergo, anche ostelli!</a:t>
            </a:r>
          </a:p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utilizzo:  bevande calde  e i cibi “liofilizzati”</a:t>
            </a:r>
          </a:p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Specialmente le zuppe di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Miso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e 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Ramen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4000" y="18864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Ketoru</a:t>
            </a:r>
            <a:r>
              <a:rPr lang="ja-JP" altLang="it-IT" sz="36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>/ </a:t>
            </a:r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Kikan</a:t>
            </a:r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Il Bollitore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3" t="23268" r="2098" b="2767"/>
          <a:stretch/>
        </p:blipFill>
        <p:spPr bwMode="auto">
          <a:xfrm>
            <a:off x="4377549" y="1729862"/>
            <a:ext cx="3456384" cy="276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24000" y="206084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ケトル　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Ketoru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dall’inglese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Kettle</a:t>
            </a:r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8339285" y="1560862"/>
            <a:ext cx="194316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汽缶 </a:t>
            </a:r>
            <a:r>
              <a:rPr lang="it-IT" altLang="ja-JP" sz="2400" dirty="0" err="1">
                <a:solidFill>
                  <a:schemeClr val="tx2"/>
                </a:solidFill>
                <a:latin typeface="Georgia Pro Semibold" pitchFamily="18" charset="0"/>
              </a:rPr>
              <a:t>Kikan</a:t>
            </a:r>
            <a:endParaRPr lang="it-IT" altLang="ja-JP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altLang="ja-JP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汽 </a:t>
            </a:r>
            <a:r>
              <a:rPr lang="it-IT" altLang="ja-JP" sz="2400" dirty="0" err="1">
                <a:solidFill>
                  <a:schemeClr val="tx2"/>
                </a:solidFill>
                <a:latin typeface="Georgia Pro Semibold" pitchFamily="18" charset="0"/>
              </a:rPr>
              <a:t>Ki</a:t>
            </a:r>
            <a:endParaRPr lang="it-IT" altLang="ja-JP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Vapore</a:t>
            </a:r>
          </a:p>
          <a:p>
            <a:pPr algn="ctr"/>
            <a:endParaRPr lang="it-IT" altLang="ja-JP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缶 </a:t>
            </a:r>
            <a:r>
              <a:rPr lang="it-IT" altLang="ja-JP" sz="2400" dirty="0" err="1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endParaRPr lang="it-IT" altLang="ja-JP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Lattina</a:t>
            </a:r>
          </a:p>
          <a:p>
            <a:pPr algn="ctr"/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Contenitore</a:t>
            </a:r>
          </a:p>
        </p:txBody>
      </p:sp>
    </p:spTree>
    <p:extLst>
      <p:ext uri="{BB962C8B-B14F-4D97-AF65-F5344CB8AC3E}">
        <p14:creationId xmlns:p14="http://schemas.microsoft.com/office/powerpoint/2010/main" val="1442399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631504" y="62068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 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914418" y="4725145"/>
            <a:ext cx="8496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</a:rPr>
              <a:t> </a:t>
            </a:r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1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Infiniti modelli,  inventato negli anni 50 in Giappone </a:t>
            </a:r>
          </a:p>
          <a:p>
            <a:pPr lvl="1"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1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L’elettrodomestico più amato!</a:t>
            </a:r>
          </a:p>
          <a:p>
            <a:pPr lvl="1" algn="ctr"/>
            <a:r>
              <a:rPr lang="it-IT" sz="2400" i="1" dirty="0">
                <a:latin typeface="Georgia Pro Semibold" pitchFamily="18" charset="0"/>
              </a:rPr>
              <a:t>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4000" y="188641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dirty="0" err="1">
                <a:solidFill>
                  <a:schemeClr val="tx2"/>
                </a:solidFill>
                <a:latin typeface="Georgia Pro Semibold" pitchFamily="18" charset="0"/>
              </a:rPr>
              <a:t>Suihanki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Il Cuoci-riso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1493380"/>
            <a:ext cx="4742861" cy="275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27448" y="1493379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Gohan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: Pasto, Riso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 </a:t>
            </a:r>
          </a:p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Asagohan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Hirugohan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Yorugohan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001658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52238" y="1700808"/>
            <a:ext cx="5410944" cy="17567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E’ presente in tutte le case giapponesi.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Risparmiare tempo e fatica  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l’onorevole Han e altre pietanze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es. verdure, pancake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87888" y="4292592"/>
            <a:ext cx="504056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cuoci-riso non solo cuoce ma mantiene il cibo ad un calore costante, viene infatti definito un  </a:t>
            </a:r>
          </a:p>
          <a:p>
            <a:pPr lvl="0" algn="ctr">
              <a:spcBef>
                <a:spcPct val="20000"/>
              </a:spcBef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«Cuoci-riso-Thermos»</a:t>
            </a:r>
            <a:endParaRPr lang="it-IT" sz="3200" dirty="0">
              <a:solidFill>
                <a:schemeClr val="tx2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524000" y="188641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dirty="0" err="1">
                <a:solidFill>
                  <a:schemeClr val="tx2"/>
                </a:solidFill>
                <a:latin typeface="Georgia Pro Semibold" pitchFamily="18" charset="0"/>
              </a:rPr>
              <a:t>Suihanki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Il Cuoci-riso</a:t>
            </a:r>
          </a:p>
        </p:txBody>
      </p:sp>
      <p:pic>
        <p:nvPicPr>
          <p:cNvPr id="9218" name="Picture 2" descr="suihanki | 2014年春学期留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801"/>
            <a:ext cx="2739327" cy="487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556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819" y="2492897"/>
            <a:ext cx="1818456" cy="291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3" t="23268" r="2098" b="2767"/>
          <a:stretch/>
        </p:blipFill>
        <p:spPr bwMode="auto">
          <a:xfrm>
            <a:off x="2287469" y="2042290"/>
            <a:ext cx="404753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ccia a destra 4"/>
          <p:cNvSpPr/>
          <p:nvPr/>
        </p:nvSpPr>
        <p:spPr>
          <a:xfrm rot="1098567">
            <a:off x="6168177" y="3060756"/>
            <a:ext cx="1912042" cy="30920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1012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28" y="1916833"/>
            <a:ext cx="4489735" cy="255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423593" y="5013177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Due contatti paralleli piatti. 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A volte con un contatto aggiuntivo cilindrico per la messa a terra </a:t>
            </a:r>
          </a:p>
        </p:txBody>
      </p:sp>
      <p:sp>
        <p:nvSpPr>
          <p:cNvPr id="9" name="Rettangolo 8"/>
          <p:cNvSpPr/>
          <p:nvPr/>
        </p:nvSpPr>
        <p:spPr>
          <a:xfrm>
            <a:off x="1524001" y="620688"/>
            <a:ext cx="9122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In Giappone 100 volt   frequenze   50/60Hz.</a:t>
            </a:r>
          </a:p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In Italia  220/230V</a:t>
            </a:r>
          </a:p>
        </p:txBody>
      </p:sp>
    </p:spTree>
    <p:extLst>
      <p:ext uri="{BB962C8B-B14F-4D97-AF65-F5344CB8AC3E}">
        <p14:creationId xmlns:p14="http://schemas.microsoft.com/office/powerpoint/2010/main" val="771792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Gaishoku</a:t>
            </a:r>
            <a:r>
              <a:rPr lang="it-IT" sz="4000" dirty="0">
                <a:solidFill>
                  <a:schemeClr val="tx2"/>
                </a:solidFill>
              </a:rPr>
              <a:t> </a:t>
            </a:r>
            <a:r>
              <a:rPr lang="ja-JP" altLang="it-IT" sz="4000" dirty="0">
                <a:solidFill>
                  <a:schemeClr val="tx2"/>
                </a:solidFill>
              </a:rPr>
              <a:t>外食</a:t>
            </a:r>
            <a:endParaRPr lang="it-IT" sz="4000" dirty="0">
              <a:solidFill>
                <a:schemeClr val="tx2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Molto comune pranzare e cenare fuori casa, raramente un giapponese, in particolar modo single, cucina in casa per due ragioni:</a:t>
            </a:r>
          </a:p>
          <a:p>
            <a:pPr marL="0" indent="0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-Mancanza di tempo 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-Prezzi modici della ristorazione:  può essere molto più conveniente andare al ristorante che cucinare a casa, gli ingredienti ai supermercati, specialmente frutta e verdura, sono molto cari!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066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78925" y="4797153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I numerosi massicci montuosi hanno limitato le zone abitabili creando una ulteriore costrizione, alimentando la preoccupazione per una convivenza pacifica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00668"/>
            <a:ext cx="797231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8593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4497" y="1556792"/>
            <a:ext cx="8229600" cy="1396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Solitamente con Ima si definisce un salotto all’occidentale, difatti viene anche chiamata</a:t>
            </a:r>
          </a:p>
          <a:p>
            <a:pPr marL="0" indent="0" algn="ctr">
              <a:buNone/>
            </a:pPr>
            <a:r>
              <a:rPr lang="ja-JP" altLang="it-IT" sz="2400" b="1" dirty="0">
                <a:solidFill>
                  <a:schemeClr val="tx2"/>
                </a:solidFill>
                <a:latin typeface="Georgia Pro Semibold" pitchFamily="18" charset="0"/>
              </a:rPr>
              <a:t>リビングルーム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(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ribinguru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-mu)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537297" y="238195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  <a:t>Ima </a:t>
            </a:r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6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Il salotto </a:t>
            </a:r>
          </a:p>
        </p:txBody>
      </p:sp>
      <p:sp>
        <p:nvSpPr>
          <p:cNvPr id="5" name="Rettangolo 4"/>
          <p:cNvSpPr/>
          <p:nvPr/>
        </p:nvSpPr>
        <p:spPr>
          <a:xfrm>
            <a:off x="6978282" y="3717032"/>
            <a:ext cx="30736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L’arredamento è spesso minimale in linea con il significato filosofico di Ma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212977"/>
            <a:ext cx="4749854" cy="316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210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24000" y="213285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34455" y="4769530"/>
            <a:ext cx="557402" cy="11764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817299" y="3734307"/>
            <a:ext cx="557402" cy="11764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5451648" y="3809953"/>
            <a:ext cx="1440160" cy="11764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2396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24000" y="213285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8" t="42993" r="38177" b="42238"/>
          <a:stretch/>
        </p:blipFill>
        <p:spPr bwMode="auto">
          <a:xfrm>
            <a:off x="3465608" y="4168723"/>
            <a:ext cx="1319270" cy="1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34455" y="4769530"/>
            <a:ext cx="557402" cy="11764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3090947" y="5710388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Portone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5305800" y="2033723"/>
            <a:ext cx="1512168" cy="18722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5718902" y="2827968"/>
            <a:ext cx="720080" cy="18722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817299" y="3734307"/>
            <a:ext cx="557402" cy="11764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5451648" y="3809953"/>
            <a:ext cx="1440160" cy="11764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9735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24000" y="213285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8" t="42993" r="38177" b="42238"/>
          <a:stretch/>
        </p:blipFill>
        <p:spPr bwMode="auto">
          <a:xfrm>
            <a:off x="3465608" y="4168723"/>
            <a:ext cx="1319270" cy="1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8" t="49094" r="40319" b="42170"/>
          <a:stretch/>
        </p:blipFill>
        <p:spPr bwMode="auto">
          <a:xfrm>
            <a:off x="7437512" y="4492827"/>
            <a:ext cx="819817" cy="115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34455" y="4769530"/>
            <a:ext cx="557402" cy="11764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3090947" y="5710388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Portone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405308" y="5699576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altLang="ja-JP" sz="2400" dirty="0">
                <a:solidFill>
                  <a:schemeClr val="tx2"/>
                </a:solidFill>
                <a:latin typeface="Georgia Pro Semibold" pitchFamily="18" charset="0"/>
              </a:rPr>
              <a:t>Sole</a:t>
            </a:r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5700900" y="2799530"/>
            <a:ext cx="756084" cy="701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028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41058" y="213285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56394" y="3884491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30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E’  l’intervallo, la pausa, lo spazio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soprattutto, il «Vuoto»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rappresentato dalla luce del sole che filtra tra due elementi strutturali </a:t>
            </a:r>
            <a:r>
              <a:rPr lang="ja-JP" altLang="it-IT" sz="3000" b="1" dirty="0">
                <a:solidFill>
                  <a:schemeClr val="tx2"/>
                </a:solidFill>
                <a:latin typeface="Georgia Pro Semibold" pitchFamily="18" charset="0"/>
              </a:rPr>
              <a:t>門</a:t>
            </a:r>
            <a:r>
              <a:rPr lang="it-IT" altLang="ja-JP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3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08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41058" y="213285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56394" y="3884491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30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E’  l’intervallo, la pausa, lo spazio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soprattutto, il «Vuoto»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rappresentato dalla luce del sole che filtra tra due elementi strutturali </a:t>
            </a:r>
            <a:r>
              <a:rPr lang="ja-JP" altLang="it-IT" sz="3000" b="1" dirty="0">
                <a:solidFill>
                  <a:schemeClr val="tx2"/>
                </a:solidFill>
                <a:latin typeface="Georgia Pro Semibold" pitchFamily="18" charset="0"/>
              </a:rPr>
              <a:t>門</a:t>
            </a:r>
            <a:r>
              <a:rPr lang="it-IT" altLang="ja-JP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3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 flipH="1">
            <a:off x="6075452" y="1984046"/>
            <a:ext cx="34116" cy="1900444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97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42658" y="2138961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07568" y="3340932"/>
            <a:ext cx="80137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30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 due elementi strutturali </a:t>
            </a:r>
            <a:r>
              <a:rPr lang="ja-JP" altLang="it-IT" sz="3000" b="1" dirty="0">
                <a:solidFill>
                  <a:schemeClr val="tx2"/>
                </a:solidFill>
                <a:latin typeface="Georgia Pro Semibold" pitchFamily="18" charset="0"/>
              </a:rPr>
              <a:t>門</a:t>
            </a:r>
            <a:r>
              <a:rPr lang="it-IT" altLang="ja-JP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altLang="ja-JP" sz="3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Possono rappresentare anche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Cielo e Terra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Il bene e il male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 In e Yang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il chiaro e lo scuro…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10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41058" y="211866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07568" y="3340932"/>
            <a:ext cx="80137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30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 due elementi strutturali </a:t>
            </a:r>
            <a:r>
              <a:rPr lang="ja-JP" altLang="it-IT" sz="3000" b="1" dirty="0">
                <a:solidFill>
                  <a:schemeClr val="tx2"/>
                </a:solidFill>
                <a:latin typeface="Georgia Pro Semibold" pitchFamily="18" charset="0"/>
              </a:rPr>
              <a:t>門</a:t>
            </a:r>
            <a:r>
              <a:rPr lang="it-IT" altLang="ja-JP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altLang="ja-JP" sz="3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Possono rappresentare anche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Cielo e Terra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Il bene e il male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 In e Yang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il chiaro e lo scuro…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  <p:cxnSp>
        <p:nvCxnSpPr>
          <p:cNvPr id="19" name="Connettore 1 18"/>
          <p:cNvCxnSpPr/>
          <p:nvPr/>
        </p:nvCxnSpPr>
        <p:spPr>
          <a:xfrm flipH="1">
            <a:off x="6075452" y="1984046"/>
            <a:ext cx="34116" cy="1900444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2112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99957" y="2138961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07568" y="3575917"/>
            <a:ext cx="801372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…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Il luogo in cui il Vuoto si presenta e palesa la sua sacralità</a:t>
            </a:r>
          </a:p>
          <a:p>
            <a:pPr algn="ctr"/>
            <a:endParaRPr lang="it-IT" sz="3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1541058" y="1052737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Ma: 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59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10216" y="1844825"/>
            <a:ext cx="77715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«Una stanza immaginaria che si trova in una posizione indefinita tra il cielo e la terra, </a:t>
            </a:r>
          </a:p>
          <a:p>
            <a:pPr marL="0" indent="0">
              <a:buNone/>
            </a:pPr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Immaginiamo simultaneamente sia l’incertezza spaziale che quella temporale: la stanza non è né in un luogo né nell'altro, è in uno spazio indescrivibile»</a:t>
            </a:r>
          </a:p>
          <a:p>
            <a:pPr marL="0" indent="0" algn="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                                                                        </a:t>
            </a:r>
            <a:r>
              <a:rPr lang="it-IT" sz="1600" dirty="0" err="1">
                <a:solidFill>
                  <a:schemeClr val="tx2"/>
                </a:solidFill>
                <a:latin typeface="Georgia Pro Semibold" pitchFamily="18" charset="0"/>
              </a:rPr>
              <a:t>Sachiyo</a:t>
            </a:r>
            <a:r>
              <a:rPr lang="it-IT" sz="1600" dirty="0">
                <a:solidFill>
                  <a:schemeClr val="tx2"/>
                </a:solidFill>
                <a:latin typeface="Georgia Pro Semibold" pitchFamily="18" charset="0"/>
              </a:rPr>
              <a:t> Goda</a:t>
            </a:r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207568" y="404664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Ma</a:t>
            </a:r>
            <a:r>
              <a:rPr lang="ja-JP" altLang="it-IT" sz="4000" i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ja-JP" altLang="it-IT" sz="6000" b="1" dirty="0">
                <a:solidFill>
                  <a:schemeClr val="tx2"/>
                </a:solidFill>
                <a:latin typeface="Georgia Pro Semibold" pitchFamily="18" charset="0"/>
              </a:rPr>
              <a:t>間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</a:t>
            </a:r>
          </a:p>
          <a:p>
            <a:pPr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5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074716" y="548680"/>
            <a:ext cx="45509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Poche…quasi nulle le vie di fuga… di conseguenza la miglior soluzione era quella di non dare vita a conflitti ne con persone tanto meno con la natura che li ospitava </a:t>
            </a:r>
          </a:p>
          <a:p>
            <a:pPr algn="ctr"/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9" y="548680"/>
            <a:ext cx="4277577" cy="320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006263" y="5042119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030547" y="3933057"/>
            <a:ext cx="81369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>
                <a:solidFill>
                  <a:srgbClr val="2F5897"/>
                </a:solidFill>
                <a:latin typeface="Georgia Pro Semibold" pitchFamily="18" charset="0"/>
              </a:rPr>
              <a:t>Soluzione possibile solo:</a:t>
            </a:r>
          </a:p>
          <a:p>
            <a:pPr lvl="0" algn="ctr"/>
            <a:r>
              <a:rPr lang="it-IT" sz="2800" dirty="0">
                <a:solidFill>
                  <a:srgbClr val="2F5897"/>
                </a:solidFill>
                <a:latin typeface="Georgia Pro Semibold" pitchFamily="18" charset="0"/>
              </a:rPr>
              <a:t>mantenendo un grande riserbo </a:t>
            </a:r>
          </a:p>
          <a:p>
            <a:pPr lvl="0" algn="ctr"/>
            <a:r>
              <a:rPr lang="it-IT" sz="2800" dirty="0">
                <a:solidFill>
                  <a:srgbClr val="2F5897"/>
                </a:solidFill>
                <a:latin typeface="Georgia Pro Semibold" pitchFamily="18" charset="0"/>
              </a:rPr>
              <a:t>evitando di esternare le proprie considerazioni/convinzioni </a:t>
            </a:r>
          </a:p>
          <a:p>
            <a:pPr lvl="0"/>
            <a:r>
              <a:rPr lang="it-IT" sz="2800" dirty="0">
                <a:solidFill>
                  <a:srgbClr val="2F5897"/>
                </a:solidFill>
                <a:latin typeface="Georgia Pro Semibold" pitchFamily="18" charset="0"/>
              </a:rPr>
              <a:t>controllando e limitando le proprie emozioni  </a:t>
            </a:r>
          </a:p>
        </p:txBody>
      </p:sp>
    </p:spTree>
    <p:extLst>
      <p:ext uri="{BB962C8B-B14F-4D97-AF65-F5344CB8AC3E}">
        <p14:creationId xmlns:p14="http://schemas.microsoft.com/office/powerpoint/2010/main" val="417893245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61882" y="1916833"/>
            <a:ext cx="7488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Taoismo e filosofia Zen ritengono il “vuoto” quello spazio necessario al perfetto circolare dell’energia vitale, il </a:t>
            </a:r>
            <a:r>
              <a:rPr lang="it-IT" sz="3000" dirty="0" err="1">
                <a:solidFill>
                  <a:schemeClr val="tx2"/>
                </a:solidFill>
                <a:latin typeface="Georgia Pro Semibold" pitchFamily="18" charset="0"/>
              </a:rPr>
              <a:t>Ki</a:t>
            </a:r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. </a:t>
            </a:r>
          </a:p>
          <a:p>
            <a:pPr algn="ctr"/>
            <a:endParaRPr lang="it-IT" sz="3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bg1"/>
                </a:solidFill>
                <a:latin typeface="Georgia Pro Semibold" pitchFamily="18" charset="0"/>
              </a:rPr>
              <a:t>Non quindi una “zona morta”, statica,  ininfluente ma area fondamentale e ricca di potenzialità espressive.</a:t>
            </a:r>
          </a:p>
          <a:p>
            <a:pPr algn="ctr"/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207568" y="418910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Ma</a:t>
            </a:r>
            <a:r>
              <a:rPr lang="ja-JP" altLang="it-IT" sz="4000" i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ja-JP" altLang="it-IT" sz="6000" b="1" dirty="0">
                <a:solidFill>
                  <a:schemeClr val="tx2"/>
                </a:solidFill>
                <a:latin typeface="Georgia Pro Semibold" pitchFamily="18" charset="0"/>
              </a:rPr>
              <a:t>間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</a:t>
            </a:r>
          </a:p>
          <a:p>
            <a:pPr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3732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61882" y="1916833"/>
            <a:ext cx="74888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Taoismo e filosofia Zen ritengono il “vuoto” quello spazio necessario al perfetto circolare dell’energia vitale, il </a:t>
            </a:r>
            <a:r>
              <a:rPr lang="it-IT" sz="3000" dirty="0" err="1">
                <a:solidFill>
                  <a:schemeClr val="tx2"/>
                </a:solidFill>
                <a:latin typeface="Georgia Pro Semibold" pitchFamily="18" charset="0"/>
              </a:rPr>
              <a:t>Ki</a:t>
            </a:r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. </a:t>
            </a:r>
          </a:p>
          <a:p>
            <a:pPr algn="ctr"/>
            <a:endParaRPr lang="it-IT" sz="3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Non quindi una “zona morta”, statica,  ininfluente ma area fondamentale e ricca di potenzialità espressive.</a:t>
            </a:r>
          </a:p>
          <a:p>
            <a:pPr algn="ctr"/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207568" y="418910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Ma</a:t>
            </a:r>
            <a:r>
              <a:rPr lang="ja-JP" altLang="it-IT" sz="4000" i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ja-JP" altLang="it-IT" sz="6000" b="1" dirty="0">
                <a:solidFill>
                  <a:schemeClr val="tx2"/>
                </a:solidFill>
                <a:latin typeface="Georgia Pro Semibold" pitchFamily="18" charset="0"/>
              </a:rPr>
              <a:t>間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</a:t>
            </a:r>
          </a:p>
          <a:p>
            <a:pPr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302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95600" y="1207150"/>
            <a:ext cx="7200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0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Il vuoto come elemento spazio temporale, anche in casa, laddove gli esseri "pieni" possano vivere ed agire: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senza questa zona i fenomeni sarebbero condannati alla immobilità, e non potrebbero trasformarsi per procedere….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489884" y="764705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/ Ma :Intervallo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962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489884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/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520319" y="213285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0000" dirty="0">
                <a:solidFill>
                  <a:schemeClr val="tx2"/>
                </a:solidFill>
              </a:rPr>
              <a:t>間</a:t>
            </a:r>
            <a:endParaRPr lang="it-IT" altLang="ja-JP" sz="10000" dirty="0">
              <a:solidFill>
                <a:schemeClr val="tx2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52400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6856" y="5790353"/>
            <a:ext cx="1162425" cy="4947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176120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3" y="4904226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72" y="4824261"/>
            <a:ext cx="1224135" cy="88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38" y="3961293"/>
            <a:ext cx="1273139" cy="12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olo 1"/>
          <p:cNvSpPr txBox="1">
            <a:spLocks/>
          </p:cNvSpPr>
          <p:nvPr/>
        </p:nvSpPr>
        <p:spPr>
          <a:xfrm>
            <a:off x="1489884" y="764705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/ Ma :Intervallo</a:t>
            </a:r>
          </a:p>
          <a:p>
            <a:r>
              <a:rPr lang="it-IT" sz="4000" i="1" dirty="0">
                <a:latin typeface="Georgia Pro Semibold" pitchFamily="18" charset="0"/>
              </a:rPr>
              <a:t>  </a:t>
            </a:r>
            <a:endParaRPr lang="it-IT" i="1" dirty="0">
              <a:latin typeface="Georgia Pro Semibold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4293097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2726634"/>
            <a:ext cx="1320193" cy="12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1506942" y="4212193"/>
            <a:ext cx="9109884" cy="122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099557" y="3429000"/>
            <a:ext cx="79928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it-IT" sz="2400" dirty="0">
              <a:solidFill>
                <a:srgbClr val="1F497D"/>
              </a:solidFill>
              <a:latin typeface="Georgia Pro Semibold" pitchFamily="18" charset="0"/>
            </a:endParaRPr>
          </a:p>
          <a:p>
            <a:pPr lvl="0" algn="ctr"/>
            <a:r>
              <a:rPr lang="it-IT" sz="3000" dirty="0">
                <a:solidFill>
                  <a:srgbClr val="1F497D"/>
                </a:solidFill>
                <a:latin typeface="Georgia Pro Semibold" pitchFamily="18" charset="0"/>
              </a:rPr>
              <a:t>«Ma» è il concetto di spazio-tempo</a:t>
            </a:r>
          </a:p>
          <a:p>
            <a:pPr lvl="0" algn="ctr"/>
            <a:r>
              <a:rPr lang="it-IT" sz="3000" dirty="0">
                <a:solidFill>
                  <a:srgbClr val="1F497D"/>
                </a:solidFill>
                <a:latin typeface="Georgia Pro Semibold" pitchFamily="18" charset="0"/>
              </a:rPr>
              <a:t> di vuoto- pieno</a:t>
            </a:r>
          </a:p>
          <a:p>
            <a:pPr lvl="0" algn="ctr"/>
            <a:r>
              <a:rPr lang="it-IT" sz="3000" dirty="0">
                <a:solidFill>
                  <a:srgbClr val="1F497D"/>
                </a:solidFill>
                <a:latin typeface="Georgia Pro Semibold" pitchFamily="18" charset="0"/>
              </a:rPr>
              <a:t> un principio estetico, filosofico e artistico</a:t>
            </a:r>
          </a:p>
          <a:p>
            <a:pPr lvl="0" algn="ctr"/>
            <a:r>
              <a:rPr lang="it-IT" sz="3000" dirty="0">
                <a:solidFill>
                  <a:srgbClr val="1F497D"/>
                </a:solidFill>
                <a:latin typeface="Georgia Pro Semibold" pitchFamily="18" charset="0"/>
              </a:rPr>
              <a:t>lo ritroviamo spesso anche nella quotidianità giapponese: </a:t>
            </a:r>
          </a:p>
          <a:p>
            <a:pPr lvl="0" algn="ctr"/>
            <a:r>
              <a:rPr lang="it-IT" sz="3000" dirty="0">
                <a:solidFill>
                  <a:srgbClr val="1F497D"/>
                </a:solidFill>
                <a:latin typeface="Georgia Pro Semibold" pitchFamily="18" charset="0"/>
              </a:rPr>
              <a:t>Nei templi, nelle case e nelle arti</a:t>
            </a:r>
          </a:p>
        </p:txBody>
      </p:sp>
    </p:spTree>
    <p:extLst>
      <p:ext uri="{BB962C8B-B14F-4D97-AF65-F5344CB8AC3E}">
        <p14:creationId xmlns:p14="http://schemas.microsoft.com/office/powerpoint/2010/main" val="488386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37297" y="238195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  <a:t>Ima </a:t>
            </a:r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6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Il salotto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73" y="1628001"/>
            <a:ext cx="4749854" cy="316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1994497" y="5013176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Sopra i sobri tatami possiamo trovare un tavolino basso, molti cuscini, niente sedie, raramente un sofà, un mobile per la televisione: 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non molto di più in un Ima 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965749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27883" y="4549676"/>
            <a:ext cx="86654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 differenza dell’Occidente influenzato dall’idea greca della paura del vuoto ( Horror vacui)  assenza corrisponde a “negativo”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In Oriente il vuoto è considerato come condizione indispensabile all’esistenza ed azione dei fenomeni,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pieno</a:t>
            </a:r>
            <a:r>
              <a:rPr lang="it-IT" sz="2400" i="1" dirty="0">
                <a:solidFill>
                  <a:schemeClr val="tx2"/>
                </a:solidFill>
                <a:latin typeface="Georgia Pro Semibold" pitchFamily="18" charset="0"/>
              </a:rPr>
              <a:t>.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39" y="404664"/>
            <a:ext cx="5458320" cy="409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392144" y="1112706"/>
            <a:ext cx="3131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Anche nell’arredamento delle stanze interne, possiamo affermare che il “tutto” e il “vuoto” coincidono</a:t>
            </a:r>
          </a:p>
        </p:txBody>
      </p:sp>
    </p:spTree>
    <p:extLst>
      <p:ext uri="{BB962C8B-B14F-4D97-AF65-F5344CB8AC3E}">
        <p14:creationId xmlns:p14="http://schemas.microsoft.com/office/powerpoint/2010/main" val="1731344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961610" y="2780928"/>
            <a:ext cx="44558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E’ divenuta una tecnica per disporre le stanze in una casa e ha portato alla base del minimalismo Zen in arredamento: l vuoto si sviluppa sotto forma di esperienza estetica</a:t>
            </a:r>
          </a:p>
        </p:txBody>
      </p:sp>
      <p:sp>
        <p:nvSpPr>
          <p:cNvPr id="5" name="Rettangolo 4"/>
          <p:cNvSpPr/>
          <p:nvPr/>
        </p:nvSpPr>
        <p:spPr>
          <a:xfrm>
            <a:off x="3215680" y="548681"/>
            <a:ext cx="55446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Madori </a:t>
            </a:r>
          </a:p>
          <a:p>
            <a:pPr algn="ctr"/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«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Prendere, cogliere il Ma»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3" y="1916833"/>
            <a:ext cx="30114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9434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721" y="3717032"/>
            <a:ext cx="7230557" cy="30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4"/>
          <a:stretch/>
        </p:blipFill>
        <p:spPr bwMode="auto">
          <a:xfrm>
            <a:off x="2439048" y="483667"/>
            <a:ext cx="7313905" cy="304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0521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91544" y="548680"/>
            <a:ext cx="8136904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In  passato, Ima , di notte, si trasformava nella camera da letto: </a:t>
            </a:r>
          </a:p>
          <a:p>
            <a:pPr lvl="0" algn="ctr">
              <a:spcBef>
                <a:spcPct val="20000"/>
              </a:spcBef>
            </a:pPr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Una volta spostato il tavolino, gli abitanti della casa prendevano il Futon dagli </a:t>
            </a:r>
            <a:r>
              <a:rPr lang="it-IT" sz="2400" dirty="0" err="1">
                <a:solidFill>
                  <a:srgbClr val="1F497D"/>
                </a:solidFill>
                <a:latin typeface="Georgia Pro Semibold" pitchFamily="18" charset="0"/>
              </a:rPr>
              <a:t>Oshi</a:t>
            </a:r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 ire e li posizionava sui tatami per passare la notte. 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prstClr val="black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636912"/>
            <a:ext cx="5256584" cy="325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524000" y="6237312"/>
            <a:ext cx="91440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400" i="1" dirty="0">
                <a:solidFill>
                  <a:srgbClr val="1F497D"/>
                </a:solidFill>
                <a:latin typeface="Georgia Pro Semibold" pitchFamily="18" charset="0"/>
              </a:rPr>
              <a:t>Succede ancora oggi!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it-IT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61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ultati immagini per futon"/>
          <p:cNvPicPr>
            <a:picLocks noChangeAspect="1" noChangeArrowheads="1"/>
          </p:cNvPicPr>
          <p:nvPr/>
        </p:nvPicPr>
        <p:blipFill>
          <a:blip r:embed="rId2"/>
          <a:srcRect t="20513" b="23076"/>
          <a:stretch>
            <a:fillRect/>
          </a:stretch>
        </p:blipFill>
        <p:spPr bwMode="auto">
          <a:xfrm>
            <a:off x="1524000" y="3786190"/>
            <a:ext cx="3571868" cy="3071810"/>
          </a:xfrm>
          <a:prstGeom prst="rect">
            <a:avLst/>
          </a:prstGeom>
          <a:noFill/>
        </p:spPr>
      </p:pic>
      <p:pic>
        <p:nvPicPr>
          <p:cNvPr id="9222" name="Picture 6" descr="Risultati immagini per fut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6042" y="3714753"/>
            <a:ext cx="3634454" cy="2963251"/>
          </a:xfrm>
          <a:prstGeom prst="rect">
            <a:avLst/>
          </a:prstGeom>
          <a:noFill/>
        </p:spPr>
      </p:pic>
      <p:pic>
        <p:nvPicPr>
          <p:cNvPr id="9224" name="Picture 8" descr="Risultati immagini per fut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44" y="242325"/>
            <a:ext cx="3429024" cy="2948964"/>
          </a:xfrm>
          <a:prstGeom prst="rect">
            <a:avLst/>
          </a:prstGeom>
          <a:noFill/>
        </p:spPr>
      </p:pic>
      <p:pic>
        <p:nvPicPr>
          <p:cNvPr id="9226" name="Picture 10" descr="Risultati immagini per fut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3254" y="271923"/>
            <a:ext cx="3627242" cy="2961932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5674404" y="443542"/>
            <a:ext cx="632802" cy="2546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r>
              <a:rPr lang="it-IT" sz="2800" b="1" dirty="0" err="1">
                <a:solidFill>
                  <a:schemeClr val="tx2"/>
                </a:solidFill>
                <a:latin typeface="Georgia Pro Semibold" pitchFamily="18" charset="0"/>
              </a:rPr>
              <a:t>Beddo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674404" y="3923112"/>
            <a:ext cx="632802" cy="25465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r>
              <a:rPr lang="it-IT" altLang="ja-JP" sz="2800" b="1" dirty="0">
                <a:solidFill>
                  <a:schemeClr val="tx2"/>
                </a:solidFill>
                <a:latin typeface="Georgia Pro Semibold" pitchFamily="18" charset="0"/>
              </a:rPr>
              <a:t>Futon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8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010798" y="4797152"/>
            <a:ext cx="8194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>
                <a:solidFill>
                  <a:srgbClr val="2F5897"/>
                </a:solidFill>
                <a:latin typeface="Georgia Pro Semibold" pitchFamily="18" charset="0"/>
              </a:rPr>
              <a:t>Il segreto è nella mescolanza…non  il dissolversi di un elemento in altri, ma la convivenza pacifica, rispettosa, equilibrata e ... Armonica</a:t>
            </a:r>
          </a:p>
        </p:txBody>
      </p:sp>
      <p:pic>
        <p:nvPicPr>
          <p:cNvPr id="12291" name="Picture 3" descr="C:\Users\Utente\Desktop\roberto\B0D73BFC-72B5-4836-996C-4A7E4409BF3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44756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88569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412777"/>
            <a:ext cx="5328592" cy="360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847528" y="5229201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Fusuma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sono porte scorrevoli composte da due ante molto grandi che, scorrendo l’una sull’altra, si sovrappongono.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524000" y="44320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房間 </a:t>
            </a:r>
            <a:r>
              <a:rPr lang="it-IT" altLang="ja-JP" sz="3600" dirty="0" err="1">
                <a:solidFill>
                  <a:schemeClr val="tx2"/>
                </a:solidFill>
                <a:latin typeface="Georgia Pro Semibold" pitchFamily="18" charset="0"/>
              </a:rPr>
              <a:t>Fusama</a:t>
            </a: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>, Le porte scorrevoli</a:t>
            </a:r>
          </a:p>
        </p:txBody>
      </p:sp>
    </p:spTree>
    <p:extLst>
      <p:ext uri="{BB962C8B-B14F-4D97-AF65-F5344CB8AC3E}">
        <p14:creationId xmlns:p14="http://schemas.microsoft.com/office/powerpoint/2010/main" val="15701393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47" y="548680"/>
            <a:ext cx="602976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099556" y="5301209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Possono creano armadi, </a:t>
            </a:r>
          </a:p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con ante a tinte pastello! </a:t>
            </a:r>
          </a:p>
          <a:p>
            <a:pPr lvl="0"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Vere opere d’arte!</a:t>
            </a:r>
          </a:p>
        </p:txBody>
      </p:sp>
    </p:spTree>
    <p:extLst>
      <p:ext uri="{BB962C8B-B14F-4D97-AF65-F5344CB8AC3E}">
        <p14:creationId xmlns:p14="http://schemas.microsoft.com/office/powerpoint/2010/main" val="7713120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35560" y="1268761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Le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Fusama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si possono spostare all’interno dell’abitazione in modo da creare ambienti piccoli o grandi a seconda delle esigenze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1524000" y="44320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b="1" dirty="0">
                <a:solidFill>
                  <a:schemeClr val="tx2"/>
                </a:solidFill>
                <a:latin typeface="Georgia Pro Semibold" pitchFamily="18" charset="0"/>
              </a:rPr>
              <a:t>房間 </a:t>
            </a:r>
            <a:r>
              <a:rPr lang="it-IT" altLang="ja-JP" sz="3600" b="1" dirty="0" err="1">
                <a:solidFill>
                  <a:schemeClr val="tx2"/>
                </a:solidFill>
                <a:latin typeface="Georgia Pro Semibold" pitchFamily="18" charset="0"/>
              </a:rPr>
              <a:t>Fusama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735961" y="3717032"/>
            <a:ext cx="4618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Per esempio, in caso di ospiti, spostando un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Fusama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potrà essere ricavata una piccola stanza privata nell’ Ima</a:t>
            </a:r>
            <a:endParaRPr lang="it-IT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780929"/>
            <a:ext cx="3240360" cy="37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6308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75720" y="1410639"/>
            <a:ext cx="4985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….. o una grande sala da pranzo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524000" y="44320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房間 </a:t>
            </a:r>
            <a:r>
              <a:rPr lang="it-IT" altLang="ja-JP" sz="3600" dirty="0" err="1">
                <a:solidFill>
                  <a:schemeClr val="tx2"/>
                </a:solidFill>
                <a:latin typeface="Georgia Pro Semibold" pitchFamily="18" charset="0"/>
              </a:rPr>
              <a:t>Fusama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20" y="2204864"/>
            <a:ext cx="5040560" cy="377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62622" y="6143685"/>
            <a:ext cx="7011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 </a:t>
            </a:r>
            <a:r>
              <a:rPr lang="it-IT" sz="3200" dirty="0">
                <a:solidFill>
                  <a:srgbClr val="1F497D"/>
                </a:solidFill>
                <a:latin typeface="Georgia Pro Semibold" pitchFamily="18" charset="0"/>
              </a:rPr>
              <a:t>Anche lo spazio diviene Fluttuante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4059375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80688" y="1916832"/>
            <a:ext cx="6912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Lato positivo: 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Adattabilità alle esigenze</a:t>
            </a:r>
          </a:p>
          <a:p>
            <a:pPr algn="ctr"/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Lati negativi: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- «Finte pareti» offrono un basso il livello di isolamento acustico </a:t>
            </a:r>
          </a:p>
          <a:p>
            <a:pPr algn="ctr"/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- Non possono essere chiuse con chiave.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4000" y="44320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房間 </a:t>
            </a:r>
            <a:r>
              <a:rPr lang="it-IT" altLang="ja-JP" sz="3600" dirty="0" err="1">
                <a:solidFill>
                  <a:schemeClr val="tx2"/>
                </a:solidFill>
                <a:latin typeface="Georgia Pro Semibold" pitchFamily="18" charset="0"/>
              </a:rPr>
              <a:t>Fusama</a:t>
            </a:r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35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SHOJI PORTE GIAPPONE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1528" y="1030564"/>
            <a:ext cx="3565630" cy="2670782"/>
          </a:xfrm>
          <a:prstGeom prst="rect">
            <a:avLst/>
          </a:prstGeom>
          <a:noFill/>
        </p:spPr>
      </p:pic>
      <p:pic>
        <p:nvPicPr>
          <p:cNvPr id="5124" name="Picture 4" descr="Risultati immagini per SHOJI PORTE GIAPPONES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3992" y="1082636"/>
            <a:ext cx="4320480" cy="2566638"/>
          </a:xfrm>
          <a:prstGeom prst="rect">
            <a:avLst/>
          </a:prstGeom>
          <a:noFill/>
        </p:spPr>
      </p:pic>
      <p:pic>
        <p:nvPicPr>
          <p:cNvPr id="5128" name="Picture 8" descr="Risultati immagini per SHOJI PORTE GIAPPONES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1529" y="4077072"/>
            <a:ext cx="3605515" cy="2566638"/>
          </a:xfrm>
          <a:prstGeom prst="rect">
            <a:avLst/>
          </a:prstGeom>
          <a:noFill/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524000" y="260648"/>
            <a:ext cx="9036496" cy="1143000"/>
          </a:xfrm>
        </p:spPr>
        <p:txBody>
          <a:bodyPr>
            <a:noAutofit/>
          </a:bodyPr>
          <a:lstStyle/>
          <a:p>
            <a:r>
              <a:rPr lang="it-IT" sz="3600" dirty="0" err="1">
                <a:solidFill>
                  <a:schemeClr val="tx2"/>
                </a:solidFill>
                <a:latin typeface="Georgia Pro Semibold" pitchFamily="18" charset="0"/>
              </a:rPr>
              <a:t>Shoji</a:t>
            </a:r>
            <a:r>
              <a:rPr lang="it-IT" sz="3600" dirty="0">
                <a:solidFill>
                  <a:schemeClr val="tx2"/>
                </a:solidFill>
                <a:latin typeface="Georgia Pro Semibold" pitchFamily="18" charset="0"/>
              </a:rPr>
              <a:t>, I pannelli</a:t>
            </a:r>
            <a:br>
              <a:rPr lang="it-IT" sz="3600" i="1" dirty="0">
                <a:latin typeface="Georgia Pro Semibold" pitchFamily="18" charset="0"/>
              </a:rPr>
            </a:br>
            <a:endParaRPr lang="it-IT" sz="3600" i="1" dirty="0"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951984" y="4237007"/>
            <a:ext cx="4464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Resistenza+ ideale filtraggio della luce=  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il sistema d’illuminazione preferito dai giapponesi </a:t>
            </a:r>
          </a:p>
        </p:txBody>
      </p:sp>
    </p:spTree>
    <p:extLst>
      <p:ext uri="{BB962C8B-B14F-4D97-AF65-F5344CB8AC3E}">
        <p14:creationId xmlns:p14="http://schemas.microsoft.com/office/powerpoint/2010/main" val="27269448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47528" y="501317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Il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Tokonoma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è una piccola nicchia, approssimativamente della misura di un tatami, ricavata nella </a:t>
            </a:r>
          </a:p>
          <a:p>
            <a:pPr algn="ctr" fontAlgn="base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stanza in stile giapponese</a:t>
            </a:r>
          </a:p>
          <a:p>
            <a:pPr fontAlgn="base"/>
            <a:r>
              <a:rPr lang="it-IT" sz="2400" i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床の間　</a:t>
            </a:r>
            <a:r>
              <a:rPr lang="it-IT" altLang="ja-JP" sz="4000" dirty="0" err="1">
                <a:solidFill>
                  <a:schemeClr val="tx2"/>
                </a:solidFill>
                <a:latin typeface="Georgia Pro Semibold" pitchFamily="18" charset="0"/>
              </a:rPr>
              <a:t>Tokonoma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100" dirty="0">
                <a:solidFill>
                  <a:schemeClr val="tx2"/>
                </a:solidFill>
                <a:latin typeface="Georgia Pro Semibold" pitchFamily="18" charset="0"/>
              </a:rPr>
              <a:t> «La nicchia della bellezza»</a:t>
            </a:r>
            <a:r>
              <a:rPr lang="it-IT" sz="3100" b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4000" b="1" i="1" dirty="0">
                <a:latin typeface="Georgia Pro Semibold" pitchFamily="18" charset="0"/>
              </a:rPr>
            </a:br>
            <a:endParaRPr lang="it-IT" sz="4000" i="1" dirty="0">
              <a:latin typeface="Georgia Pro Semibold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35" y="1484784"/>
            <a:ext cx="5649916" cy="317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6684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93247" y="105273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 fontAlgn="base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E’ una sorta di altarino, leggermente rialzato dal resto della stanza e funge da palcoscenico per l’eleganza, l’armonia, l’equilibrio…tutte le forme di bellezza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床の間　</a:t>
            </a:r>
            <a:r>
              <a:rPr lang="it-IT" altLang="ja-JP" sz="4000" dirty="0" err="1">
                <a:solidFill>
                  <a:schemeClr val="tx2"/>
                </a:solidFill>
                <a:latin typeface="Georgia Pro Semibold" pitchFamily="18" charset="0"/>
              </a:rPr>
              <a:t>Tokonoma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100" dirty="0">
                <a:solidFill>
                  <a:schemeClr val="tx2"/>
                </a:solidFill>
                <a:latin typeface="Georgia Pro Semibold" pitchFamily="18" charset="0"/>
              </a:rPr>
              <a:t> «La nicchia della bellezza»</a:t>
            </a:r>
            <a:r>
              <a:rPr lang="it-IT" sz="3100" b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4000" b="1" i="1" dirty="0">
                <a:latin typeface="Georgia Pro Semibold" pitchFamily="18" charset="0"/>
              </a:rPr>
            </a:b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032104" y="3356992"/>
            <a:ext cx="34245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Possiamo trovare </a:t>
            </a:r>
            <a:r>
              <a:rPr lang="ja-JP" altLang="it-IT" sz="2400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Ikebana </a:t>
            </a:r>
          </a:p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Bonsai…</a:t>
            </a:r>
          </a:p>
          <a:p>
            <a:pPr lvl="0" algn="ctr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sulla parete si può trovare un raffinato Kakemono 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2979061"/>
            <a:ext cx="3714443" cy="343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0233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523403" y="620688"/>
            <a:ext cx="464244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Kakemono: </a:t>
            </a:r>
          </a:p>
          <a:p>
            <a:pPr algn="ctr" fontAlgn="base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Letteralmente Cosa appesa</a:t>
            </a:r>
          </a:p>
          <a:p>
            <a:pPr algn="ctr" fontAlgn="base"/>
            <a:endParaRPr lang="it-IT" sz="24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 fontAlgn="base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Il dipinto o il tratto di grafia, in Sumi (inchiostro nero) e acqua o con delicate punte di colore, «Partecipa al tempo e al movimento» è stato ideato per poterne godere per un tempo limitato</a:t>
            </a:r>
          </a:p>
          <a:p>
            <a:pPr algn="ctr" fontAlgn="base"/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 fontAlgn="base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Terminato il suo “compito”  viene arrotolato e meticolosamente riposto nella sua scatola</a:t>
            </a:r>
          </a:p>
          <a:p>
            <a:pPr algn="ctr" fontAlgn="base"/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 fontAlgn="base"/>
            <a:endParaRPr lang="it-IT" sz="2400" i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fontAlgn="base"/>
            <a:r>
              <a:rPr lang="it-IT" dirty="0"/>
              <a:t>.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r="25033"/>
          <a:stretch/>
        </p:blipFill>
        <p:spPr bwMode="auto">
          <a:xfrm>
            <a:off x="2063552" y="350991"/>
            <a:ext cx="3000054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4941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807968" y="148478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/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 Gli elementi rappresentati sono variati nel corso della storia ma è sempre stato legato alla natura: ''L' arte orientale guarda alla sensibilità della natura mentre l' arte occidentale è immersa nella storia”  </a:t>
            </a:r>
          </a:p>
          <a:p>
            <a:pPr lvl="0" fontAlgn="base"/>
            <a:r>
              <a:rPr lang="it-IT" sz="2400" i="1" dirty="0">
                <a:solidFill>
                  <a:srgbClr val="1F497D"/>
                </a:solidFill>
                <a:latin typeface="Georgia Pro Semibold" pitchFamily="18" charset="0"/>
              </a:rPr>
              <a:t>                                                               </a:t>
            </a:r>
            <a:r>
              <a:rPr lang="it-IT" i="1" dirty="0">
                <a:solidFill>
                  <a:srgbClr val="1F497D"/>
                </a:solidFill>
                <a:latin typeface="Georgia Pro Semibold" pitchFamily="18" charset="0"/>
              </a:rPr>
              <a:t>Cit. Francesco Paolo Campione</a:t>
            </a:r>
            <a:r>
              <a:rPr lang="it-IT" sz="2400" i="1" dirty="0">
                <a:solidFill>
                  <a:srgbClr val="1F497D"/>
                </a:solidFill>
                <a:latin typeface="Georgia Pro Semibold" pitchFamily="18" charset="0"/>
              </a:rPr>
              <a:t> </a:t>
            </a:r>
          </a:p>
          <a:p>
            <a:pPr lvl="0" fontAlgn="base"/>
            <a:r>
              <a:rPr lang="it-IT" sz="2400" i="1" dirty="0">
                <a:solidFill>
                  <a:srgbClr val="1F497D"/>
                </a:solidFill>
                <a:latin typeface="Georgia Pro Semibold" pitchFamily="18" charset="0"/>
              </a:rPr>
              <a:t> </a:t>
            </a:r>
            <a:endParaRPr lang="it-I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78" y="577776"/>
            <a:ext cx="3279775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486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3552" y="47667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it-IT" altLang="ja-JP" i="1" dirty="0">
                <a:latin typeface="Georgia Pro Semibold" pitchFamily="18" charset="0"/>
              </a:rPr>
            </a:br>
            <a:r>
              <a:rPr lang="it-IT" altLang="ja-JP" dirty="0" err="1">
                <a:solidFill>
                  <a:schemeClr val="tx2"/>
                </a:solidFill>
                <a:effectLst/>
                <a:latin typeface="Georgia Pro Semibold" pitchFamily="18" charset="0"/>
              </a:rPr>
              <a:t>Yamato</a:t>
            </a:r>
            <a:r>
              <a:rPr lang="ja-JP" altLang="it-IT" dirty="0">
                <a:solidFill>
                  <a:schemeClr val="tx2"/>
                </a:solidFill>
                <a:effectLst/>
                <a:latin typeface="Georgia Pro Semibold" pitchFamily="18" charset="0"/>
              </a:rPr>
              <a:t>　</a:t>
            </a:r>
            <a:br>
              <a:rPr lang="it-IT" altLang="ja-JP" dirty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dirty="0">
                <a:solidFill>
                  <a:schemeClr val="tx2"/>
                </a:solidFill>
                <a:effectLst/>
                <a:latin typeface="Georgia Pro Semibold" pitchFamily="18" charset="0"/>
              </a:rPr>
              <a:t>大和</a:t>
            </a:r>
            <a:br>
              <a:rPr lang="it-IT" altLang="ja-JP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>«Grande Armonia»</a:t>
            </a:r>
            <a:br>
              <a:rPr lang="it-IT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600" i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2420888"/>
            <a:ext cx="488875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4190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24000" y="134076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L’importanza che riveste un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Tokonoma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 una casa giapponese , per i giapponesi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床の間　</a:t>
            </a:r>
            <a:r>
              <a:rPr lang="it-IT" altLang="ja-JP" sz="4000" dirty="0" err="1">
                <a:solidFill>
                  <a:schemeClr val="tx2"/>
                </a:solidFill>
                <a:latin typeface="Georgia Pro Semibold" pitchFamily="18" charset="0"/>
              </a:rPr>
              <a:t>Tokonoma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100" dirty="0">
                <a:solidFill>
                  <a:schemeClr val="tx2"/>
                </a:solidFill>
                <a:latin typeface="Georgia Pro Semibold" pitchFamily="18" charset="0"/>
              </a:rPr>
              <a:t> «La nicchia della bellezza »</a:t>
            </a:r>
            <a:r>
              <a:rPr lang="it-IT" sz="3100" b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4000" b="1" i="1" dirty="0">
                <a:latin typeface="Georgia Pro Semibold" pitchFamily="18" charset="0"/>
              </a:rPr>
            </a:b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099556" y="5589241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Non confondiamolo come un deposito bagagli, un appendiabiti o una sala d’attesa! Molto sconveniente il transitarvi o, addirittura, soffermarvisi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49" y="2348880"/>
            <a:ext cx="4032448" cy="302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4019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0466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神棚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Kamidana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«Mensola degli Dei»</a:t>
            </a:r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4000" b="1" i="1" dirty="0">
                <a:latin typeface="Georgia Pro Semibold" pitchFamily="18" charset="0"/>
              </a:rPr>
            </a:br>
            <a:endParaRPr lang="it-IT" sz="4000" i="1" dirty="0">
              <a:latin typeface="Georgia Pro Semibold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5113" r="2378" b="3367"/>
          <a:stretch/>
        </p:blipFill>
        <p:spPr bwMode="auto">
          <a:xfrm>
            <a:off x="2495600" y="1484784"/>
            <a:ext cx="6906638" cy="399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24001" y="5589241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2800" i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r>
              <a:rPr lang="it-IT" sz="2800" b="1" i="1" dirty="0">
                <a:solidFill>
                  <a:schemeClr val="tx2"/>
                </a:solidFill>
                <a:latin typeface="Georgia Pro Semibold" pitchFamily="18" charset="0"/>
              </a:rPr>
              <a:t>Miniatura di un tempio shintoista</a:t>
            </a:r>
          </a:p>
          <a:p>
            <a:pPr algn="ctr"/>
            <a:r>
              <a:rPr lang="it-IT" sz="2800" b="1" i="1" dirty="0">
                <a:solidFill>
                  <a:schemeClr val="tx2"/>
                </a:solidFill>
                <a:latin typeface="Georgia Pro Semibold" pitchFamily="18" charset="0"/>
              </a:rPr>
              <a:t>talismani di carta / amuleti / offerte votive</a:t>
            </a:r>
          </a:p>
          <a:p>
            <a:pPr algn="ctr"/>
            <a:r>
              <a:rPr lang="it-IT" sz="2800" dirty="0">
                <a:latin typeface="Georgia Pro Semibol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2670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753967"/>
            <a:ext cx="4257675" cy="30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718703" y="1156863"/>
            <a:ext cx="4217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Riso, frutta, o sakè </a:t>
            </a:r>
          </a:p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sostituite giornalmente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260604" y="4000537"/>
            <a:ext cx="4217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Legno non trattato  non verniciato richiama l’architettura dei più famosi templi.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69" y="332657"/>
            <a:ext cx="4083868" cy="291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723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5113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仏壇　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Butsudan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L’altare Buddista</a:t>
            </a:r>
            <a:endParaRPr lang="it-IT" sz="4000" dirty="0">
              <a:solidFill>
                <a:schemeClr val="tx2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9963" r="39836" b="30989"/>
          <a:stretch/>
        </p:blipFill>
        <p:spPr bwMode="auto">
          <a:xfrm>
            <a:off x="3359696" y="1700809"/>
            <a:ext cx="5688632" cy="345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79577" y="5471647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Un tabernacolo in legno o un grande altare</a:t>
            </a:r>
          </a:p>
          <a:p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Icone religiose, fotografie statue o mandala.   </a:t>
            </a:r>
          </a:p>
        </p:txBody>
      </p:sp>
    </p:spTree>
    <p:extLst>
      <p:ext uri="{BB962C8B-B14F-4D97-AF65-F5344CB8AC3E}">
        <p14:creationId xmlns:p14="http://schemas.microsoft.com/office/powerpoint/2010/main" val="26500234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/>
          <p:cNvSpPr>
            <a:spLocks noGrp="1"/>
          </p:cNvSpPr>
          <p:nvPr>
            <p:ph type="title"/>
          </p:nvPr>
        </p:nvSpPr>
        <p:spPr>
          <a:xfrm>
            <a:off x="1981200" y="301375"/>
            <a:ext cx="8229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 屋根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Yane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«Il Tetto»</a:t>
            </a:r>
            <a:endParaRPr lang="it-IT" sz="3200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21" y="1556792"/>
            <a:ext cx="579175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96532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/>
          <p:cNvSpPr>
            <a:spLocks noGrp="1"/>
          </p:cNvSpPr>
          <p:nvPr>
            <p:ph type="title"/>
          </p:nvPr>
        </p:nvSpPr>
        <p:spPr>
          <a:xfrm>
            <a:off x="1981200" y="301375"/>
            <a:ext cx="8229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 屋根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Yane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«Il Tetto»</a:t>
            </a:r>
            <a:endParaRPr lang="it-IT" sz="3200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21" y="1556792"/>
            <a:ext cx="579175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1981200" y="558924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err="1">
                <a:solidFill>
                  <a:schemeClr val="tx2"/>
                </a:solidFill>
                <a:latin typeface="Georgia Pro Semibold" pitchFamily="18" charset="0"/>
              </a:rPr>
              <a:t>Yane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 è il tipico tetto spiovente giapponese 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dagli angoli ricurvi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16355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/>
          <p:cNvSpPr>
            <a:spLocks noGrp="1"/>
          </p:cNvSpPr>
          <p:nvPr>
            <p:ph type="title"/>
          </p:nvPr>
        </p:nvSpPr>
        <p:spPr>
          <a:xfrm>
            <a:off x="1981200" y="301375"/>
            <a:ext cx="8229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 屋根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Yane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«Il Tetto»</a:t>
            </a:r>
            <a:endParaRPr lang="it-IT" sz="3200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21" y="1556792"/>
            <a:ext cx="579175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279576" y="5445225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1F497D"/>
                </a:solidFill>
                <a:latin typeface="Georgia Pro Semibold" pitchFamily="18" charset="0"/>
              </a:rPr>
              <a:t>Il tetto è composto da paglia e un frastagliamento di tegole disposte in modo tale da creare una copertura  sia per la casa sia per le aree periferiche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69196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1544" y="33265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Interessante anche la parte sottostante le tegole: 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Nelle case antiche non veniva, e non viene, utilizzato nessun chiodo! Solo elementi naturali come paglia e legno, corde di canapa annodate! questa parte del tetto viene sostituita ogni 15/20 anni</a:t>
            </a:r>
          </a:p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68" y="2420888"/>
            <a:ext cx="5615781" cy="412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7137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47528" y="5445224"/>
            <a:ext cx="8229600" cy="23328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Generando delle zone d’ombra   </a:t>
            </a:r>
          </a:p>
          <a:p>
            <a:pPr marL="0" indent="0" algn="ctr">
              <a:buNone/>
            </a:pP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in corrispondenza di </a:t>
            </a:r>
            <a:r>
              <a:rPr lang="it-IT" sz="2400" dirty="0" err="1">
                <a:solidFill>
                  <a:schemeClr val="tx2"/>
                </a:solidFill>
                <a:latin typeface="Georgia Pro Semibold" pitchFamily="18" charset="0"/>
              </a:rPr>
              <a:t>di</a:t>
            </a:r>
            <a:r>
              <a:rPr lang="it-IT" sz="2400" dirty="0">
                <a:solidFill>
                  <a:schemeClr val="tx2"/>
                </a:solidFill>
                <a:latin typeface="Georgia Pro Semibold" pitchFamily="18" charset="0"/>
              </a:rPr>
              <a:t> un corridoi esterno alla casa </a:t>
            </a:r>
          </a:p>
        </p:txBody>
      </p:sp>
      <p:sp>
        <p:nvSpPr>
          <p:cNvPr id="4" name="Titolo 4"/>
          <p:cNvSpPr>
            <a:spLocks noGrp="1"/>
          </p:cNvSpPr>
          <p:nvPr>
            <p:ph type="title"/>
          </p:nvPr>
        </p:nvSpPr>
        <p:spPr>
          <a:xfrm>
            <a:off x="1981200" y="301375"/>
            <a:ext cx="8229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 屋根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Yane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b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«Il Tetto»</a:t>
            </a:r>
            <a:endParaRPr lang="it-IT" sz="3200" dirty="0">
              <a:solidFill>
                <a:schemeClr val="tx2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484784"/>
            <a:ext cx="5588669" cy="361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7399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669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縁側 </a:t>
            </a:r>
            <a:r>
              <a:rPr lang="it-IT" sz="4000" dirty="0" err="1">
                <a:solidFill>
                  <a:schemeClr val="tx2"/>
                </a:solidFill>
                <a:latin typeface="Georgia Pro Semibold" pitchFamily="18" charset="0"/>
              </a:rPr>
              <a:t>Engawa</a:t>
            </a:r>
            <a:b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 La veranda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21977" r="38022" b="15898"/>
          <a:stretch/>
        </p:blipFill>
        <p:spPr bwMode="auto">
          <a:xfrm>
            <a:off x="6439802" y="1508084"/>
            <a:ext cx="3733895" cy="29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97418"/>
            <a:ext cx="3816424" cy="294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857606" y="4797153"/>
            <a:ext cx="83160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Camminamento lunga il perimetro  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Legno o bambù (no tatami )</a:t>
            </a:r>
          </a:p>
          <a:p>
            <a:pPr algn="ctr"/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Coperta da un tetto spiovente molto sporgente  </a:t>
            </a:r>
          </a:p>
        </p:txBody>
      </p:sp>
    </p:spTree>
    <p:extLst>
      <p:ext uri="{BB962C8B-B14F-4D97-AF65-F5344CB8AC3E}">
        <p14:creationId xmlns:p14="http://schemas.microsoft.com/office/powerpoint/2010/main" val="25896328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3030</Words>
  <Application>Microsoft Office PowerPoint</Application>
  <PresentationFormat>Widescreen</PresentationFormat>
  <Paragraphs>450</Paragraphs>
  <Slides>126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126</vt:i4>
      </vt:variant>
    </vt:vector>
  </HeadingPairs>
  <TitlesOfParts>
    <vt:vector size="133" baseType="lpstr">
      <vt:lpstr>Arial</vt:lpstr>
      <vt:lpstr>Bookman Old Style</vt:lpstr>
      <vt:lpstr>Calibri</vt:lpstr>
      <vt:lpstr>Calibri Light</vt:lpstr>
      <vt:lpstr>Georgia Pro Semibold</vt:lpstr>
      <vt:lpstr>Times New Roman</vt:lpstr>
      <vt:lpstr>Tema di Office</vt:lpstr>
      <vt:lpstr>Presentazione standard di PowerPoint</vt:lpstr>
      <vt:lpstr>Entriamo in una casa giapponese e il rito del bagno </vt:lpstr>
      <vt:lpstr>Presentazione standard di PowerPoint</vt:lpstr>
      <vt:lpstr> Yamato　 大和 «Grande Armonia»  </vt:lpstr>
      <vt:lpstr>«Passaggio tra le montagne» </vt:lpstr>
      <vt:lpstr>Presentazione standard di PowerPoint</vt:lpstr>
      <vt:lpstr>Presentazione standard di PowerPoint</vt:lpstr>
      <vt:lpstr>Presentazione standard di PowerPoint</vt:lpstr>
      <vt:lpstr> Yamato　 大和 «Grande Armonia»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Ōsaka </vt:lpstr>
      <vt:lpstr>Presentazione standard di PowerPoint</vt:lpstr>
      <vt:lpstr>Kominka  La «casa antica»</vt:lpstr>
      <vt:lpstr>Megalopoli e medio-grandi città</vt:lpstr>
      <vt:lpstr>Washistu - Yōshitsu</vt:lpstr>
      <vt:lpstr>Presentazione standard di PowerPoint</vt:lpstr>
      <vt:lpstr>Camera di Business Hotel</vt:lpstr>
      <vt:lpstr>Hotel a capsule</vt:lpstr>
      <vt:lpstr>Camera  stile Ryokan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Entriamo in una casa giapponese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un paese innovativo e tecnologico come il Giappone non possono assolutamente mancare apparecchi elettrici   Quelli che troveremo in qualsiasi cucina giapponese saranno: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Gaishoku 外食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Shoji, I pannelli </vt:lpstr>
      <vt:lpstr>床の間　Tokonoma  «La nicchia della bellezza»  </vt:lpstr>
      <vt:lpstr>床の間　Tokonoma  «La nicchia della bellezza»  </vt:lpstr>
      <vt:lpstr>Presentazione standard di PowerPoint</vt:lpstr>
      <vt:lpstr>Presentazione standard di PowerPoint</vt:lpstr>
      <vt:lpstr>床の間　Tokonoma  «La nicchia della bellezza »  </vt:lpstr>
      <vt:lpstr>神棚　Kamidana  «Mensola degli Dei»  </vt:lpstr>
      <vt:lpstr>Presentazione standard di PowerPoint</vt:lpstr>
      <vt:lpstr>仏壇　Butsudan  L’altare Buddista</vt:lpstr>
      <vt:lpstr> 屋根 Yane  «Il Tetto»</vt:lpstr>
      <vt:lpstr> 屋根 Yane  «Il Tetto»</vt:lpstr>
      <vt:lpstr> 屋根 Yane  «Il Tetto»</vt:lpstr>
      <vt:lpstr>Presentazione standard di PowerPoint</vt:lpstr>
      <vt:lpstr> 屋根 Yane  «Il Tetto»</vt:lpstr>
      <vt:lpstr>縁側 Engawa  La veranda</vt:lpstr>
      <vt:lpstr>Presentazione standard di PowerPoint</vt:lpstr>
      <vt:lpstr>縁側 Engawa  «La veranda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和</vt:lpstr>
      <vt:lpstr>田　Ta, la risaia </vt:lpstr>
      <vt:lpstr>田　Ta, la risaia </vt:lpstr>
      <vt:lpstr>Macchina per pulire il riso</vt:lpstr>
      <vt:lpstr>Presentazione standard di PowerPoint</vt:lpstr>
      <vt:lpstr>Furoba  La stanza da Bagno</vt:lpstr>
      <vt:lpstr>Presentazione standard di PowerPoint</vt:lpstr>
      <vt:lpstr>　和式　Washiki La turca Giapponese</vt:lpstr>
      <vt:lpstr>Furoba</vt:lpstr>
      <vt:lpstr>Presentazione standard di PowerPoint</vt:lpstr>
      <vt:lpstr>Toire :　トイレ  　　　　　　　　　　</vt:lpstr>
      <vt:lpstr>Presentazione standard di PowerPoint</vt:lpstr>
      <vt:lpstr> Ingressi annui: 130 Milioni </vt:lpstr>
      <vt:lpstr>Presentazione standard di PowerPoint</vt:lpstr>
      <vt:lpstr>Presentazione standard di PowerPoint</vt:lpstr>
      <vt:lpstr>Presentazione standard di PowerPoint</vt:lpstr>
      <vt:lpstr>Yukata</vt:lpstr>
      <vt:lpstr>着物 Kimono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D'Arcangelo Mara</dc:creator>
  <cp:lastModifiedBy>D'Arcangelo Mara</cp:lastModifiedBy>
  <cp:revision>1</cp:revision>
  <dcterms:created xsi:type="dcterms:W3CDTF">2022-02-07T10:57:39Z</dcterms:created>
  <dcterms:modified xsi:type="dcterms:W3CDTF">2022-02-07T10:58:04Z</dcterms:modified>
</cp:coreProperties>
</file>