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  <p:sldMasterId id="2147483686" r:id="rId2"/>
    <p:sldMasterId id="2147483710" r:id="rId3"/>
  </p:sldMasterIdLst>
  <p:sldIdLst>
    <p:sldId id="479" r:id="rId4"/>
    <p:sldId id="480" r:id="rId5"/>
    <p:sldId id="282" r:id="rId6"/>
    <p:sldId id="557" r:id="rId7"/>
    <p:sldId id="558" r:id="rId8"/>
    <p:sldId id="559" r:id="rId9"/>
    <p:sldId id="560" r:id="rId10"/>
    <p:sldId id="561" r:id="rId11"/>
    <p:sldId id="328" r:id="rId12"/>
    <p:sldId id="464" r:id="rId13"/>
    <p:sldId id="329" r:id="rId14"/>
    <p:sldId id="483" r:id="rId15"/>
    <p:sldId id="487" r:id="rId16"/>
    <p:sldId id="482" r:id="rId17"/>
    <p:sldId id="486" r:id="rId18"/>
    <p:sldId id="330" r:id="rId19"/>
    <p:sldId id="490" r:id="rId20"/>
    <p:sldId id="489" r:id="rId21"/>
    <p:sldId id="492" r:id="rId22"/>
    <p:sldId id="488" r:id="rId23"/>
    <p:sldId id="493" r:id="rId24"/>
    <p:sldId id="495" r:id="rId25"/>
    <p:sldId id="494" r:id="rId26"/>
    <p:sldId id="496" r:id="rId27"/>
    <p:sldId id="508" r:id="rId28"/>
    <p:sldId id="509" r:id="rId29"/>
    <p:sldId id="510" r:id="rId30"/>
    <p:sldId id="511" r:id="rId31"/>
    <p:sldId id="512" r:id="rId32"/>
    <p:sldId id="513" r:id="rId33"/>
    <p:sldId id="514" r:id="rId34"/>
    <p:sldId id="515" r:id="rId35"/>
    <p:sldId id="516" r:id="rId36"/>
    <p:sldId id="517" r:id="rId37"/>
    <p:sldId id="518" r:id="rId38"/>
    <p:sldId id="519" r:id="rId39"/>
    <p:sldId id="520" r:id="rId40"/>
    <p:sldId id="521" r:id="rId41"/>
    <p:sldId id="522" r:id="rId42"/>
    <p:sldId id="523" r:id="rId43"/>
    <p:sldId id="524" r:id="rId44"/>
    <p:sldId id="525" r:id="rId45"/>
    <p:sldId id="454" r:id="rId46"/>
    <p:sldId id="453" r:id="rId47"/>
    <p:sldId id="526" r:id="rId48"/>
    <p:sldId id="612" r:id="rId49"/>
    <p:sldId id="613" r:id="rId50"/>
    <p:sldId id="614" r:id="rId51"/>
    <p:sldId id="615" r:id="rId52"/>
    <p:sldId id="455" r:id="rId53"/>
    <p:sldId id="527" r:id="rId54"/>
    <p:sldId id="528" r:id="rId55"/>
    <p:sldId id="456" r:id="rId56"/>
    <p:sldId id="458" r:id="rId57"/>
    <p:sldId id="530" r:id="rId58"/>
    <p:sldId id="529" r:id="rId59"/>
    <p:sldId id="459" r:id="rId60"/>
    <p:sldId id="376" r:id="rId61"/>
    <p:sldId id="531" r:id="rId62"/>
    <p:sldId id="532" r:id="rId63"/>
    <p:sldId id="377" r:id="rId64"/>
    <p:sldId id="534" r:id="rId65"/>
    <p:sldId id="533" r:id="rId66"/>
    <p:sldId id="535" r:id="rId67"/>
    <p:sldId id="536" r:id="rId68"/>
    <p:sldId id="420" r:id="rId69"/>
    <p:sldId id="539" r:id="rId70"/>
    <p:sldId id="538" r:id="rId71"/>
    <p:sldId id="537" r:id="rId72"/>
    <p:sldId id="334" r:id="rId73"/>
    <p:sldId id="460" r:id="rId74"/>
    <p:sldId id="375" r:id="rId75"/>
    <p:sldId id="541" r:id="rId76"/>
    <p:sldId id="540" r:id="rId77"/>
    <p:sldId id="542" r:id="rId78"/>
    <p:sldId id="386" r:id="rId79"/>
    <p:sldId id="390" r:id="rId80"/>
    <p:sldId id="385" r:id="rId81"/>
    <p:sldId id="389" r:id="rId82"/>
    <p:sldId id="392" r:id="rId83"/>
    <p:sldId id="393" r:id="rId84"/>
    <p:sldId id="256" r:id="rId85"/>
    <p:sldId id="421" r:id="rId86"/>
    <p:sldId id="544" r:id="rId87"/>
    <p:sldId id="543" r:id="rId88"/>
    <p:sldId id="545" r:id="rId89"/>
    <p:sldId id="422" r:id="rId90"/>
    <p:sldId id="562" r:id="rId91"/>
    <p:sldId id="563" r:id="rId92"/>
    <p:sldId id="564" r:id="rId93"/>
    <p:sldId id="565" r:id="rId94"/>
    <p:sldId id="566" r:id="rId95"/>
    <p:sldId id="567" r:id="rId96"/>
    <p:sldId id="568" r:id="rId97"/>
    <p:sldId id="569" r:id="rId98"/>
    <p:sldId id="570" r:id="rId99"/>
    <p:sldId id="571" r:id="rId100"/>
    <p:sldId id="572" r:id="rId101"/>
    <p:sldId id="573" r:id="rId102"/>
    <p:sldId id="574" r:id="rId103"/>
    <p:sldId id="575" r:id="rId104"/>
    <p:sldId id="576" r:id="rId105"/>
    <p:sldId id="577" r:id="rId106"/>
    <p:sldId id="578" r:id="rId107"/>
    <p:sldId id="579" r:id="rId108"/>
    <p:sldId id="617" r:id="rId109"/>
    <p:sldId id="618" r:id="rId110"/>
    <p:sldId id="619" r:id="rId111"/>
    <p:sldId id="620" r:id="rId112"/>
    <p:sldId id="621" r:id="rId113"/>
    <p:sldId id="622" r:id="rId114"/>
    <p:sldId id="623" r:id="rId115"/>
    <p:sldId id="624" r:id="rId116"/>
    <p:sldId id="625" r:id="rId117"/>
    <p:sldId id="626" r:id="rId118"/>
    <p:sldId id="627" r:id="rId119"/>
    <p:sldId id="628" r:id="rId120"/>
    <p:sldId id="629" r:id="rId121"/>
    <p:sldId id="630" r:id="rId122"/>
    <p:sldId id="580" r:id="rId123"/>
    <p:sldId id="581" r:id="rId124"/>
    <p:sldId id="582" r:id="rId125"/>
    <p:sldId id="583" r:id="rId126"/>
    <p:sldId id="584" r:id="rId127"/>
    <p:sldId id="585" r:id="rId128"/>
    <p:sldId id="586" r:id="rId129"/>
    <p:sldId id="587" r:id="rId130"/>
    <p:sldId id="588" r:id="rId131"/>
    <p:sldId id="589" r:id="rId132"/>
    <p:sldId id="590" r:id="rId133"/>
    <p:sldId id="591" r:id="rId134"/>
    <p:sldId id="762" r:id="rId135"/>
    <p:sldId id="763" r:id="rId136"/>
    <p:sldId id="764" r:id="rId137"/>
    <p:sldId id="765" r:id="rId138"/>
    <p:sldId id="766" r:id="rId139"/>
    <p:sldId id="767" r:id="rId140"/>
    <p:sldId id="768" r:id="rId141"/>
    <p:sldId id="769" r:id="rId142"/>
    <p:sldId id="770" r:id="rId143"/>
    <p:sldId id="771" r:id="rId144"/>
    <p:sldId id="772" r:id="rId145"/>
    <p:sldId id="773" r:id="rId146"/>
    <p:sldId id="774" r:id="rId147"/>
    <p:sldId id="775" r:id="rId148"/>
    <p:sldId id="776" r:id="rId149"/>
    <p:sldId id="777" r:id="rId150"/>
    <p:sldId id="778" r:id="rId151"/>
    <p:sldId id="779" r:id="rId152"/>
    <p:sldId id="780" r:id="rId153"/>
    <p:sldId id="781" r:id="rId154"/>
    <p:sldId id="782" r:id="rId155"/>
    <p:sldId id="783" r:id="rId156"/>
    <p:sldId id="784" r:id="rId157"/>
    <p:sldId id="785" r:id="rId158"/>
    <p:sldId id="786" r:id="rId159"/>
    <p:sldId id="787" r:id="rId160"/>
    <p:sldId id="788" r:id="rId161"/>
    <p:sldId id="789" r:id="rId162"/>
    <p:sldId id="790" r:id="rId163"/>
    <p:sldId id="791" r:id="rId164"/>
    <p:sldId id="792" r:id="rId165"/>
    <p:sldId id="793" r:id="rId166"/>
    <p:sldId id="794" r:id="rId167"/>
    <p:sldId id="795" r:id="rId168"/>
    <p:sldId id="796" r:id="rId169"/>
    <p:sldId id="797" r:id="rId170"/>
    <p:sldId id="838" r:id="rId171"/>
    <p:sldId id="839" r:id="rId172"/>
    <p:sldId id="840" r:id="rId173"/>
    <p:sldId id="841" r:id="rId174"/>
    <p:sldId id="842" r:id="rId175"/>
    <p:sldId id="798" r:id="rId176"/>
    <p:sldId id="799" r:id="rId177"/>
    <p:sldId id="800" r:id="rId178"/>
    <p:sldId id="801" r:id="rId179"/>
    <p:sldId id="802" r:id="rId180"/>
    <p:sldId id="803" r:id="rId181"/>
    <p:sldId id="843" r:id="rId182"/>
    <p:sldId id="844" r:id="rId183"/>
    <p:sldId id="845" r:id="rId184"/>
    <p:sldId id="846" r:id="rId185"/>
    <p:sldId id="847" r:id="rId186"/>
    <p:sldId id="848" r:id="rId187"/>
    <p:sldId id="849" r:id="rId188"/>
    <p:sldId id="850" r:id="rId189"/>
    <p:sldId id="851" r:id="rId190"/>
    <p:sldId id="852" r:id="rId191"/>
    <p:sldId id="853" r:id="rId192"/>
    <p:sldId id="854" r:id="rId193"/>
    <p:sldId id="855" r:id="rId194"/>
    <p:sldId id="856" r:id="rId195"/>
    <p:sldId id="857" r:id="rId196"/>
    <p:sldId id="858" r:id="rId197"/>
    <p:sldId id="859" r:id="rId198"/>
    <p:sldId id="860" r:id="rId199"/>
    <p:sldId id="861" r:id="rId200"/>
    <p:sldId id="862" r:id="rId201"/>
    <p:sldId id="863" r:id="rId202"/>
    <p:sldId id="864" r:id="rId203"/>
    <p:sldId id="865" r:id="rId204"/>
    <p:sldId id="866" r:id="rId205"/>
    <p:sldId id="867" r:id="rId206"/>
    <p:sldId id="868" r:id="rId207"/>
    <p:sldId id="869" r:id="rId208"/>
    <p:sldId id="804" r:id="rId209"/>
    <p:sldId id="805" r:id="rId210"/>
    <p:sldId id="806" r:id="rId211"/>
    <p:sldId id="807" r:id="rId212"/>
    <p:sldId id="808" r:id="rId213"/>
    <p:sldId id="809" r:id="rId214"/>
    <p:sldId id="810" r:id="rId215"/>
    <p:sldId id="811" r:id="rId216"/>
    <p:sldId id="812" r:id="rId217"/>
    <p:sldId id="873" r:id="rId218"/>
    <p:sldId id="813" r:id="rId219"/>
    <p:sldId id="814" r:id="rId220"/>
    <p:sldId id="815" r:id="rId221"/>
    <p:sldId id="874" r:id="rId222"/>
    <p:sldId id="875" r:id="rId223"/>
    <p:sldId id="876" r:id="rId224"/>
    <p:sldId id="877" r:id="rId225"/>
    <p:sldId id="878" r:id="rId226"/>
    <p:sldId id="879" r:id="rId227"/>
    <p:sldId id="891" r:id="rId228"/>
    <p:sldId id="892" r:id="rId229"/>
    <p:sldId id="893" r:id="rId230"/>
    <p:sldId id="894" r:id="rId231"/>
    <p:sldId id="895" r:id="rId232"/>
    <p:sldId id="896" r:id="rId233"/>
    <p:sldId id="897" r:id="rId234"/>
    <p:sldId id="898" r:id="rId235"/>
    <p:sldId id="899" r:id="rId236"/>
    <p:sldId id="900" r:id="rId237"/>
    <p:sldId id="885" r:id="rId238"/>
    <p:sldId id="829" r:id="rId239"/>
    <p:sldId id="830" r:id="rId240"/>
    <p:sldId id="831" r:id="rId241"/>
    <p:sldId id="832" r:id="rId242"/>
    <p:sldId id="833" r:id="rId243"/>
    <p:sldId id="834" r:id="rId244"/>
    <p:sldId id="835" r:id="rId245"/>
    <p:sldId id="836" r:id="rId246"/>
    <p:sldId id="837" r:id="rId247"/>
    <p:sldId id="718" r:id="rId248"/>
    <p:sldId id="723" r:id="rId249"/>
    <p:sldId id="720" r:id="rId250"/>
    <p:sldId id="721" r:id="rId251"/>
    <p:sldId id="722" r:id="rId252"/>
    <p:sldId id="719" r:id="rId253"/>
    <p:sldId id="461" r:id="rId254"/>
    <p:sldId id="758" r:id="rId255"/>
    <p:sldId id="447" r:id="rId256"/>
    <p:sldId id="761" r:id="rId257"/>
    <p:sldId id="760" r:id="rId258"/>
    <p:sldId id="759" r:id="rId259"/>
    <p:sldId id="448" r:id="rId260"/>
    <p:sldId id="871" r:id="rId261"/>
    <p:sldId id="872" r:id="rId262"/>
    <p:sldId id="481" r:id="rId263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1" autoAdjust="0"/>
    <p:restoredTop sz="94660"/>
  </p:normalViewPr>
  <p:slideViewPr>
    <p:cSldViewPr>
      <p:cViewPr varScale="1">
        <p:scale>
          <a:sx n="62" d="100"/>
          <a:sy n="62" d="100"/>
        </p:scale>
        <p:origin x="-1324" y="-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4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63" Type="http://schemas.openxmlformats.org/officeDocument/2006/relationships/slide" Target="slides/slide60.xml"/><Relationship Id="rId84" Type="http://schemas.openxmlformats.org/officeDocument/2006/relationships/slide" Target="slides/slide81.xml"/><Relationship Id="rId138" Type="http://schemas.openxmlformats.org/officeDocument/2006/relationships/slide" Target="slides/slide135.xml"/><Relationship Id="rId159" Type="http://schemas.openxmlformats.org/officeDocument/2006/relationships/slide" Target="slides/slide156.xml"/><Relationship Id="rId170" Type="http://schemas.openxmlformats.org/officeDocument/2006/relationships/slide" Target="slides/slide167.xml"/><Relationship Id="rId191" Type="http://schemas.openxmlformats.org/officeDocument/2006/relationships/slide" Target="slides/slide188.xml"/><Relationship Id="rId205" Type="http://schemas.openxmlformats.org/officeDocument/2006/relationships/slide" Target="slides/slide202.xml"/><Relationship Id="rId226" Type="http://schemas.openxmlformats.org/officeDocument/2006/relationships/slide" Target="slides/slide223.xml"/><Relationship Id="rId247" Type="http://schemas.openxmlformats.org/officeDocument/2006/relationships/slide" Target="slides/slide244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53" Type="http://schemas.openxmlformats.org/officeDocument/2006/relationships/slide" Target="slides/slide50.xml"/><Relationship Id="rId74" Type="http://schemas.openxmlformats.org/officeDocument/2006/relationships/slide" Target="slides/slide71.xml"/><Relationship Id="rId128" Type="http://schemas.openxmlformats.org/officeDocument/2006/relationships/slide" Target="slides/slide125.xml"/><Relationship Id="rId149" Type="http://schemas.openxmlformats.org/officeDocument/2006/relationships/slide" Target="slides/slide146.xml"/><Relationship Id="rId5" Type="http://schemas.openxmlformats.org/officeDocument/2006/relationships/slide" Target="slides/slide2.xml"/><Relationship Id="rId95" Type="http://schemas.openxmlformats.org/officeDocument/2006/relationships/slide" Target="slides/slide92.xml"/><Relationship Id="rId160" Type="http://schemas.openxmlformats.org/officeDocument/2006/relationships/slide" Target="slides/slide157.xml"/><Relationship Id="rId181" Type="http://schemas.openxmlformats.org/officeDocument/2006/relationships/slide" Target="slides/slide178.xml"/><Relationship Id="rId216" Type="http://schemas.openxmlformats.org/officeDocument/2006/relationships/slide" Target="slides/slide213.xml"/><Relationship Id="rId237" Type="http://schemas.openxmlformats.org/officeDocument/2006/relationships/slide" Target="slides/slide234.xml"/><Relationship Id="rId258" Type="http://schemas.openxmlformats.org/officeDocument/2006/relationships/slide" Target="slides/slide255.xml"/><Relationship Id="rId22" Type="http://schemas.openxmlformats.org/officeDocument/2006/relationships/slide" Target="slides/slide19.xml"/><Relationship Id="rId43" Type="http://schemas.openxmlformats.org/officeDocument/2006/relationships/slide" Target="slides/slide40.xml"/><Relationship Id="rId64" Type="http://schemas.openxmlformats.org/officeDocument/2006/relationships/slide" Target="slides/slide61.xml"/><Relationship Id="rId118" Type="http://schemas.openxmlformats.org/officeDocument/2006/relationships/slide" Target="slides/slide115.xml"/><Relationship Id="rId139" Type="http://schemas.openxmlformats.org/officeDocument/2006/relationships/slide" Target="slides/slide136.xml"/><Relationship Id="rId85" Type="http://schemas.openxmlformats.org/officeDocument/2006/relationships/slide" Target="slides/slide82.xml"/><Relationship Id="rId150" Type="http://schemas.openxmlformats.org/officeDocument/2006/relationships/slide" Target="slides/slide147.xml"/><Relationship Id="rId171" Type="http://schemas.openxmlformats.org/officeDocument/2006/relationships/slide" Target="slides/slide168.xml"/><Relationship Id="rId192" Type="http://schemas.openxmlformats.org/officeDocument/2006/relationships/slide" Target="slides/slide189.xml"/><Relationship Id="rId206" Type="http://schemas.openxmlformats.org/officeDocument/2006/relationships/slide" Target="slides/slide203.xml"/><Relationship Id="rId227" Type="http://schemas.openxmlformats.org/officeDocument/2006/relationships/slide" Target="slides/slide224.xml"/><Relationship Id="rId248" Type="http://schemas.openxmlformats.org/officeDocument/2006/relationships/slide" Target="slides/slide245.xml"/><Relationship Id="rId12" Type="http://schemas.openxmlformats.org/officeDocument/2006/relationships/slide" Target="slides/slide9.xml"/><Relationship Id="rId33" Type="http://schemas.openxmlformats.org/officeDocument/2006/relationships/slide" Target="slides/slide30.xml"/><Relationship Id="rId108" Type="http://schemas.openxmlformats.org/officeDocument/2006/relationships/slide" Target="slides/slide105.xml"/><Relationship Id="rId129" Type="http://schemas.openxmlformats.org/officeDocument/2006/relationships/slide" Target="slides/slide126.xml"/><Relationship Id="rId54" Type="http://schemas.openxmlformats.org/officeDocument/2006/relationships/slide" Target="slides/slide51.xml"/><Relationship Id="rId75" Type="http://schemas.openxmlformats.org/officeDocument/2006/relationships/slide" Target="slides/slide72.xml"/><Relationship Id="rId96" Type="http://schemas.openxmlformats.org/officeDocument/2006/relationships/slide" Target="slides/slide93.xml"/><Relationship Id="rId140" Type="http://schemas.openxmlformats.org/officeDocument/2006/relationships/slide" Target="slides/slide137.xml"/><Relationship Id="rId161" Type="http://schemas.openxmlformats.org/officeDocument/2006/relationships/slide" Target="slides/slide158.xml"/><Relationship Id="rId182" Type="http://schemas.openxmlformats.org/officeDocument/2006/relationships/slide" Target="slides/slide179.xml"/><Relationship Id="rId217" Type="http://schemas.openxmlformats.org/officeDocument/2006/relationships/slide" Target="slides/slide214.xml"/><Relationship Id="rId6" Type="http://schemas.openxmlformats.org/officeDocument/2006/relationships/slide" Target="slides/slide3.xml"/><Relationship Id="rId238" Type="http://schemas.openxmlformats.org/officeDocument/2006/relationships/slide" Target="slides/slide235.xml"/><Relationship Id="rId259" Type="http://schemas.openxmlformats.org/officeDocument/2006/relationships/slide" Target="slides/slide256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49" Type="http://schemas.openxmlformats.org/officeDocument/2006/relationships/slide" Target="slides/slide46.xml"/><Relationship Id="rId114" Type="http://schemas.openxmlformats.org/officeDocument/2006/relationships/slide" Target="slides/slide111.xml"/><Relationship Id="rId119" Type="http://schemas.openxmlformats.org/officeDocument/2006/relationships/slide" Target="slides/slide116.xml"/><Relationship Id="rId44" Type="http://schemas.openxmlformats.org/officeDocument/2006/relationships/slide" Target="slides/slide41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130" Type="http://schemas.openxmlformats.org/officeDocument/2006/relationships/slide" Target="slides/slide127.xml"/><Relationship Id="rId135" Type="http://schemas.openxmlformats.org/officeDocument/2006/relationships/slide" Target="slides/slide132.xml"/><Relationship Id="rId151" Type="http://schemas.openxmlformats.org/officeDocument/2006/relationships/slide" Target="slides/slide148.xml"/><Relationship Id="rId156" Type="http://schemas.openxmlformats.org/officeDocument/2006/relationships/slide" Target="slides/slide153.xml"/><Relationship Id="rId177" Type="http://schemas.openxmlformats.org/officeDocument/2006/relationships/slide" Target="slides/slide174.xml"/><Relationship Id="rId198" Type="http://schemas.openxmlformats.org/officeDocument/2006/relationships/slide" Target="slides/slide195.xml"/><Relationship Id="rId172" Type="http://schemas.openxmlformats.org/officeDocument/2006/relationships/slide" Target="slides/slide169.xml"/><Relationship Id="rId193" Type="http://schemas.openxmlformats.org/officeDocument/2006/relationships/slide" Target="slides/slide190.xml"/><Relationship Id="rId202" Type="http://schemas.openxmlformats.org/officeDocument/2006/relationships/slide" Target="slides/slide199.xml"/><Relationship Id="rId207" Type="http://schemas.openxmlformats.org/officeDocument/2006/relationships/slide" Target="slides/slide204.xml"/><Relationship Id="rId223" Type="http://schemas.openxmlformats.org/officeDocument/2006/relationships/slide" Target="slides/slide220.xml"/><Relationship Id="rId228" Type="http://schemas.openxmlformats.org/officeDocument/2006/relationships/slide" Target="slides/slide225.xml"/><Relationship Id="rId244" Type="http://schemas.openxmlformats.org/officeDocument/2006/relationships/slide" Target="slides/slide241.xml"/><Relationship Id="rId249" Type="http://schemas.openxmlformats.org/officeDocument/2006/relationships/slide" Target="slides/slide24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260" Type="http://schemas.openxmlformats.org/officeDocument/2006/relationships/slide" Target="slides/slide257.xml"/><Relationship Id="rId265" Type="http://schemas.openxmlformats.org/officeDocument/2006/relationships/viewProps" Target="viewProps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120" Type="http://schemas.openxmlformats.org/officeDocument/2006/relationships/slide" Target="slides/slide117.xml"/><Relationship Id="rId125" Type="http://schemas.openxmlformats.org/officeDocument/2006/relationships/slide" Target="slides/slide122.xml"/><Relationship Id="rId141" Type="http://schemas.openxmlformats.org/officeDocument/2006/relationships/slide" Target="slides/slide138.xml"/><Relationship Id="rId146" Type="http://schemas.openxmlformats.org/officeDocument/2006/relationships/slide" Target="slides/slide143.xml"/><Relationship Id="rId167" Type="http://schemas.openxmlformats.org/officeDocument/2006/relationships/slide" Target="slides/slide164.xml"/><Relationship Id="rId188" Type="http://schemas.openxmlformats.org/officeDocument/2006/relationships/slide" Target="slides/slide185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162" Type="http://schemas.openxmlformats.org/officeDocument/2006/relationships/slide" Target="slides/slide159.xml"/><Relationship Id="rId183" Type="http://schemas.openxmlformats.org/officeDocument/2006/relationships/slide" Target="slides/slide180.xml"/><Relationship Id="rId213" Type="http://schemas.openxmlformats.org/officeDocument/2006/relationships/slide" Target="slides/slide210.xml"/><Relationship Id="rId218" Type="http://schemas.openxmlformats.org/officeDocument/2006/relationships/slide" Target="slides/slide215.xml"/><Relationship Id="rId234" Type="http://schemas.openxmlformats.org/officeDocument/2006/relationships/slide" Target="slides/slide231.xml"/><Relationship Id="rId239" Type="http://schemas.openxmlformats.org/officeDocument/2006/relationships/slide" Target="slides/slide23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50" Type="http://schemas.openxmlformats.org/officeDocument/2006/relationships/slide" Target="slides/slide247.xml"/><Relationship Id="rId255" Type="http://schemas.openxmlformats.org/officeDocument/2006/relationships/slide" Target="slides/slide252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15" Type="http://schemas.openxmlformats.org/officeDocument/2006/relationships/slide" Target="slides/slide112.xml"/><Relationship Id="rId131" Type="http://schemas.openxmlformats.org/officeDocument/2006/relationships/slide" Target="slides/slide128.xml"/><Relationship Id="rId136" Type="http://schemas.openxmlformats.org/officeDocument/2006/relationships/slide" Target="slides/slide133.xml"/><Relationship Id="rId157" Type="http://schemas.openxmlformats.org/officeDocument/2006/relationships/slide" Target="slides/slide154.xml"/><Relationship Id="rId178" Type="http://schemas.openxmlformats.org/officeDocument/2006/relationships/slide" Target="slides/slide175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52" Type="http://schemas.openxmlformats.org/officeDocument/2006/relationships/slide" Target="slides/slide149.xml"/><Relationship Id="rId173" Type="http://schemas.openxmlformats.org/officeDocument/2006/relationships/slide" Target="slides/slide170.xml"/><Relationship Id="rId194" Type="http://schemas.openxmlformats.org/officeDocument/2006/relationships/slide" Target="slides/slide191.xml"/><Relationship Id="rId199" Type="http://schemas.openxmlformats.org/officeDocument/2006/relationships/slide" Target="slides/slide196.xml"/><Relationship Id="rId203" Type="http://schemas.openxmlformats.org/officeDocument/2006/relationships/slide" Target="slides/slide200.xml"/><Relationship Id="rId208" Type="http://schemas.openxmlformats.org/officeDocument/2006/relationships/slide" Target="slides/slide205.xml"/><Relationship Id="rId229" Type="http://schemas.openxmlformats.org/officeDocument/2006/relationships/slide" Target="slides/slide226.xml"/><Relationship Id="rId19" Type="http://schemas.openxmlformats.org/officeDocument/2006/relationships/slide" Target="slides/slide16.xml"/><Relationship Id="rId224" Type="http://schemas.openxmlformats.org/officeDocument/2006/relationships/slide" Target="slides/slide221.xml"/><Relationship Id="rId240" Type="http://schemas.openxmlformats.org/officeDocument/2006/relationships/slide" Target="slides/slide237.xml"/><Relationship Id="rId245" Type="http://schemas.openxmlformats.org/officeDocument/2006/relationships/slide" Target="slides/slide242.xml"/><Relationship Id="rId261" Type="http://schemas.openxmlformats.org/officeDocument/2006/relationships/slide" Target="slides/slide258.xml"/><Relationship Id="rId266" Type="http://schemas.openxmlformats.org/officeDocument/2006/relationships/theme" Target="theme/theme1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26" Type="http://schemas.openxmlformats.org/officeDocument/2006/relationships/slide" Target="slides/slide123.xml"/><Relationship Id="rId147" Type="http://schemas.openxmlformats.org/officeDocument/2006/relationships/slide" Target="slides/slide144.xml"/><Relationship Id="rId168" Type="http://schemas.openxmlformats.org/officeDocument/2006/relationships/slide" Target="slides/slide165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121" Type="http://schemas.openxmlformats.org/officeDocument/2006/relationships/slide" Target="slides/slide118.xml"/><Relationship Id="rId142" Type="http://schemas.openxmlformats.org/officeDocument/2006/relationships/slide" Target="slides/slide139.xml"/><Relationship Id="rId163" Type="http://schemas.openxmlformats.org/officeDocument/2006/relationships/slide" Target="slides/slide160.xml"/><Relationship Id="rId184" Type="http://schemas.openxmlformats.org/officeDocument/2006/relationships/slide" Target="slides/slide181.xml"/><Relationship Id="rId189" Type="http://schemas.openxmlformats.org/officeDocument/2006/relationships/slide" Target="slides/slide186.xml"/><Relationship Id="rId219" Type="http://schemas.openxmlformats.org/officeDocument/2006/relationships/slide" Target="slides/slide216.xml"/><Relationship Id="rId3" Type="http://schemas.openxmlformats.org/officeDocument/2006/relationships/slideMaster" Target="slideMasters/slideMaster3.xml"/><Relationship Id="rId214" Type="http://schemas.openxmlformats.org/officeDocument/2006/relationships/slide" Target="slides/slide211.xml"/><Relationship Id="rId230" Type="http://schemas.openxmlformats.org/officeDocument/2006/relationships/slide" Target="slides/slide227.xml"/><Relationship Id="rId235" Type="http://schemas.openxmlformats.org/officeDocument/2006/relationships/slide" Target="slides/slide232.xml"/><Relationship Id="rId251" Type="http://schemas.openxmlformats.org/officeDocument/2006/relationships/slide" Target="slides/slide248.xml"/><Relationship Id="rId256" Type="http://schemas.openxmlformats.org/officeDocument/2006/relationships/slide" Target="slides/slide253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116" Type="http://schemas.openxmlformats.org/officeDocument/2006/relationships/slide" Target="slides/slide113.xml"/><Relationship Id="rId137" Type="http://schemas.openxmlformats.org/officeDocument/2006/relationships/slide" Target="slides/slide134.xml"/><Relationship Id="rId158" Type="http://schemas.openxmlformats.org/officeDocument/2006/relationships/slide" Target="slides/slide155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111" Type="http://schemas.openxmlformats.org/officeDocument/2006/relationships/slide" Target="slides/slide108.xml"/><Relationship Id="rId132" Type="http://schemas.openxmlformats.org/officeDocument/2006/relationships/slide" Target="slides/slide129.xml"/><Relationship Id="rId153" Type="http://schemas.openxmlformats.org/officeDocument/2006/relationships/slide" Target="slides/slide150.xml"/><Relationship Id="rId174" Type="http://schemas.openxmlformats.org/officeDocument/2006/relationships/slide" Target="slides/slide171.xml"/><Relationship Id="rId179" Type="http://schemas.openxmlformats.org/officeDocument/2006/relationships/slide" Target="slides/slide176.xml"/><Relationship Id="rId195" Type="http://schemas.openxmlformats.org/officeDocument/2006/relationships/slide" Target="slides/slide192.xml"/><Relationship Id="rId209" Type="http://schemas.openxmlformats.org/officeDocument/2006/relationships/slide" Target="slides/slide206.xml"/><Relationship Id="rId190" Type="http://schemas.openxmlformats.org/officeDocument/2006/relationships/slide" Target="slides/slide187.xml"/><Relationship Id="rId204" Type="http://schemas.openxmlformats.org/officeDocument/2006/relationships/slide" Target="slides/slide201.xml"/><Relationship Id="rId220" Type="http://schemas.openxmlformats.org/officeDocument/2006/relationships/slide" Target="slides/slide217.xml"/><Relationship Id="rId225" Type="http://schemas.openxmlformats.org/officeDocument/2006/relationships/slide" Target="slides/slide222.xml"/><Relationship Id="rId241" Type="http://schemas.openxmlformats.org/officeDocument/2006/relationships/slide" Target="slides/slide238.xml"/><Relationship Id="rId246" Type="http://schemas.openxmlformats.org/officeDocument/2006/relationships/slide" Target="slides/slide243.xml"/><Relationship Id="rId267" Type="http://schemas.openxmlformats.org/officeDocument/2006/relationships/tableStyles" Target="tableStyles.xml"/><Relationship Id="rId15" Type="http://schemas.openxmlformats.org/officeDocument/2006/relationships/slide" Target="slides/slide12.xml"/><Relationship Id="rId36" Type="http://schemas.openxmlformats.org/officeDocument/2006/relationships/slide" Target="slides/slide33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27" Type="http://schemas.openxmlformats.org/officeDocument/2006/relationships/slide" Target="slides/slide124.xml"/><Relationship Id="rId262" Type="http://schemas.openxmlformats.org/officeDocument/2006/relationships/slide" Target="slides/slide259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52" Type="http://schemas.openxmlformats.org/officeDocument/2006/relationships/slide" Target="slides/slide49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slide" Target="slides/slide119.xml"/><Relationship Id="rId143" Type="http://schemas.openxmlformats.org/officeDocument/2006/relationships/slide" Target="slides/slide140.xml"/><Relationship Id="rId148" Type="http://schemas.openxmlformats.org/officeDocument/2006/relationships/slide" Target="slides/slide145.xml"/><Relationship Id="rId164" Type="http://schemas.openxmlformats.org/officeDocument/2006/relationships/slide" Target="slides/slide161.xml"/><Relationship Id="rId169" Type="http://schemas.openxmlformats.org/officeDocument/2006/relationships/slide" Target="slides/slide166.xml"/><Relationship Id="rId185" Type="http://schemas.openxmlformats.org/officeDocument/2006/relationships/slide" Target="slides/slide182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80" Type="http://schemas.openxmlformats.org/officeDocument/2006/relationships/slide" Target="slides/slide177.xml"/><Relationship Id="rId210" Type="http://schemas.openxmlformats.org/officeDocument/2006/relationships/slide" Target="slides/slide207.xml"/><Relationship Id="rId215" Type="http://schemas.openxmlformats.org/officeDocument/2006/relationships/slide" Target="slides/slide212.xml"/><Relationship Id="rId236" Type="http://schemas.openxmlformats.org/officeDocument/2006/relationships/slide" Target="slides/slide233.xml"/><Relationship Id="rId257" Type="http://schemas.openxmlformats.org/officeDocument/2006/relationships/slide" Target="slides/slide254.xml"/><Relationship Id="rId26" Type="http://schemas.openxmlformats.org/officeDocument/2006/relationships/slide" Target="slides/slide23.xml"/><Relationship Id="rId231" Type="http://schemas.openxmlformats.org/officeDocument/2006/relationships/slide" Target="slides/slide228.xml"/><Relationship Id="rId252" Type="http://schemas.openxmlformats.org/officeDocument/2006/relationships/slide" Target="slides/slide249.xml"/><Relationship Id="rId47" Type="http://schemas.openxmlformats.org/officeDocument/2006/relationships/slide" Target="slides/slide44.xml"/><Relationship Id="rId68" Type="http://schemas.openxmlformats.org/officeDocument/2006/relationships/slide" Target="slides/slide65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33" Type="http://schemas.openxmlformats.org/officeDocument/2006/relationships/slide" Target="slides/slide130.xml"/><Relationship Id="rId154" Type="http://schemas.openxmlformats.org/officeDocument/2006/relationships/slide" Target="slides/slide151.xml"/><Relationship Id="rId175" Type="http://schemas.openxmlformats.org/officeDocument/2006/relationships/slide" Target="slides/slide172.xml"/><Relationship Id="rId196" Type="http://schemas.openxmlformats.org/officeDocument/2006/relationships/slide" Target="slides/slide193.xml"/><Relationship Id="rId200" Type="http://schemas.openxmlformats.org/officeDocument/2006/relationships/slide" Target="slides/slide197.xml"/><Relationship Id="rId16" Type="http://schemas.openxmlformats.org/officeDocument/2006/relationships/slide" Target="slides/slide13.xml"/><Relationship Id="rId221" Type="http://schemas.openxmlformats.org/officeDocument/2006/relationships/slide" Target="slides/slide218.xml"/><Relationship Id="rId242" Type="http://schemas.openxmlformats.org/officeDocument/2006/relationships/slide" Target="slides/slide239.xml"/><Relationship Id="rId263" Type="http://schemas.openxmlformats.org/officeDocument/2006/relationships/slide" Target="slides/slide260.xml"/><Relationship Id="rId37" Type="http://schemas.openxmlformats.org/officeDocument/2006/relationships/slide" Target="slides/slide34.xml"/><Relationship Id="rId58" Type="http://schemas.openxmlformats.org/officeDocument/2006/relationships/slide" Target="slides/slide55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slide" Target="slides/slide120.xml"/><Relationship Id="rId144" Type="http://schemas.openxmlformats.org/officeDocument/2006/relationships/slide" Target="slides/slide141.xml"/><Relationship Id="rId90" Type="http://schemas.openxmlformats.org/officeDocument/2006/relationships/slide" Target="slides/slide87.xml"/><Relationship Id="rId165" Type="http://schemas.openxmlformats.org/officeDocument/2006/relationships/slide" Target="slides/slide162.xml"/><Relationship Id="rId186" Type="http://schemas.openxmlformats.org/officeDocument/2006/relationships/slide" Target="slides/slide183.xml"/><Relationship Id="rId211" Type="http://schemas.openxmlformats.org/officeDocument/2006/relationships/slide" Target="slides/slide208.xml"/><Relationship Id="rId232" Type="http://schemas.openxmlformats.org/officeDocument/2006/relationships/slide" Target="slides/slide229.xml"/><Relationship Id="rId253" Type="http://schemas.openxmlformats.org/officeDocument/2006/relationships/slide" Target="slides/slide250.xml"/><Relationship Id="rId27" Type="http://schemas.openxmlformats.org/officeDocument/2006/relationships/slide" Target="slides/slide24.xml"/><Relationship Id="rId48" Type="http://schemas.openxmlformats.org/officeDocument/2006/relationships/slide" Target="slides/slide45.xml"/><Relationship Id="rId69" Type="http://schemas.openxmlformats.org/officeDocument/2006/relationships/slide" Target="slides/slide66.xml"/><Relationship Id="rId113" Type="http://schemas.openxmlformats.org/officeDocument/2006/relationships/slide" Target="slides/slide110.xml"/><Relationship Id="rId134" Type="http://schemas.openxmlformats.org/officeDocument/2006/relationships/slide" Target="slides/slide131.xml"/><Relationship Id="rId80" Type="http://schemas.openxmlformats.org/officeDocument/2006/relationships/slide" Target="slides/slide77.xml"/><Relationship Id="rId155" Type="http://schemas.openxmlformats.org/officeDocument/2006/relationships/slide" Target="slides/slide152.xml"/><Relationship Id="rId176" Type="http://schemas.openxmlformats.org/officeDocument/2006/relationships/slide" Target="slides/slide173.xml"/><Relationship Id="rId197" Type="http://schemas.openxmlformats.org/officeDocument/2006/relationships/slide" Target="slides/slide194.xml"/><Relationship Id="rId201" Type="http://schemas.openxmlformats.org/officeDocument/2006/relationships/slide" Target="slides/slide198.xml"/><Relationship Id="rId222" Type="http://schemas.openxmlformats.org/officeDocument/2006/relationships/slide" Target="slides/slide219.xml"/><Relationship Id="rId243" Type="http://schemas.openxmlformats.org/officeDocument/2006/relationships/slide" Target="slides/slide240.xml"/><Relationship Id="rId264" Type="http://schemas.openxmlformats.org/officeDocument/2006/relationships/presProps" Target="presProps.xml"/><Relationship Id="rId17" Type="http://schemas.openxmlformats.org/officeDocument/2006/relationships/slide" Target="slides/slide14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slide" Target="slides/slide100.xml"/><Relationship Id="rId124" Type="http://schemas.openxmlformats.org/officeDocument/2006/relationships/slide" Target="slides/slide121.xml"/><Relationship Id="rId70" Type="http://schemas.openxmlformats.org/officeDocument/2006/relationships/slide" Target="slides/slide67.xml"/><Relationship Id="rId91" Type="http://schemas.openxmlformats.org/officeDocument/2006/relationships/slide" Target="slides/slide88.xml"/><Relationship Id="rId145" Type="http://schemas.openxmlformats.org/officeDocument/2006/relationships/slide" Target="slides/slide142.xml"/><Relationship Id="rId166" Type="http://schemas.openxmlformats.org/officeDocument/2006/relationships/slide" Target="slides/slide163.xml"/><Relationship Id="rId187" Type="http://schemas.openxmlformats.org/officeDocument/2006/relationships/slide" Target="slides/slide184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09.xml"/><Relationship Id="rId233" Type="http://schemas.openxmlformats.org/officeDocument/2006/relationships/slide" Target="slides/slide230.xml"/><Relationship Id="rId254" Type="http://schemas.openxmlformats.org/officeDocument/2006/relationships/slide" Target="slides/slide2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09/02/2022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2784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09/02/2022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9495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09/02/2022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59723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09/02/2022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988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09/02/2022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8552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09/02/2022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8984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09/02/2022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5916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09/02/2022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2537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09/02/2022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8632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09/02/2022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8489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09/02/2022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318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09/02/2022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76053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09/02/2022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990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09/02/2022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4575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09/02/2022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555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09/02/2022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5477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09/02/2022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6142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09/02/2022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4966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09/02/2022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9237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09/02/2022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1455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09/02/2022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0045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09/02/2022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879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09/02/2022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51231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09/02/2022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2400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09/02/2022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1601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09/02/2022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1927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09/02/2022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3940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DD787A-23B7-4E87-A10D-4C5BCD9CA1C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8F7CCB-5F84-47B2-BE71-3E3DFBB39A9A}" type="slidenum">
              <a:rPr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610639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09/02/2022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6322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09/02/2022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4233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09/02/2022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407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09/02/2022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9744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09/02/2022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0294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09/02/2022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3032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9D355-16BD-4E45-BD9A-5EA878CF7CBD}" type="datetimeFigureOut">
              <a:rPr lang="it-IT" smtClean="0"/>
              <a:t>09/02/2022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4905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9D355-16BD-4E45-BD9A-5EA878CF7CB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09/02/2022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41E1B-4F70-4964-A407-84C68BE8251C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689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6055F8-1D02-4417-9241-55C834FD997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09/02/2022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07B441-5312-499D-93C3-6E37886527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351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imgres?imgurl=https://upload.wikimedia.org/wikipedia/commons/thumb/f/fa/Kokin_Wakashu_Genei.jpg/310px-Kokin_Wakashu_Genei.jpg&amp;imgrefurl=https://it.wikipedia.org/wiki/Letteratura_giapponese&amp;docid=-lMQPCYIMZ38-M&amp;tbnid=n-Abmvt7mtPk0M:&amp;vet=10ahUKEwiR5veHs7DmAhUNmxQKHewvAfUQMwhnKBkwGQ..i&amp;w=310&amp;h=214&amp;bih=607&amp;biw=1280&amp;q=kinsekibun&amp;ved=0ahUKEwiR5veHs7DmAhUNmxQKHewvAfUQMwhnKBkwGQ&amp;iact=mrc&amp;uact=8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46.png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-16442" y="442356"/>
            <a:ext cx="9143999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dirty="0" smtClean="0">
                <a:solidFill>
                  <a:schemeClr val="tx2"/>
                </a:solidFill>
                <a:latin typeface="Georgia Pro Semibold" pitchFamily="18" charset="0"/>
              </a:rPr>
              <a:t>15:00- 16:30 </a:t>
            </a:r>
            <a:r>
              <a:rPr lang="it-IT" sz="4000" dirty="0">
                <a:solidFill>
                  <a:schemeClr val="tx2"/>
                </a:solidFill>
                <a:latin typeface="Georgia Pro Semibold" pitchFamily="18" charset="0"/>
              </a:rPr>
              <a:t>Parte </a:t>
            </a:r>
            <a:r>
              <a:rPr lang="it-IT" sz="4000" dirty="0" smtClean="0">
                <a:solidFill>
                  <a:schemeClr val="tx2"/>
                </a:solidFill>
                <a:latin typeface="Georgia Pro Semibold" pitchFamily="18" charset="0"/>
              </a:rPr>
              <a:t>prima </a:t>
            </a:r>
            <a:r>
              <a:rPr lang="it-IT" sz="4000" dirty="0">
                <a:solidFill>
                  <a:schemeClr val="tx2"/>
                </a:solidFill>
                <a:latin typeface="Georgia Pro Semibold" pitchFamily="18" charset="0"/>
              </a:rPr>
              <a:t>: </a:t>
            </a:r>
          </a:p>
          <a:p>
            <a:pPr algn="ctr"/>
            <a:endParaRPr lang="it-IT" sz="3600" dirty="0" smtClean="0">
              <a:solidFill>
                <a:schemeClr val="tx2"/>
              </a:solidFill>
              <a:latin typeface="Georgia Pro Semibold" pitchFamily="18" charset="0"/>
            </a:endParaRPr>
          </a:p>
          <a:p>
            <a:pPr algn="ctr"/>
            <a:r>
              <a:rPr lang="it-IT" sz="3600" dirty="0" smtClean="0">
                <a:solidFill>
                  <a:schemeClr val="tx2"/>
                </a:solidFill>
                <a:latin typeface="Georgia Pro Semibold" pitchFamily="18" charset="0"/>
              </a:rPr>
              <a:t>« Approccio alla lingua giapponese»</a:t>
            </a:r>
            <a:endParaRPr lang="it-IT" sz="3600" dirty="0">
              <a:solidFill>
                <a:schemeClr val="tx2"/>
              </a:solidFill>
              <a:latin typeface="Georgia Pro Semibold" pitchFamily="18" charset="0"/>
            </a:endParaRPr>
          </a:p>
          <a:p>
            <a:pPr algn="ctr"/>
            <a:endParaRPr lang="it-IT" sz="4000" dirty="0">
              <a:solidFill>
                <a:schemeClr val="tx2"/>
              </a:solidFill>
            </a:endParaRPr>
          </a:p>
        </p:txBody>
      </p:sp>
      <p:pic>
        <p:nvPicPr>
          <p:cNvPr id="3" name="Picture 2" descr="C:\Users\Utente\Desktop\scrittura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1" r="5829"/>
          <a:stretch/>
        </p:blipFill>
        <p:spPr bwMode="auto">
          <a:xfrm>
            <a:off x="2297926" y="2708920"/>
            <a:ext cx="4515262" cy="3717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627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844" y="548680"/>
            <a:ext cx="4221242" cy="5526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89040"/>
            <a:ext cx="36957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22" y="548680"/>
            <a:ext cx="3960896" cy="1960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227312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64592" y="1094581"/>
            <a:ext cx="8229600" cy="45259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L’uomo </a:t>
            </a:r>
            <a:r>
              <a:rPr lang="it-IT" sz="3200" dirty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era alla ricerca di risposte, investigava canali di connessione con le forze </a:t>
            </a:r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superiori  </a:t>
            </a:r>
          </a:p>
          <a:p>
            <a:pPr marL="0" indent="0" algn="ctr">
              <a:buNone/>
            </a:pPr>
            <a:endParaRPr lang="it-IT" sz="3200" dirty="0" smtClean="0">
              <a:solidFill>
                <a:schemeClr val="accent1">
                  <a:lumMod val="75000"/>
                </a:schemeClr>
              </a:solidFill>
              <a:latin typeface="Georgia Pro Semibold" pitchFamily="18" charset="0"/>
            </a:endParaRPr>
          </a:p>
          <a:p>
            <a:pPr marL="0" indent="0" algn="ctr">
              <a:buNone/>
            </a:pPr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Scaldava </a:t>
            </a:r>
            <a:r>
              <a:rPr lang="it-IT" sz="3200" dirty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con il fuoco le ossa dei mammiferi, i carapaci delle tartarughe fino al  formarsi di crepe… spaccature, interpretati come messaggi </a:t>
            </a:r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divini </a:t>
            </a:r>
            <a:endParaRPr lang="it-IT" sz="2400" i="1" dirty="0"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5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2"/>
          <p:cNvSpPr txBox="1">
            <a:spLocks/>
          </p:cNvSpPr>
          <p:nvPr/>
        </p:nvSpPr>
        <p:spPr>
          <a:xfrm>
            <a:off x="395536" y="1"/>
            <a:ext cx="8229600" cy="69573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dirty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Si afferma che sia li l’origine degli Ideogrammi, </a:t>
            </a:r>
            <a:r>
              <a:rPr lang="it-IT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poi ripresi 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e sviluppati nel corso dei secoli a venire, con particolare impegno della dinastia cinese Han, attorno al 2 secolo dc. </a:t>
            </a:r>
          </a:p>
          <a:p>
            <a:pPr marL="0" indent="0" algn="ctr">
              <a:buFont typeface="Arial" pitchFamily="34" charset="0"/>
              <a:buNone/>
            </a:pPr>
            <a:endParaRPr lang="it-IT" sz="2800" i="1" dirty="0" smtClean="0">
              <a:solidFill>
                <a:schemeClr val="accent1">
                  <a:lumMod val="75000"/>
                </a:schemeClr>
              </a:solidFill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2443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2"/>
          <p:cNvSpPr txBox="1">
            <a:spLocks/>
          </p:cNvSpPr>
          <p:nvPr/>
        </p:nvSpPr>
        <p:spPr>
          <a:xfrm>
            <a:off x="395536" y="7647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it-IT" sz="2800" i="1" dirty="0" smtClean="0">
              <a:solidFill>
                <a:schemeClr val="accent1">
                  <a:lumMod val="75000"/>
                </a:schemeClr>
              </a:solidFill>
              <a:latin typeface="Georgia Pro Semibold" pitchFamily="18" charset="0"/>
            </a:endParaRPr>
          </a:p>
          <a:p>
            <a:pPr marL="0" indent="0" algn="ctr">
              <a:buFont typeface="Arial" pitchFamily="34" charset="0"/>
              <a:buNone/>
            </a:pPr>
            <a:r>
              <a:rPr lang="it-IT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Sono pittogrammi, disegni, insieme di elementi grafici risalenti all’epoca del miti, dal regno degli eroi, dal tempo degli umani  ed ispirati dalla natura, vegetale ed animale, dall’agricoltura, dai lavori manuali. </a:t>
            </a:r>
          </a:p>
          <a:p>
            <a:pPr marL="0" indent="0" algn="ctr">
              <a:buFont typeface="Arial" pitchFamily="34" charset="0"/>
              <a:buNone/>
            </a:pPr>
            <a:endParaRPr lang="it-IT" dirty="0">
              <a:solidFill>
                <a:schemeClr val="accent1">
                  <a:lumMod val="75000"/>
                </a:schemeClr>
              </a:solidFill>
              <a:latin typeface="Georgia Pro Semibold" pitchFamily="18" charset="0"/>
            </a:endParaRPr>
          </a:p>
          <a:p>
            <a:pPr marL="0" indent="0" algn="ctr">
              <a:buFont typeface="Arial" pitchFamily="34" charset="0"/>
              <a:buNone/>
            </a:pPr>
            <a:r>
              <a:rPr lang="it-IT" dirty="0" smtClean="0">
                <a:solidFill>
                  <a:schemeClr val="bg1"/>
                </a:solidFill>
                <a:latin typeface="Georgia Pro Semibold" pitchFamily="18" charset="0"/>
              </a:rPr>
              <a:t>Con gli ideogrammi hanno raffigurato questi concetti e trasformati in scrittura</a:t>
            </a:r>
            <a:endParaRPr lang="it-IT" dirty="0">
              <a:solidFill>
                <a:schemeClr val="bg1"/>
              </a:solidFill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34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2"/>
          <p:cNvSpPr txBox="1">
            <a:spLocks/>
          </p:cNvSpPr>
          <p:nvPr/>
        </p:nvSpPr>
        <p:spPr>
          <a:xfrm>
            <a:off x="395536" y="7647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it-IT" sz="2800" i="1" dirty="0" smtClean="0">
              <a:solidFill>
                <a:schemeClr val="accent1">
                  <a:lumMod val="75000"/>
                </a:schemeClr>
              </a:solidFill>
              <a:latin typeface="Georgia Pro Semibold" pitchFamily="18" charset="0"/>
            </a:endParaRPr>
          </a:p>
          <a:p>
            <a:pPr marL="0" indent="0" algn="ctr">
              <a:buFont typeface="Arial" pitchFamily="34" charset="0"/>
              <a:buNone/>
            </a:pPr>
            <a:r>
              <a:rPr lang="it-IT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Sono pittogrammi, disegni, insieme di elementi grafici risalenti all’epoca del miti, dal regno degli eroi, dal tempo degli umani  ed ispirati dalla natura, vegetale ed animale, dall’agricoltura, dai lavori manuali. </a:t>
            </a:r>
          </a:p>
          <a:p>
            <a:pPr marL="0" indent="0" algn="ctr">
              <a:buFont typeface="Arial" pitchFamily="34" charset="0"/>
              <a:buNone/>
            </a:pPr>
            <a:endParaRPr lang="it-IT" dirty="0">
              <a:solidFill>
                <a:schemeClr val="accent1">
                  <a:lumMod val="75000"/>
                </a:schemeClr>
              </a:solidFill>
              <a:latin typeface="Georgia Pro Semibold" pitchFamily="18" charset="0"/>
            </a:endParaRPr>
          </a:p>
          <a:p>
            <a:pPr marL="0" indent="0" algn="ctr">
              <a:buFont typeface="Arial" pitchFamily="34" charset="0"/>
              <a:buNone/>
            </a:pPr>
            <a:r>
              <a:rPr lang="it-IT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Con gli ideogrammi hanno raffigurato questi concetti e trasformati in scrittura</a:t>
            </a:r>
            <a:endParaRPr lang="it-IT" dirty="0">
              <a:solidFill>
                <a:schemeClr val="accent1">
                  <a:lumMod val="75000"/>
                </a:schemeClr>
              </a:solidFill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61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708920"/>
          </a:xfrm>
        </p:spPr>
        <p:txBody>
          <a:bodyPr>
            <a:normAutofit/>
          </a:bodyPr>
          <a:lstStyle/>
          <a:p>
            <a:r>
              <a:rPr lang="it-IT" sz="4000" dirty="0" err="1">
                <a:solidFill>
                  <a:schemeClr val="tx2"/>
                </a:solidFill>
                <a:effectLst/>
                <a:latin typeface="Georgia Pro Semibold" pitchFamily="18" charset="0"/>
              </a:rPr>
              <a:t>K</a:t>
            </a:r>
            <a:r>
              <a:rPr lang="it-IT" sz="4000" dirty="0" err="1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>insekibun</a:t>
            </a:r>
            <a:r>
              <a:rPr lang="it-IT" sz="40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> </a:t>
            </a:r>
            <a:br>
              <a:rPr lang="it-IT" sz="40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</a:br>
            <a:r>
              <a:rPr lang="ja-JP" altLang="it-IT" sz="40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>金</a:t>
            </a:r>
            <a:r>
              <a:rPr lang="ja-JP" altLang="it-IT" sz="4000" dirty="0">
                <a:solidFill>
                  <a:schemeClr val="tx2"/>
                </a:solidFill>
                <a:effectLst/>
                <a:latin typeface="Georgia Pro Semibold" pitchFamily="18" charset="0"/>
              </a:rPr>
              <a:t>石文</a:t>
            </a:r>
            <a:r>
              <a:rPr lang="it-IT" sz="4800" dirty="0">
                <a:solidFill>
                  <a:schemeClr val="tx2"/>
                </a:solidFill>
                <a:effectLst/>
                <a:latin typeface="Georgia Pro Cond Semibold" pitchFamily="18" charset="0"/>
              </a:rPr>
              <a:t> </a:t>
            </a:r>
            <a:r>
              <a:rPr lang="it-IT" dirty="0" smtClean="0">
                <a:solidFill>
                  <a:schemeClr val="tx2"/>
                </a:solidFill>
                <a:effectLst/>
                <a:latin typeface="Georgia Pro Cond Semibold" pitchFamily="18" charset="0"/>
              </a:rPr>
              <a:t/>
            </a:r>
            <a:br>
              <a:rPr lang="it-IT" dirty="0" smtClean="0">
                <a:solidFill>
                  <a:schemeClr val="tx2"/>
                </a:solidFill>
                <a:effectLst/>
                <a:latin typeface="Georgia Pro Cond Semibold" pitchFamily="18" charset="0"/>
              </a:rPr>
            </a:br>
            <a:r>
              <a:rPr lang="it-IT" sz="32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>«Testi </a:t>
            </a:r>
            <a:r>
              <a:rPr lang="it-IT" sz="3200" dirty="0">
                <a:solidFill>
                  <a:schemeClr val="tx2"/>
                </a:solidFill>
                <a:effectLst/>
                <a:latin typeface="Georgia Pro Semibold" pitchFamily="18" charset="0"/>
              </a:rPr>
              <a:t>su oro e </a:t>
            </a:r>
            <a:r>
              <a:rPr lang="it-IT" sz="32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>pietra»</a:t>
            </a:r>
            <a:endParaRPr lang="it-IT" sz="3200" dirty="0">
              <a:solidFill>
                <a:schemeClr val="tx2"/>
              </a:solidFill>
              <a:effectLst/>
              <a:latin typeface="Georgia Pro Semibold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063" y="3271462"/>
            <a:ext cx="2768521" cy="2937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 descr="Risultati immagini per kinsekibun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22" y="3212975"/>
            <a:ext cx="4348635" cy="2995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1072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5825832"/>
            <a:ext cx="9144000" cy="20643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2400" i="1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Testo «</a:t>
            </a:r>
            <a:r>
              <a:rPr lang="it-IT" sz="2400" i="1" dirty="0" err="1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Nippogonico</a:t>
            </a:r>
            <a:r>
              <a:rPr lang="it-IT" sz="2400" i="1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»</a:t>
            </a:r>
            <a:endParaRPr lang="it-IT" sz="2400" i="1" dirty="0">
              <a:solidFill>
                <a:schemeClr val="accent1">
                  <a:lumMod val="75000"/>
                </a:schemeClr>
              </a:solidFill>
              <a:latin typeface="Georgia Pro Semibold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726" y="2708920"/>
            <a:ext cx="4932548" cy="2906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egnaposto contenuto 2"/>
          <p:cNvSpPr txBox="1">
            <a:spLocks/>
          </p:cNvSpPr>
          <p:nvPr/>
        </p:nvSpPr>
        <p:spPr>
          <a:xfrm>
            <a:off x="619944" y="333384"/>
            <a:ext cx="8229600" cy="20448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it-IT" i="1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 </a:t>
            </a:r>
            <a:r>
              <a:rPr lang="it-IT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Soltanto nel VIII secolo venne prodotta la prima grande opera, riferimenti storici e mitologici: </a:t>
            </a:r>
          </a:p>
          <a:p>
            <a:pPr marL="0" indent="0" algn="ctr">
              <a:buFont typeface="Arial" pitchFamily="34" charset="0"/>
              <a:buNone/>
            </a:pPr>
            <a:r>
              <a:rPr lang="it-IT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il </a:t>
            </a:r>
            <a:r>
              <a:rPr lang="it-IT" dirty="0" err="1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Kojiki</a:t>
            </a:r>
            <a:r>
              <a:rPr lang="it-IT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 (712 dc)  </a:t>
            </a:r>
            <a:endParaRPr lang="it-IT" dirty="0">
              <a:solidFill>
                <a:schemeClr val="accent1">
                  <a:lumMod val="75000"/>
                </a:schemeClr>
              </a:solidFill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818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9552" y="1052736"/>
            <a:ext cx="8229600" cy="1786210"/>
          </a:xfrm>
        </p:spPr>
        <p:txBody>
          <a:bodyPr>
            <a:noAutofit/>
          </a:bodyPr>
          <a:lstStyle/>
          <a:p>
            <a:r>
              <a:rPr lang="it-IT" sz="4000" b="1" dirty="0" smtClean="0">
                <a:solidFill>
                  <a:schemeClr val="tx2"/>
                </a:solidFill>
                <a:latin typeface="Georgia Pro Semibold" pitchFamily="18" charset="0"/>
              </a:rPr>
              <a:t>Sistema ad ideogrammi </a:t>
            </a:r>
            <a:br>
              <a:rPr lang="it-IT" sz="4000" b="1" dirty="0" smtClean="0">
                <a:solidFill>
                  <a:schemeClr val="tx2"/>
                </a:solidFill>
                <a:latin typeface="Georgia Pro Semibold" pitchFamily="18" charset="0"/>
              </a:rPr>
            </a:br>
            <a:r>
              <a:rPr lang="it-IT" sz="4000" b="1" dirty="0">
                <a:solidFill>
                  <a:schemeClr val="tx2"/>
                </a:solidFill>
                <a:latin typeface="Georgia Pro Semibold" pitchFamily="18" charset="0"/>
              </a:rPr>
              <a:t/>
            </a:r>
            <a:br>
              <a:rPr lang="it-IT" sz="4000" b="1" dirty="0">
                <a:solidFill>
                  <a:schemeClr val="tx2"/>
                </a:solidFill>
                <a:latin typeface="Georgia Pro Semibold" pitchFamily="18" charset="0"/>
              </a:rPr>
            </a:br>
            <a:r>
              <a:rPr lang="it-IT" sz="4000" b="1" dirty="0" smtClean="0">
                <a:solidFill>
                  <a:schemeClr val="tx2"/>
                </a:solidFill>
                <a:latin typeface="Georgia Pro Semibold" pitchFamily="18" charset="0"/>
              </a:rPr>
              <a:t>KANJI</a:t>
            </a:r>
            <a:r>
              <a:rPr lang="it-IT" sz="4000" b="1" dirty="0">
                <a:solidFill>
                  <a:schemeClr val="tx2"/>
                </a:solidFill>
                <a:latin typeface="Georgia Pro Semibold" pitchFamily="18" charset="0"/>
              </a:rPr>
              <a:t/>
            </a:r>
            <a:br>
              <a:rPr lang="it-IT" sz="4000" b="1" dirty="0">
                <a:solidFill>
                  <a:schemeClr val="tx2"/>
                </a:solidFill>
                <a:latin typeface="Georgia Pro Semibold" pitchFamily="18" charset="0"/>
              </a:rPr>
            </a:br>
            <a:r>
              <a:rPr lang="ja-JP" altLang="it-IT" sz="4000" b="1" dirty="0" smtClean="0">
                <a:solidFill>
                  <a:srgbClr val="00B050"/>
                </a:solidFill>
                <a:latin typeface="Georgia Pro Semibold" pitchFamily="18" charset="0"/>
              </a:rPr>
              <a:t>漢</a:t>
            </a:r>
            <a:r>
              <a:rPr lang="ja-JP" altLang="it-IT" sz="4000" b="1" dirty="0">
                <a:solidFill>
                  <a:srgbClr val="00B050"/>
                </a:solidFill>
                <a:latin typeface="Georgia Pro Semibold" pitchFamily="18" charset="0"/>
              </a:rPr>
              <a:t>字</a:t>
            </a:r>
            <a:r>
              <a:rPr lang="it-IT" sz="4000" b="1" dirty="0">
                <a:solidFill>
                  <a:srgbClr val="00B050"/>
                </a:solidFill>
                <a:latin typeface="Georgia Pro Semibold" pitchFamily="18" charset="0"/>
              </a:rPr>
              <a:t>        </a:t>
            </a:r>
            <a:r>
              <a:rPr lang="it-IT" sz="4000" b="1" dirty="0">
                <a:solidFill>
                  <a:schemeClr val="tx2"/>
                </a:solidFill>
                <a:latin typeface="Georgia Pro Semibold" pitchFamily="18" charset="0"/>
              </a:rPr>
              <a:t/>
            </a:r>
            <a:br>
              <a:rPr lang="it-IT" sz="4000" b="1" dirty="0">
                <a:solidFill>
                  <a:schemeClr val="tx2"/>
                </a:solidFill>
                <a:latin typeface="Georgia Pro Semibold" pitchFamily="18" charset="0"/>
              </a:rPr>
            </a:br>
            <a:endParaRPr lang="it-IT" sz="4000" b="1" i="1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5536" y="2924944"/>
            <a:ext cx="8136904" cy="1224136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endParaRPr lang="it-IT" dirty="0" smtClean="0">
              <a:latin typeface="Georgia Pro Semibold" pitchFamily="18" charset="0"/>
            </a:endParaRPr>
          </a:p>
          <a:p>
            <a:pPr algn="ctr">
              <a:buNone/>
            </a:pPr>
            <a:endParaRPr lang="it-IT" altLang="ja-JP" sz="4800" b="1" dirty="0" smtClean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it-IT" altLang="ja-JP" sz="11100" b="1" dirty="0" smtClean="0">
                <a:solidFill>
                  <a:schemeClr val="tx2"/>
                </a:solidFill>
                <a:latin typeface="Georgia Pro Semibold" pitchFamily="18" charset="0"/>
              </a:rPr>
              <a:t>Nomi, pronomi, verbi, aggettivi: </a:t>
            </a:r>
          </a:p>
          <a:p>
            <a:pPr algn="ctr">
              <a:buNone/>
            </a:pPr>
            <a:r>
              <a:rPr lang="it-IT" altLang="ja-JP" sz="11100" b="1" dirty="0" smtClean="0">
                <a:solidFill>
                  <a:schemeClr val="tx2"/>
                </a:solidFill>
                <a:latin typeface="Georgia Pro Semibold" pitchFamily="18" charset="0"/>
              </a:rPr>
              <a:t>il corpo della frase.</a:t>
            </a:r>
          </a:p>
          <a:p>
            <a:pPr algn="ctr">
              <a:buNone/>
            </a:pPr>
            <a:endParaRPr lang="it-IT" altLang="ja-JP" sz="11100" b="1" dirty="0">
              <a:latin typeface="Georgia Pro Semibold" pitchFamily="18" charset="0"/>
            </a:endParaRPr>
          </a:p>
          <a:p>
            <a:pPr algn="ctr">
              <a:buNone/>
            </a:pPr>
            <a:r>
              <a:rPr lang="it-IT" altLang="ja-JP" sz="11100" b="1" dirty="0" smtClean="0">
                <a:solidFill>
                  <a:schemeClr val="tx2"/>
                </a:solidFill>
                <a:latin typeface="Georgia Pro Semibold" pitchFamily="18" charset="0"/>
              </a:rPr>
              <a:t>Es. Il verbo bere :</a:t>
            </a:r>
            <a:r>
              <a:rPr lang="it-IT" altLang="ja-JP" sz="28800" b="1" dirty="0" smtClean="0">
                <a:solidFill>
                  <a:schemeClr val="tx2"/>
                </a:solidFill>
                <a:latin typeface="Georgia Pro Semibold" pitchFamily="18" charset="0"/>
              </a:rPr>
              <a:t> </a:t>
            </a:r>
            <a:r>
              <a:rPr lang="ja-JP" altLang="it-IT" sz="28800" b="1" dirty="0" smtClean="0">
                <a:solidFill>
                  <a:srgbClr val="00B050"/>
                </a:solidFill>
                <a:latin typeface="Georgia Pro Semibold" pitchFamily="18" charset="0"/>
              </a:rPr>
              <a:t>飲</a:t>
            </a:r>
            <a:endParaRPr lang="it-IT" altLang="ja-JP" sz="28800" b="1" dirty="0" smtClean="0">
              <a:solidFill>
                <a:srgbClr val="00B050"/>
              </a:solidFill>
              <a:latin typeface="Georgia Pro Semibold" pitchFamily="18" charset="0"/>
            </a:endParaRPr>
          </a:p>
          <a:p>
            <a:pPr>
              <a:buNone/>
            </a:pPr>
            <a:r>
              <a:rPr lang="it-IT" b="1" dirty="0" smtClean="0">
                <a:latin typeface="Bookman Old Style" pitchFamily="18" charset="0"/>
              </a:rPr>
              <a:t>  </a:t>
            </a:r>
            <a:endParaRPr lang="it-IT" b="1" dirty="0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100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0043" y="1628800"/>
            <a:ext cx="8229600" cy="5229200"/>
          </a:xfrm>
        </p:spPr>
        <p:txBody>
          <a:bodyPr>
            <a:normAutofit fontScale="40000" lnSpcReduction="20000"/>
          </a:bodyPr>
          <a:lstStyle/>
          <a:p>
            <a:pPr algn="ctr">
              <a:buNone/>
            </a:pPr>
            <a:r>
              <a:rPr lang="it-IT" sz="7000" b="1" dirty="0" smtClean="0">
                <a:solidFill>
                  <a:schemeClr val="tx2"/>
                </a:solidFill>
                <a:latin typeface="Georgia Pro Semibold" pitchFamily="18" charset="0"/>
              </a:rPr>
              <a:t>Forma corsiva , arrotondata </a:t>
            </a:r>
          </a:p>
          <a:p>
            <a:pPr algn="ctr">
              <a:buNone/>
            </a:pPr>
            <a:endParaRPr lang="it-IT" sz="2000" b="1" dirty="0" smtClean="0">
              <a:solidFill>
                <a:schemeClr val="tx2"/>
              </a:solidFill>
              <a:latin typeface="Georgia Pro Semibold" pitchFamily="18" charset="0"/>
            </a:endParaRPr>
          </a:p>
          <a:p>
            <a:pPr>
              <a:buNone/>
            </a:pPr>
            <a:r>
              <a:rPr lang="it-IT" sz="7000" b="1" dirty="0" smtClean="0">
                <a:solidFill>
                  <a:schemeClr val="bg1"/>
                </a:solidFill>
                <a:latin typeface="Georgia Pro Semibold" pitchFamily="18" charset="0"/>
              </a:rPr>
              <a:t>-Scrivere particolari parole giapponesi che non hanno un </a:t>
            </a:r>
            <a:r>
              <a:rPr lang="it-IT" sz="7000" b="1" dirty="0" err="1" smtClean="0">
                <a:solidFill>
                  <a:schemeClr val="bg1"/>
                </a:solidFill>
                <a:latin typeface="Georgia Pro Semibold" pitchFamily="18" charset="0"/>
              </a:rPr>
              <a:t>Kanji</a:t>
            </a:r>
            <a:r>
              <a:rPr lang="it-IT" sz="7000" b="1" dirty="0" smtClean="0">
                <a:solidFill>
                  <a:schemeClr val="bg1"/>
                </a:solidFill>
                <a:latin typeface="Georgia Pro Semibold" pitchFamily="18" charset="0"/>
              </a:rPr>
              <a:t> corrispondente, o </a:t>
            </a:r>
            <a:r>
              <a:rPr lang="it-IT" sz="7000" b="1" dirty="0" err="1" smtClean="0">
                <a:solidFill>
                  <a:schemeClr val="bg1"/>
                </a:solidFill>
                <a:latin typeface="Georgia Pro Semibold" pitchFamily="18" charset="0"/>
              </a:rPr>
              <a:t>Kanji</a:t>
            </a:r>
            <a:r>
              <a:rPr lang="it-IT" sz="7000" b="1" dirty="0" smtClean="0">
                <a:solidFill>
                  <a:schemeClr val="bg1"/>
                </a:solidFill>
                <a:latin typeface="Georgia Pro Semibold" pitchFamily="18" charset="0"/>
              </a:rPr>
              <a:t> complessi o non comuni. </a:t>
            </a:r>
          </a:p>
          <a:p>
            <a:pPr>
              <a:buNone/>
            </a:pPr>
            <a:endParaRPr lang="it-IT" sz="7000" b="1" dirty="0" smtClean="0">
              <a:solidFill>
                <a:schemeClr val="bg1"/>
              </a:solidFill>
              <a:latin typeface="Georgia Pro Semibold" pitchFamily="18" charset="0"/>
            </a:endParaRPr>
          </a:p>
          <a:p>
            <a:pPr>
              <a:buNone/>
            </a:pPr>
            <a:r>
              <a:rPr lang="it-IT" sz="7000" b="1" dirty="0" smtClean="0">
                <a:solidFill>
                  <a:schemeClr val="bg1"/>
                </a:solidFill>
                <a:latin typeface="Georgia Pro Semibold" pitchFamily="18" charset="0"/>
              </a:rPr>
              <a:t>-Aggiungere desinenze grammaticali (coniugazioni dei verbi, preposizioni),</a:t>
            </a:r>
          </a:p>
          <a:p>
            <a:pPr>
              <a:buNone/>
            </a:pPr>
            <a:endParaRPr lang="it-IT" sz="7000" b="1" dirty="0" smtClean="0">
              <a:solidFill>
                <a:schemeClr val="bg1"/>
              </a:solidFill>
              <a:latin typeface="Georgia Pro Semibold" pitchFamily="18" charset="0"/>
            </a:endParaRPr>
          </a:p>
          <a:p>
            <a:pPr>
              <a:buNone/>
            </a:pPr>
            <a:r>
              <a:rPr lang="it-IT" sz="7000" b="1" dirty="0" smtClean="0">
                <a:solidFill>
                  <a:schemeClr val="bg1"/>
                </a:solidFill>
                <a:latin typeface="Georgia Pro Semibold" pitchFamily="18" charset="0"/>
              </a:rPr>
              <a:t>-Segnaletica in stazioni di treno, metropolitana, scuole e principali zone turistiche.</a:t>
            </a:r>
          </a:p>
          <a:p>
            <a:pPr>
              <a:buNone/>
            </a:pPr>
            <a:r>
              <a:rPr lang="it-IT" altLang="ja-JP" sz="7000" b="1" dirty="0" smtClean="0">
                <a:solidFill>
                  <a:schemeClr val="bg1"/>
                </a:solidFill>
                <a:latin typeface="Georgia Pro Semibold" pitchFamily="18" charset="0"/>
              </a:rPr>
              <a:t>Es. per coniugare il verbo bere: </a:t>
            </a:r>
            <a:r>
              <a:rPr lang="ja-JP" altLang="it-IT" sz="10400" b="1" dirty="0" smtClean="0">
                <a:solidFill>
                  <a:schemeClr val="bg1"/>
                </a:solidFill>
                <a:latin typeface="Georgia Pro Semibold" pitchFamily="18" charset="0"/>
              </a:rPr>
              <a:t>飲みます</a:t>
            </a:r>
            <a:endParaRPr lang="it-IT" altLang="ja-JP" sz="10400" b="1" dirty="0">
              <a:solidFill>
                <a:schemeClr val="bg1"/>
              </a:solidFill>
              <a:latin typeface="Georgia Pro Semibold" pitchFamily="18" charset="0"/>
            </a:endParaRPr>
          </a:p>
          <a:p>
            <a:pPr>
              <a:buNone/>
            </a:pPr>
            <a:endParaRPr lang="it-IT" sz="4000" b="1" dirty="0" smtClean="0">
              <a:latin typeface="Georgia Pro Semibold" pitchFamily="18" charset="0"/>
            </a:endParaRPr>
          </a:p>
          <a:p>
            <a:pPr>
              <a:buNone/>
            </a:pPr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2714612" y="142852"/>
            <a:ext cx="3500462" cy="1341932"/>
          </a:xfrm>
          <a:prstGeom prst="rect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altLang="ja-JP" b="1" dirty="0" smtClean="0">
                <a:solidFill>
                  <a:schemeClr val="tx2"/>
                </a:solidFill>
                <a:latin typeface="Georgia Pro Semibold" pitchFamily="18" charset="0"/>
              </a:rPr>
              <a:t>HIRAGANA</a:t>
            </a:r>
            <a:br>
              <a:rPr lang="it-IT" altLang="ja-JP" b="1" dirty="0" smtClean="0">
                <a:solidFill>
                  <a:schemeClr val="tx2"/>
                </a:solidFill>
                <a:latin typeface="Georgia Pro Semibold" pitchFamily="18" charset="0"/>
              </a:rPr>
            </a:br>
            <a:r>
              <a:rPr lang="ja-JP" altLang="it-IT" b="1" dirty="0" smtClean="0">
                <a:solidFill>
                  <a:srgbClr val="FF0000"/>
                </a:solidFill>
                <a:latin typeface="Georgia Pro Semibold" pitchFamily="18" charset="0"/>
              </a:rPr>
              <a:t>ひらがな</a:t>
            </a:r>
            <a:endParaRPr lang="it-IT" b="1" dirty="0">
              <a:solidFill>
                <a:srgbClr val="FF0000"/>
              </a:solidFill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25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0043" y="1628800"/>
            <a:ext cx="8229600" cy="5229200"/>
          </a:xfrm>
        </p:spPr>
        <p:txBody>
          <a:bodyPr>
            <a:normAutofit fontScale="40000" lnSpcReduction="20000"/>
          </a:bodyPr>
          <a:lstStyle/>
          <a:p>
            <a:pPr algn="ctr">
              <a:buNone/>
            </a:pPr>
            <a:r>
              <a:rPr lang="it-IT" sz="7000" b="1" dirty="0" smtClean="0">
                <a:solidFill>
                  <a:schemeClr val="tx2"/>
                </a:solidFill>
                <a:latin typeface="Georgia Pro Semibold" pitchFamily="18" charset="0"/>
              </a:rPr>
              <a:t>Forma corsiva , arrotondata </a:t>
            </a:r>
          </a:p>
          <a:p>
            <a:pPr algn="ctr">
              <a:buNone/>
            </a:pPr>
            <a:endParaRPr lang="it-IT" sz="2000" b="1" dirty="0" smtClean="0">
              <a:solidFill>
                <a:schemeClr val="tx2"/>
              </a:solidFill>
              <a:latin typeface="Georgia Pro Semibold" pitchFamily="18" charset="0"/>
            </a:endParaRPr>
          </a:p>
          <a:p>
            <a:pPr>
              <a:buNone/>
            </a:pPr>
            <a:r>
              <a:rPr lang="it-IT" sz="7000" b="1" dirty="0" smtClean="0">
                <a:solidFill>
                  <a:schemeClr val="tx2"/>
                </a:solidFill>
                <a:latin typeface="Georgia Pro Semibold" pitchFamily="18" charset="0"/>
              </a:rPr>
              <a:t>-Scrivere particolari parole giapponesi che non hanno un </a:t>
            </a:r>
            <a:r>
              <a:rPr lang="it-IT" sz="7000" b="1" dirty="0" err="1" smtClean="0">
                <a:solidFill>
                  <a:schemeClr val="tx2"/>
                </a:solidFill>
                <a:latin typeface="Georgia Pro Semibold" pitchFamily="18" charset="0"/>
              </a:rPr>
              <a:t>Kanji</a:t>
            </a:r>
            <a:r>
              <a:rPr lang="it-IT" sz="7000" b="1" dirty="0" smtClean="0">
                <a:solidFill>
                  <a:schemeClr val="tx2"/>
                </a:solidFill>
                <a:latin typeface="Georgia Pro Semibold" pitchFamily="18" charset="0"/>
              </a:rPr>
              <a:t> corrispondente, o </a:t>
            </a:r>
            <a:r>
              <a:rPr lang="it-IT" sz="7000" b="1" dirty="0" err="1" smtClean="0">
                <a:solidFill>
                  <a:schemeClr val="tx2"/>
                </a:solidFill>
                <a:latin typeface="Georgia Pro Semibold" pitchFamily="18" charset="0"/>
              </a:rPr>
              <a:t>Kanji</a:t>
            </a:r>
            <a:r>
              <a:rPr lang="it-IT" sz="7000" b="1" dirty="0" smtClean="0">
                <a:solidFill>
                  <a:schemeClr val="tx2"/>
                </a:solidFill>
                <a:latin typeface="Georgia Pro Semibold" pitchFamily="18" charset="0"/>
              </a:rPr>
              <a:t> complessi o non comuni. </a:t>
            </a:r>
          </a:p>
          <a:p>
            <a:pPr>
              <a:buNone/>
            </a:pPr>
            <a:endParaRPr lang="it-IT" sz="7000" b="1" dirty="0" smtClean="0">
              <a:solidFill>
                <a:schemeClr val="tx2"/>
              </a:solidFill>
              <a:latin typeface="Georgia Pro Semibold" pitchFamily="18" charset="0"/>
            </a:endParaRPr>
          </a:p>
          <a:p>
            <a:pPr>
              <a:buNone/>
            </a:pPr>
            <a:r>
              <a:rPr lang="it-IT" sz="7000" b="1" dirty="0" smtClean="0">
                <a:solidFill>
                  <a:schemeClr val="bg1"/>
                </a:solidFill>
                <a:latin typeface="Georgia Pro Semibold" pitchFamily="18" charset="0"/>
              </a:rPr>
              <a:t>-Aggiungere desinenze grammaticali (coniugazioni dei verbi, preposizioni),</a:t>
            </a:r>
          </a:p>
          <a:p>
            <a:pPr>
              <a:buNone/>
            </a:pPr>
            <a:endParaRPr lang="it-IT" sz="7000" b="1" dirty="0" smtClean="0">
              <a:solidFill>
                <a:schemeClr val="bg1"/>
              </a:solidFill>
              <a:latin typeface="Georgia Pro Semibold" pitchFamily="18" charset="0"/>
            </a:endParaRPr>
          </a:p>
          <a:p>
            <a:pPr>
              <a:buNone/>
            </a:pPr>
            <a:r>
              <a:rPr lang="it-IT" sz="7000" b="1" dirty="0" smtClean="0">
                <a:solidFill>
                  <a:schemeClr val="bg1"/>
                </a:solidFill>
                <a:latin typeface="Georgia Pro Semibold" pitchFamily="18" charset="0"/>
              </a:rPr>
              <a:t>-Segnaletica in stazioni di treno, metropolitana, scuole e principali zone turistiche.</a:t>
            </a:r>
          </a:p>
          <a:p>
            <a:pPr>
              <a:buNone/>
            </a:pPr>
            <a:r>
              <a:rPr lang="it-IT" altLang="ja-JP" sz="7000" b="1" dirty="0" smtClean="0">
                <a:solidFill>
                  <a:schemeClr val="bg1"/>
                </a:solidFill>
                <a:latin typeface="Georgia Pro Semibold" pitchFamily="18" charset="0"/>
              </a:rPr>
              <a:t>Es. per coniugare il verbo bere: </a:t>
            </a:r>
            <a:r>
              <a:rPr lang="ja-JP" altLang="it-IT" sz="10400" b="1" dirty="0" smtClean="0">
                <a:solidFill>
                  <a:schemeClr val="bg1"/>
                </a:solidFill>
                <a:latin typeface="Georgia Pro Semibold" pitchFamily="18" charset="0"/>
              </a:rPr>
              <a:t>飲みます</a:t>
            </a:r>
            <a:endParaRPr lang="it-IT" altLang="ja-JP" sz="10400" b="1" dirty="0">
              <a:solidFill>
                <a:schemeClr val="bg1"/>
              </a:solidFill>
              <a:latin typeface="Georgia Pro Semibold" pitchFamily="18" charset="0"/>
            </a:endParaRPr>
          </a:p>
          <a:p>
            <a:pPr>
              <a:buNone/>
            </a:pPr>
            <a:endParaRPr lang="it-IT" sz="4000" b="1" dirty="0" smtClean="0">
              <a:latin typeface="Georgia Pro Semibold" pitchFamily="18" charset="0"/>
            </a:endParaRPr>
          </a:p>
          <a:p>
            <a:pPr>
              <a:buNone/>
            </a:pPr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2714612" y="142852"/>
            <a:ext cx="3500462" cy="1341932"/>
          </a:xfrm>
          <a:prstGeom prst="rect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altLang="ja-JP" b="1" dirty="0" smtClean="0">
                <a:solidFill>
                  <a:schemeClr val="tx2"/>
                </a:solidFill>
                <a:latin typeface="Georgia Pro Semibold" pitchFamily="18" charset="0"/>
              </a:rPr>
              <a:t>HIRAGANA</a:t>
            </a:r>
            <a:br>
              <a:rPr lang="it-IT" altLang="ja-JP" b="1" dirty="0" smtClean="0">
                <a:solidFill>
                  <a:schemeClr val="tx2"/>
                </a:solidFill>
                <a:latin typeface="Georgia Pro Semibold" pitchFamily="18" charset="0"/>
              </a:rPr>
            </a:br>
            <a:r>
              <a:rPr lang="ja-JP" altLang="it-IT" b="1" dirty="0" smtClean="0">
                <a:solidFill>
                  <a:srgbClr val="FF0000"/>
                </a:solidFill>
                <a:latin typeface="Georgia Pro Semibold" pitchFamily="18" charset="0"/>
              </a:rPr>
              <a:t>ひらがな</a:t>
            </a:r>
            <a:endParaRPr lang="it-IT" b="1" dirty="0">
              <a:solidFill>
                <a:srgbClr val="FF0000"/>
              </a:solidFill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3074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0043" y="1628800"/>
            <a:ext cx="8229600" cy="5229200"/>
          </a:xfrm>
        </p:spPr>
        <p:txBody>
          <a:bodyPr>
            <a:normAutofit fontScale="40000" lnSpcReduction="20000"/>
          </a:bodyPr>
          <a:lstStyle/>
          <a:p>
            <a:pPr algn="ctr">
              <a:buNone/>
            </a:pPr>
            <a:r>
              <a:rPr lang="it-IT" sz="7000" b="1" dirty="0" smtClean="0">
                <a:solidFill>
                  <a:schemeClr val="tx2"/>
                </a:solidFill>
                <a:latin typeface="Georgia Pro Semibold" pitchFamily="18" charset="0"/>
              </a:rPr>
              <a:t>Forma corsiva , arrotondata </a:t>
            </a:r>
          </a:p>
          <a:p>
            <a:pPr algn="ctr">
              <a:buNone/>
            </a:pPr>
            <a:endParaRPr lang="it-IT" sz="2000" b="1" dirty="0" smtClean="0">
              <a:solidFill>
                <a:schemeClr val="tx2"/>
              </a:solidFill>
              <a:latin typeface="Georgia Pro Semibold" pitchFamily="18" charset="0"/>
            </a:endParaRPr>
          </a:p>
          <a:p>
            <a:pPr>
              <a:buNone/>
            </a:pPr>
            <a:r>
              <a:rPr lang="it-IT" sz="7000" b="1" dirty="0" smtClean="0">
                <a:solidFill>
                  <a:schemeClr val="tx2"/>
                </a:solidFill>
                <a:latin typeface="Georgia Pro Semibold" pitchFamily="18" charset="0"/>
              </a:rPr>
              <a:t>-Scrivere particolari parole giapponesi che non hanno un </a:t>
            </a:r>
            <a:r>
              <a:rPr lang="it-IT" sz="7000" b="1" dirty="0" err="1" smtClean="0">
                <a:solidFill>
                  <a:schemeClr val="tx2"/>
                </a:solidFill>
                <a:latin typeface="Georgia Pro Semibold" pitchFamily="18" charset="0"/>
              </a:rPr>
              <a:t>Kanji</a:t>
            </a:r>
            <a:r>
              <a:rPr lang="it-IT" sz="7000" b="1" dirty="0" smtClean="0">
                <a:solidFill>
                  <a:schemeClr val="tx2"/>
                </a:solidFill>
                <a:latin typeface="Georgia Pro Semibold" pitchFamily="18" charset="0"/>
              </a:rPr>
              <a:t> corrispondente, o </a:t>
            </a:r>
            <a:r>
              <a:rPr lang="it-IT" sz="7000" b="1" dirty="0" err="1" smtClean="0">
                <a:solidFill>
                  <a:schemeClr val="tx2"/>
                </a:solidFill>
                <a:latin typeface="Georgia Pro Semibold" pitchFamily="18" charset="0"/>
              </a:rPr>
              <a:t>Kanji</a:t>
            </a:r>
            <a:r>
              <a:rPr lang="it-IT" sz="7000" b="1" dirty="0" smtClean="0">
                <a:solidFill>
                  <a:schemeClr val="tx2"/>
                </a:solidFill>
                <a:latin typeface="Georgia Pro Semibold" pitchFamily="18" charset="0"/>
              </a:rPr>
              <a:t> complessi o non comuni. </a:t>
            </a:r>
          </a:p>
          <a:p>
            <a:pPr>
              <a:buNone/>
            </a:pPr>
            <a:endParaRPr lang="it-IT" sz="7000" b="1" dirty="0" smtClean="0">
              <a:solidFill>
                <a:schemeClr val="tx2"/>
              </a:solidFill>
              <a:latin typeface="Georgia Pro Semibold" pitchFamily="18" charset="0"/>
            </a:endParaRPr>
          </a:p>
          <a:p>
            <a:pPr>
              <a:buNone/>
            </a:pPr>
            <a:r>
              <a:rPr lang="it-IT" sz="7000" b="1" dirty="0" smtClean="0">
                <a:solidFill>
                  <a:schemeClr val="tx2"/>
                </a:solidFill>
                <a:latin typeface="Georgia Pro Semibold" pitchFamily="18" charset="0"/>
              </a:rPr>
              <a:t>-Aggiungere desinenze grammaticali (coniugazioni dei verbi, preposizioni),</a:t>
            </a:r>
          </a:p>
          <a:p>
            <a:pPr>
              <a:buNone/>
            </a:pPr>
            <a:endParaRPr lang="it-IT" sz="7000" b="1" dirty="0" smtClean="0">
              <a:solidFill>
                <a:schemeClr val="tx2"/>
              </a:solidFill>
              <a:latin typeface="Georgia Pro Semibold" pitchFamily="18" charset="0"/>
            </a:endParaRPr>
          </a:p>
          <a:p>
            <a:pPr>
              <a:buNone/>
            </a:pPr>
            <a:r>
              <a:rPr lang="it-IT" sz="7000" b="1" dirty="0" smtClean="0">
                <a:solidFill>
                  <a:schemeClr val="bg1"/>
                </a:solidFill>
                <a:latin typeface="Georgia Pro Semibold" pitchFamily="18" charset="0"/>
              </a:rPr>
              <a:t>-Segnaletica in stazioni di treno, metropolitana, scuole e principali zone turistiche.</a:t>
            </a:r>
          </a:p>
          <a:p>
            <a:pPr>
              <a:buNone/>
            </a:pPr>
            <a:r>
              <a:rPr lang="it-IT" altLang="ja-JP" sz="7000" b="1" dirty="0" smtClean="0">
                <a:solidFill>
                  <a:schemeClr val="bg1"/>
                </a:solidFill>
                <a:latin typeface="Georgia Pro Semibold" pitchFamily="18" charset="0"/>
              </a:rPr>
              <a:t>Es. per coniugare il verbo bere: </a:t>
            </a:r>
            <a:r>
              <a:rPr lang="ja-JP" altLang="it-IT" sz="10400" b="1" dirty="0" smtClean="0">
                <a:solidFill>
                  <a:schemeClr val="bg1"/>
                </a:solidFill>
                <a:latin typeface="Georgia Pro Semibold" pitchFamily="18" charset="0"/>
              </a:rPr>
              <a:t>飲みます</a:t>
            </a:r>
            <a:endParaRPr lang="it-IT" altLang="ja-JP" sz="10400" b="1" dirty="0">
              <a:solidFill>
                <a:schemeClr val="bg1"/>
              </a:solidFill>
              <a:latin typeface="Georgia Pro Semibold" pitchFamily="18" charset="0"/>
            </a:endParaRPr>
          </a:p>
          <a:p>
            <a:pPr>
              <a:buNone/>
            </a:pPr>
            <a:endParaRPr lang="it-IT" sz="4000" b="1" dirty="0" smtClean="0">
              <a:latin typeface="Georgia Pro Semibold" pitchFamily="18" charset="0"/>
            </a:endParaRPr>
          </a:p>
          <a:p>
            <a:pPr>
              <a:buNone/>
            </a:pPr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2714612" y="142852"/>
            <a:ext cx="3500462" cy="1341932"/>
          </a:xfrm>
          <a:prstGeom prst="rect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altLang="ja-JP" b="1" dirty="0" smtClean="0">
                <a:solidFill>
                  <a:schemeClr val="tx2"/>
                </a:solidFill>
                <a:latin typeface="Georgia Pro Semibold" pitchFamily="18" charset="0"/>
              </a:rPr>
              <a:t>HIRAGANA</a:t>
            </a:r>
            <a:br>
              <a:rPr lang="it-IT" altLang="ja-JP" b="1" dirty="0" smtClean="0">
                <a:solidFill>
                  <a:schemeClr val="tx2"/>
                </a:solidFill>
                <a:latin typeface="Georgia Pro Semibold" pitchFamily="18" charset="0"/>
              </a:rPr>
            </a:br>
            <a:r>
              <a:rPr lang="ja-JP" altLang="it-IT" b="1" dirty="0" smtClean="0">
                <a:solidFill>
                  <a:srgbClr val="FF0000"/>
                </a:solidFill>
                <a:latin typeface="Georgia Pro Semibold" pitchFamily="18" charset="0"/>
              </a:rPr>
              <a:t>ひらがな</a:t>
            </a:r>
            <a:endParaRPr lang="it-IT" b="1" dirty="0">
              <a:solidFill>
                <a:srgbClr val="FF0000"/>
              </a:solidFill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5777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u="sng" dirty="0" smtClean="0">
                <a:solidFill>
                  <a:schemeClr val="tx2"/>
                </a:solidFill>
                <a:latin typeface="Georgia Pro Semibold" pitchFamily="18" charset="0"/>
              </a:rPr>
              <a:t>Lingua Semi-agglutinante</a:t>
            </a:r>
            <a:endParaRPr lang="it-IT" b="1" u="sng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7120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0043" y="1628800"/>
            <a:ext cx="8229600" cy="5229200"/>
          </a:xfrm>
        </p:spPr>
        <p:txBody>
          <a:bodyPr>
            <a:normAutofit fontScale="40000" lnSpcReduction="20000"/>
          </a:bodyPr>
          <a:lstStyle/>
          <a:p>
            <a:pPr algn="ctr">
              <a:buNone/>
            </a:pPr>
            <a:r>
              <a:rPr lang="it-IT" sz="7000" b="1" dirty="0" smtClean="0">
                <a:solidFill>
                  <a:schemeClr val="tx2"/>
                </a:solidFill>
                <a:latin typeface="Georgia Pro Semibold" pitchFamily="18" charset="0"/>
              </a:rPr>
              <a:t>Forma corsiva , arrotondata </a:t>
            </a:r>
          </a:p>
          <a:p>
            <a:pPr algn="ctr">
              <a:buNone/>
            </a:pPr>
            <a:endParaRPr lang="it-IT" sz="2000" b="1" dirty="0" smtClean="0">
              <a:solidFill>
                <a:schemeClr val="tx2"/>
              </a:solidFill>
              <a:latin typeface="Georgia Pro Semibold" pitchFamily="18" charset="0"/>
            </a:endParaRPr>
          </a:p>
          <a:p>
            <a:pPr>
              <a:buNone/>
            </a:pPr>
            <a:r>
              <a:rPr lang="it-IT" sz="7000" b="1" dirty="0" smtClean="0">
                <a:solidFill>
                  <a:schemeClr val="tx2"/>
                </a:solidFill>
                <a:latin typeface="Georgia Pro Semibold" pitchFamily="18" charset="0"/>
              </a:rPr>
              <a:t>-Scrivere particolari parole giapponesi che non hanno un </a:t>
            </a:r>
            <a:r>
              <a:rPr lang="it-IT" sz="7000" b="1" dirty="0" err="1" smtClean="0">
                <a:solidFill>
                  <a:schemeClr val="tx2"/>
                </a:solidFill>
                <a:latin typeface="Georgia Pro Semibold" pitchFamily="18" charset="0"/>
              </a:rPr>
              <a:t>Kanji</a:t>
            </a:r>
            <a:r>
              <a:rPr lang="it-IT" sz="7000" b="1" dirty="0" smtClean="0">
                <a:solidFill>
                  <a:schemeClr val="tx2"/>
                </a:solidFill>
                <a:latin typeface="Georgia Pro Semibold" pitchFamily="18" charset="0"/>
              </a:rPr>
              <a:t> corrispondente, o </a:t>
            </a:r>
            <a:r>
              <a:rPr lang="it-IT" sz="7000" b="1" dirty="0" err="1" smtClean="0">
                <a:solidFill>
                  <a:schemeClr val="tx2"/>
                </a:solidFill>
                <a:latin typeface="Georgia Pro Semibold" pitchFamily="18" charset="0"/>
              </a:rPr>
              <a:t>Kanji</a:t>
            </a:r>
            <a:r>
              <a:rPr lang="it-IT" sz="7000" b="1" dirty="0" smtClean="0">
                <a:solidFill>
                  <a:schemeClr val="tx2"/>
                </a:solidFill>
                <a:latin typeface="Georgia Pro Semibold" pitchFamily="18" charset="0"/>
              </a:rPr>
              <a:t> complessi o non comuni. </a:t>
            </a:r>
          </a:p>
          <a:p>
            <a:pPr>
              <a:buNone/>
            </a:pPr>
            <a:endParaRPr lang="it-IT" sz="7000" b="1" dirty="0" smtClean="0">
              <a:solidFill>
                <a:schemeClr val="tx2"/>
              </a:solidFill>
              <a:latin typeface="Georgia Pro Semibold" pitchFamily="18" charset="0"/>
            </a:endParaRPr>
          </a:p>
          <a:p>
            <a:pPr>
              <a:buNone/>
            </a:pPr>
            <a:r>
              <a:rPr lang="it-IT" sz="7000" b="1" dirty="0" smtClean="0">
                <a:solidFill>
                  <a:schemeClr val="tx2"/>
                </a:solidFill>
                <a:latin typeface="Georgia Pro Semibold" pitchFamily="18" charset="0"/>
              </a:rPr>
              <a:t>-Aggiungere desinenze grammaticali (coniugazioni dei verbi, preposizioni),</a:t>
            </a:r>
          </a:p>
          <a:p>
            <a:pPr>
              <a:buNone/>
            </a:pPr>
            <a:endParaRPr lang="it-IT" sz="7000" b="1" dirty="0" smtClean="0">
              <a:solidFill>
                <a:schemeClr val="tx2"/>
              </a:solidFill>
              <a:latin typeface="Georgia Pro Semibold" pitchFamily="18" charset="0"/>
            </a:endParaRPr>
          </a:p>
          <a:p>
            <a:pPr>
              <a:buNone/>
            </a:pPr>
            <a:r>
              <a:rPr lang="it-IT" sz="7000" b="1" dirty="0" smtClean="0">
                <a:solidFill>
                  <a:schemeClr val="tx2"/>
                </a:solidFill>
                <a:latin typeface="Georgia Pro Semibold" pitchFamily="18" charset="0"/>
              </a:rPr>
              <a:t>-Segnaletica in stazioni di treno, metropolitana, scuole e principali zone turistiche.</a:t>
            </a:r>
          </a:p>
          <a:p>
            <a:pPr>
              <a:buNone/>
            </a:pPr>
            <a:r>
              <a:rPr lang="it-IT" altLang="ja-JP" sz="7000" b="1" dirty="0" smtClean="0">
                <a:solidFill>
                  <a:schemeClr val="bg1"/>
                </a:solidFill>
                <a:latin typeface="Georgia Pro Semibold" pitchFamily="18" charset="0"/>
              </a:rPr>
              <a:t>Es. per coniugare il verbo bere: </a:t>
            </a:r>
            <a:r>
              <a:rPr lang="ja-JP" altLang="it-IT" sz="10400" b="1" dirty="0" smtClean="0">
                <a:solidFill>
                  <a:schemeClr val="bg1"/>
                </a:solidFill>
                <a:latin typeface="Georgia Pro Semibold" pitchFamily="18" charset="0"/>
              </a:rPr>
              <a:t>飲みます</a:t>
            </a:r>
            <a:endParaRPr lang="it-IT" altLang="ja-JP" sz="10400" b="1" dirty="0">
              <a:solidFill>
                <a:schemeClr val="bg1"/>
              </a:solidFill>
              <a:latin typeface="Georgia Pro Semibold" pitchFamily="18" charset="0"/>
            </a:endParaRPr>
          </a:p>
          <a:p>
            <a:pPr>
              <a:buNone/>
            </a:pPr>
            <a:endParaRPr lang="it-IT" sz="4000" b="1" dirty="0" smtClean="0">
              <a:latin typeface="Georgia Pro Semibold" pitchFamily="18" charset="0"/>
            </a:endParaRPr>
          </a:p>
          <a:p>
            <a:pPr>
              <a:buNone/>
            </a:pPr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2714612" y="142852"/>
            <a:ext cx="3500462" cy="1341932"/>
          </a:xfrm>
          <a:prstGeom prst="rect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altLang="ja-JP" b="1" dirty="0" smtClean="0">
                <a:solidFill>
                  <a:schemeClr val="tx2"/>
                </a:solidFill>
                <a:latin typeface="Georgia Pro Semibold" pitchFamily="18" charset="0"/>
              </a:rPr>
              <a:t>HIRAGANA</a:t>
            </a:r>
            <a:br>
              <a:rPr lang="it-IT" altLang="ja-JP" b="1" dirty="0" smtClean="0">
                <a:solidFill>
                  <a:schemeClr val="tx2"/>
                </a:solidFill>
                <a:latin typeface="Georgia Pro Semibold" pitchFamily="18" charset="0"/>
              </a:rPr>
            </a:br>
            <a:r>
              <a:rPr lang="ja-JP" altLang="it-IT" b="1" dirty="0" smtClean="0">
                <a:solidFill>
                  <a:srgbClr val="FF0000"/>
                </a:solidFill>
                <a:latin typeface="Georgia Pro Semibold" pitchFamily="18" charset="0"/>
              </a:rPr>
              <a:t>ひらがな</a:t>
            </a:r>
            <a:endParaRPr lang="it-IT" b="1" dirty="0">
              <a:solidFill>
                <a:srgbClr val="FF0000"/>
              </a:solidFill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201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0043" y="1628800"/>
            <a:ext cx="8229600" cy="5229200"/>
          </a:xfrm>
        </p:spPr>
        <p:txBody>
          <a:bodyPr>
            <a:normAutofit fontScale="40000" lnSpcReduction="20000"/>
          </a:bodyPr>
          <a:lstStyle/>
          <a:p>
            <a:pPr algn="ctr">
              <a:buNone/>
            </a:pPr>
            <a:r>
              <a:rPr lang="it-IT" sz="7000" b="1" dirty="0" smtClean="0">
                <a:solidFill>
                  <a:schemeClr val="tx2"/>
                </a:solidFill>
                <a:latin typeface="Georgia Pro Semibold" pitchFamily="18" charset="0"/>
              </a:rPr>
              <a:t>Forma corsiva , arrotondata </a:t>
            </a:r>
          </a:p>
          <a:p>
            <a:pPr algn="ctr">
              <a:buNone/>
            </a:pPr>
            <a:endParaRPr lang="it-IT" sz="2000" b="1" dirty="0" smtClean="0">
              <a:solidFill>
                <a:schemeClr val="tx2"/>
              </a:solidFill>
              <a:latin typeface="Georgia Pro Semibold" pitchFamily="18" charset="0"/>
            </a:endParaRPr>
          </a:p>
          <a:p>
            <a:pPr>
              <a:buNone/>
            </a:pPr>
            <a:r>
              <a:rPr lang="it-IT" sz="7000" b="1" dirty="0" smtClean="0">
                <a:solidFill>
                  <a:schemeClr val="tx2"/>
                </a:solidFill>
                <a:latin typeface="Georgia Pro Semibold" pitchFamily="18" charset="0"/>
              </a:rPr>
              <a:t>-Scrivere particolari parole giapponesi che non hanno un </a:t>
            </a:r>
            <a:r>
              <a:rPr lang="it-IT" sz="7000" b="1" dirty="0" err="1" smtClean="0">
                <a:solidFill>
                  <a:schemeClr val="tx2"/>
                </a:solidFill>
                <a:latin typeface="Georgia Pro Semibold" pitchFamily="18" charset="0"/>
              </a:rPr>
              <a:t>Kanji</a:t>
            </a:r>
            <a:r>
              <a:rPr lang="it-IT" sz="7000" b="1" dirty="0" smtClean="0">
                <a:solidFill>
                  <a:schemeClr val="tx2"/>
                </a:solidFill>
                <a:latin typeface="Georgia Pro Semibold" pitchFamily="18" charset="0"/>
              </a:rPr>
              <a:t> corrispondente, o </a:t>
            </a:r>
            <a:r>
              <a:rPr lang="it-IT" sz="7000" b="1" dirty="0" err="1" smtClean="0">
                <a:solidFill>
                  <a:schemeClr val="tx2"/>
                </a:solidFill>
                <a:latin typeface="Georgia Pro Semibold" pitchFamily="18" charset="0"/>
              </a:rPr>
              <a:t>Kanji</a:t>
            </a:r>
            <a:r>
              <a:rPr lang="it-IT" sz="7000" b="1" dirty="0" smtClean="0">
                <a:solidFill>
                  <a:schemeClr val="tx2"/>
                </a:solidFill>
                <a:latin typeface="Georgia Pro Semibold" pitchFamily="18" charset="0"/>
              </a:rPr>
              <a:t> complessi o non comuni. </a:t>
            </a:r>
          </a:p>
          <a:p>
            <a:pPr>
              <a:buNone/>
            </a:pPr>
            <a:endParaRPr lang="it-IT" sz="7000" b="1" dirty="0" smtClean="0">
              <a:solidFill>
                <a:schemeClr val="tx2"/>
              </a:solidFill>
              <a:latin typeface="Georgia Pro Semibold" pitchFamily="18" charset="0"/>
            </a:endParaRPr>
          </a:p>
          <a:p>
            <a:pPr>
              <a:buNone/>
            </a:pPr>
            <a:r>
              <a:rPr lang="it-IT" sz="7000" b="1" dirty="0" smtClean="0">
                <a:solidFill>
                  <a:schemeClr val="tx2"/>
                </a:solidFill>
                <a:latin typeface="Georgia Pro Semibold" pitchFamily="18" charset="0"/>
              </a:rPr>
              <a:t>-Aggiungere desinenze grammaticali (coniugazioni dei verbi, preposizioni),</a:t>
            </a:r>
          </a:p>
          <a:p>
            <a:pPr>
              <a:buNone/>
            </a:pPr>
            <a:endParaRPr lang="it-IT" sz="7000" b="1" dirty="0" smtClean="0">
              <a:solidFill>
                <a:schemeClr val="tx2"/>
              </a:solidFill>
              <a:latin typeface="Georgia Pro Semibold" pitchFamily="18" charset="0"/>
            </a:endParaRPr>
          </a:p>
          <a:p>
            <a:pPr>
              <a:buNone/>
            </a:pPr>
            <a:r>
              <a:rPr lang="it-IT" sz="7000" b="1" dirty="0" smtClean="0">
                <a:solidFill>
                  <a:schemeClr val="tx2"/>
                </a:solidFill>
                <a:latin typeface="Georgia Pro Semibold" pitchFamily="18" charset="0"/>
              </a:rPr>
              <a:t>-Segnaletica in stazioni di treno, metropolitana, scuole e principali zone turistiche.</a:t>
            </a:r>
          </a:p>
          <a:p>
            <a:pPr>
              <a:buNone/>
            </a:pPr>
            <a:r>
              <a:rPr lang="it-IT" altLang="ja-JP" sz="7000" b="1" dirty="0" smtClean="0">
                <a:solidFill>
                  <a:schemeClr val="tx2"/>
                </a:solidFill>
                <a:latin typeface="Georgia Pro Semibold" pitchFamily="18" charset="0"/>
              </a:rPr>
              <a:t>Es. per coniugare il verbo bere: </a:t>
            </a:r>
            <a:r>
              <a:rPr lang="ja-JP" altLang="it-IT" sz="10400" b="1" dirty="0" smtClean="0">
                <a:solidFill>
                  <a:srgbClr val="00B050"/>
                </a:solidFill>
                <a:latin typeface="Georgia Pro Semibold" pitchFamily="18" charset="0"/>
              </a:rPr>
              <a:t>飲</a:t>
            </a:r>
            <a:r>
              <a:rPr lang="ja-JP" altLang="it-IT" sz="10400" b="1" dirty="0" smtClean="0">
                <a:solidFill>
                  <a:srgbClr val="FF0000"/>
                </a:solidFill>
                <a:latin typeface="Georgia Pro Semibold" pitchFamily="18" charset="0"/>
              </a:rPr>
              <a:t>みます</a:t>
            </a:r>
            <a:endParaRPr lang="it-IT" altLang="ja-JP" sz="10400" b="1" dirty="0">
              <a:solidFill>
                <a:srgbClr val="FF0000"/>
              </a:solidFill>
              <a:latin typeface="Georgia Pro Semibold" pitchFamily="18" charset="0"/>
            </a:endParaRPr>
          </a:p>
          <a:p>
            <a:pPr>
              <a:buNone/>
            </a:pPr>
            <a:endParaRPr lang="it-IT" sz="4000" b="1" dirty="0" smtClean="0">
              <a:latin typeface="Georgia Pro Semibold" pitchFamily="18" charset="0"/>
            </a:endParaRPr>
          </a:p>
          <a:p>
            <a:pPr>
              <a:buNone/>
            </a:pPr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2714612" y="142852"/>
            <a:ext cx="3500462" cy="1341932"/>
          </a:xfrm>
          <a:prstGeom prst="rect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altLang="ja-JP" b="1" dirty="0" smtClean="0">
                <a:solidFill>
                  <a:schemeClr val="tx2"/>
                </a:solidFill>
                <a:latin typeface="Georgia Pro Semibold" pitchFamily="18" charset="0"/>
              </a:rPr>
              <a:t>HIRAGANA</a:t>
            </a:r>
            <a:br>
              <a:rPr lang="it-IT" altLang="ja-JP" b="1" dirty="0" smtClean="0">
                <a:solidFill>
                  <a:schemeClr val="tx2"/>
                </a:solidFill>
                <a:latin typeface="Georgia Pro Semibold" pitchFamily="18" charset="0"/>
              </a:rPr>
            </a:br>
            <a:r>
              <a:rPr lang="ja-JP" altLang="it-IT" b="1" dirty="0" smtClean="0">
                <a:solidFill>
                  <a:srgbClr val="FF0000"/>
                </a:solidFill>
                <a:latin typeface="Georgia Pro Semibold" pitchFamily="18" charset="0"/>
              </a:rPr>
              <a:t>ひらがな</a:t>
            </a:r>
            <a:endParaRPr lang="it-IT" b="1" dirty="0">
              <a:solidFill>
                <a:srgbClr val="FF0000"/>
              </a:solidFill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391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2786050" y="428604"/>
            <a:ext cx="3500462" cy="2928958"/>
          </a:xfrm>
          <a:prstGeom prst="rect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500034" y="64291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altLang="ja-JP" sz="4400" dirty="0" smtClean="0">
                <a:latin typeface="Georgia Pro Semibold" pitchFamily="18" charset="0"/>
                <a:ea typeface="+mj-ea"/>
                <a:cs typeface="+mj-cs"/>
              </a:rPr>
              <a:t>KATAKANA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it-IT" sz="4400" dirty="0" smtClean="0">
                <a:solidFill>
                  <a:srgbClr val="00B0F0"/>
                </a:solidFill>
                <a:latin typeface="Georgia Pro Semibold" pitchFamily="18" charset="0"/>
                <a:ea typeface="+mj-ea"/>
                <a:cs typeface="+mj-cs"/>
              </a:rPr>
              <a:t>カタカナ</a:t>
            </a:r>
            <a:endParaRPr kumimoji="0" lang="it-IT" sz="440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Georgia Pro Semibold" pitchFamily="18" charset="0"/>
              <a:ea typeface="+mj-ea"/>
              <a:cs typeface="+mj-cs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251520" y="2234177"/>
            <a:ext cx="8712968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b="1" dirty="0" smtClean="0">
                <a:solidFill>
                  <a:schemeClr val="bg1"/>
                </a:solidFill>
                <a:latin typeface="Georgia Pro Semibold" pitchFamily="18" charset="0"/>
              </a:rPr>
              <a:t>Forma lineare e rettilinea</a:t>
            </a:r>
          </a:p>
          <a:p>
            <a:endParaRPr lang="it-IT" sz="2800" b="1" dirty="0" smtClean="0">
              <a:solidFill>
                <a:schemeClr val="bg1"/>
              </a:solidFill>
              <a:latin typeface="Georgia Pro Semibold" pitchFamily="18" charset="0"/>
            </a:endParaRPr>
          </a:p>
          <a:p>
            <a:r>
              <a:rPr lang="it-IT" sz="2800" b="1" dirty="0" smtClean="0">
                <a:solidFill>
                  <a:schemeClr val="bg1"/>
                </a:solidFill>
                <a:latin typeface="Georgia Pro Semibold" pitchFamily="18" charset="0"/>
              </a:rPr>
              <a:t>Vengono utilizzati per scrivere parole prese in prestito da lingue straniere, incluso i nomi propri. </a:t>
            </a:r>
          </a:p>
          <a:p>
            <a:endParaRPr lang="it-IT" sz="2800" b="1" dirty="0">
              <a:solidFill>
                <a:schemeClr val="bg1"/>
              </a:solidFill>
              <a:latin typeface="Georgia Pro Semibold" pitchFamily="18" charset="0"/>
            </a:endParaRPr>
          </a:p>
          <a:p>
            <a:r>
              <a:rPr lang="it-IT" altLang="ja-JP" sz="2800" b="1" dirty="0">
                <a:solidFill>
                  <a:schemeClr val="bg1"/>
                </a:solidFill>
                <a:latin typeface="Georgia Pro Semibold" pitchFamily="18" charset="0"/>
              </a:rPr>
              <a:t>Es. </a:t>
            </a:r>
            <a:r>
              <a:rPr lang="it-IT" altLang="ja-JP" sz="2800" b="1" dirty="0" smtClean="0">
                <a:solidFill>
                  <a:schemeClr val="bg1"/>
                </a:solidFill>
                <a:latin typeface="Georgia Pro Semibold" pitchFamily="18" charset="0"/>
              </a:rPr>
              <a:t> Caffè, (bevanda non di origine giapponese): </a:t>
            </a:r>
          </a:p>
          <a:p>
            <a:pPr algn="ctr"/>
            <a:r>
              <a:rPr lang="it-IT" altLang="ja-JP" sz="9600" b="1" dirty="0" smtClean="0">
                <a:solidFill>
                  <a:schemeClr val="bg1"/>
                </a:solidFill>
                <a:latin typeface="Georgia Pro Semibold" pitchFamily="18" charset="0"/>
              </a:rPr>
              <a:t> </a:t>
            </a:r>
            <a:r>
              <a:rPr lang="ja-JP" altLang="it-IT" sz="4800" b="1" dirty="0" smtClean="0">
                <a:solidFill>
                  <a:schemeClr val="bg1"/>
                </a:solidFill>
                <a:latin typeface="Georgia Pro Semibold" pitchFamily="18" charset="0"/>
              </a:rPr>
              <a:t>コーヒー</a:t>
            </a:r>
            <a:endParaRPr lang="it-IT" altLang="ja-JP" sz="4800" b="1" dirty="0">
              <a:solidFill>
                <a:schemeClr val="bg1"/>
              </a:solidFill>
              <a:latin typeface="Georgia Pro Semibold" pitchFamily="18" charset="0"/>
            </a:endParaRPr>
          </a:p>
          <a:p>
            <a:endParaRPr lang="it-IT" sz="2800" b="1" dirty="0"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865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2786050" y="428604"/>
            <a:ext cx="3500462" cy="2928958"/>
          </a:xfrm>
          <a:prstGeom prst="rect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500034" y="64291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altLang="ja-JP" sz="4400" dirty="0" smtClean="0">
                <a:latin typeface="Georgia Pro Semibold" pitchFamily="18" charset="0"/>
                <a:ea typeface="+mj-ea"/>
                <a:cs typeface="+mj-cs"/>
              </a:rPr>
              <a:t>KATAKANA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it-IT" sz="4400" dirty="0" smtClean="0">
                <a:solidFill>
                  <a:srgbClr val="00B0F0"/>
                </a:solidFill>
                <a:latin typeface="Georgia Pro Semibold" pitchFamily="18" charset="0"/>
                <a:ea typeface="+mj-ea"/>
                <a:cs typeface="+mj-cs"/>
              </a:rPr>
              <a:t>カタカナ</a:t>
            </a:r>
            <a:endParaRPr kumimoji="0" lang="it-IT" sz="440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Georgia Pro Semibold" pitchFamily="18" charset="0"/>
              <a:ea typeface="+mj-ea"/>
              <a:cs typeface="+mj-cs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251520" y="2234177"/>
            <a:ext cx="8712968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b="1" dirty="0" smtClean="0">
                <a:latin typeface="Georgia Pro Semibold" pitchFamily="18" charset="0"/>
              </a:rPr>
              <a:t>Forma lineare e rettilinea</a:t>
            </a:r>
          </a:p>
          <a:p>
            <a:endParaRPr lang="it-IT" sz="2800" b="1" dirty="0" smtClean="0">
              <a:latin typeface="Georgia Pro Semibold" pitchFamily="18" charset="0"/>
            </a:endParaRPr>
          </a:p>
          <a:p>
            <a:r>
              <a:rPr lang="it-IT" sz="2800" b="1" dirty="0" smtClean="0">
                <a:solidFill>
                  <a:schemeClr val="bg1"/>
                </a:solidFill>
                <a:latin typeface="Georgia Pro Semibold" pitchFamily="18" charset="0"/>
              </a:rPr>
              <a:t>Vengono utilizzati per scrivere parole prese in prestito da lingue straniere, incluso i nomi propri. </a:t>
            </a:r>
          </a:p>
          <a:p>
            <a:endParaRPr lang="it-IT" sz="2800" b="1" dirty="0">
              <a:solidFill>
                <a:schemeClr val="bg1"/>
              </a:solidFill>
              <a:latin typeface="Georgia Pro Semibold" pitchFamily="18" charset="0"/>
            </a:endParaRPr>
          </a:p>
          <a:p>
            <a:r>
              <a:rPr lang="it-IT" altLang="ja-JP" sz="2800" b="1" dirty="0">
                <a:solidFill>
                  <a:schemeClr val="bg1"/>
                </a:solidFill>
                <a:latin typeface="Georgia Pro Semibold" pitchFamily="18" charset="0"/>
              </a:rPr>
              <a:t>Es. </a:t>
            </a:r>
            <a:r>
              <a:rPr lang="it-IT" altLang="ja-JP" sz="2800" b="1" dirty="0" smtClean="0">
                <a:solidFill>
                  <a:schemeClr val="bg1"/>
                </a:solidFill>
                <a:latin typeface="Georgia Pro Semibold" pitchFamily="18" charset="0"/>
              </a:rPr>
              <a:t> Caffè, (bevanda non di origine giapponese): </a:t>
            </a:r>
          </a:p>
          <a:p>
            <a:pPr algn="ctr"/>
            <a:r>
              <a:rPr lang="it-IT" altLang="ja-JP" sz="9600" b="1" dirty="0" smtClean="0">
                <a:solidFill>
                  <a:schemeClr val="bg1"/>
                </a:solidFill>
                <a:latin typeface="Georgia Pro Semibold" pitchFamily="18" charset="0"/>
              </a:rPr>
              <a:t> </a:t>
            </a:r>
            <a:r>
              <a:rPr lang="ja-JP" altLang="it-IT" sz="4800" b="1" dirty="0" smtClean="0">
                <a:solidFill>
                  <a:schemeClr val="bg1"/>
                </a:solidFill>
                <a:latin typeface="Georgia Pro Semibold" pitchFamily="18" charset="0"/>
              </a:rPr>
              <a:t>コーヒー</a:t>
            </a:r>
            <a:endParaRPr lang="it-IT" altLang="ja-JP" sz="4800" b="1" dirty="0">
              <a:solidFill>
                <a:schemeClr val="bg1"/>
              </a:solidFill>
              <a:latin typeface="Georgia Pro Semibold" pitchFamily="18" charset="0"/>
            </a:endParaRPr>
          </a:p>
          <a:p>
            <a:endParaRPr lang="it-IT" sz="2800" b="1" dirty="0"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560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2786050" y="428604"/>
            <a:ext cx="3500462" cy="2928958"/>
          </a:xfrm>
          <a:prstGeom prst="rect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500034" y="64291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altLang="ja-JP" sz="4400" dirty="0" smtClean="0">
                <a:latin typeface="Georgia Pro Semibold" pitchFamily="18" charset="0"/>
                <a:ea typeface="+mj-ea"/>
                <a:cs typeface="+mj-cs"/>
              </a:rPr>
              <a:t>KATAKANA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it-IT" sz="4400" dirty="0" smtClean="0">
                <a:solidFill>
                  <a:srgbClr val="00B0F0"/>
                </a:solidFill>
                <a:latin typeface="Georgia Pro Semibold" pitchFamily="18" charset="0"/>
                <a:ea typeface="+mj-ea"/>
                <a:cs typeface="+mj-cs"/>
              </a:rPr>
              <a:t>カタカナ</a:t>
            </a:r>
            <a:endParaRPr kumimoji="0" lang="it-IT" sz="440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Georgia Pro Semibold" pitchFamily="18" charset="0"/>
              <a:ea typeface="+mj-ea"/>
              <a:cs typeface="+mj-cs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251520" y="2234177"/>
            <a:ext cx="8712968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b="1" dirty="0" smtClean="0">
                <a:latin typeface="Georgia Pro Semibold" pitchFamily="18" charset="0"/>
              </a:rPr>
              <a:t>Forma lineare e rettilinea</a:t>
            </a:r>
          </a:p>
          <a:p>
            <a:endParaRPr lang="it-IT" sz="2800" b="1" dirty="0" smtClean="0">
              <a:latin typeface="Georgia Pro Semibold" pitchFamily="18" charset="0"/>
            </a:endParaRPr>
          </a:p>
          <a:p>
            <a:r>
              <a:rPr lang="it-IT" sz="2800" b="1" dirty="0" smtClean="0">
                <a:latin typeface="Georgia Pro Semibold" pitchFamily="18" charset="0"/>
              </a:rPr>
              <a:t>Vengono utilizzati per scrivere parole prese in prestito da lingue straniere, incluso i nomi propri. </a:t>
            </a:r>
          </a:p>
          <a:p>
            <a:endParaRPr lang="it-IT" sz="2800" b="1" dirty="0">
              <a:latin typeface="Georgia Pro Semibold" pitchFamily="18" charset="0"/>
            </a:endParaRPr>
          </a:p>
          <a:p>
            <a:r>
              <a:rPr lang="it-IT" altLang="ja-JP" sz="2800" b="1" dirty="0">
                <a:solidFill>
                  <a:schemeClr val="bg1"/>
                </a:solidFill>
                <a:latin typeface="Georgia Pro Semibold" pitchFamily="18" charset="0"/>
              </a:rPr>
              <a:t>Es. </a:t>
            </a:r>
            <a:r>
              <a:rPr lang="it-IT" altLang="ja-JP" sz="2800" b="1" dirty="0" smtClean="0">
                <a:solidFill>
                  <a:schemeClr val="bg1"/>
                </a:solidFill>
                <a:latin typeface="Georgia Pro Semibold" pitchFamily="18" charset="0"/>
              </a:rPr>
              <a:t> Caffè, (bevanda non di origine giapponese): </a:t>
            </a:r>
          </a:p>
          <a:p>
            <a:pPr algn="ctr"/>
            <a:r>
              <a:rPr lang="it-IT" altLang="ja-JP" sz="9600" b="1" dirty="0" smtClean="0">
                <a:solidFill>
                  <a:schemeClr val="bg1"/>
                </a:solidFill>
                <a:latin typeface="Georgia Pro Semibold" pitchFamily="18" charset="0"/>
              </a:rPr>
              <a:t> </a:t>
            </a:r>
            <a:r>
              <a:rPr lang="ja-JP" altLang="it-IT" sz="4800" b="1" dirty="0" smtClean="0">
                <a:solidFill>
                  <a:schemeClr val="bg1"/>
                </a:solidFill>
                <a:latin typeface="Georgia Pro Semibold" pitchFamily="18" charset="0"/>
              </a:rPr>
              <a:t>コーヒー</a:t>
            </a:r>
            <a:endParaRPr lang="it-IT" altLang="ja-JP" sz="4800" b="1" dirty="0">
              <a:solidFill>
                <a:schemeClr val="bg1"/>
              </a:solidFill>
              <a:latin typeface="Georgia Pro Semibold" pitchFamily="18" charset="0"/>
            </a:endParaRPr>
          </a:p>
          <a:p>
            <a:endParaRPr lang="it-IT" sz="2800" b="1" dirty="0"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623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2786050" y="428604"/>
            <a:ext cx="3500462" cy="2928958"/>
          </a:xfrm>
          <a:prstGeom prst="rect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500034" y="64291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altLang="ja-JP" sz="4400" dirty="0" smtClean="0">
                <a:latin typeface="Georgia Pro Semibold" pitchFamily="18" charset="0"/>
                <a:ea typeface="+mj-ea"/>
                <a:cs typeface="+mj-cs"/>
              </a:rPr>
              <a:t>KATAKANA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it-IT" sz="4400" dirty="0" smtClean="0">
                <a:solidFill>
                  <a:srgbClr val="00B0F0"/>
                </a:solidFill>
                <a:latin typeface="Georgia Pro Semibold" pitchFamily="18" charset="0"/>
                <a:ea typeface="+mj-ea"/>
                <a:cs typeface="+mj-cs"/>
              </a:rPr>
              <a:t>カタカナ</a:t>
            </a:r>
            <a:endParaRPr kumimoji="0" lang="it-IT" sz="440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Georgia Pro Semibold" pitchFamily="18" charset="0"/>
              <a:ea typeface="+mj-ea"/>
              <a:cs typeface="+mj-cs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251520" y="2234177"/>
            <a:ext cx="8712968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b="1" dirty="0" smtClean="0">
                <a:latin typeface="Georgia Pro Semibold" pitchFamily="18" charset="0"/>
              </a:rPr>
              <a:t>Forma lineare e rettilinea</a:t>
            </a:r>
          </a:p>
          <a:p>
            <a:endParaRPr lang="it-IT" sz="2800" b="1" dirty="0" smtClean="0">
              <a:latin typeface="Georgia Pro Semibold" pitchFamily="18" charset="0"/>
            </a:endParaRPr>
          </a:p>
          <a:p>
            <a:r>
              <a:rPr lang="it-IT" sz="2800" b="1" dirty="0" smtClean="0">
                <a:latin typeface="Georgia Pro Semibold" pitchFamily="18" charset="0"/>
              </a:rPr>
              <a:t>Vengono utilizzati per scrivere parole prese in prestito da lingue straniere, incluso i nomi propri. </a:t>
            </a:r>
          </a:p>
          <a:p>
            <a:endParaRPr lang="it-IT" sz="2800" b="1" dirty="0">
              <a:latin typeface="Georgia Pro Semibold" pitchFamily="18" charset="0"/>
            </a:endParaRPr>
          </a:p>
          <a:p>
            <a:r>
              <a:rPr lang="it-IT" altLang="ja-JP" sz="2800" b="1" dirty="0">
                <a:latin typeface="Georgia Pro Semibold" pitchFamily="18" charset="0"/>
              </a:rPr>
              <a:t>Es. </a:t>
            </a:r>
            <a:r>
              <a:rPr lang="it-IT" altLang="ja-JP" sz="2800" b="1" dirty="0" smtClean="0">
                <a:latin typeface="Georgia Pro Semibold" pitchFamily="18" charset="0"/>
              </a:rPr>
              <a:t> Caffè, (bevanda non di origine giapponese): </a:t>
            </a:r>
          </a:p>
          <a:p>
            <a:pPr algn="ctr"/>
            <a:r>
              <a:rPr lang="it-IT" altLang="ja-JP" sz="9600" b="1" dirty="0" smtClean="0">
                <a:solidFill>
                  <a:srgbClr val="92D050"/>
                </a:solidFill>
                <a:latin typeface="Georgia Pro Semibold" pitchFamily="18" charset="0"/>
              </a:rPr>
              <a:t> </a:t>
            </a:r>
            <a:r>
              <a:rPr lang="ja-JP" altLang="it-IT" sz="4800" b="1" dirty="0" smtClean="0">
                <a:solidFill>
                  <a:srgbClr val="00B0F0"/>
                </a:solidFill>
                <a:latin typeface="Georgia Pro Semibold" pitchFamily="18" charset="0"/>
              </a:rPr>
              <a:t>コーヒー</a:t>
            </a:r>
            <a:endParaRPr lang="it-IT" altLang="ja-JP" sz="4800" b="1" dirty="0">
              <a:solidFill>
                <a:srgbClr val="00B0F0"/>
              </a:solidFill>
              <a:latin typeface="Georgia Pro Semibold" pitchFamily="18" charset="0"/>
            </a:endParaRPr>
          </a:p>
          <a:p>
            <a:endParaRPr lang="it-IT" sz="2800" b="1" dirty="0"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7531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471874"/>
          </a:xfrm>
        </p:spPr>
        <p:txBody>
          <a:bodyPr>
            <a:normAutofit fontScale="55000" lnSpcReduction="20000"/>
          </a:bodyPr>
          <a:lstStyle/>
          <a:p>
            <a:pPr algn="ctr">
              <a:buNone/>
            </a:pPr>
            <a:r>
              <a:rPr lang="it-IT" altLang="ja-JP" sz="6400" b="1" dirty="0" smtClean="0">
                <a:solidFill>
                  <a:schemeClr val="tx2"/>
                </a:solidFill>
                <a:latin typeface="Georgia Pro Semibold" pitchFamily="18" charset="0"/>
              </a:rPr>
              <a:t>Frase completa in giapponese con i tre sistemi di scrittura:</a:t>
            </a:r>
          </a:p>
          <a:p>
            <a:pPr algn="ctr">
              <a:buNone/>
            </a:pPr>
            <a:r>
              <a:rPr lang="it-IT" altLang="ja-JP" sz="6400" b="1" dirty="0" smtClean="0">
                <a:solidFill>
                  <a:schemeClr val="tx2"/>
                </a:solidFill>
                <a:latin typeface="Georgia Pro Semibold" pitchFamily="18" charset="0"/>
              </a:rPr>
              <a:t>Bevo un caffè</a:t>
            </a:r>
          </a:p>
          <a:p>
            <a:pPr algn="ctr">
              <a:buNone/>
            </a:pPr>
            <a:endParaRPr lang="it-IT" altLang="ja-JP" sz="6400" b="1" dirty="0" smtClean="0">
              <a:solidFill>
                <a:schemeClr val="tx2"/>
              </a:solidFill>
            </a:endParaRPr>
          </a:p>
          <a:p>
            <a:pPr algn="ctr">
              <a:buNone/>
            </a:pPr>
            <a:r>
              <a:rPr lang="ja-JP" altLang="it-IT" sz="9600" b="1" dirty="0" smtClean="0">
                <a:solidFill>
                  <a:schemeClr val="bg1"/>
                </a:solidFill>
              </a:rPr>
              <a:t>コー ヒー </a:t>
            </a:r>
            <a:r>
              <a:rPr lang="ja-JP" altLang="it-IT" sz="9600" b="1" u="sng" dirty="0" smtClean="0">
                <a:solidFill>
                  <a:schemeClr val="bg1"/>
                </a:solidFill>
              </a:rPr>
              <a:t>を</a:t>
            </a:r>
            <a:r>
              <a:rPr lang="ja-JP" altLang="it-IT" sz="9600" b="1" dirty="0" smtClean="0">
                <a:solidFill>
                  <a:schemeClr val="bg1"/>
                </a:solidFill>
              </a:rPr>
              <a:t> 飲 </a:t>
            </a:r>
            <a:r>
              <a:rPr lang="ja-JP" altLang="it-IT" sz="9600" b="1" u="sng" dirty="0" smtClean="0">
                <a:solidFill>
                  <a:schemeClr val="bg1"/>
                </a:solidFill>
              </a:rPr>
              <a:t>み ま す</a:t>
            </a:r>
            <a:endParaRPr lang="it-IT" sz="9600" b="1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it-IT" dirty="0" smtClean="0">
                <a:solidFill>
                  <a:schemeClr val="bg1"/>
                </a:solidFill>
              </a:rPr>
              <a:t> </a:t>
            </a:r>
          </a:p>
          <a:p>
            <a:pPr>
              <a:buNone/>
            </a:pP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857224" y="4500570"/>
            <a:ext cx="75009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dirty="0" smtClean="0">
                <a:solidFill>
                  <a:srgbClr val="FFC000"/>
                </a:solidFill>
              </a:rPr>
              <a:t>KO  -     HI  -  WO NO  MI  MA SU</a:t>
            </a:r>
            <a:endParaRPr lang="it-IT" sz="4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928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471874"/>
          </a:xfrm>
        </p:spPr>
        <p:txBody>
          <a:bodyPr>
            <a:normAutofit fontScale="55000" lnSpcReduction="20000"/>
          </a:bodyPr>
          <a:lstStyle/>
          <a:p>
            <a:pPr algn="ctr">
              <a:buNone/>
            </a:pPr>
            <a:r>
              <a:rPr lang="it-IT" altLang="ja-JP" sz="6400" b="1" dirty="0" smtClean="0">
                <a:solidFill>
                  <a:schemeClr val="tx2"/>
                </a:solidFill>
                <a:latin typeface="Georgia Pro Semibold" pitchFamily="18" charset="0"/>
              </a:rPr>
              <a:t>Frase completa in giapponese con i tre sistemi di scrittura:</a:t>
            </a:r>
          </a:p>
          <a:p>
            <a:pPr algn="ctr">
              <a:buNone/>
            </a:pPr>
            <a:r>
              <a:rPr lang="it-IT" altLang="ja-JP" sz="6400" b="1" dirty="0" smtClean="0">
                <a:solidFill>
                  <a:schemeClr val="tx2"/>
                </a:solidFill>
                <a:latin typeface="Georgia Pro Semibold" pitchFamily="18" charset="0"/>
              </a:rPr>
              <a:t>Bevo un caffè</a:t>
            </a:r>
          </a:p>
          <a:p>
            <a:pPr algn="ctr">
              <a:buNone/>
            </a:pPr>
            <a:endParaRPr lang="it-IT" altLang="ja-JP" sz="6400" b="1" dirty="0" smtClean="0">
              <a:solidFill>
                <a:schemeClr val="tx2"/>
              </a:solidFill>
            </a:endParaRPr>
          </a:p>
          <a:p>
            <a:pPr algn="ctr">
              <a:buNone/>
            </a:pPr>
            <a:r>
              <a:rPr lang="ja-JP" altLang="it-IT" sz="9600" b="1" dirty="0" smtClean="0">
                <a:solidFill>
                  <a:srgbClr val="00B0F0"/>
                </a:solidFill>
              </a:rPr>
              <a:t>コー ヒー </a:t>
            </a:r>
            <a:r>
              <a:rPr lang="ja-JP" altLang="it-IT" sz="9600" b="1" u="sng" dirty="0" smtClean="0">
                <a:solidFill>
                  <a:schemeClr val="bg1"/>
                </a:solidFill>
              </a:rPr>
              <a:t>を</a:t>
            </a:r>
            <a:r>
              <a:rPr lang="ja-JP" altLang="it-IT" sz="9600" b="1" dirty="0" smtClean="0">
                <a:solidFill>
                  <a:schemeClr val="bg1"/>
                </a:solidFill>
              </a:rPr>
              <a:t> 飲 </a:t>
            </a:r>
            <a:r>
              <a:rPr lang="ja-JP" altLang="it-IT" sz="9600" b="1" u="sng" dirty="0" smtClean="0">
                <a:solidFill>
                  <a:schemeClr val="bg1"/>
                </a:solidFill>
              </a:rPr>
              <a:t>み ま す</a:t>
            </a:r>
            <a:endParaRPr lang="it-IT" sz="9600" b="1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it-IT" dirty="0" smtClean="0"/>
              <a:t> </a:t>
            </a:r>
          </a:p>
          <a:p>
            <a:pPr>
              <a:buNone/>
            </a:pPr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857224" y="4500570"/>
            <a:ext cx="75009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dirty="0" smtClean="0">
                <a:solidFill>
                  <a:srgbClr val="FFC000"/>
                </a:solidFill>
              </a:rPr>
              <a:t>KO  -     HI  -  WO NO  MI  MA SU</a:t>
            </a:r>
            <a:endParaRPr lang="it-IT" sz="4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521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471874"/>
          </a:xfrm>
        </p:spPr>
        <p:txBody>
          <a:bodyPr>
            <a:normAutofit fontScale="55000" lnSpcReduction="20000"/>
          </a:bodyPr>
          <a:lstStyle/>
          <a:p>
            <a:pPr algn="ctr">
              <a:buNone/>
            </a:pPr>
            <a:r>
              <a:rPr lang="it-IT" altLang="ja-JP" sz="6400" b="1" dirty="0" smtClean="0">
                <a:solidFill>
                  <a:schemeClr val="tx2"/>
                </a:solidFill>
                <a:latin typeface="Georgia Pro Semibold" pitchFamily="18" charset="0"/>
              </a:rPr>
              <a:t>Frase completa in giapponese con i tre sistemi di scrittura:</a:t>
            </a:r>
          </a:p>
          <a:p>
            <a:pPr algn="ctr">
              <a:buNone/>
            </a:pPr>
            <a:r>
              <a:rPr lang="it-IT" altLang="ja-JP" sz="6400" b="1" dirty="0" smtClean="0">
                <a:solidFill>
                  <a:schemeClr val="tx2"/>
                </a:solidFill>
                <a:latin typeface="Georgia Pro Semibold" pitchFamily="18" charset="0"/>
              </a:rPr>
              <a:t>Bevo un caffè</a:t>
            </a:r>
          </a:p>
          <a:p>
            <a:pPr algn="ctr">
              <a:buNone/>
            </a:pPr>
            <a:endParaRPr lang="it-IT" altLang="ja-JP" sz="6400" b="1" dirty="0" smtClean="0">
              <a:solidFill>
                <a:schemeClr val="tx2"/>
              </a:solidFill>
            </a:endParaRPr>
          </a:p>
          <a:p>
            <a:pPr algn="ctr">
              <a:buNone/>
            </a:pPr>
            <a:r>
              <a:rPr lang="ja-JP" altLang="it-IT" sz="9600" b="1" dirty="0" smtClean="0">
                <a:solidFill>
                  <a:srgbClr val="00B0F0"/>
                </a:solidFill>
              </a:rPr>
              <a:t>コー ヒー </a:t>
            </a:r>
            <a:r>
              <a:rPr lang="ja-JP" altLang="it-IT" sz="9600" b="1" u="sng" dirty="0" smtClean="0">
                <a:solidFill>
                  <a:schemeClr val="bg1"/>
                </a:solidFill>
              </a:rPr>
              <a:t>を</a:t>
            </a:r>
            <a:r>
              <a:rPr lang="ja-JP" altLang="it-IT" sz="9600" b="1" dirty="0" smtClean="0"/>
              <a:t> </a:t>
            </a:r>
            <a:r>
              <a:rPr lang="ja-JP" altLang="it-IT" sz="9600" b="1" dirty="0" smtClean="0">
                <a:solidFill>
                  <a:srgbClr val="00B050"/>
                </a:solidFill>
              </a:rPr>
              <a:t>飲</a:t>
            </a:r>
            <a:r>
              <a:rPr lang="ja-JP" altLang="it-IT" sz="9600" b="1" dirty="0" smtClean="0"/>
              <a:t> </a:t>
            </a:r>
            <a:r>
              <a:rPr lang="ja-JP" altLang="it-IT" sz="9600" b="1" u="sng" dirty="0" smtClean="0">
                <a:solidFill>
                  <a:schemeClr val="bg1"/>
                </a:solidFill>
              </a:rPr>
              <a:t>み ま す</a:t>
            </a:r>
            <a:endParaRPr lang="it-IT" sz="9600" b="1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it-IT" dirty="0" smtClean="0"/>
              <a:t> </a:t>
            </a:r>
          </a:p>
          <a:p>
            <a:pPr>
              <a:buNone/>
            </a:pPr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857224" y="4500570"/>
            <a:ext cx="75009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dirty="0" smtClean="0">
                <a:solidFill>
                  <a:srgbClr val="FFC000"/>
                </a:solidFill>
              </a:rPr>
              <a:t>KO  -     HI  -  WO NO  MI  MA SU</a:t>
            </a:r>
            <a:endParaRPr lang="it-IT" sz="4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257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471874"/>
          </a:xfrm>
        </p:spPr>
        <p:txBody>
          <a:bodyPr>
            <a:normAutofit fontScale="55000" lnSpcReduction="20000"/>
          </a:bodyPr>
          <a:lstStyle/>
          <a:p>
            <a:pPr algn="ctr">
              <a:buNone/>
            </a:pPr>
            <a:r>
              <a:rPr lang="it-IT" altLang="ja-JP" sz="6400" b="1" dirty="0" smtClean="0">
                <a:solidFill>
                  <a:schemeClr val="tx2"/>
                </a:solidFill>
                <a:latin typeface="Georgia Pro Semibold" pitchFamily="18" charset="0"/>
              </a:rPr>
              <a:t>Frase completa in giapponese con i tre sistemi di scrittura:</a:t>
            </a:r>
          </a:p>
          <a:p>
            <a:pPr algn="ctr">
              <a:buNone/>
            </a:pPr>
            <a:r>
              <a:rPr lang="it-IT" altLang="ja-JP" sz="6400" b="1" dirty="0" smtClean="0">
                <a:solidFill>
                  <a:schemeClr val="tx2"/>
                </a:solidFill>
                <a:latin typeface="Georgia Pro Semibold" pitchFamily="18" charset="0"/>
              </a:rPr>
              <a:t>Bevo un caffè</a:t>
            </a:r>
          </a:p>
          <a:p>
            <a:pPr algn="ctr">
              <a:buNone/>
            </a:pPr>
            <a:endParaRPr lang="it-IT" altLang="ja-JP" sz="6400" b="1" dirty="0" smtClean="0">
              <a:solidFill>
                <a:schemeClr val="tx2"/>
              </a:solidFill>
            </a:endParaRPr>
          </a:p>
          <a:p>
            <a:pPr algn="ctr">
              <a:buNone/>
            </a:pPr>
            <a:r>
              <a:rPr lang="ja-JP" altLang="it-IT" sz="9600" b="1" dirty="0" smtClean="0">
                <a:solidFill>
                  <a:srgbClr val="00B0F0"/>
                </a:solidFill>
              </a:rPr>
              <a:t>コー ヒー </a:t>
            </a:r>
            <a:r>
              <a:rPr lang="ja-JP" altLang="it-IT" sz="9600" b="1" u="sng" dirty="0" smtClean="0">
                <a:solidFill>
                  <a:srgbClr val="FF0000"/>
                </a:solidFill>
              </a:rPr>
              <a:t>を</a:t>
            </a:r>
            <a:r>
              <a:rPr lang="ja-JP" altLang="it-IT" sz="9600" b="1" dirty="0" smtClean="0"/>
              <a:t> </a:t>
            </a:r>
            <a:r>
              <a:rPr lang="ja-JP" altLang="it-IT" sz="9600" b="1" dirty="0" smtClean="0">
                <a:solidFill>
                  <a:srgbClr val="00B050"/>
                </a:solidFill>
              </a:rPr>
              <a:t>飲</a:t>
            </a:r>
            <a:r>
              <a:rPr lang="ja-JP" altLang="it-IT" sz="9600" b="1" dirty="0" smtClean="0"/>
              <a:t> </a:t>
            </a:r>
            <a:r>
              <a:rPr lang="ja-JP" altLang="it-IT" sz="9600" b="1" u="sng" dirty="0" smtClean="0">
                <a:solidFill>
                  <a:srgbClr val="FF0000"/>
                </a:solidFill>
              </a:rPr>
              <a:t>み ま す</a:t>
            </a:r>
            <a:endParaRPr lang="it-IT" sz="9600" b="1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it-IT" dirty="0" smtClean="0"/>
              <a:t> </a:t>
            </a:r>
          </a:p>
          <a:p>
            <a:pPr>
              <a:buNone/>
            </a:pPr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857224" y="4500570"/>
            <a:ext cx="75009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dirty="0" smtClean="0">
                <a:solidFill>
                  <a:srgbClr val="FFC000"/>
                </a:solidFill>
              </a:rPr>
              <a:t>KO  -     HI  -  WO NO  MI  MA SU</a:t>
            </a:r>
            <a:endParaRPr lang="it-IT" sz="4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62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u="sng" dirty="0" smtClean="0">
                <a:solidFill>
                  <a:schemeClr val="tx2"/>
                </a:solidFill>
                <a:latin typeface="Georgia Pro Semibold" pitchFamily="18" charset="0"/>
              </a:rPr>
              <a:t>Lingua Semi-agglutinante</a:t>
            </a:r>
            <a:endParaRPr lang="it-IT" b="1" u="sng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  <p:sp>
        <p:nvSpPr>
          <p:cNvPr id="4" name="Freccia in giù 3"/>
          <p:cNvSpPr/>
          <p:nvPr/>
        </p:nvSpPr>
        <p:spPr>
          <a:xfrm>
            <a:off x="1924740" y="1285860"/>
            <a:ext cx="484632" cy="140635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/>
          <p:cNvSpPr txBox="1"/>
          <p:nvPr/>
        </p:nvSpPr>
        <p:spPr>
          <a:xfrm>
            <a:off x="2409372" y="1758206"/>
            <a:ext cx="13965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chemeClr val="tx2"/>
                </a:solidFill>
                <a:latin typeface="Georgia Pro Semibold" pitchFamily="18" charset="0"/>
              </a:rPr>
              <a:t>Flessiva</a:t>
            </a:r>
            <a:endParaRPr lang="it-IT" sz="2400" b="1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598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6006" y="417630"/>
            <a:ext cx="9144000" cy="1143000"/>
          </a:xfrm>
        </p:spPr>
        <p:txBody>
          <a:bodyPr>
            <a:noAutofit/>
          </a:bodyPr>
          <a:lstStyle/>
          <a:p>
            <a:r>
              <a:rPr lang="it-IT" sz="4000" dirty="0" smtClean="0">
                <a:solidFill>
                  <a:schemeClr val="accent1">
                    <a:lumMod val="75000"/>
                  </a:schemeClr>
                </a:solidFill>
                <a:effectLst/>
                <a:latin typeface="Georgia Pro Semibold" pitchFamily="18" charset="0"/>
              </a:rPr>
              <a:t>Quanti sono i </a:t>
            </a:r>
            <a:r>
              <a:rPr lang="it-IT" sz="40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Georgia Pro Semibold" pitchFamily="18" charset="0"/>
              </a:rPr>
              <a:t>Kanji</a:t>
            </a:r>
            <a:r>
              <a:rPr lang="it-IT" sz="4000" dirty="0" smtClean="0">
                <a:solidFill>
                  <a:schemeClr val="accent1">
                    <a:lumMod val="75000"/>
                  </a:schemeClr>
                </a:solidFill>
                <a:effectLst/>
                <a:latin typeface="Georgia Pro Semibold" pitchFamily="18" charset="0"/>
              </a:rPr>
              <a:t>? </a:t>
            </a:r>
            <a:br>
              <a:rPr lang="it-IT" sz="4000" dirty="0" smtClean="0">
                <a:solidFill>
                  <a:schemeClr val="accent1">
                    <a:lumMod val="75000"/>
                  </a:schemeClr>
                </a:solidFill>
                <a:effectLst/>
                <a:latin typeface="Georgia Pro Semibold" pitchFamily="18" charset="0"/>
              </a:rPr>
            </a:br>
            <a:r>
              <a:rPr lang="it-IT" sz="4000" i="1" dirty="0" smtClean="0">
                <a:solidFill>
                  <a:schemeClr val="bg1"/>
                </a:solidFill>
                <a:effectLst/>
                <a:latin typeface="Georgia Pro Semibold" pitchFamily="18" charset="0"/>
              </a:rPr>
              <a:t>Bisogna conoscerli tutti ? </a:t>
            </a:r>
            <a:endParaRPr lang="it-IT" sz="4000" i="1" dirty="0">
              <a:solidFill>
                <a:schemeClr val="bg1"/>
              </a:solidFill>
              <a:effectLst/>
              <a:latin typeface="Georgia Pro Semibold" pitchFamily="18" charset="0"/>
            </a:endParaRPr>
          </a:p>
        </p:txBody>
      </p:sp>
      <p:cxnSp>
        <p:nvCxnSpPr>
          <p:cNvPr id="15" name="Connettore 2 14"/>
          <p:cNvCxnSpPr/>
          <p:nvPr/>
        </p:nvCxnSpPr>
        <p:spPr>
          <a:xfrm>
            <a:off x="4552900" y="3312397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3406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6006" y="417630"/>
            <a:ext cx="9144000" cy="1143000"/>
          </a:xfrm>
        </p:spPr>
        <p:txBody>
          <a:bodyPr>
            <a:noAutofit/>
          </a:bodyPr>
          <a:lstStyle/>
          <a:p>
            <a:r>
              <a:rPr lang="it-IT" sz="4000" dirty="0" smtClean="0">
                <a:solidFill>
                  <a:schemeClr val="accent1">
                    <a:lumMod val="75000"/>
                  </a:schemeClr>
                </a:solidFill>
                <a:effectLst/>
                <a:latin typeface="Georgia Pro Semibold" pitchFamily="18" charset="0"/>
              </a:rPr>
              <a:t>Quanti sono i </a:t>
            </a:r>
            <a:r>
              <a:rPr lang="it-IT" sz="40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Georgia Pro Semibold" pitchFamily="18" charset="0"/>
              </a:rPr>
              <a:t>Kanji</a:t>
            </a:r>
            <a:r>
              <a:rPr lang="it-IT" sz="4000" dirty="0" smtClean="0">
                <a:solidFill>
                  <a:schemeClr val="accent1">
                    <a:lumMod val="75000"/>
                  </a:schemeClr>
                </a:solidFill>
                <a:effectLst/>
                <a:latin typeface="Georgia Pro Semibold" pitchFamily="18" charset="0"/>
              </a:rPr>
              <a:t>? </a:t>
            </a:r>
            <a:br>
              <a:rPr lang="it-IT" sz="4000" dirty="0" smtClean="0">
                <a:solidFill>
                  <a:schemeClr val="accent1">
                    <a:lumMod val="75000"/>
                  </a:schemeClr>
                </a:solidFill>
                <a:effectLst/>
                <a:latin typeface="Georgia Pro Semibold" pitchFamily="18" charset="0"/>
              </a:rPr>
            </a:br>
            <a:r>
              <a:rPr lang="it-IT" sz="4000" dirty="0" smtClean="0">
                <a:solidFill>
                  <a:schemeClr val="accent1">
                    <a:lumMod val="75000"/>
                  </a:schemeClr>
                </a:solidFill>
                <a:effectLst/>
                <a:latin typeface="Georgia Pro Semibold" pitchFamily="18" charset="0"/>
              </a:rPr>
              <a:t>Bisogna conoscerli tutti ? </a:t>
            </a:r>
            <a:endParaRPr lang="it-IT" sz="4000" dirty="0">
              <a:solidFill>
                <a:schemeClr val="accent1">
                  <a:lumMod val="75000"/>
                </a:schemeClr>
              </a:solidFill>
              <a:effectLst/>
              <a:latin typeface="Georgia Pro Semibold" pitchFamily="18" charset="0"/>
            </a:endParaRPr>
          </a:p>
        </p:txBody>
      </p:sp>
      <p:cxnSp>
        <p:nvCxnSpPr>
          <p:cNvPr id="15" name="Connettore 2 14"/>
          <p:cNvCxnSpPr/>
          <p:nvPr/>
        </p:nvCxnSpPr>
        <p:spPr>
          <a:xfrm>
            <a:off x="4552900" y="3312397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3216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6006" y="417630"/>
            <a:ext cx="9144000" cy="1143000"/>
          </a:xfrm>
        </p:spPr>
        <p:txBody>
          <a:bodyPr>
            <a:noAutofit/>
          </a:bodyPr>
          <a:lstStyle/>
          <a:p>
            <a:r>
              <a:rPr lang="it-IT" sz="4000" dirty="0" smtClean="0">
                <a:solidFill>
                  <a:schemeClr val="accent1">
                    <a:lumMod val="75000"/>
                  </a:schemeClr>
                </a:solidFill>
                <a:effectLst/>
                <a:latin typeface="Georgia Pro Semibold" pitchFamily="18" charset="0"/>
              </a:rPr>
              <a:t>Quanti sono i </a:t>
            </a:r>
            <a:r>
              <a:rPr lang="it-IT" sz="40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Georgia Pro Semibold" pitchFamily="18" charset="0"/>
              </a:rPr>
              <a:t>Kanji</a:t>
            </a:r>
            <a:r>
              <a:rPr lang="it-IT" sz="4000" dirty="0" smtClean="0">
                <a:solidFill>
                  <a:schemeClr val="accent1">
                    <a:lumMod val="75000"/>
                  </a:schemeClr>
                </a:solidFill>
                <a:effectLst/>
                <a:latin typeface="Georgia Pro Semibold" pitchFamily="18" charset="0"/>
              </a:rPr>
              <a:t>? </a:t>
            </a:r>
            <a:br>
              <a:rPr lang="it-IT" sz="4000" dirty="0" smtClean="0">
                <a:solidFill>
                  <a:schemeClr val="accent1">
                    <a:lumMod val="75000"/>
                  </a:schemeClr>
                </a:solidFill>
                <a:effectLst/>
                <a:latin typeface="Georgia Pro Semibold" pitchFamily="18" charset="0"/>
              </a:rPr>
            </a:br>
            <a:r>
              <a:rPr lang="it-IT" sz="4000" dirty="0" smtClean="0">
                <a:solidFill>
                  <a:schemeClr val="accent1">
                    <a:lumMod val="75000"/>
                  </a:schemeClr>
                </a:solidFill>
                <a:effectLst/>
                <a:latin typeface="Georgia Pro Semibold" pitchFamily="18" charset="0"/>
              </a:rPr>
              <a:t>Bisogna conoscerli tutti ? </a:t>
            </a:r>
            <a:endParaRPr lang="it-IT" sz="4000" dirty="0">
              <a:solidFill>
                <a:schemeClr val="accent1">
                  <a:lumMod val="75000"/>
                </a:schemeClr>
              </a:solidFill>
              <a:effectLst/>
              <a:latin typeface="Georgia Pro Semibold" pitchFamily="18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-33884" y="185208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50.000 ?!? 106.230 ?! ? </a:t>
            </a:r>
            <a:endParaRPr lang="it-IT" sz="3200" dirty="0">
              <a:solidFill>
                <a:schemeClr val="accent1">
                  <a:lumMod val="75000"/>
                </a:schemeClr>
              </a:solidFill>
              <a:latin typeface="Georgia Pro Semibold" pitchFamily="18" charset="0"/>
            </a:endParaRPr>
          </a:p>
        </p:txBody>
      </p:sp>
      <p:cxnSp>
        <p:nvCxnSpPr>
          <p:cNvPr id="15" name="Connettore 2 14"/>
          <p:cNvCxnSpPr/>
          <p:nvPr/>
        </p:nvCxnSpPr>
        <p:spPr>
          <a:xfrm>
            <a:off x="4552900" y="3312397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0161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6006" y="417630"/>
            <a:ext cx="9144000" cy="1143000"/>
          </a:xfrm>
        </p:spPr>
        <p:txBody>
          <a:bodyPr>
            <a:noAutofit/>
          </a:bodyPr>
          <a:lstStyle/>
          <a:p>
            <a:r>
              <a:rPr lang="it-IT" sz="4000" dirty="0" smtClean="0">
                <a:solidFill>
                  <a:schemeClr val="accent1">
                    <a:lumMod val="75000"/>
                  </a:schemeClr>
                </a:solidFill>
                <a:effectLst/>
                <a:latin typeface="Georgia Pro Semibold" pitchFamily="18" charset="0"/>
              </a:rPr>
              <a:t>Quanti sono i </a:t>
            </a:r>
            <a:r>
              <a:rPr lang="it-IT" sz="40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Georgia Pro Semibold" pitchFamily="18" charset="0"/>
              </a:rPr>
              <a:t>Kanji</a:t>
            </a:r>
            <a:r>
              <a:rPr lang="it-IT" sz="4000" dirty="0" smtClean="0">
                <a:solidFill>
                  <a:schemeClr val="accent1">
                    <a:lumMod val="75000"/>
                  </a:schemeClr>
                </a:solidFill>
                <a:effectLst/>
                <a:latin typeface="Georgia Pro Semibold" pitchFamily="18" charset="0"/>
              </a:rPr>
              <a:t>? </a:t>
            </a:r>
            <a:br>
              <a:rPr lang="it-IT" sz="4000" dirty="0" smtClean="0">
                <a:solidFill>
                  <a:schemeClr val="accent1">
                    <a:lumMod val="75000"/>
                  </a:schemeClr>
                </a:solidFill>
                <a:effectLst/>
                <a:latin typeface="Georgia Pro Semibold" pitchFamily="18" charset="0"/>
              </a:rPr>
            </a:br>
            <a:r>
              <a:rPr lang="it-IT" sz="4000" dirty="0" smtClean="0">
                <a:solidFill>
                  <a:schemeClr val="accent1">
                    <a:lumMod val="75000"/>
                  </a:schemeClr>
                </a:solidFill>
                <a:effectLst/>
                <a:latin typeface="Georgia Pro Semibold" pitchFamily="18" charset="0"/>
              </a:rPr>
              <a:t>Bisogna conoscerli tutti ? </a:t>
            </a:r>
            <a:endParaRPr lang="it-IT" sz="4000" dirty="0">
              <a:solidFill>
                <a:schemeClr val="accent1">
                  <a:lumMod val="75000"/>
                </a:schemeClr>
              </a:solidFill>
              <a:effectLst/>
              <a:latin typeface="Georgia Pro Semibold" pitchFamily="18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-19100" y="2789177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2997, </a:t>
            </a:r>
            <a:r>
              <a:rPr lang="it-IT" sz="2800" dirty="0" err="1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Kanji</a:t>
            </a:r>
            <a:r>
              <a:rPr lang="it-IT" sz="28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  disponibili per la stampa </a:t>
            </a:r>
            <a:endParaRPr lang="it-IT" sz="2800" dirty="0">
              <a:solidFill>
                <a:schemeClr val="accent1">
                  <a:lumMod val="75000"/>
                </a:schemeClr>
              </a:solidFill>
              <a:latin typeface="Georgia Pro Semibold" pitchFamily="18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-33884" y="185208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50.000 ?!? 106.230 ?! ? </a:t>
            </a:r>
            <a:endParaRPr lang="it-IT" sz="3200" dirty="0">
              <a:solidFill>
                <a:schemeClr val="accent1">
                  <a:lumMod val="75000"/>
                </a:schemeClr>
              </a:solidFill>
              <a:latin typeface="Georgia Pro Semibold" pitchFamily="18" charset="0"/>
            </a:endParaRPr>
          </a:p>
        </p:txBody>
      </p:sp>
      <p:cxnSp>
        <p:nvCxnSpPr>
          <p:cNvPr id="15" name="Connettore 2 14"/>
          <p:cNvCxnSpPr>
            <a:stCxn id="6" idx="2"/>
            <a:endCxn id="6" idx="2"/>
          </p:cNvCxnSpPr>
          <p:nvPr/>
        </p:nvCxnSpPr>
        <p:spPr>
          <a:xfrm>
            <a:off x="4552900" y="3312397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7417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6006" y="417630"/>
            <a:ext cx="9144000" cy="1143000"/>
          </a:xfrm>
        </p:spPr>
        <p:txBody>
          <a:bodyPr>
            <a:noAutofit/>
          </a:bodyPr>
          <a:lstStyle/>
          <a:p>
            <a:r>
              <a:rPr lang="it-IT" sz="4000" dirty="0" smtClean="0">
                <a:solidFill>
                  <a:schemeClr val="accent1">
                    <a:lumMod val="75000"/>
                  </a:schemeClr>
                </a:solidFill>
                <a:effectLst/>
                <a:latin typeface="Georgia Pro Semibold" pitchFamily="18" charset="0"/>
              </a:rPr>
              <a:t>Quanti sono i </a:t>
            </a:r>
            <a:r>
              <a:rPr lang="it-IT" sz="40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Georgia Pro Semibold" pitchFamily="18" charset="0"/>
              </a:rPr>
              <a:t>Kanji</a:t>
            </a:r>
            <a:r>
              <a:rPr lang="it-IT" sz="4000" dirty="0" smtClean="0">
                <a:solidFill>
                  <a:schemeClr val="accent1">
                    <a:lumMod val="75000"/>
                  </a:schemeClr>
                </a:solidFill>
                <a:effectLst/>
                <a:latin typeface="Georgia Pro Semibold" pitchFamily="18" charset="0"/>
              </a:rPr>
              <a:t>? </a:t>
            </a:r>
            <a:br>
              <a:rPr lang="it-IT" sz="4000" dirty="0" smtClean="0">
                <a:solidFill>
                  <a:schemeClr val="accent1">
                    <a:lumMod val="75000"/>
                  </a:schemeClr>
                </a:solidFill>
                <a:effectLst/>
                <a:latin typeface="Georgia Pro Semibold" pitchFamily="18" charset="0"/>
              </a:rPr>
            </a:br>
            <a:r>
              <a:rPr lang="it-IT" sz="4000" dirty="0" smtClean="0">
                <a:solidFill>
                  <a:schemeClr val="accent1">
                    <a:lumMod val="75000"/>
                  </a:schemeClr>
                </a:solidFill>
                <a:effectLst/>
                <a:latin typeface="Georgia Pro Semibold" pitchFamily="18" charset="0"/>
              </a:rPr>
              <a:t>Bisogna conoscerli tutti ? </a:t>
            </a:r>
            <a:endParaRPr lang="it-IT" sz="4000" dirty="0">
              <a:solidFill>
                <a:schemeClr val="accent1">
                  <a:lumMod val="75000"/>
                </a:schemeClr>
              </a:solidFill>
              <a:effectLst/>
              <a:latin typeface="Georgia Pro Semibold" pitchFamily="18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-19100" y="2789177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2997, </a:t>
            </a:r>
            <a:r>
              <a:rPr lang="it-IT" sz="2800" dirty="0" err="1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Kanji</a:t>
            </a:r>
            <a:r>
              <a:rPr lang="it-IT" sz="28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  disponibili per la stampa </a:t>
            </a:r>
            <a:endParaRPr lang="it-IT" sz="2800" dirty="0">
              <a:solidFill>
                <a:schemeClr val="accent1">
                  <a:lumMod val="75000"/>
                </a:schemeClr>
              </a:solidFill>
              <a:latin typeface="Georgia Pro Semibold" pitchFamily="18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-33884" y="185208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50.000 ?!? 106.230 ?! ? </a:t>
            </a:r>
            <a:endParaRPr lang="it-IT" sz="3200" dirty="0">
              <a:solidFill>
                <a:schemeClr val="accent1">
                  <a:lumMod val="75000"/>
                </a:schemeClr>
              </a:solidFill>
              <a:latin typeface="Georgia Pro Semibold" pitchFamily="18" charset="0"/>
            </a:endParaRPr>
          </a:p>
        </p:txBody>
      </p:sp>
      <p:cxnSp>
        <p:nvCxnSpPr>
          <p:cNvPr id="15" name="Connettore 2 14"/>
          <p:cNvCxnSpPr>
            <a:stCxn id="6" idx="2"/>
            <a:endCxn id="6" idx="2"/>
          </p:cNvCxnSpPr>
          <p:nvPr/>
        </p:nvCxnSpPr>
        <p:spPr>
          <a:xfrm>
            <a:off x="4552900" y="3312397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Freccia in giù 25"/>
          <p:cNvSpPr/>
          <p:nvPr/>
        </p:nvSpPr>
        <p:spPr>
          <a:xfrm>
            <a:off x="2052361" y="3312397"/>
            <a:ext cx="530345" cy="688025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asellaDiTesto 13"/>
          <p:cNvSpPr txBox="1"/>
          <p:nvPr/>
        </p:nvSpPr>
        <p:spPr>
          <a:xfrm>
            <a:off x="216024" y="4000424"/>
            <a:ext cx="4355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>
                <a:latin typeface="Georgia Pro Semibold" pitchFamily="18" charset="0"/>
              </a:rPr>
              <a:t> </a:t>
            </a:r>
            <a:r>
              <a:rPr lang="it-IT" sz="2400" dirty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2136  </a:t>
            </a:r>
            <a:r>
              <a:rPr lang="it-IT" sz="2400" dirty="0" err="1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Jōyō</a:t>
            </a:r>
            <a:r>
              <a:rPr lang="it-IT" sz="2400" dirty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 </a:t>
            </a:r>
            <a:r>
              <a:rPr lang="it-IT" sz="2400" dirty="0" err="1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Kanji</a:t>
            </a:r>
            <a:r>
              <a:rPr lang="it-IT" sz="24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, Ideogrammi di uso comune </a:t>
            </a:r>
            <a:endParaRPr lang="it-IT" sz="2400" dirty="0">
              <a:solidFill>
                <a:schemeClr val="accent1">
                  <a:lumMod val="75000"/>
                </a:schemeClr>
              </a:solidFill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9615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6006" y="417630"/>
            <a:ext cx="9144000" cy="1143000"/>
          </a:xfrm>
        </p:spPr>
        <p:txBody>
          <a:bodyPr>
            <a:noAutofit/>
          </a:bodyPr>
          <a:lstStyle/>
          <a:p>
            <a:r>
              <a:rPr lang="it-IT" sz="4000" dirty="0" smtClean="0">
                <a:solidFill>
                  <a:schemeClr val="accent1">
                    <a:lumMod val="75000"/>
                  </a:schemeClr>
                </a:solidFill>
                <a:effectLst/>
                <a:latin typeface="Georgia Pro Semibold" pitchFamily="18" charset="0"/>
              </a:rPr>
              <a:t>Quanti sono i </a:t>
            </a:r>
            <a:r>
              <a:rPr lang="it-IT" sz="40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Georgia Pro Semibold" pitchFamily="18" charset="0"/>
              </a:rPr>
              <a:t>Kanji</a:t>
            </a:r>
            <a:r>
              <a:rPr lang="it-IT" sz="4000" dirty="0" smtClean="0">
                <a:solidFill>
                  <a:schemeClr val="accent1">
                    <a:lumMod val="75000"/>
                  </a:schemeClr>
                </a:solidFill>
                <a:effectLst/>
                <a:latin typeface="Georgia Pro Semibold" pitchFamily="18" charset="0"/>
              </a:rPr>
              <a:t>? </a:t>
            </a:r>
            <a:br>
              <a:rPr lang="it-IT" sz="4000" dirty="0" smtClean="0">
                <a:solidFill>
                  <a:schemeClr val="accent1">
                    <a:lumMod val="75000"/>
                  </a:schemeClr>
                </a:solidFill>
                <a:effectLst/>
                <a:latin typeface="Georgia Pro Semibold" pitchFamily="18" charset="0"/>
              </a:rPr>
            </a:br>
            <a:r>
              <a:rPr lang="it-IT" sz="4000" dirty="0" smtClean="0">
                <a:solidFill>
                  <a:schemeClr val="accent1">
                    <a:lumMod val="75000"/>
                  </a:schemeClr>
                </a:solidFill>
                <a:effectLst/>
                <a:latin typeface="Georgia Pro Semibold" pitchFamily="18" charset="0"/>
              </a:rPr>
              <a:t>Bisogna conoscerli tutti ? </a:t>
            </a:r>
            <a:endParaRPr lang="it-IT" sz="4000" dirty="0">
              <a:solidFill>
                <a:schemeClr val="accent1">
                  <a:lumMod val="75000"/>
                </a:schemeClr>
              </a:solidFill>
              <a:effectLst/>
              <a:latin typeface="Georgia Pro Semibold" pitchFamily="18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4449395" y="4000423"/>
            <a:ext cx="4355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>
                <a:latin typeface="Georgia Pro Semibold" pitchFamily="18" charset="0"/>
              </a:rPr>
              <a:t> </a:t>
            </a:r>
            <a:r>
              <a:rPr lang="it-IT" sz="24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861 </a:t>
            </a:r>
            <a:r>
              <a:rPr lang="it-IT" sz="2400" dirty="0" err="1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Jinmeiyō</a:t>
            </a:r>
            <a:r>
              <a:rPr lang="it-IT" sz="2400" dirty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 </a:t>
            </a:r>
            <a:r>
              <a:rPr lang="it-IT" sz="2400" dirty="0" err="1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Kanji</a:t>
            </a:r>
            <a:r>
              <a:rPr lang="it-IT" sz="2400" dirty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, Ideogrammi dei Nomi 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-19100" y="2789177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2997, </a:t>
            </a:r>
            <a:r>
              <a:rPr lang="it-IT" sz="2800" dirty="0" err="1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Kanji</a:t>
            </a:r>
            <a:r>
              <a:rPr lang="it-IT" sz="28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  disponibili per la stampa </a:t>
            </a:r>
            <a:endParaRPr lang="it-IT" sz="2800" dirty="0">
              <a:solidFill>
                <a:schemeClr val="accent1">
                  <a:lumMod val="75000"/>
                </a:schemeClr>
              </a:solidFill>
              <a:latin typeface="Georgia Pro Semibold" pitchFamily="18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-33884" y="185208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50.000 ?!? 106.230 ?! ? </a:t>
            </a:r>
            <a:endParaRPr lang="it-IT" sz="3200" dirty="0">
              <a:solidFill>
                <a:schemeClr val="accent1">
                  <a:lumMod val="75000"/>
                </a:schemeClr>
              </a:solidFill>
              <a:latin typeface="Georgia Pro Semibold" pitchFamily="18" charset="0"/>
            </a:endParaRPr>
          </a:p>
        </p:txBody>
      </p:sp>
      <p:cxnSp>
        <p:nvCxnSpPr>
          <p:cNvPr id="15" name="Connettore 2 14"/>
          <p:cNvCxnSpPr>
            <a:stCxn id="6" idx="2"/>
            <a:endCxn id="6" idx="2"/>
          </p:cNvCxnSpPr>
          <p:nvPr/>
        </p:nvCxnSpPr>
        <p:spPr>
          <a:xfrm>
            <a:off x="4552900" y="3312397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Freccia in giù 25"/>
          <p:cNvSpPr/>
          <p:nvPr/>
        </p:nvSpPr>
        <p:spPr>
          <a:xfrm>
            <a:off x="2052361" y="3312397"/>
            <a:ext cx="530345" cy="688025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Freccia in giù 26"/>
          <p:cNvSpPr/>
          <p:nvPr/>
        </p:nvSpPr>
        <p:spPr>
          <a:xfrm>
            <a:off x="6362211" y="3312398"/>
            <a:ext cx="530345" cy="688025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asellaDiTesto 13"/>
          <p:cNvSpPr txBox="1"/>
          <p:nvPr/>
        </p:nvSpPr>
        <p:spPr>
          <a:xfrm>
            <a:off x="216024" y="4000424"/>
            <a:ext cx="4355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i="1" dirty="0" smtClean="0">
                <a:latin typeface="Georgia Pro Semibold" pitchFamily="18" charset="0"/>
              </a:rPr>
              <a:t> </a:t>
            </a:r>
            <a:r>
              <a:rPr lang="it-IT" sz="2400" dirty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2136  </a:t>
            </a:r>
            <a:r>
              <a:rPr lang="it-IT" sz="2400" dirty="0" err="1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Jōyō</a:t>
            </a:r>
            <a:r>
              <a:rPr lang="it-IT" sz="2400" dirty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 </a:t>
            </a:r>
            <a:r>
              <a:rPr lang="it-IT" sz="2400" dirty="0" err="1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Kanji</a:t>
            </a:r>
            <a:r>
              <a:rPr lang="it-IT" sz="24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, Ideogrammi di uso comune </a:t>
            </a:r>
            <a:endParaRPr lang="it-IT" sz="2400" dirty="0">
              <a:solidFill>
                <a:schemeClr val="accent1">
                  <a:lumMod val="75000"/>
                </a:schemeClr>
              </a:solidFill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040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isultato immagine per menù giappones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235" y="332656"/>
            <a:ext cx="4413399" cy="2919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Visualizza immagine di orig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235" y="3565554"/>
            <a:ext cx="4468391" cy="3003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912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 </a:t>
            </a:r>
            <a:endParaRPr lang="it-IT" dirty="0"/>
          </a:p>
        </p:txBody>
      </p:sp>
      <p:pic>
        <p:nvPicPr>
          <p:cNvPr id="5122" name="Picture 2" descr="Risultato immagine per quotidiani giappones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02162"/>
            <a:ext cx="3805857" cy="5725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Risultato immagine per riviste giappones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519301"/>
            <a:ext cx="3469056" cy="5708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8321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Visualizza immagine di origin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24"/>
          <a:stretch/>
        </p:blipFill>
        <p:spPr bwMode="auto">
          <a:xfrm>
            <a:off x="5076056" y="534810"/>
            <a:ext cx="3384376" cy="5630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Visualizza immagine di orig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318" y="541381"/>
            <a:ext cx="3807242" cy="573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3876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Risultato immagine per segnaletica giappone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20688"/>
            <a:ext cx="3753968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Visualizza immagine di orig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497" y="4452471"/>
            <a:ext cx="3677673" cy="2138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Risultato immagine per segnaletica giappones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497" y="628150"/>
            <a:ext cx="3719463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Risultato immagine per segnaletica giappones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31" y="3831106"/>
            <a:ext cx="3624197" cy="2742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3749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u="sng" dirty="0" smtClean="0">
                <a:solidFill>
                  <a:schemeClr val="tx2"/>
                </a:solidFill>
                <a:latin typeface="Georgia Pro Semibold" pitchFamily="18" charset="0"/>
              </a:rPr>
              <a:t>Lingua Semi-agglutinante</a:t>
            </a:r>
            <a:endParaRPr lang="it-IT" b="1" u="sng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  <p:sp>
        <p:nvSpPr>
          <p:cNvPr id="4" name="Freccia in giù 3"/>
          <p:cNvSpPr/>
          <p:nvPr/>
        </p:nvSpPr>
        <p:spPr>
          <a:xfrm>
            <a:off x="1924740" y="1285860"/>
            <a:ext cx="484632" cy="140635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Freccia in giù 5"/>
          <p:cNvSpPr/>
          <p:nvPr/>
        </p:nvSpPr>
        <p:spPr>
          <a:xfrm>
            <a:off x="5643570" y="1285860"/>
            <a:ext cx="484632" cy="140635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/>
          <p:cNvSpPr txBox="1"/>
          <p:nvPr/>
        </p:nvSpPr>
        <p:spPr>
          <a:xfrm>
            <a:off x="2409372" y="1758206"/>
            <a:ext cx="13965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chemeClr val="tx2"/>
                </a:solidFill>
                <a:latin typeface="Georgia Pro Semibold" pitchFamily="18" charset="0"/>
              </a:rPr>
              <a:t>Flessiva</a:t>
            </a:r>
            <a:endParaRPr lang="it-IT" sz="2400" b="1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6128202" y="1758206"/>
            <a:ext cx="1890261" cy="46166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chemeClr val="tx2"/>
                </a:solidFill>
                <a:latin typeface="Georgia Pro Semibold" pitchFamily="18" charset="0"/>
              </a:rPr>
              <a:t>Agglutinata</a:t>
            </a:r>
            <a:endParaRPr lang="it-IT" sz="2400" b="1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205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347864" y="350100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509837" y="332656"/>
            <a:ext cx="8229600" cy="17862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Si studiano 2 /3 </a:t>
            </a:r>
            <a:r>
              <a:rPr lang="it-IT" sz="3200" dirty="0" err="1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Kanji</a:t>
            </a:r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 per volta</a:t>
            </a:r>
            <a:b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</a:br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non più di 30 la settimana</a:t>
            </a:r>
            <a:endParaRPr lang="it-IT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194" name="Picture 2" descr="Risultato immagine per kanj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732" y="2063699"/>
            <a:ext cx="4218341" cy="2730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3294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76428" y="5301208"/>
            <a:ext cx="8532948" cy="1291446"/>
          </a:xfrm>
        </p:spPr>
        <p:txBody>
          <a:bodyPr>
            <a:noAutofit/>
          </a:bodyPr>
          <a:lstStyle/>
          <a:p>
            <a:r>
              <a:rPr lang="it-IT" sz="32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>Studiare </a:t>
            </a:r>
            <a:r>
              <a:rPr lang="it-IT" sz="3200" dirty="0" err="1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>Kanji</a:t>
            </a:r>
            <a:r>
              <a:rPr lang="it-IT" sz="32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> è un ottimo allenamento per la memoria</a:t>
            </a:r>
            <a:r>
              <a:rPr lang="it-IT" sz="3200" dirty="0" smtClean="0">
                <a:solidFill>
                  <a:schemeClr val="tx2"/>
                </a:solidFill>
                <a:effectLst/>
              </a:rPr>
              <a:t>!</a:t>
            </a:r>
            <a:endParaRPr lang="it-IT" sz="3200" dirty="0">
              <a:solidFill>
                <a:schemeClr val="tx2"/>
              </a:solidFill>
              <a:effectLst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3347864" y="350100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509837" y="332656"/>
            <a:ext cx="8229600" cy="17862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Si studiano 2 /3 </a:t>
            </a:r>
            <a:r>
              <a:rPr lang="it-IT" sz="3200" dirty="0" err="1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Kanji</a:t>
            </a:r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 per volta</a:t>
            </a:r>
            <a:b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</a:br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non più di 30 la settimana</a:t>
            </a:r>
            <a:endParaRPr lang="it-IT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194" name="Picture 2" descr="Risultato immagine per kanj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732" y="2063699"/>
            <a:ext cx="4218341" cy="2730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3717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sz="4000" dirty="0" smtClean="0">
                <a:solidFill>
                  <a:schemeClr val="tx2"/>
                </a:solidFill>
                <a:latin typeface="Georgia Pro Semibold" pitchFamily="18" charset="0"/>
              </a:rPr>
              <a:t>Come si memorizza un termine scritto in </a:t>
            </a:r>
            <a:r>
              <a:rPr lang="it-IT" sz="4000" dirty="0" err="1" smtClean="0">
                <a:solidFill>
                  <a:schemeClr val="tx2"/>
                </a:solidFill>
                <a:latin typeface="Georgia Pro Semibold" pitchFamily="18" charset="0"/>
              </a:rPr>
              <a:t>kanji</a:t>
            </a:r>
            <a:r>
              <a:rPr lang="it-IT" sz="4000" dirty="0" smtClean="0">
                <a:solidFill>
                  <a:schemeClr val="tx2"/>
                </a:solidFill>
                <a:latin typeface="Georgia Pro Semibold" pitchFamily="18" charset="0"/>
              </a:rPr>
              <a:t>? </a:t>
            </a:r>
            <a:endParaRPr lang="it-IT" sz="4000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6896318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-34116" y="-1"/>
            <a:ext cx="9144000" cy="24208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i="1" dirty="0" smtClean="0"/>
              <a:t> </a:t>
            </a:r>
            <a:endParaRPr lang="it-IT" i="1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-17058" y="1700808"/>
            <a:ext cx="9144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it-IT" sz="16000" dirty="0" smtClean="0">
                <a:solidFill>
                  <a:schemeClr val="accent1">
                    <a:lumMod val="75000"/>
                  </a:schemeClr>
                </a:solidFill>
              </a:rPr>
              <a:t>愛</a:t>
            </a:r>
            <a:endParaRPr lang="it-IT" sz="16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0" y="-8468"/>
            <a:ext cx="9109884" cy="24208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it-IT" sz="4000" i="1" dirty="0" smtClean="0">
                <a:latin typeface="Georgia Pro Semibold" pitchFamily="18" charset="0"/>
              </a:rPr>
              <a:t>　</a:t>
            </a:r>
            <a:endParaRPr lang="it-IT" sz="4000" i="1" dirty="0">
              <a:latin typeface="Georgia Pro Semibold" pitchFamily="18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2048715" y="4566319"/>
            <a:ext cx="1162425" cy="12929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5070907" y="4725144"/>
            <a:ext cx="1162425" cy="12929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376" y="5131918"/>
            <a:ext cx="1224135" cy="500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19" y="4012442"/>
            <a:ext cx="225262" cy="1021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245" y="5033982"/>
            <a:ext cx="1432836" cy="672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1330" y="4876580"/>
            <a:ext cx="846441" cy="672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itolo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sz="4000" dirty="0" smtClean="0">
                <a:solidFill>
                  <a:schemeClr val="tx2"/>
                </a:solidFill>
                <a:latin typeface="Georgia Pro Semibold" pitchFamily="18" charset="0"/>
              </a:rPr>
              <a:t>Come si memorizza un termine scritto in </a:t>
            </a:r>
            <a:r>
              <a:rPr lang="it-IT" sz="4000" dirty="0" err="1" smtClean="0">
                <a:solidFill>
                  <a:schemeClr val="tx2"/>
                </a:solidFill>
                <a:latin typeface="Georgia Pro Semibold" pitchFamily="18" charset="0"/>
              </a:rPr>
              <a:t>kanji</a:t>
            </a:r>
            <a:r>
              <a:rPr lang="it-IT" sz="4000" dirty="0" smtClean="0">
                <a:solidFill>
                  <a:schemeClr val="tx2"/>
                </a:solidFill>
                <a:latin typeface="Georgia Pro Semibold" pitchFamily="18" charset="0"/>
              </a:rPr>
              <a:t>? </a:t>
            </a:r>
            <a:endParaRPr lang="it-IT" sz="4000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3413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2332037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it-IT" dirty="0" smtClean="0">
                <a:solidFill>
                  <a:schemeClr val="tx2"/>
                </a:solidFill>
                <a:latin typeface="Georgia Pro Semibold" pitchFamily="18" charset="0"/>
              </a:rPr>
              <a:t>Imparo i tratti e memorizzo </a:t>
            </a:r>
          </a:p>
          <a:p>
            <a:pPr marL="0" indent="0" algn="ctr">
              <a:buNone/>
            </a:pPr>
            <a:r>
              <a:rPr lang="ja-JP" altLang="it-IT" sz="9600" dirty="0" smtClean="0">
                <a:solidFill>
                  <a:schemeClr val="bg1"/>
                </a:solidFill>
                <a:latin typeface="Georgia Pro Semibold" pitchFamily="18" charset="0"/>
              </a:rPr>
              <a:t>盆</a:t>
            </a:r>
            <a:r>
              <a:rPr lang="ja-JP" altLang="it-IT" sz="9600" dirty="0">
                <a:solidFill>
                  <a:schemeClr val="bg1"/>
                </a:solidFill>
                <a:latin typeface="Georgia Pro Semibold" pitchFamily="18" charset="0"/>
              </a:rPr>
              <a:t>栽</a:t>
            </a:r>
          </a:p>
          <a:p>
            <a:pPr marL="0" indent="0" algn="ctr">
              <a:buNone/>
            </a:pPr>
            <a:r>
              <a:rPr lang="it-IT" dirty="0">
                <a:solidFill>
                  <a:schemeClr val="bg1"/>
                </a:solidFill>
                <a:latin typeface="Georgia Pro Semibold" pitchFamily="18" charset="0"/>
              </a:rPr>
              <a:t>Bonsai</a:t>
            </a:r>
          </a:p>
          <a:p>
            <a:pPr marL="0" indent="0" algn="ctr">
              <a:buNone/>
            </a:pPr>
            <a:endParaRPr lang="it-IT" dirty="0" smtClean="0">
              <a:solidFill>
                <a:schemeClr val="tx2"/>
              </a:solidFill>
              <a:latin typeface="Georgia Pro Semibold" pitchFamily="18" charset="0"/>
            </a:endParaRP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sp>
        <p:nvSpPr>
          <p:cNvPr id="6" name="Titolo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sz="4000" dirty="0" smtClean="0">
                <a:solidFill>
                  <a:schemeClr val="tx2"/>
                </a:solidFill>
                <a:latin typeface="Georgia Pro Semibold" pitchFamily="18" charset="0"/>
              </a:rPr>
              <a:t>Come si memorizza un termine scritto in </a:t>
            </a:r>
            <a:r>
              <a:rPr lang="it-IT" sz="4000" dirty="0" err="1" smtClean="0">
                <a:solidFill>
                  <a:schemeClr val="tx2"/>
                </a:solidFill>
                <a:latin typeface="Georgia Pro Semibold" pitchFamily="18" charset="0"/>
              </a:rPr>
              <a:t>kanji</a:t>
            </a:r>
            <a:r>
              <a:rPr lang="it-IT" sz="4000" dirty="0" smtClean="0">
                <a:solidFill>
                  <a:schemeClr val="tx2"/>
                </a:solidFill>
                <a:latin typeface="Georgia Pro Semibold" pitchFamily="18" charset="0"/>
              </a:rPr>
              <a:t>? </a:t>
            </a:r>
            <a:endParaRPr lang="it-IT" sz="4000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4164710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2332037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it-IT" dirty="0" smtClean="0">
                <a:solidFill>
                  <a:schemeClr val="tx2"/>
                </a:solidFill>
                <a:latin typeface="Georgia Pro Semibold" pitchFamily="18" charset="0"/>
              </a:rPr>
              <a:t>Imparo i tratti e memorizzo </a:t>
            </a:r>
          </a:p>
          <a:p>
            <a:pPr marL="0" indent="0" algn="ctr">
              <a:buNone/>
            </a:pPr>
            <a:r>
              <a:rPr lang="ja-JP" altLang="it-IT" sz="9600" dirty="0" smtClean="0">
                <a:solidFill>
                  <a:schemeClr val="bg1"/>
                </a:solidFill>
                <a:latin typeface="Georgia Pro Semibold" pitchFamily="18" charset="0"/>
              </a:rPr>
              <a:t>盆</a:t>
            </a:r>
            <a:r>
              <a:rPr lang="ja-JP" altLang="it-IT" sz="9600" dirty="0">
                <a:solidFill>
                  <a:schemeClr val="bg1"/>
                </a:solidFill>
                <a:latin typeface="Georgia Pro Semibold" pitchFamily="18" charset="0"/>
              </a:rPr>
              <a:t>栽</a:t>
            </a:r>
          </a:p>
          <a:p>
            <a:pPr marL="0" indent="0" algn="ctr">
              <a:buNone/>
            </a:pPr>
            <a:r>
              <a:rPr lang="it-IT" dirty="0">
                <a:solidFill>
                  <a:schemeClr val="bg1"/>
                </a:solidFill>
                <a:latin typeface="Georgia Pro Semibold" pitchFamily="18" charset="0"/>
              </a:rPr>
              <a:t>Bonsai</a:t>
            </a:r>
          </a:p>
          <a:p>
            <a:pPr marL="0" indent="0" algn="ctr">
              <a:buNone/>
            </a:pPr>
            <a:endParaRPr lang="it-IT" dirty="0" smtClean="0">
              <a:solidFill>
                <a:schemeClr val="tx2"/>
              </a:solidFill>
              <a:latin typeface="Georgia Pro Semibold" pitchFamily="18" charset="0"/>
            </a:endParaRP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sp>
        <p:nvSpPr>
          <p:cNvPr id="6" name="Titolo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sz="4000" dirty="0" smtClean="0">
                <a:solidFill>
                  <a:schemeClr val="tx2"/>
                </a:solidFill>
                <a:latin typeface="Georgia Pro Semibold" pitchFamily="18" charset="0"/>
              </a:rPr>
              <a:t>Come si memorizza un termine scritto in </a:t>
            </a:r>
            <a:r>
              <a:rPr lang="it-IT" sz="4000" dirty="0" err="1" smtClean="0">
                <a:solidFill>
                  <a:schemeClr val="tx2"/>
                </a:solidFill>
                <a:latin typeface="Georgia Pro Semibold" pitchFamily="18" charset="0"/>
              </a:rPr>
              <a:t>kanji</a:t>
            </a:r>
            <a:r>
              <a:rPr lang="it-IT" sz="4000" dirty="0" smtClean="0">
                <a:solidFill>
                  <a:schemeClr val="tx2"/>
                </a:solidFill>
                <a:latin typeface="Georgia Pro Semibold" pitchFamily="18" charset="0"/>
              </a:rPr>
              <a:t>? </a:t>
            </a:r>
            <a:endParaRPr lang="it-IT" sz="4000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  <p:pic>
        <p:nvPicPr>
          <p:cNvPr id="7" name="Immagine 6"/>
          <p:cNvPicPr/>
          <p:nvPr/>
        </p:nvPicPr>
        <p:blipFill rotWithShape="1">
          <a:blip r:embed="rId2"/>
          <a:srcRect l="21510" t="19018" r="39381" b="12066"/>
          <a:stretch/>
        </p:blipFill>
        <p:spPr bwMode="auto">
          <a:xfrm>
            <a:off x="2699791" y="3140968"/>
            <a:ext cx="3384375" cy="29511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9155659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7544" y="2996952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it-IT" dirty="0" smtClean="0">
                <a:solidFill>
                  <a:schemeClr val="tx2"/>
                </a:solidFill>
                <a:latin typeface="Georgia Pro Semibold" pitchFamily="18" charset="0"/>
              </a:rPr>
              <a:t> Scompongo ed analizzo gli elementi grafici che formano gli ideogrammi</a:t>
            </a:r>
          </a:p>
          <a:p>
            <a:pPr marL="0" indent="0" algn="ctr">
              <a:buNone/>
            </a:pPr>
            <a:endParaRPr lang="it-IT" dirty="0" smtClean="0">
              <a:solidFill>
                <a:schemeClr val="tx2"/>
              </a:solidFill>
              <a:latin typeface="Georgia Pro Semibold" pitchFamily="18" charset="0"/>
            </a:endParaRPr>
          </a:p>
          <a:p>
            <a:pPr marL="0" indent="0" algn="ctr">
              <a:buNone/>
            </a:pPr>
            <a:endParaRPr lang="it-IT" dirty="0">
              <a:solidFill>
                <a:schemeClr val="tx2"/>
              </a:solidFill>
              <a:latin typeface="Georgia Pro Semibold" pitchFamily="18" charset="0"/>
            </a:endParaRPr>
          </a:p>
          <a:p>
            <a:pPr marL="0" indent="0" algn="ctr">
              <a:buNone/>
            </a:pPr>
            <a:endParaRPr lang="it-IT" dirty="0" smtClean="0">
              <a:solidFill>
                <a:schemeClr val="tx2"/>
              </a:solidFill>
              <a:latin typeface="Georgia Pro Semibold" pitchFamily="18" charset="0"/>
            </a:endParaRP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sp>
        <p:nvSpPr>
          <p:cNvPr id="10" name="Titolo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sz="4000" dirty="0" smtClean="0">
                <a:solidFill>
                  <a:schemeClr val="tx2"/>
                </a:solidFill>
                <a:latin typeface="Georgia Pro Semibold" pitchFamily="18" charset="0"/>
              </a:rPr>
              <a:t>Come si memorizza un termine scritto in </a:t>
            </a:r>
            <a:r>
              <a:rPr lang="it-IT" sz="4000" dirty="0" err="1" smtClean="0">
                <a:solidFill>
                  <a:schemeClr val="tx2"/>
                </a:solidFill>
                <a:latin typeface="Georgia Pro Semibold" pitchFamily="18" charset="0"/>
              </a:rPr>
              <a:t>kanji</a:t>
            </a:r>
            <a:r>
              <a:rPr lang="it-IT" sz="4000" dirty="0" smtClean="0">
                <a:solidFill>
                  <a:schemeClr val="tx2"/>
                </a:solidFill>
                <a:latin typeface="Georgia Pro Semibold" pitchFamily="18" charset="0"/>
              </a:rPr>
              <a:t>? </a:t>
            </a:r>
            <a:endParaRPr lang="it-IT" sz="4000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917720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-34116" y="-1"/>
            <a:ext cx="9144000" cy="24208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i="1" dirty="0" smtClean="0"/>
              <a:t> </a:t>
            </a:r>
            <a:endParaRPr lang="it-IT" i="1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-32032" y="1450519"/>
            <a:ext cx="9144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it-IT" sz="16000" dirty="0" smtClean="0">
                <a:solidFill>
                  <a:schemeClr val="accent1">
                    <a:lumMod val="75000"/>
                  </a:schemeClr>
                </a:solidFill>
              </a:rPr>
              <a:t>愛</a:t>
            </a:r>
            <a:endParaRPr lang="it-IT" sz="16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0" y="-8468"/>
            <a:ext cx="9109884" cy="24208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it-IT" sz="4000" i="1" dirty="0" smtClean="0">
                <a:latin typeface="Georgia Pro Semibold" pitchFamily="18" charset="0"/>
              </a:rPr>
              <a:t>　</a:t>
            </a:r>
            <a:endParaRPr lang="it-IT" sz="4000" i="1" dirty="0">
              <a:latin typeface="Georgia Pro Semibold" pitchFamily="18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2048715" y="4566319"/>
            <a:ext cx="1162425" cy="12929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5070907" y="4725144"/>
            <a:ext cx="1162425" cy="12929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376" y="5131918"/>
            <a:ext cx="1224135" cy="500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19" y="4012442"/>
            <a:ext cx="225262" cy="1021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CasellaDiTesto 21"/>
          <p:cNvSpPr txBox="1"/>
          <p:nvPr/>
        </p:nvSpPr>
        <p:spPr>
          <a:xfrm>
            <a:off x="736946" y="5787211"/>
            <a:ext cx="10534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altLang="ja-JP" sz="2400" dirty="0" smtClean="0">
                <a:solidFill>
                  <a:srgbClr val="FF0000"/>
                </a:solidFill>
                <a:latin typeface="Georgia Pro Semibold" pitchFamily="18" charset="0"/>
              </a:rPr>
              <a:t>Mano</a:t>
            </a:r>
            <a:endParaRPr lang="it-IT" sz="2400" dirty="0">
              <a:solidFill>
                <a:srgbClr val="FF0000"/>
              </a:solidFill>
              <a:latin typeface="Georgia Pro Semibold" pitchFamily="18" charset="0"/>
            </a:endParaRPr>
          </a:p>
        </p:txBody>
      </p:sp>
      <p:sp>
        <p:nvSpPr>
          <p:cNvPr id="31" name="Rettangolo 30"/>
          <p:cNvSpPr/>
          <p:nvPr/>
        </p:nvSpPr>
        <p:spPr>
          <a:xfrm>
            <a:off x="4878675" y="4927558"/>
            <a:ext cx="1154393" cy="20435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Rettangolo 34"/>
          <p:cNvSpPr/>
          <p:nvPr/>
        </p:nvSpPr>
        <p:spPr>
          <a:xfrm>
            <a:off x="4741069" y="5011544"/>
            <a:ext cx="275212" cy="27852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Rettangolo 35"/>
          <p:cNvSpPr/>
          <p:nvPr/>
        </p:nvSpPr>
        <p:spPr>
          <a:xfrm>
            <a:off x="5883813" y="5011544"/>
            <a:ext cx="275212" cy="27852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04" t="-1067" r="29940" b="68034"/>
          <a:stretch/>
        </p:blipFill>
        <p:spPr bwMode="auto">
          <a:xfrm>
            <a:off x="594392" y="4937973"/>
            <a:ext cx="1480754" cy="694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ttangolo 5"/>
          <p:cNvSpPr/>
          <p:nvPr/>
        </p:nvSpPr>
        <p:spPr>
          <a:xfrm>
            <a:off x="2769654" y="5330659"/>
            <a:ext cx="1442306" cy="2014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Rettangolo 36"/>
          <p:cNvSpPr/>
          <p:nvPr/>
        </p:nvSpPr>
        <p:spPr>
          <a:xfrm>
            <a:off x="6233333" y="5167235"/>
            <a:ext cx="210876" cy="31448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Rettangolo 37"/>
          <p:cNvSpPr/>
          <p:nvPr/>
        </p:nvSpPr>
        <p:spPr>
          <a:xfrm>
            <a:off x="4726380" y="5150804"/>
            <a:ext cx="152295" cy="31448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Rettangolo 38"/>
          <p:cNvSpPr/>
          <p:nvPr/>
        </p:nvSpPr>
        <p:spPr>
          <a:xfrm>
            <a:off x="6157184" y="5048863"/>
            <a:ext cx="152295" cy="31448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Rettangolo 39"/>
          <p:cNvSpPr/>
          <p:nvPr/>
        </p:nvSpPr>
        <p:spPr>
          <a:xfrm>
            <a:off x="6197704" y="5068172"/>
            <a:ext cx="152295" cy="31448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79" y="1577256"/>
            <a:ext cx="1963991" cy="900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1880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-34116" y="-1"/>
            <a:ext cx="9144000" cy="24208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i="1" dirty="0" smtClean="0"/>
              <a:t> </a:t>
            </a:r>
            <a:endParaRPr lang="it-IT" i="1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-32032" y="1400685"/>
            <a:ext cx="9144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it-IT" sz="16000" dirty="0" smtClean="0">
                <a:solidFill>
                  <a:schemeClr val="accent1">
                    <a:lumMod val="75000"/>
                  </a:schemeClr>
                </a:solidFill>
              </a:rPr>
              <a:t>愛</a:t>
            </a:r>
            <a:endParaRPr lang="it-IT" sz="16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0" y="-8468"/>
            <a:ext cx="9109884" cy="24208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it-IT" sz="4000" i="1" dirty="0" smtClean="0">
                <a:latin typeface="Georgia Pro Semibold" pitchFamily="18" charset="0"/>
              </a:rPr>
              <a:t>　</a:t>
            </a:r>
            <a:endParaRPr lang="it-IT" sz="4000" i="1" dirty="0">
              <a:latin typeface="Georgia Pro Semibold" pitchFamily="18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2048715" y="4566319"/>
            <a:ext cx="1162425" cy="12929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5070907" y="4725144"/>
            <a:ext cx="1162425" cy="12929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376" y="5131918"/>
            <a:ext cx="1224135" cy="500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19" y="4012442"/>
            <a:ext cx="225262" cy="1021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CasellaDiTesto 21"/>
          <p:cNvSpPr txBox="1"/>
          <p:nvPr/>
        </p:nvSpPr>
        <p:spPr>
          <a:xfrm>
            <a:off x="736946" y="5787211"/>
            <a:ext cx="10534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altLang="ja-JP" sz="24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Mano</a:t>
            </a:r>
            <a:endParaRPr lang="it-IT" sz="2400" dirty="0">
              <a:solidFill>
                <a:schemeClr val="accent1">
                  <a:lumMod val="75000"/>
                </a:schemeClr>
              </a:solidFill>
              <a:latin typeface="Georgia Pro Semibold" pitchFamily="18" charset="0"/>
            </a:endParaRPr>
          </a:p>
        </p:txBody>
      </p:sp>
      <p:sp>
        <p:nvSpPr>
          <p:cNvPr id="23" name="CasellaDiTesto 22"/>
          <p:cNvSpPr txBox="1"/>
          <p:nvPr/>
        </p:nvSpPr>
        <p:spPr>
          <a:xfrm>
            <a:off x="2778619" y="5787211"/>
            <a:ext cx="9589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dirty="0" smtClean="0">
                <a:solidFill>
                  <a:srgbClr val="FF0000"/>
                </a:solidFill>
                <a:latin typeface="Georgia Pro Semibold" pitchFamily="18" charset="0"/>
              </a:rPr>
              <a:t>Tetto</a:t>
            </a:r>
            <a:endParaRPr lang="it-IT" sz="2400" dirty="0">
              <a:solidFill>
                <a:srgbClr val="FF0000"/>
              </a:solidFill>
              <a:latin typeface="Georgia Pro Semibold" pitchFamily="18" charset="0"/>
            </a:endParaRPr>
          </a:p>
        </p:txBody>
      </p:sp>
      <p:sp>
        <p:nvSpPr>
          <p:cNvPr id="31" name="Rettangolo 30"/>
          <p:cNvSpPr/>
          <p:nvPr/>
        </p:nvSpPr>
        <p:spPr>
          <a:xfrm>
            <a:off x="4878675" y="4927558"/>
            <a:ext cx="1154393" cy="20435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Rettangolo 34"/>
          <p:cNvSpPr/>
          <p:nvPr/>
        </p:nvSpPr>
        <p:spPr>
          <a:xfrm>
            <a:off x="4741069" y="5011544"/>
            <a:ext cx="275212" cy="27852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Rettangolo 35"/>
          <p:cNvSpPr/>
          <p:nvPr/>
        </p:nvSpPr>
        <p:spPr>
          <a:xfrm>
            <a:off x="5883813" y="5011544"/>
            <a:ext cx="275212" cy="27852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01" r="26487" b="51714"/>
          <a:stretch/>
        </p:blipFill>
        <p:spPr bwMode="auto">
          <a:xfrm>
            <a:off x="1930833" y="5225416"/>
            <a:ext cx="2450668" cy="256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04" t="-1067" r="29940" b="68034"/>
          <a:stretch/>
        </p:blipFill>
        <p:spPr bwMode="auto">
          <a:xfrm>
            <a:off x="594392" y="4937973"/>
            <a:ext cx="1480754" cy="694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ttangolo 5"/>
          <p:cNvSpPr/>
          <p:nvPr/>
        </p:nvSpPr>
        <p:spPr>
          <a:xfrm>
            <a:off x="2769654" y="5330659"/>
            <a:ext cx="1442306" cy="2014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Rettangolo 36"/>
          <p:cNvSpPr/>
          <p:nvPr/>
        </p:nvSpPr>
        <p:spPr>
          <a:xfrm>
            <a:off x="6233333" y="5167235"/>
            <a:ext cx="210876" cy="31448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Rettangolo 37"/>
          <p:cNvSpPr/>
          <p:nvPr/>
        </p:nvSpPr>
        <p:spPr>
          <a:xfrm>
            <a:off x="4726380" y="5150804"/>
            <a:ext cx="152295" cy="31448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Rettangolo 38"/>
          <p:cNvSpPr/>
          <p:nvPr/>
        </p:nvSpPr>
        <p:spPr>
          <a:xfrm>
            <a:off x="6157184" y="5048863"/>
            <a:ext cx="152295" cy="31448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Rettangolo 39"/>
          <p:cNvSpPr/>
          <p:nvPr/>
        </p:nvSpPr>
        <p:spPr>
          <a:xfrm>
            <a:off x="6197704" y="5068172"/>
            <a:ext cx="152295" cy="31448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8077" y="2132856"/>
            <a:ext cx="2506673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9077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-34116" y="-1"/>
            <a:ext cx="9144000" cy="24208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i="1" dirty="0" smtClean="0"/>
              <a:t> </a:t>
            </a:r>
            <a:endParaRPr lang="it-IT" i="1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5928" y="1400685"/>
            <a:ext cx="9144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it-IT" sz="16000" dirty="0" smtClean="0">
                <a:solidFill>
                  <a:schemeClr val="accent1">
                    <a:lumMod val="75000"/>
                  </a:schemeClr>
                </a:solidFill>
              </a:rPr>
              <a:t>愛</a:t>
            </a:r>
            <a:endParaRPr lang="it-IT" sz="16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0" y="-8468"/>
            <a:ext cx="9109884" cy="24208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it-IT" sz="4000" i="1" dirty="0" smtClean="0">
                <a:latin typeface="Georgia Pro Semibold" pitchFamily="18" charset="0"/>
              </a:rPr>
              <a:t>　</a:t>
            </a:r>
            <a:endParaRPr lang="it-IT" sz="4000" i="1" dirty="0">
              <a:latin typeface="Georgia Pro Semibold" pitchFamily="18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2048715" y="4566319"/>
            <a:ext cx="1162425" cy="12929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5070907" y="4725144"/>
            <a:ext cx="1162425" cy="12929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376" y="5131918"/>
            <a:ext cx="1224135" cy="500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19" y="4012442"/>
            <a:ext cx="225262" cy="1021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CasellaDiTesto 21"/>
          <p:cNvSpPr txBox="1"/>
          <p:nvPr/>
        </p:nvSpPr>
        <p:spPr>
          <a:xfrm>
            <a:off x="736946" y="5787211"/>
            <a:ext cx="10534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altLang="ja-JP" sz="24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Mano</a:t>
            </a:r>
            <a:endParaRPr lang="it-IT" sz="2400" dirty="0">
              <a:solidFill>
                <a:schemeClr val="accent1">
                  <a:lumMod val="75000"/>
                </a:schemeClr>
              </a:solidFill>
              <a:latin typeface="Georgia Pro Semibold" pitchFamily="18" charset="0"/>
            </a:endParaRPr>
          </a:p>
        </p:txBody>
      </p:sp>
      <p:sp>
        <p:nvSpPr>
          <p:cNvPr id="23" name="CasellaDiTesto 22"/>
          <p:cNvSpPr txBox="1"/>
          <p:nvPr/>
        </p:nvSpPr>
        <p:spPr>
          <a:xfrm>
            <a:off x="2778619" y="5787211"/>
            <a:ext cx="9589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Tetto</a:t>
            </a:r>
            <a:endParaRPr lang="it-IT" sz="2400" dirty="0">
              <a:solidFill>
                <a:schemeClr val="accent1">
                  <a:lumMod val="75000"/>
                </a:schemeClr>
              </a:solidFill>
              <a:latin typeface="Georgia Pro Semibold" pitchFamily="18" charset="0"/>
            </a:endParaRPr>
          </a:p>
        </p:txBody>
      </p:sp>
      <p:sp>
        <p:nvSpPr>
          <p:cNvPr id="28" name="CasellaDiTesto 27"/>
          <p:cNvSpPr txBox="1"/>
          <p:nvPr/>
        </p:nvSpPr>
        <p:spPr>
          <a:xfrm>
            <a:off x="4942276" y="5787211"/>
            <a:ext cx="10791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dirty="0" smtClean="0">
                <a:solidFill>
                  <a:srgbClr val="FF0000"/>
                </a:solidFill>
                <a:latin typeface="Georgia Pro Semibold" pitchFamily="18" charset="0"/>
              </a:rPr>
              <a:t>Cuore</a:t>
            </a:r>
            <a:endParaRPr lang="it-IT" sz="2400" dirty="0">
              <a:solidFill>
                <a:srgbClr val="FF0000"/>
              </a:solidFill>
              <a:latin typeface="Georgia Pro Semibold" pitchFamily="18" charset="0"/>
            </a:endParaRPr>
          </a:p>
        </p:txBody>
      </p:sp>
      <p:sp>
        <p:nvSpPr>
          <p:cNvPr id="31" name="Rettangolo 30"/>
          <p:cNvSpPr/>
          <p:nvPr/>
        </p:nvSpPr>
        <p:spPr>
          <a:xfrm>
            <a:off x="4878675" y="4927558"/>
            <a:ext cx="1154393" cy="20435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Rettangolo 34"/>
          <p:cNvSpPr/>
          <p:nvPr/>
        </p:nvSpPr>
        <p:spPr>
          <a:xfrm>
            <a:off x="4741069" y="5011544"/>
            <a:ext cx="275212" cy="27852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Rettangolo 35"/>
          <p:cNvSpPr/>
          <p:nvPr/>
        </p:nvSpPr>
        <p:spPr>
          <a:xfrm>
            <a:off x="5883813" y="5011544"/>
            <a:ext cx="275212" cy="27852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27" t="47575" r="47361" b="49927"/>
          <a:stretch/>
        </p:blipFill>
        <p:spPr bwMode="auto">
          <a:xfrm>
            <a:off x="4741069" y="5330658"/>
            <a:ext cx="1608931" cy="302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01" r="26487" b="51714"/>
          <a:stretch/>
        </p:blipFill>
        <p:spPr bwMode="auto">
          <a:xfrm>
            <a:off x="1930833" y="5225416"/>
            <a:ext cx="2450668" cy="256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04" t="-1067" r="29940" b="68034"/>
          <a:stretch/>
        </p:blipFill>
        <p:spPr bwMode="auto">
          <a:xfrm>
            <a:off x="594392" y="4937973"/>
            <a:ext cx="1480754" cy="694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ttangolo 5"/>
          <p:cNvSpPr/>
          <p:nvPr/>
        </p:nvSpPr>
        <p:spPr>
          <a:xfrm>
            <a:off x="2769654" y="5330659"/>
            <a:ext cx="1442306" cy="2014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Rettangolo 36"/>
          <p:cNvSpPr/>
          <p:nvPr/>
        </p:nvSpPr>
        <p:spPr>
          <a:xfrm>
            <a:off x="6233333" y="5167235"/>
            <a:ext cx="210876" cy="31448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Rettangolo 37"/>
          <p:cNvSpPr/>
          <p:nvPr/>
        </p:nvSpPr>
        <p:spPr>
          <a:xfrm>
            <a:off x="4726380" y="5150804"/>
            <a:ext cx="152295" cy="31448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Rettangolo 38"/>
          <p:cNvSpPr/>
          <p:nvPr/>
        </p:nvSpPr>
        <p:spPr>
          <a:xfrm>
            <a:off x="6157184" y="5048863"/>
            <a:ext cx="152295" cy="31448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Rettangolo 39"/>
          <p:cNvSpPr/>
          <p:nvPr/>
        </p:nvSpPr>
        <p:spPr>
          <a:xfrm>
            <a:off x="6197704" y="5068172"/>
            <a:ext cx="152295" cy="31448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532" y="2227765"/>
            <a:ext cx="1963991" cy="697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9941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u="sng" dirty="0" smtClean="0">
                <a:solidFill>
                  <a:schemeClr val="tx2"/>
                </a:solidFill>
                <a:latin typeface="Georgia Pro Semibold" pitchFamily="18" charset="0"/>
              </a:rPr>
              <a:t>Lingua Semi-agglutinante</a:t>
            </a:r>
            <a:endParaRPr lang="it-IT" b="1" u="sng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  <p:sp>
        <p:nvSpPr>
          <p:cNvPr id="4" name="Freccia in giù 3"/>
          <p:cNvSpPr/>
          <p:nvPr/>
        </p:nvSpPr>
        <p:spPr>
          <a:xfrm>
            <a:off x="1924740" y="1285860"/>
            <a:ext cx="484632" cy="140635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1194395" y="2880650"/>
            <a:ext cx="21467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b="1" dirty="0" err="1" smtClean="0">
                <a:solidFill>
                  <a:schemeClr val="tx2"/>
                </a:solidFill>
                <a:latin typeface="Georgia Pro Semibold" pitchFamily="18" charset="0"/>
              </a:rPr>
              <a:t>Watashi</a:t>
            </a:r>
            <a:r>
              <a:rPr lang="it-IT" sz="2800" b="1" dirty="0" smtClean="0">
                <a:solidFill>
                  <a:schemeClr val="tx2"/>
                </a:solidFill>
                <a:latin typeface="Bookman Old Style" pitchFamily="18" charset="0"/>
              </a:rPr>
              <a:t> </a:t>
            </a:r>
            <a:r>
              <a:rPr lang="ja-JP" altLang="it-IT" sz="2800" b="1" dirty="0" smtClean="0">
                <a:solidFill>
                  <a:schemeClr val="tx2"/>
                </a:solidFill>
                <a:latin typeface="Bookman Old Style" pitchFamily="18" charset="0"/>
              </a:rPr>
              <a:t>私</a:t>
            </a:r>
            <a:endParaRPr lang="it-IT" sz="2800" b="1" dirty="0">
              <a:solidFill>
                <a:schemeClr val="tx2"/>
              </a:solidFill>
              <a:latin typeface="Bookman Old Style" pitchFamily="18" charset="0"/>
            </a:endParaRPr>
          </a:p>
        </p:txBody>
      </p:sp>
      <p:sp>
        <p:nvSpPr>
          <p:cNvPr id="6" name="Freccia in giù 5"/>
          <p:cNvSpPr/>
          <p:nvPr/>
        </p:nvSpPr>
        <p:spPr>
          <a:xfrm>
            <a:off x="5643570" y="1285860"/>
            <a:ext cx="484632" cy="140635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/>
          <p:cNvSpPr txBox="1"/>
          <p:nvPr/>
        </p:nvSpPr>
        <p:spPr>
          <a:xfrm>
            <a:off x="2409372" y="1758206"/>
            <a:ext cx="13965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chemeClr val="tx2"/>
                </a:solidFill>
                <a:latin typeface="Georgia Pro Semibold" pitchFamily="18" charset="0"/>
              </a:rPr>
              <a:t>Flessiva</a:t>
            </a:r>
            <a:endParaRPr lang="it-IT" sz="2400" b="1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6128202" y="1758206"/>
            <a:ext cx="1890261" cy="46166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chemeClr val="tx2"/>
                </a:solidFill>
                <a:latin typeface="Georgia Pro Semibold" pitchFamily="18" charset="0"/>
              </a:rPr>
              <a:t>Agglutinata</a:t>
            </a:r>
            <a:endParaRPr lang="it-IT" sz="2400" b="1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678629" y="4014845"/>
            <a:ext cx="35004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dirty="0" smtClean="0">
                <a:solidFill>
                  <a:schemeClr val="tx2"/>
                </a:solidFill>
                <a:latin typeface="Bookman Old Style" pitchFamily="18" charset="0"/>
              </a:rPr>
              <a:t> </a:t>
            </a:r>
            <a:r>
              <a:rPr lang="it-IT" sz="2400" b="1" dirty="0" smtClean="0">
                <a:solidFill>
                  <a:schemeClr val="tx2"/>
                </a:solidFill>
                <a:latin typeface="Georgia Pro Semibold" pitchFamily="18" charset="0"/>
              </a:rPr>
              <a:t>A parola corrisponde significato  </a:t>
            </a:r>
          </a:p>
        </p:txBody>
      </p:sp>
    </p:spTree>
    <p:extLst>
      <p:ext uri="{BB962C8B-B14F-4D97-AF65-F5344CB8AC3E}">
        <p14:creationId xmlns:p14="http://schemas.microsoft.com/office/powerpoint/2010/main" val="1038598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-34116" y="-1"/>
            <a:ext cx="9144000" cy="24208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i="1" dirty="0" smtClean="0"/>
              <a:t> </a:t>
            </a:r>
            <a:endParaRPr lang="it-IT" i="1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-32032" y="1400685"/>
            <a:ext cx="9144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it-IT" sz="16000" dirty="0" smtClean="0">
                <a:solidFill>
                  <a:schemeClr val="accent1">
                    <a:lumMod val="75000"/>
                  </a:schemeClr>
                </a:solidFill>
              </a:rPr>
              <a:t>愛</a:t>
            </a:r>
            <a:endParaRPr lang="it-IT" sz="16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0" y="-8468"/>
            <a:ext cx="9109884" cy="24208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it-IT" sz="4000" i="1" dirty="0" smtClean="0">
                <a:latin typeface="Georgia Pro Semibold" pitchFamily="18" charset="0"/>
              </a:rPr>
              <a:t>　</a:t>
            </a:r>
            <a:endParaRPr lang="it-IT" sz="4000" i="1" dirty="0">
              <a:latin typeface="Georgia Pro Semibold" pitchFamily="18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2048715" y="4566319"/>
            <a:ext cx="1162425" cy="12929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5070907" y="4725144"/>
            <a:ext cx="1162425" cy="12929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376" y="5131918"/>
            <a:ext cx="1224135" cy="500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19" y="4012442"/>
            <a:ext cx="225262" cy="1021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CasellaDiTesto 21"/>
          <p:cNvSpPr txBox="1"/>
          <p:nvPr/>
        </p:nvSpPr>
        <p:spPr>
          <a:xfrm>
            <a:off x="736946" y="5787211"/>
            <a:ext cx="10534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altLang="ja-JP" sz="2400" i="1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Mano</a:t>
            </a:r>
            <a:endParaRPr lang="it-IT" sz="2400" i="1" dirty="0">
              <a:solidFill>
                <a:schemeClr val="accent1">
                  <a:lumMod val="75000"/>
                </a:schemeClr>
              </a:solidFill>
              <a:latin typeface="Georgia Pro Semibold" pitchFamily="18" charset="0"/>
            </a:endParaRPr>
          </a:p>
        </p:txBody>
      </p:sp>
      <p:sp>
        <p:nvSpPr>
          <p:cNvPr id="23" name="CasellaDiTesto 22"/>
          <p:cNvSpPr txBox="1"/>
          <p:nvPr/>
        </p:nvSpPr>
        <p:spPr>
          <a:xfrm>
            <a:off x="2778619" y="5787211"/>
            <a:ext cx="9589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i="1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Tetto</a:t>
            </a:r>
            <a:endParaRPr lang="it-IT" sz="2400" i="1" dirty="0">
              <a:solidFill>
                <a:schemeClr val="accent1">
                  <a:lumMod val="75000"/>
                </a:schemeClr>
              </a:solidFill>
              <a:latin typeface="Georgia Pro Semibold" pitchFamily="18" charset="0"/>
            </a:endParaRPr>
          </a:p>
        </p:txBody>
      </p:sp>
      <p:sp>
        <p:nvSpPr>
          <p:cNvPr id="28" name="CasellaDiTesto 27"/>
          <p:cNvSpPr txBox="1"/>
          <p:nvPr/>
        </p:nvSpPr>
        <p:spPr>
          <a:xfrm>
            <a:off x="4942276" y="5787211"/>
            <a:ext cx="10791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i="1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Cuore</a:t>
            </a:r>
            <a:endParaRPr lang="it-IT" sz="2400" i="1" dirty="0">
              <a:solidFill>
                <a:schemeClr val="accent1">
                  <a:lumMod val="75000"/>
                </a:schemeClr>
              </a:solidFill>
              <a:latin typeface="Georgia Pro Semibold" pitchFamily="18" charset="0"/>
            </a:endParaRPr>
          </a:p>
        </p:txBody>
      </p:sp>
      <p:sp>
        <p:nvSpPr>
          <p:cNvPr id="29" name="CasellaDiTesto 28"/>
          <p:cNvSpPr txBox="1"/>
          <p:nvPr/>
        </p:nvSpPr>
        <p:spPr>
          <a:xfrm>
            <a:off x="6614740" y="5787211"/>
            <a:ext cx="16498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dirty="0" smtClean="0">
                <a:solidFill>
                  <a:srgbClr val="FF0000"/>
                </a:solidFill>
                <a:latin typeface="Georgia Pro Semibold" pitchFamily="18" charset="0"/>
              </a:rPr>
              <a:t>Piede che </a:t>
            </a:r>
          </a:p>
          <a:p>
            <a:pPr algn="ctr"/>
            <a:r>
              <a:rPr lang="it-IT" sz="2400" dirty="0" smtClean="0">
                <a:solidFill>
                  <a:srgbClr val="FF0000"/>
                </a:solidFill>
                <a:latin typeface="Georgia Pro Semibold" pitchFamily="18" charset="0"/>
              </a:rPr>
              <a:t>inciampa</a:t>
            </a:r>
            <a:endParaRPr lang="it-IT" sz="2400" dirty="0">
              <a:solidFill>
                <a:srgbClr val="FF0000"/>
              </a:solidFill>
              <a:latin typeface="Georgia Pro Semibold" pitchFamily="18" charset="0"/>
            </a:endParaRPr>
          </a:p>
        </p:txBody>
      </p:sp>
      <p:sp>
        <p:nvSpPr>
          <p:cNvPr id="31" name="Rettangolo 30"/>
          <p:cNvSpPr/>
          <p:nvPr/>
        </p:nvSpPr>
        <p:spPr>
          <a:xfrm>
            <a:off x="4878675" y="4927558"/>
            <a:ext cx="1154393" cy="20435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Rettangolo 34"/>
          <p:cNvSpPr/>
          <p:nvPr/>
        </p:nvSpPr>
        <p:spPr>
          <a:xfrm>
            <a:off x="4741069" y="5011544"/>
            <a:ext cx="275212" cy="27852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Rettangolo 35"/>
          <p:cNvSpPr/>
          <p:nvPr/>
        </p:nvSpPr>
        <p:spPr>
          <a:xfrm>
            <a:off x="5883813" y="5011544"/>
            <a:ext cx="275212" cy="27852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27" t="47575" r="47361" b="49927"/>
          <a:stretch/>
        </p:blipFill>
        <p:spPr bwMode="auto">
          <a:xfrm>
            <a:off x="4741069" y="5330658"/>
            <a:ext cx="1608931" cy="302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01" r="26487" b="51714"/>
          <a:stretch/>
        </p:blipFill>
        <p:spPr bwMode="auto">
          <a:xfrm>
            <a:off x="1930833" y="5225416"/>
            <a:ext cx="2450668" cy="256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0" t="60117" r="22695"/>
          <a:stretch/>
        </p:blipFill>
        <p:spPr bwMode="auto">
          <a:xfrm>
            <a:off x="6614740" y="5068172"/>
            <a:ext cx="1779960" cy="838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04" t="-1067" r="29940" b="68034"/>
          <a:stretch/>
        </p:blipFill>
        <p:spPr bwMode="auto">
          <a:xfrm>
            <a:off x="594392" y="4937973"/>
            <a:ext cx="1480754" cy="694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ttangolo 5"/>
          <p:cNvSpPr/>
          <p:nvPr/>
        </p:nvSpPr>
        <p:spPr>
          <a:xfrm>
            <a:off x="2769654" y="5330659"/>
            <a:ext cx="1442306" cy="2014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Rettangolo 36"/>
          <p:cNvSpPr/>
          <p:nvPr/>
        </p:nvSpPr>
        <p:spPr>
          <a:xfrm>
            <a:off x="6233333" y="5167235"/>
            <a:ext cx="210876" cy="31448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Rettangolo 37"/>
          <p:cNvSpPr/>
          <p:nvPr/>
        </p:nvSpPr>
        <p:spPr>
          <a:xfrm>
            <a:off x="4726380" y="5150804"/>
            <a:ext cx="152295" cy="31448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Rettangolo 38"/>
          <p:cNvSpPr/>
          <p:nvPr/>
        </p:nvSpPr>
        <p:spPr>
          <a:xfrm>
            <a:off x="6157184" y="5048863"/>
            <a:ext cx="152295" cy="31448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Rettangolo 39"/>
          <p:cNvSpPr/>
          <p:nvPr/>
        </p:nvSpPr>
        <p:spPr>
          <a:xfrm>
            <a:off x="6197704" y="5068172"/>
            <a:ext cx="152295" cy="31448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808" y="2677957"/>
            <a:ext cx="2273942" cy="1111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3936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-34116" y="-1"/>
            <a:ext cx="9144000" cy="24208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i="1" dirty="0" smtClean="0"/>
              <a:t> </a:t>
            </a:r>
            <a:endParaRPr lang="it-IT" i="1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1736" y="1210443"/>
            <a:ext cx="9144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it-IT" sz="16000" dirty="0" smtClean="0">
                <a:solidFill>
                  <a:schemeClr val="accent1">
                    <a:lumMod val="75000"/>
                  </a:schemeClr>
                </a:solidFill>
              </a:rPr>
              <a:t>愛</a:t>
            </a:r>
            <a:endParaRPr lang="it-IT" sz="16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0" y="-8468"/>
            <a:ext cx="9109884" cy="24208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it-IT" sz="4000" i="1" dirty="0" smtClean="0">
                <a:latin typeface="Georgia Pro Semibold" pitchFamily="18" charset="0"/>
              </a:rPr>
              <a:t>　</a:t>
            </a:r>
            <a:endParaRPr lang="it-IT" sz="4000" i="1" dirty="0">
              <a:latin typeface="Georgia Pro Semibold" pitchFamily="18" charset="0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5010430" y="4716319"/>
            <a:ext cx="1162425" cy="12929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/>
          <p:cNvSpPr/>
          <p:nvPr/>
        </p:nvSpPr>
        <p:spPr>
          <a:xfrm>
            <a:off x="2048717" y="4460206"/>
            <a:ext cx="1162425" cy="12929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14"/>
          <p:cNvSpPr/>
          <p:nvPr/>
        </p:nvSpPr>
        <p:spPr>
          <a:xfrm>
            <a:off x="5652119" y="5699575"/>
            <a:ext cx="686845" cy="78095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615" y="4084862"/>
            <a:ext cx="212052" cy="961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Segnaposto contenuto 2"/>
          <p:cNvSpPr>
            <a:spLocks noGrp="1"/>
          </p:cNvSpPr>
          <p:nvPr>
            <p:ph idx="1"/>
          </p:nvPr>
        </p:nvSpPr>
        <p:spPr>
          <a:xfrm>
            <a:off x="359532" y="3598892"/>
            <a:ext cx="8560480" cy="208823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it-IT" sz="3200" i="1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Ai</a:t>
            </a:r>
            <a:r>
              <a:rPr lang="it-IT" sz="3200" i="1" dirty="0" smtClean="0">
                <a:solidFill>
                  <a:srgbClr val="FF0000"/>
                </a:solidFill>
                <a:latin typeface="Georgia Pro Semibold" pitchFamily="18" charset="0"/>
              </a:rPr>
              <a:t> </a:t>
            </a:r>
          </a:p>
          <a:p>
            <a:pPr marL="0" indent="0" algn="ctr">
              <a:buNone/>
            </a:pPr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Camminando insieme, in un percorso accidentato e difficoltoso, con un sentimento celato, tenendoci per mano…</a:t>
            </a:r>
          </a:p>
          <a:p>
            <a:pPr marL="0" indent="0" algn="ctr">
              <a:buNone/>
            </a:pPr>
            <a:endParaRPr lang="it-IT" sz="3200" dirty="0">
              <a:solidFill>
                <a:schemeClr val="accent1">
                  <a:lumMod val="75000"/>
                </a:schemeClr>
              </a:solidFill>
              <a:latin typeface="Georgia Pro Semibold" pitchFamily="18" charset="0"/>
            </a:endParaRPr>
          </a:p>
          <a:p>
            <a:pPr marL="0" indent="0" algn="ctr">
              <a:buNone/>
            </a:pPr>
            <a:r>
              <a:rPr lang="it-IT" sz="3200" i="1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 </a:t>
            </a:r>
            <a:endParaRPr lang="it-IT" sz="3200" i="1" dirty="0"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5873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-34116" y="-1"/>
            <a:ext cx="9144000" cy="24208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i="1" dirty="0" smtClean="0"/>
              <a:t> </a:t>
            </a:r>
            <a:endParaRPr lang="it-IT" i="1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1736" y="1210443"/>
            <a:ext cx="9144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it-IT" sz="16000" dirty="0" smtClean="0">
                <a:solidFill>
                  <a:schemeClr val="accent1">
                    <a:lumMod val="75000"/>
                  </a:schemeClr>
                </a:solidFill>
              </a:rPr>
              <a:t>愛</a:t>
            </a:r>
            <a:endParaRPr lang="it-IT" sz="16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0" y="-8468"/>
            <a:ext cx="9109884" cy="24208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it-IT" sz="4000" i="1" dirty="0" smtClean="0">
                <a:latin typeface="Georgia Pro Semibold" pitchFamily="18" charset="0"/>
              </a:rPr>
              <a:t>　</a:t>
            </a:r>
            <a:endParaRPr lang="it-IT" sz="4000" i="1" dirty="0">
              <a:latin typeface="Georgia Pro Semibold" pitchFamily="18" charset="0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5010430" y="4716319"/>
            <a:ext cx="1162425" cy="12929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/>
          <p:cNvSpPr/>
          <p:nvPr/>
        </p:nvSpPr>
        <p:spPr>
          <a:xfrm>
            <a:off x="2048717" y="4460206"/>
            <a:ext cx="1162425" cy="12929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14"/>
          <p:cNvSpPr/>
          <p:nvPr/>
        </p:nvSpPr>
        <p:spPr>
          <a:xfrm>
            <a:off x="5652119" y="5699575"/>
            <a:ext cx="686845" cy="78095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615" y="4084862"/>
            <a:ext cx="212052" cy="961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Segnaposto contenuto 2"/>
          <p:cNvSpPr>
            <a:spLocks noGrp="1"/>
          </p:cNvSpPr>
          <p:nvPr>
            <p:ph idx="1"/>
          </p:nvPr>
        </p:nvSpPr>
        <p:spPr>
          <a:xfrm>
            <a:off x="359532" y="3598892"/>
            <a:ext cx="8560480" cy="208823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it-IT" sz="3200" i="1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Ai</a:t>
            </a:r>
            <a:r>
              <a:rPr lang="it-IT" sz="3200" i="1" dirty="0" smtClean="0">
                <a:solidFill>
                  <a:srgbClr val="FF0000"/>
                </a:solidFill>
                <a:latin typeface="Georgia Pro Semibold" pitchFamily="18" charset="0"/>
              </a:rPr>
              <a:t> </a:t>
            </a:r>
          </a:p>
          <a:p>
            <a:pPr marL="0" indent="0" algn="ctr">
              <a:buNone/>
            </a:pPr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Camminando insieme, in un percorso accidentato e difficoltoso, con un sentimento celato, tenendoci per mano…</a:t>
            </a:r>
          </a:p>
          <a:p>
            <a:pPr marL="0" indent="0" algn="ctr">
              <a:buNone/>
            </a:pPr>
            <a:r>
              <a:rPr lang="it-IT" sz="3200" dirty="0" smtClean="0">
                <a:solidFill>
                  <a:srgbClr val="FF0000"/>
                </a:solidFill>
                <a:latin typeface="Georgia Pro Semibold" pitchFamily="18" charset="0"/>
              </a:rPr>
              <a:t>… Amore</a:t>
            </a:r>
          </a:p>
          <a:p>
            <a:pPr marL="0" indent="0" algn="ctr">
              <a:buNone/>
            </a:pPr>
            <a:endParaRPr lang="it-IT" sz="3200" i="1" dirty="0">
              <a:solidFill>
                <a:schemeClr val="accent1">
                  <a:lumMod val="75000"/>
                </a:schemeClr>
              </a:solidFill>
              <a:latin typeface="Georgia Pro Semibold" pitchFamily="18" charset="0"/>
            </a:endParaRPr>
          </a:p>
          <a:p>
            <a:pPr marL="0" indent="0" algn="ctr">
              <a:buNone/>
            </a:pPr>
            <a:r>
              <a:rPr lang="it-IT" sz="3200" i="1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 </a:t>
            </a:r>
            <a:endParaRPr lang="it-IT" sz="3200" i="1" dirty="0"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470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51520" y="692696"/>
            <a:ext cx="8704496" cy="6741368"/>
          </a:xfrm>
        </p:spPr>
        <p:txBody>
          <a:bodyPr anchor="ctr">
            <a:normAutofit lnSpcReduction="10000"/>
          </a:bodyPr>
          <a:lstStyle/>
          <a:p>
            <a:pPr marL="0" indent="0" algn="ctr">
              <a:buNone/>
            </a:pPr>
            <a:r>
              <a:rPr lang="it-IT" altLang="ja-JP" dirty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I </a:t>
            </a:r>
            <a:r>
              <a:rPr lang="it-IT" dirty="0" err="1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Kanji</a:t>
            </a:r>
            <a:r>
              <a:rPr lang="it-IT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 sono i  custodi dei significati 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millenari </a:t>
            </a:r>
          </a:p>
          <a:p>
            <a:pPr marL="0" indent="0" algn="ctr">
              <a:buNone/>
            </a:pPr>
            <a:r>
              <a:rPr lang="it-IT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 </a:t>
            </a:r>
            <a:endParaRPr lang="it-IT" sz="3200" dirty="0" smtClean="0">
              <a:solidFill>
                <a:schemeClr val="accent1">
                  <a:lumMod val="75000"/>
                </a:schemeClr>
              </a:solidFill>
              <a:latin typeface="Georgia Pro Semibold" pitchFamily="18" charset="0"/>
            </a:endParaRPr>
          </a:p>
          <a:p>
            <a:pPr marL="0" indent="0" algn="ctr">
              <a:buNone/>
            </a:pPr>
            <a:r>
              <a:rPr lang="it-IT" dirty="0" smtClean="0">
                <a:solidFill>
                  <a:schemeClr val="bg1"/>
                </a:solidFill>
                <a:latin typeface="Georgia Pro Semibold" pitchFamily="18" charset="0"/>
              </a:rPr>
              <a:t>I loro tratti </a:t>
            </a:r>
          </a:p>
          <a:p>
            <a:pPr marL="0" indent="0" algn="ctr">
              <a:buNone/>
            </a:pPr>
            <a:r>
              <a:rPr lang="it-IT" dirty="0" smtClean="0">
                <a:solidFill>
                  <a:schemeClr val="bg1"/>
                </a:solidFill>
                <a:latin typeface="Georgia Pro Semibold" pitchFamily="18" charset="0"/>
              </a:rPr>
              <a:t>Conservano</a:t>
            </a:r>
            <a:endParaRPr lang="it-IT" dirty="0">
              <a:solidFill>
                <a:schemeClr val="bg1"/>
              </a:solidFill>
              <a:latin typeface="Georgia Pro Semibold" pitchFamily="18" charset="0"/>
            </a:endParaRPr>
          </a:p>
          <a:p>
            <a:pPr marL="0" indent="0" algn="ctr">
              <a:buNone/>
            </a:pPr>
            <a:r>
              <a:rPr lang="it-IT" dirty="0" smtClean="0">
                <a:solidFill>
                  <a:schemeClr val="bg1"/>
                </a:solidFill>
                <a:latin typeface="Georgia Pro Semibold" pitchFamily="18" charset="0"/>
              </a:rPr>
              <a:t> Proteggono</a:t>
            </a:r>
          </a:p>
          <a:p>
            <a:pPr marL="0" indent="0" algn="ctr">
              <a:buNone/>
            </a:pPr>
            <a:r>
              <a:rPr lang="it-IT" dirty="0">
                <a:solidFill>
                  <a:schemeClr val="bg1"/>
                </a:solidFill>
                <a:latin typeface="Georgia Pro Semibold" pitchFamily="18" charset="0"/>
              </a:rPr>
              <a:t>N</a:t>
            </a:r>
            <a:r>
              <a:rPr lang="it-IT" dirty="0" smtClean="0">
                <a:solidFill>
                  <a:schemeClr val="bg1"/>
                </a:solidFill>
                <a:latin typeface="Georgia Pro Semibold" pitchFamily="18" charset="0"/>
              </a:rPr>
              <a:t>arrano </a:t>
            </a:r>
          </a:p>
          <a:p>
            <a:pPr marL="0" indent="0" algn="ctr">
              <a:buNone/>
            </a:pPr>
            <a:endParaRPr lang="it-IT" dirty="0">
              <a:solidFill>
                <a:schemeClr val="bg1"/>
              </a:solidFill>
              <a:latin typeface="Georgia Pro Semibold" pitchFamily="18" charset="0"/>
            </a:endParaRPr>
          </a:p>
          <a:p>
            <a:pPr marL="0" indent="0" algn="ctr">
              <a:buNone/>
            </a:pPr>
            <a:r>
              <a:rPr lang="it-IT" dirty="0" smtClean="0">
                <a:solidFill>
                  <a:schemeClr val="bg1"/>
                </a:solidFill>
                <a:latin typeface="Georgia Pro Semibold" pitchFamily="18" charset="0"/>
              </a:rPr>
              <a:t>Le micro storie legate alla loro origine, l’etimologia, oltre che ad aiutarci a memorizzare, racconta miti, storia e cultura</a:t>
            </a:r>
            <a:endParaRPr lang="it-IT" sz="3200" dirty="0" smtClean="0">
              <a:solidFill>
                <a:schemeClr val="bg1"/>
              </a:solidFill>
              <a:latin typeface="Georgia Pro Semibold" pitchFamily="18" charset="0"/>
            </a:endParaRPr>
          </a:p>
          <a:p>
            <a:pPr marL="0" indent="0" algn="ctr">
              <a:buNone/>
            </a:pPr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 </a:t>
            </a:r>
            <a:endParaRPr lang="it-IT" sz="3200" dirty="0"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7059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51520" y="692696"/>
            <a:ext cx="8704496" cy="6741368"/>
          </a:xfrm>
        </p:spPr>
        <p:txBody>
          <a:bodyPr anchor="ctr">
            <a:normAutofit lnSpcReduction="10000"/>
          </a:bodyPr>
          <a:lstStyle/>
          <a:p>
            <a:pPr marL="0" indent="0" algn="ctr">
              <a:buNone/>
            </a:pPr>
            <a:r>
              <a:rPr lang="it-IT" altLang="ja-JP" dirty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I </a:t>
            </a:r>
            <a:r>
              <a:rPr lang="it-IT" dirty="0" err="1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Kanji</a:t>
            </a:r>
            <a:r>
              <a:rPr lang="it-IT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 sono i  custodi dei significati 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millenari </a:t>
            </a:r>
          </a:p>
          <a:p>
            <a:pPr marL="0" indent="0" algn="ctr">
              <a:buNone/>
            </a:pPr>
            <a:r>
              <a:rPr lang="it-IT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 </a:t>
            </a:r>
            <a:endParaRPr lang="it-IT" sz="3200" dirty="0" smtClean="0">
              <a:solidFill>
                <a:schemeClr val="accent1">
                  <a:lumMod val="75000"/>
                </a:schemeClr>
              </a:solidFill>
              <a:latin typeface="Georgia Pro Semibold" pitchFamily="18" charset="0"/>
            </a:endParaRPr>
          </a:p>
          <a:p>
            <a:pPr marL="0" indent="0" algn="ctr">
              <a:buNone/>
            </a:pPr>
            <a:r>
              <a:rPr lang="it-IT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I loro tratti </a:t>
            </a:r>
          </a:p>
          <a:p>
            <a:pPr marL="0" indent="0" algn="ctr">
              <a:buNone/>
            </a:pPr>
            <a:r>
              <a:rPr lang="it-IT" dirty="0" smtClean="0">
                <a:solidFill>
                  <a:schemeClr val="bg1"/>
                </a:solidFill>
                <a:latin typeface="Georgia Pro Semibold" pitchFamily="18" charset="0"/>
              </a:rPr>
              <a:t>Conservano</a:t>
            </a:r>
            <a:endParaRPr lang="it-IT" dirty="0">
              <a:solidFill>
                <a:schemeClr val="bg1"/>
              </a:solidFill>
              <a:latin typeface="Georgia Pro Semibold" pitchFamily="18" charset="0"/>
            </a:endParaRPr>
          </a:p>
          <a:p>
            <a:pPr marL="0" indent="0" algn="ctr">
              <a:buNone/>
            </a:pPr>
            <a:r>
              <a:rPr lang="it-IT" dirty="0" smtClean="0">
                <a:solidFill>
                  <a:schemeClr val="bg1"/>
                </a:solidFill>
                <a:latin typeface="Georgia Pro Semibold" pitchFamily="18" charset="0"/>
              </a:rPr>
              <a:t> Proteggono</a:t>
            </a:r>
          </a:p>
          <a:p>
            <a:pPr marL="0" indent="0" algn="ctr">
              <a:buNone/>
            </a:pPr>
            <a:r>
              <a:rPr lang="it-IT" dirty="0">
                <a:solidFill>
                  <a:schemeClr val="bg1"/>
                </a:solidFill>
                <a:latin typeface="Georgia Pro Semibold" pitchFamily="18" charset="0"/>
              </a:rPr>
              <a:t>N</a:t>
            </a:r>
            <a:r>
              <a:rPr lang="it-IT" dirty="0" smtClean="0">
                <a:solidFill>
                  <a:schemeClr val="bg1"/>
                </a:solidFill>
                <a:latin typeface="Georgia Pro Semibold" pitchFamily="18" charset="0"/>
              </a:rPr>
              <a:t>arrano </a:t>
            </a:r>
          </a:p>
          <a:p>
            <a:pPr marL="0" indent="0" algn="ctr">
              <a:buNone/>
            </a:pPr>
            <a:endParaRPr lang="it-IT" dirty="0">
              <a:solidFill>
                <a:schemeClr val="bg1"/>
              </a:solidFill>
              <a:latin typeface="Georgia Pro Semibold" pitchFamily="18" charset="0"/>
            </a:endParaRPr>
          </a:p>
          <a:p>
            <a:pPr marL="0" indent="0" algn="ctr">
              <a:buNone/>
            </a:pPr>
            <a:r>
              <a:rPr lang="it-IT" dirty="0" smtClean="0">
                <a:solidFill>
                  <a:schemeClr val="bg1"/>
                </a:solidFill>
                <a:latin typeface="Georgia Pro Semibold" pitchFamily="18" charset="0"/>
              </a:rPr>
              <a:t>Le micro storie legate alla loro origine, l’etimologia, oltre che ad aiutarci a memorizzare, racconta miti, storia e cultura</a:t>
            </a:r>
            <a:endParaRPr lang="it-IT" sz="3200" dirty="0" smtClean="0">
              <a:solidFill>
                <a:schemeClr val="bg1"/>
              </a:solidFill>
              <a:latin typeface="Georgia Pro Semibold" pitchFamily="18" charset="0"/>
            </a:endParaRPr>
          </a:p>
          <a:p>
            <a:pPr marL="0" indent="0" algn="ctr">
              <a:buNone/>
            </a:pPr>
            <a:r>
              <a:rPr lang="it-IT" sz="3200" dirty="0" smtClean="0">
                <a:solidFill>
                  <a:schemeClr val="bg1"/>
                </a:solidFill>
                <a:latin typeface="Georgia Pro Semibold" pitchFamily="18" charset="0"/>
              </a:rPr>
              <a:t> </a:t>
            </a:r>
            <a:endParaRPr lang="it-IT" sz="3200" dirty="0">
              <a:solidFill>
                <a:schemeClr val="bg1"/>
              </a:solidFill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9295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51520" y="692696"/>
            <a:ext cx="8704496" cy="6741368"/>
          </a:xfrm>
        </p:spPr>
        <p:txBody>
          <a:bodyPr anchor="ctr">
            <a:normAutofit lnSpcReduction="10000"/>
          </a:bodyPr>
          <a:lstStyle/>
          <a:p>
            <a:pPr marL="0" indent="0" algn="ctr">
              <a:buNone/>
            </a:pPr>
            <a:r>
              <a:rPr lang="it-IT" altLang="ja-JP" dirty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I </a:t>
            </a:r>
            <a:r>
              <a:rPr lang="it-IT" dirty="0" err="1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Kanji</a:t>
            </a:r>
            <a:r>
              <a:rPr lang="it-IT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 sono i  custodi dei significati 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millenari </a:t>
            </a:r>
          </a:p>
          <a:p>
            <a:pPr marL="0" indent="0" algn="ctr">
              <a:buNone/>
            </a:pPr>
            <a:r>
              <a:rPr lang="it-IT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 </a:t>
            </a:r>
            <a:endParaRPr lang="it-IT" sz="3200" dirty="0" smtClean="0">
              <a:solidFill>
                <a:schemeClr val="accent1">
                  <a:lumMod val="75000"/>
                </a:schemeClr>
              </a:solidFill>
              <a:latin typeface="Georgia Pro Semibold" pitchFamily="18" charset="0"/>
            </a:endParaRPr>
          </a:p>
          <a:p>
            <a:pPr marL="0" indent="0" algn="ctr">
              <a:buNone/>
            </a:pPr>
            <a:r>
              <a:rPr lang="it-IT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I loro tratti </a:t>
            </a:r>
          </a:p>
          <a:p>
            <a:pPr marL="0" indent="0" algn="ctr">
              <a:buNone/>
            </a:pPr>
            <a:r>
              <a:rPr lang="it-IT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Conservano</a:t>
            </a:r>
            <a:endParaRPr lang="it-IT" dirty="0">
              <a:solidFill>
                <a:schemeClr val="accent1">
                  <a:lumMod val="75000"/>
                </a:schemeClr>
              </a:solidFill>
              <a:latin typeface="Georgia Pro Semibold" pitchFamily="18" charset="0"/>
            </a:endParaRPr>
          </a:p>
          <a:p>
            <a:pPr marL="0" indent="0" algn="ctr">
              <a:buNone/>
            </a:pPr>
            <a:r>
              <a:rPr lang="it-IT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 Proteggono</a:t>
            </a:r>
          </a:p>
          <a:p>
            <a:pPr marL="0" indent="0" algn="ctr">
              <a:buNone/>
            </a:pPr>
            <a:r>
              <a:rPr lang="it-IT" dirty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N</a:t>
            </a:r>
            <a:r>
              <a:rPr lang="it-IT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arrano </a:t>
            </a:r>
          </a:p>
          <a:p>
            <a:pPr marL="0" indent="0" algn="ctr">
              <a:buNone/>
            </a:pPr>
            <a:endParaRPr lang="it-IT" sz="900" dirty="0">
              <a:solidFill>
                <a:schemeClr val="accent1">
                  <a:lumMod val="75000"/>
                </a:schemeClr>
              </a:solidFill>
              <a:latin typeface="Georgia Pro Semibold" pitchFamily="18" charset="0"/>
            </a:endParaRPr>
          </a:p>
          <a:p>
            <a:pPr marL="0" indent="0" algn="ctr">
              <a:buNone/>
            </a:pPr>
            <a:r>
              <a:rPr lang="it-IT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Le micro storie legate alla loro origine, l’etimologia, oltre che ad aiutarci a memorizzare, racconta miti, storia e cultura</a:t>
            </a:r>
            <a:endParaRPr lang="it-IT" sz="3200" dirty="0" smtClean="0">
              <a:solidFill>
                <a:schemeClr val="accent1">
                  <a:lumMod val="75000"/>
                </a:schemeClr>
              </a:solidFill>
              <a:latin typeface="Georgia Pro Semibold" pitchFamily="18" charset="0"/>
            </a:endParaRPr>
          </a:p>
          <a:p>
            <a:pPr marL="0" indent="0" algn="ctr">
              <a:buNone/>
            </a:pPr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 </a:t>
            </a:r>
            <a:endParaRPr lang="it-IT" sz="3200" dirty="0"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841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143000"/>
          </a:xfrm>
        </p:spPr>
        <p:txBody>
          <a:bodyPr>
            <a:normAutofit/>
          </a:bodyPr>
          <a:lstStyle/>
          <a:p>
            <a:r>
              <a:rPr lang="it-IT" sz="3200" dirty="0" smtClean="0">
                <a:solidFill>
                  <a:schemeClr val="tx2"/>
                </a:solidFill>
                <a:latin typeface="Georgia Pro Semibold" pitchFamily="18" charset="0"/>
              </a:rPr>
              <a:t>Che può essere tradotto come…</a:t>
            </a:r>
            <a:endParaRPr lang="it-IT" sz="3200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  <p:sp>
        <p:nvSpPr>
          <p:cNvPr id="4" name="Titolo 1"/>
          <p:cNvSpPr txBox="1">
            <a:spLocks/>
          </p:cNvSpPr>
          <p:nvPr/>
        </p:nvSpPr>
        <p:spPr>
          <a:xfrm>
            <a:off x="1043607" y="1196752"/>
            <a:ext cx="7056785" cy="52616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sz="2800" dirty="0">
              <a:solidFill>
                <a:schemeClr val="tx2"/>
              </a:solidFill>
              <a:latin typeface="Georgia Pro Semibold" pitchFamily="18" charset="0"/>
            </a:endParaRPr>
          </a:p>
          <a:p>
            <a:r>
              <a:rPr lang="it-IT" sz="2800" dirty="0" smtClean="0">
                <a:solidFill>
                  <a:schemeClr val="tx2"/>
                </a:solidFill>
                <a:latin typeface="Georgia Pro Semibold" pitchFamily="18" charset="0"/>
              </a:rPr>
              <a:t>Dobbiamo tradurre le «Idee» di una cultura molto diversa dalla nostra, formatasi abbeverandosi alle fonti dello Shintoismo, del Buddismo e delle antiche scuole cinesi del Taoismo</a:t>
            </a:r>
          </a:p>
          <a:p>
            <a:r>
              <a:rPr lang="it-IT" sz="2800" dirty="0" smtClean="0">
                <a:solidFill>
                  <a:schemeClr val="tx2"/>
                </a:solidFill>
                <a:latin typeface="Georgia Pro Semibold" pitchFamily="18" charset="0"/>
              </a:rPr>
              <a:t> </a:t>
            </a:r>
          </a:p>
          <a:p>
            <a:r>
              <a:rPr lang="it-IT" sz="2800" dirty="0" smtClean="0">
                <a:solidFill>
                  <a:schemeClr val="bg1"/>
                </a:solidFill>
                <a:latin typeface="Georgia Pro Semibold" pitchFamily="18" charset="0"/>
              </a:rPr>
              <a:t>Pratiche religiose</a:t>
            </a:r>
            <a:endParaRPr lang="it-IT" sz="2800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0397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sz="4000" dirty="0">
              <a:solidFill>
                <a:schemeClr val="tx2"/>
              </a:solidFill>
              <a:latin typeface="Georgia Pro Semibold" pitchFamily="18" charset="0"/>
            </a:endParaRPr>
          </a:p>
          <a:p>
            <a:r>
              <a:rPr lang="it-IT" sz="9800" dirty="0" smtClean="0">
                <a:solidFill>
                  <a:schemeClr val="tx2"/>
                </a:solidFill>
                <a:latin typeface="Georgia Pro Semibold" pitchFamily="18" charset="0"/>
              </a:rPr>
              <a:t>Ne consegue che la  scrittura ad ideogrammi </a:t>
            </a:r>
          </a:p>
          <a:p>
            <a:r>
              <a:rPr lang="it-IT" sz="9800" dirty="0" smtClean="0">
                <a:solidFill>
                  <a:schemeClr val="tx2"/>
                </a:solidFill>
                <a:latin typeface="Georgia Pro Semibold" pitchFamily="18" charset="0"/>
              </a:rPr>
              <a:t>non ingabbia la fantasia</a:t>
            </a:r>
          </a:p>
          <a:p>
            <a:r>
              <a:rPr lang="it-IT" sz="9800" dirty="0" smtClean="0">
                <a:solidFill>
                  <a:schemeClr val="bg1"/>
                </a:solidFill>
                <a:latin typeface="Georgia Pro Semibold" pitchFamily="18" charset="0"/>
              </a:rPr>
              <a:t>anzi</a:t>
            </a:r>
          </a:p>
          <a:p>
            <a:r>
              <a:rPr lang="it-IT" sz="9800" dirty="0" smtClean="0">
                <a:solidFill>
                  <a:schemeClr val="bg1"/>
                </a:solidFill>
                <a:latin typeface="Georgia Pro Semibold" pitchFamily="18" charset="0"/>
              </a:rPr>
              <a:t>La trasforma in uno potente strumento poetico  </a:t>
            </a:r>
          </a:p>
          <a:p>
            <a:endParaRPr lang="it-IT" sz="9800" dirty="0">
              <a:solidFill>
                <a:schemeClr val="tx2"/>
              </a:solidFill>
              <a:latin typeface="Georgia Pro Semibold" pitchFamily="18" charset="0"/>
            </a:endParaRPr>
          </a:p>
          <a:p>
            <a:r>
              <a:rPr lang="it-IT" sz="9800" dirty="0" smtClean="0">
                <a:solidFill>
                  <a:schemeClr val="bg1"/>
                </a:solidFill>
                <a:latin typeface="Georgia Pro Semibold" pitchFamily="18" charset="0"/>
              </a:rPr>
              <a:t> </a:t>
            </a:r>
            <a:r>
              <a:rPr lang="it-IT" sz="9800" dirty="0">
                <a:solidFill>
                  <a:schemeClr val="bg1"/>
                </a:solidFill>
                <a:latin typeface="Georgia Pro Semibold" pitchFamily="18" charset="0"/>
              </a:rPr>
              <a:t>In giapponese è molto comune il vedere traduzioni molto diverse tra loro…tutte corrette</a:t>
            </a:r>
            <a:r>
              <a:rPr lang="it-IT" sz="9800" dirty="0" smtClean="0">
                <a:solidFill>
                  <a:schemeClr val="bg1"/>
                </a:solidFill>
                <a:latin typeface="Georgia Pro Semibold" pitchFamily="18" charset="0"/>
              </a:rPr>
              <a:t>!</a:t>
            </a:r>
          </a:p>
          <a:p>
            <a:endParaRPr lang="it-IT" sz="9800" dirty="0">
              <a:solidFill>
                <a:schemeClr val="bg1"/>
              </a:solidFill>
              <a:latin typeface="Georgia Pro Semibold" pitchFamily="18" charset="0"/>
            </a:endParaRPr>
          </a:p>
          <a:p>
            <a:r>
              <a:rPr lang="it-IT" sz="9800" dirty="0" smtClean="0">
                <a:solidFill>
                  <a:schemeClr val="bg1"/>
                </a:solidFill>
                <a:latin typeface="Georgia Pro Semibold" pitchFamily="18" charset="0"/>
              </a:rPr>
              <a:t>Diverse sfumature di significato</a:t>
            </a:r>
          </a:p>
          <a:p>
            <a:r>
              <a:rPr lang="it-IT" sz="9800" dirty="0">
                <a:solidFill>
                  <a:schemeClr val="bg1"/>
                </a:solidFill>
                <a:latin typeface="Georgia Pro Semibold" pitchFamily="18" charset="0"/>
              </a:rPr>
              <a:t>c</a:t>
            </a:r>
            <a:r>
              <a:rPr lang="it-IT" sz="9800" dirty="0" smtClean="0">
                <a:solidFill>
                  <a:schemeClr val="bg1"/>
                </a:solidFill>
                <a:latin typeface="Georgia Pro Semibold" pitchFamily="18" charset="0"/>
              </a:rPr>
              <a:t>he dipendono dalla sensibilità del traduttore </a:t>
            </a:r>
          </a:p>
          <a:p>
            <a:r>
              <a:rPr lang="it-IT" sz="9800" dirty="0">
                <a:solidFill>
                  <a:schemeClr val="bg1"/>
                </a:solidFill>
                <a:latin typeface="Georgia Pro Semibold" pitchFamily="18" charset="0"/>
              </a:rPr>
              <a:t>d</a:t>
            </a:r>
            <a:r>
              <a:rPr lang="it-IT" sz="9800" dirty="0" smtClean="0">
                <a:solidFill>
                  <a:schemeClr val="bg1"/>
                </a:solidFill>
                <a:latin typeface="Georgia Pro Semibold" pitchFamily="18" charset="0"/>
              </a:rPr>
              <a:t>alla sua predisposizione al «sentire» </a:t>
            </a:r>
          </a:p>
          <a:p>
            <a:r>
              <a:rPr lang="it-IT" sz="9800" dirty="0" smtClean="0">
                <a:solidFill>
                  <a:schemeClr val="bg1"/>
                </a:solidFill>
                <a:latin typeface="Georgia Pro Semibold" pitchFamily="18" charset="0"/>
              </a:rPr>
              <a:t>e «percepire» </a:t>
            </a:r>
            <a:endParaRPr lang="it-IT" sz="4000" dirty="0" smtClean="0">
              <a:solidFill>
                <a:schemeClr val="bg1"/>
              </a:solidFill>
              <a:latin typeface="Georgia Pro Semibold" pitchFamily="18" charset="0"/>
            </a:endParaRPr>
          </a:p>
          <a:p>
            <a:endParaRPr lang="it-IT" sz="4000" dirty="0">
              <a:solidFill>
                <a:schemeClr val="tx2"/>
              </a:solidFill>
              <a:latin typeface="Georgia Pro Semibold" pitchFamily="18" charset="0"/>
            </a:endParaRPr>
          </a:p>
          <a:p>
            <a:r>
              <a:rPr lang="it-IT" sz="4000" dirty="0" smtClean="0">
                <a:solidFill>
                  <a:schemeClr val="tx2"/>
                </a:solidFill>
                <a:latin typeface="Georgia Pro Semibold" pitchFamily="18" charset="0"/>
              </a:rPr>
              <a:t> </a:t>
            </a:r>
            <a:endParaRPr lang="it-IT" sz="4000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9671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sz="4000" dirty="0">
              <a:solidFill>
                <a:schemeClr val="tx2"/>
              </a:solidFill>
              <a:latin typeface="Georgia Pro Semibold" pitchFamily="18" charset="0"/>
            </a:endParaRPr>
          </a:p>
          <a:p>
            <a:r>
              <a:rPr lang="it-IT" sz="9800" dirty="0" smtClean="0">
                <a:solidFill>
                  <a:schemeClr val="tx2"/>
                </a:solidFill>
                <a:latin typeface="Georgia Pro Semibold" pitchFamily="18" charset="0"/>
              </a:rPr>
              <a:t>Ne consegue che la  scrittura ad ideogrammi </a:t>
            </a:r>
          </a:p>
          <a:p>
            <a:r>
              <a:rPr lang="it-IT" sz="9800" dirty="0" smtClean="0">
                <a:solidFill>
                  <a:schemeClr val="tx2"/>
                </a:solidFill>
                <a:latin typeface="Georgia Pro Semibold" pitchFamily="18" charset="0"/>
              </a:rPr>
              <a:t>non ingabbia la fantasia</a:t>
            </a:r>
          </a:p>
          <a:p>
            <a:r>
              <a:rPr lang="it-IT" sz="9800" dirty="0" smtClean="0">
                <a:solidFill>
                  <a:schemeClr val="tx2"/>
                </a:solidFill>
                <a:latin typeface="Georgia Pro Semibold" pitchFamily="18" charset="0"/>
              </a:rPr>
              <a:t>anzi</a:t>
            </a:r>
          </a:p>
          <a:p>
            <a:r>
              <a:rPr lang="it-IT" sz="9800" dirty="0" smtClean="0">
                <a:solidFill>
                  <a:schemeClr val="bg1"/>
                </a:solidFill>
                <a:latin typeface="Georgia Pro Semibold" pitchFamily="18" charset="0"/>
              </a:rPr>
              <a:t>La trasforma in uno potente strumento poetico  </a:t>
            </a:r>
          </a:p>
          <a:p>
            <a:endParaRPr lang="it-IT" sz="9800" dirty="0">
              <a:solidFill>
                <a:schemeClr val="tx2"/>
              </a:solidFill>
              <a:latin typeface="Georgia Pro Semibold" pitchFamily="18" charset="0"/>
            </a:endParaRPr>
          </a:p>
          <a:p>
            <a:r>
              <a:rPr lang="it-IT" sz="9800" dirty="0" smtClean="0">
                <a:solidFill>
                  <a:schemeClr val="bg1"/>
                </a:solidFill>
                <a:latin typeface="Georgia Pro Semibold" pitchFamily="18" charset="0"/>
              </a:rPr>
              <a:t> </a:t>
            </a:r>
            <a:r>
              <a:rPr lang="it-IT" sz="9800" dirty="0">
                <a:solidFill>
                  <a:schemeClr val="bg1"/>
                </a:solidFill>
                <a:latin typeface="Georgia Pro Semibold" pitchFamily="18" charset="0"/>
              </a:rPr>
              <a:t>In giapponese è molto comune il vedere traduzioni molto diverse tra loro…tutte corrette</a:t>
            </a:r>
            <a:r>
              <a:rPr lang="it-IT" sz="9800" dirty="0" smtClean="0">
                <a:solidFill>
                  <a:schemeClr val="bg1"/>
                </a:solidFill>
                <a:latin typeface="Georgia Pro Semibold" pitchFamily="18" charset="0"/>
              </a:rPr>
              <a:t>!</a:t>
            </a:r>
          </a:p>
          <a:p>
            <a:endParaRPr lang="it-IT" sz="9800" dirty="0">
              <a:solidFill>
                <a:schemeClr val="bg1"/>
              </a:solidFill>
              <a:latin typeface="Georgia Pro Semibold" pitchFamily="18" charset="0"/>
            </a:endParaRPr>
          </a:p>
          <a:p>
            <a:r>
              <a:rPr lang="it-IT" sz="9800" dirty="0" smtClean="0">
                <a:solidFill>
                  <a:schemeClr val="bg1"/>
                </a:solidFill>
                <a:latin typeface="Georgia Pro Semibold" pitchFamily="18" charset="0"/>
              </a:rPr>
              <a:t>Diverse sfumature di significato</a:t>
            </a:r>
          </a:p>
          <a:p>
            <a:r>
              <a:rPr lang="it-IT" sz="9800" dirty="0">
                <a:solidFill>
                  <a:schemeClr val="bg1"/>
                </a:solidFill>
                <a:latin typeface="Georgia Pro Semibold" pitchFamily="18" charset="0"/>
              </a:rPr>
              <a:t>c</a:t>
            </a:r>
            <a:r>
              <a:rPr lang="it-IT" sz="9800" dirty="0" smtClean="0">
                <a:solidFill>
                  <a:schemeClr val="bg1"/>
                </a:solidFill>
                <a:latin typeface="Georgia Pro Semibold" pitchFamily="18" charset="0"/>
              </a:rPr>
              <a:t>he dipendono dalla sensibilità del traduttore </a:t>
            </a:r>
          </a:p>
          <a:p>
            <a:r>
              <a:rPr lang="it-IT" sz="9800" dirty="0">
                <a:solidFill>
                  <a:schemeClr val="bg1"/>
                </a:solidFill>
                <a:latin typeface="Georgia Pro Semibold" pitchFamily="18" charset="0"/>
              </a:rPr>
              <a:t>d</a:t>
            </a:r>
            <a:r>
              <a:rPr lang="it-IT" sz="9800" dirty="0" smtClean="0">
                <a:solidFill>
                  <a:schemeClr val="bg1"/>
                </a:solidFill>
                <a:latin typeface="Georgia Pro Semibold" pitchFamily="18" charset="0"/>
              </a:rPr>
              <a:t>alla sua predisposizione al «sentire» </a:t>
            </a:r>
          </a:p>
          <a:p>
            <a:r>
              <a:rPr lang="it-IT" sz="9800" dirty="0" smtClean="0">
                <a:solidFill>
                  <a:schemeClr val="bg1"/>
                </a:solidFill>
                <a:latin typeface="Georgia Pro Semibold" pitchFamily="18" charset="0"/>
              </a:rPr>
              <a:t>e «percepire» </a:t>
            </a:r>
            <a:endParaRPr lang="it-IT" sz="4000" dirty="0" smtClean="0">
              <a:solidFill>
                <a:schemeClr val="bg1"/>
              </a:solidFill>
              <a:latin typeface="Georgia Pro Semibold" pitchFamily="18" charset="0"/>
            </a:endParaRPr>
          </a:p>
          <a:p>
            <a:endParaRPr lang="it-IT" sz="4000" dirty="0">
              <a:solidFill>
                <a:schemeClr val="tx2"/>
              </a:solidFill>
              <a:latin typeface="Georgia Pro Semibold" pitchFamily="18" charset="0"/>
            </a:endParaRPr>
          </a:p>
          <a:p>
            <a:r>
              <a:rPr lang="it-IT" sz="4000" dirty="0" smtClean="0">
                <a:solidFill>
                  <a:schemeClr val="tx2"/>
                </a:solidFill>
                <a:latin typeface="Georgia Pro Semibold" pitchFamily="18" charset="0"/>
              </a:rPr>
              <a:t> </a:t>
            </a:r>
            <a:endParaRPr lang="it-IT" sz="4000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128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sz="4000" dirty="0">
              <a:solidFill>
                <a:schemeClr val="tx2"/>
              </a:solidFill>
              <a:latin typeface="Georgia Pro Semibold" pitchFamily="18" charset="0"/>
            </a:endParaRPr>
          </a:p>
          <a:p>
            <a:r>
              <a:rPr lang="it-IT" sz="9800" dirty="0" smtClean="0">
                <a:solidFill>
                  <a:schemeClr val="tx2"/>
                </a:solidFill>
                <a:latin typeface="Georgia Pro Semibold" pitchFamily="18" charset="0"/>
              </a:rPr>
              <a:t>Ne consegue che la  scrittura ad ideogrammi </a:t>
            </a:r>
          </a:p>
          <a:p>
            <a:r>
              <a:rPr lang="it-IT" sz="9800" dirty="0" smtClean="0">
                <a:solidFill>
                  <a:schemeClr val="tx2"/>
                </a:solidFill>
                <a:latin typeface="Georgia Pro Semibold" pitchFamily="18" charset="0"/>
              </a:rPr>
              <a:t>non ingabbia la fantasia</a:t>
            </a:r>
          </a:p>
          <a:p>
            <a:r>
              <a:rPr lang="it-IT" sz="9800" dirty="0" smtClean="0">
                <a:solidFill>
                  <a:schemeClr val="tx2"/>
                </a:solidFill>
                <a:latin typeface="Georgia Pro Semibold" pitchFamily="18" charset="0"/>
              </a:rPr>
              <a:t>anzi</a:t>
            </a:r>
          </a:p>
          <a:p>
            <a:r>
              <a:rPr lang="it-IT" sz="9800" dirty="0">
                <a:solidFill>
                  <a:schemeClr val="tx2"/>
                </a:solidFill>
                <a:latin typeface="Georgia Pro Semibold" pitchFamily="18" charset="0"/>
              </a:rPr>
              <a:t>l</a:t>
            </a:r>
            <a:r>
              <a:rPr lang="it-IT" sz="9800" dirty="0" smtClean="0">
                <a:solidFill>
                  <a:schemeClr val="tx2"/>
                </a:solidFill>
                <a:latin typeface="Georgia Pro Semibold" pitchFamily="18" charset="0"/>
              </a:rPr>
              <a:t>a Trasforma in uno potente</a:t>
            </a:r>
          </a:p>
          <a:p>
            <a:r>
              <a:rPr lang="it-IT" sz="9800" dirty="0" smtClean="0">
                <a:solidFill>
                  <a:schemeClr val="tx2"/>
                </a:solidFill>
                <a:latin typeface="Georgia Pro Semibold" pitchFamily="18" charset="0"/>
              </a:rPr>
              <a:t> strumento poetico  </a:t>
            </a:r>
          </a:p>
          <a:p>
            <a:endParaRPr lang="it-IT" sz="9800" dirty="0">
              <a:solidFill>
                <a:schemeClr val="tx2"/>
              </a:solidFill>
              <a:latin typeface="Georgia Pro Semibold" pitchFamily="18" charset="0"/>
            </a:endParaRPr>
          </a:p>
          <a:p>
            <a:r>
              <a:rPr lang="it-IT" sz="9800" dirty="0" smtClean="0">
                <a:solidFill>
                  <a:schemeClr val="bg1"/>
                </a:solidFill>
                <a:latin typeface="Georgia Pro Semibold" pitchFamily="18" charset="0"/>
              </a:rPr>
              <a:t> </a:t>
            </a:r>
            <a:r>
              <a:rPr lang="it-IT" sz="9800" dirty="0">
                <a:solidFill>
                  <a:schemeClr val="bg1"/>
                </a:solidFill>
                <a:latin typeface="Georgia Pro Semibold" pitchFamily="18" charset="0"/>
              </a:rPr>
              <a:t>In giapponese è molto comune il vedere traduzioni molto diverse tra loro…tutte corrette</a:t>
            </a:r>
            <a:r>
              <a:rPr lang="it-IT" sz="9800" dirty="0" smtClean="0">
                <a:solidFill>
                  <a:schemeClr val="bg1"/>
                </a:solidFill>
                <a:latin typeface="Georgia Pro Semibold" pitchFamily="18" charset="0"/>
              </a:rPr>
              <a:t>!</a:t>
            </a:r>
          </a:p>
          <a:p>
            <a:endParaRPr lang="it-IT" sz="9800" dirty="0">
              <a:solidFill>
                <a:schemeClr val="bg1"/>
              </a:solidFill>
              <a:latin typeface="Georgia Pro Semibold" pitchFamily="18" charset="0"/>
            </a:endParaRPr>
          </a:p>
          <a:p>
            <a:r>
              <a:rPr lang="it-IT" sz="9800" dirty="0" smtClean="0">
                <a:solidFill>
                  <a:schemeClr val="bg1"/>
                </a:solidFill>
                <a:latin typeface="Georgia Pro Semibold" pitchFamily="18" charset="0"/>
              </a:rPr>
              <a:t>Diverse sfumature di significato</a:t>
            </a:r>
          </a:p>
          <a:p>
            <a:r>
              <a:rPr lang="it-IT" sz="9800" dirty="0">
                <a:solidFill>
                  <a:schemeClr val="bg1"/>
                </a:solidFill>
                <a:latin typeface="Georgia Pro Semibold" pitchFamily="18" charset="0"/>
              </a:rPr>
              <a:t>c</a:t>
            </a:r>
            <a:r>
              <a:rPr lang="it-IT" sz="9800" dirty="0" smtClean="0">
                <a:solidFill>
                  <a:schemeClr val="bg1"/>
                </a:solidFill>
                <a:latin typeface="Georgia Pro Semibold" pitchFamily="18" charset="0"/>
              </a:rPr>
              <a:t>he dipendono dalla sensibilità del traduttore </a:t>
            </a:r>
          </a:p>
          <a:p>
            <a:r>
              <a:rPr lang="it-IT" sz="9800" dirty="0">
                <a:solidFill>
                  <a:schemeClr val="bg1"/>
                </a:solidFill>
                <a:latin typeface="Georgia Pro Semibold" pitchFamily="18" charset="0"/>
              </a:rPr>
              <a:t>d</a:t>
            </a:r>
            <a:r>
              <a:rPr lang="it-IT" sz="9800" dirty="0" smtClean="0">
                <a:solidFill>
                  <a:schemeClr val="bg1"/>
                </a:solidFill>
                <a:latin typeface="Georgia Pro Semibold" pitchFamily="18" charset="0"/>
              </a:rPr>
              <a:t>alla sua predisposizione al «sentire» </a:t>
            </a:r>
          </a:p>
          <a:p>
            <a:r>
              <a:rPr lang="it-IT" sz="9800" dirty="0" smtClean="0">
                <a:solidFill>
                  <a:schemeClr val="bg1"/>
                </a:solidFill>
                <a:latin typeface="Georgia Pro Semibold" pitchFamily="18" charset="0"/>
              </a:rPr>
              <a:t>e «percepire» </a:t>
            </a:r>
            <a:endParaRPr lang="it-IT" sz="4000" dirty="0" smtClean="0">
              <a:solidFill>
                <a:schemeClr val="bg1"/>
              </a:solidFill>
              <a:latin typeface="Georgia Pro Semibold" pitchFamily="18" charset="0"/>
            </a:endParaRPr>
          </a:p>
          <a:p>
            <a:endParaRPr lang="it-IT" sz="4000" dirty="0">
              <a:solidFill>
                <a:schemeClr val="tx2"/>
              </a:solidFill>
              <a:latin typeface="Georgia Pro Semibold" pitchFamily="18" charset="0"/>
            </a:endParaRPr>
          </a:p>
          <a:p>
            <a:r>
              <a:rPr lang="it-IT" sz="4000" dirty="0" smtClean="0">
                <a:solidFill>
                  <a:schemeClr val="tx2"/>
                </a:solidFill>
                <a:latin typeface="Georgia Pro Semibold" pitchFamily="18" charset="0"/>
              </a:rPr>
              <a:t> </a:t>
            </a:r>
            <a:endParaRPr lang="it-IT" sz="4000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0808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u="sng" dirty="0" smtClean="0">
                <a:solidFill>
                  <a:schemeClr val="tx2"/>
                </a:solidFill>
                <a:latin typeface="Georgia Pro Semibold" pitchFamily="18" charset="0"/>
              </a:rPr>
              <a:t>Lingua Semi-agglutinante</a:t>
            </a:r>
            <a:endParaRPr lang="it-IT" b="1" u="sng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  <p:sp>
        <p:nvSpPr>
          <p:cNvPr id="4" name="Freccia in giù 3"/>
          <p:cNvSpPr/>
          <p:nvPr/>
        </p:nvSpPr>
        <p:spPr>
          <a:xfrm>
            <a:off x="1924740" y="1285860"/>
            <a:ext cx="484632" cy="140635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1194395" y="2880650"/>
            <a:ext cx="21467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b="1" dirty="0" err="1" smtClean="0">
                <a:solidFill>
                  <a:schemeClr val="tx2"/>
                </a:solidFill>
                <a:latin typeface="Georgia Pro Semibold" pitchFamily="18" charset="0"/>
              </a:rPr>
              <a:t>Watashi</a:t>
            </a:r>
            <a:r>
              <a:rPr lang="it-IT" sz="2800" b="1" dirty="0" smtClean="0">
                <a:solidFill>
                  <a:schemeClr val="tx2"/>
                </a:solidFill>
                <a:latin typeface="Bookman Old Style" pitchFamily="18" charset="0"/>
              </a:rPr>
              <a:t> </a:t>
            </a:r>
            <a:r>
              <a:rPr lang="ja-JP" altLang="it-IT" sz="2800" b="1" dirty="0" smtClean="0">
                <a:solidFill>
                  <a:schemeClr val="tx2"/>
                </a:solidFill>
                <a:latin typeface="Bookman Old Style" pitchFamily="18" charset="0"/>
              </a:rPr>
              <a:t>私</a:t>
            </a:r>
            <a:endParaRPr lang="it-IT" sz="2800" b="1" dirty="0">
              <a:solidFill>
                <a:schemeClr val="tx2"/>
              </a:solidFill>
              <a:latin typeface="Bookman Old Style" pitchFamily="18" charset="0"/>
            </a:endParaRPr>
          </a:p>
        </p:txBody>
      </p:sp>
      <p:sp>
        <p:nvSpPr>
          <p:cNvPr id="6" name="Freccia in giù 5"/>
          <p:cNvSpPr/>
          <p:nvPr/>
        </p:nvSpPr>
        <p:spPr>
          <a:xfrm>
            <a:off x="5643570" y="1285860"/>
            <a:ext cx="484632" cy="140635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4857752" y="2880650"/>
            <a:ext cx="29289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b="1" dirty="0" err="1" smtClean="0">
                <a:solidFill>
                  <a:schemeClr val="tx2"/>
                </a:solidFill>
                <a:latin typeface="Georgia Pro Semibold" pitchFamily="18" charset="0"/>
              </a:rPr>
              <a:t>Nihongo</a:t>
            </a:r>
            <a:r>
              <a:rPr lang="it-IT" sz="2800" b="1" dirty="0" smtClean="0">
                <a:solidFill>
                  <a:schemeClr val="tx2"/>
                </a:solidFill>
                <a:latin typeface="Georgia Pro Semibold" pitchFamily="18" charset="0"/>
              </a:rPr>
              <a:t> </a:t>
            </a:r>
            <a:r>
              <a:rPr lang="ja-JP" altLang="it-IT" sz="2800" b="1" dirty="0" smtClean="0">
                <a:solidFill>
                  <a:schemeClr val="tx2"/>
                </a:solidFill>
                <a:latin typeface="Georgia Pro Semibold" pitchFamily="18" charset="0"/>
              </a:rPr>
              <a:t>日本語</a:t>
            </a:r>
            <a:endParaRPr lang="it-IT" sz="2800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4714876" y="4036929"/>
            <a:ext cx="407196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it-IT" sz="2400" b="1" dirty="0" smtClean="0">
                <a:solidFill>
                  <a:schemeClr val="tx2"/>
                </a:solidFill>
                <a:latin typeface="Georgia Pro Semibold" pitchFamily="18" charset="0"/>
              </a:rPr>
              <a:t>日</a:t>
            </a:r>
            <a:r>
              <a:rPr lang="it-IT" altLang="ja-JP" sz="2400" b="1" dirty="0" smtClean="0">
                <a:solidFill>
                  <a:schemeClr val="tx2"/>
                </a:solidFill>
                <a:latin typeface="Georgia Pro Semibold" pitchFamily="18" charset="0"/>
              </a:rPr>
              <a:t>= </a:t>
            </a:r>
            <a:r>
              <a:rPr lang="it-IT" altLang="ja-JP" sz="2400" b="1" dirty="0" err="1" smtClean="0">
                <a:solidFill>
                  <a:schemeClr val="tx2"/>
                </a:solidFill>
                <a:latin typeface="Georgia Pro Semibold" pitchFamily="18" charset="0"/>
              </a:rPr>
              <a:t>NI=</a:t>
            </a:r>
            <a:r>
              <a:rPr lang="it-IT" altLang="ja-JP" sz="2400" b="1" dirty="0" smtClean="0">
                <a:solidFill>
                  <a:schemeClr val="tx2"/>
                </a:solidFill>
                <a:latin typeface="Georgia Pro Semibold" pitchFamily="18" charset="0"/>
              </a:rPr>
              <a:t> Giorno/Sole</a:t>
            </a:r>
            <a:br>
              <a:rPr lang="it-IT" altLang="ja-JP" sz="2400" b="1" dirty="0" smtClean="0">
                <a:solidFill>
                  <a:schemeClr val="tx2"/>
                </a:solidFill>
                <a:latin typeface="Georgia Pro Semibold" pitchFamily="18" charset="0"/>
              </a:rPr>
            </a:br>
            <a:r>
              <a:rPr lang="ja-JP" altLang="it-IT" sz="2400" b="1" dirty="0" smtClean="0">
                <a:solidFill>
                  <a:schemeClr val="tx2"/>
                </a:solidFill>
                <a:latin typeface="Georgia Pro Semibold" pitchFamily="18" charset="0"/>
              </a:rPr>
              <a:t>本</a:t>
            </a:r>
            <a:r>
              <a:rPr lang="it-IT" altLang="ja-JP" sz="2400" b="1" dirty="0" smtClean="0">
                <a:solidFill>
                  <a:schemeClr val="tx2"/>
                </a:solidFill>
                <a:latin typeface="Georgia Pro Semibold" pitchFamily="18" charset="0"/>
              </a:rPr>
              <a:t>= </a:t>
            </a:r>
            <a:r>
              <a:rPr lang="it-IT" altLang="ja-JP" sz="2400" b="1" dirty="0" err="1" smtClean="0">
                <a:solidFill>
                  <a:schemeClr val="tx2"/>
                </a:solidFill>
                <a:latin typeface="Georgia Pro Semibold" pitchFamily="18" charset="0"/>
              </a:rPr>
              <a:t>HON=</a:t>
            </a:r>
            <a:r>
              <a:rPr lang="it-IT" altLang="ja-JP" sz="2400" b="1" dirty="0" smtClean="0">
                <a:solidFill>
                  <a:schemeClr val="tx2"/>
                </a:solidFill>
                <a:latin typeface="Georgia Pro Semibold" pitchFamily="18" charset="0"/>
              </a:rPr>
              <a:t> Origine</a:t>
            </a:r>
            <a:br>
              <a:rPr lang="it-IT" altLang="ja-JP" sz="2400" b="1" dirty="0" smtClean="0">
                <a:solidFill>
                  <a:schemeClr val="tx2"/>
                </a:solidFill>
                <a:latin typeface="Georgia Pro Semibold" pitchFamily="18" charset="0"/>
              </a:rPr>
            </a:br>
            <a:r>
              <a:rPr lang="ja-JP" altLang="it-IT" sz="2400" b="1" dirty="0" smtClean="0">
                <a:solidFill>
                  <a:schemeClr val="tx2"/>
                </a:solidFill>
                <a:latin typeface="Georgia Pro Semibold" pitchFamily="18" charset="0"/>
              </a:rPr>
              <a:t>日本</a:t>
            </a:r>
            <a:r>
              <a:rPr lang="it-IT" altLang="ja-JP" sz="2400" b="1" dirty="0" smtClean="0">
                <a:solidFill>
                  <a:schemeClr val="tx2"/>
                </a:solidFill>
                <a:latin typeface="Georgia Pro Semibold" pitchFamily="18" charset="0"/>
              </a:rPr>
              <a:t>= </a:t>
            </a:r>
            <a:r>
              <a:rPr lang="it-IT" altLang="ja-JP" sz="2400" b="1" dirty="0" err="1" smtClean="0">
                <a:solidFill>
                  <a:schemeClr val="tx2"/>
                </a:solidFill>
                <a:latin typeface="Georgia Pro Semibold" pitchFamily="18" charset="0"/>
              </a:rPr>
              <a:t>NIHON=</a:t>
            </a:r>
            <a:r>
              <a:rPr lang="it-IT" altLang="ja-JP" sz="2400" b="1" dirty="0" smtClean="0">
                <a:solidFill>
                  <a:schemeClr val="tx2"/>
                </a:solidFill>
                <a:latin typeface="Georgia Pro Semibold" pitchFamily="18" charset="0"/>
              </a:rPr>
              <a:t> Giappone, Il paese del sol levante</a:t>
            </a:r>
            <a:br>
              <a:rPr lang="it-IT" altLang="ja-JP" sz="2400" b="1" dirty="0" smtClean="0">
                <a:solidFill>
                  <a:schemeClr val="tx2"/>
                </a:solidFill>
                <a:latin typeface="Georgia Pro Semibold" pitchFamily="18" charset="0"/>
              </a:rPr>
            </a:br>
            <a:r>
              <a:rPr lang="ja-JP" altLang="it-IT" sz="2400" b="1" dirty="0" smtClean="0">
                <a:solidFill>
                  <a:schemeClr val="tx2"/>
                </a:solidFill>
                <a:latin typeface="Georgia Pro Semibold" pitchFamily="18" charset="0"/>
              </a:rPr>
              <a:t>語</a:t>
            </a:r>
            <a:r>
              <a:rPr lang="it-IT" altLang="ja-JP" sz="2400" b="1" dirty="0" smtClean="0">
                <a:solidFill>
                  <a:schemeClr val="tx2"/>
                </a:solidFill>
                <a:latin typeface="Georgia Pro Semibold" pitchFamily="18" charset="0"/>
              </a:rPr>
              <a:t>= </a:t>
            </a:r>
            <a:r>
              <a:rPr lang="it-IT" altLang="ja-JP" sz="2400" b="1" dirty="0" err="1" smtClean="0">
                <a:solidFill>
                  <a:schemeClr val="tx2"/>
                </a:solidFill>
                <a:latin typeface="Georgia Pro Semibold" pitchFamily="18" charset="0"/>
              </a:rPr>
              <a:t>GO=</a:t>
            </a:r>
            <a:r>
              <a:rPr lang="it-IT" altLang="ja-JP" sz="2400" b="1" dirty="0" smtClean="0">
                <a:solidFill>
                  <a:schemeClr val="tx2"/>
                </a:solidFill>
                <a:latin typeface="Georgia Pro Semibold" pitchFamily="18" charset="0"/>
              </a:rPr>
              <a:t> Linguaggio</a:t>
            </a:r>
            <a:r>
              <a:rPr lang="it-IT" altLang="ja-JP" b="1" dirty="0" smtClean="0">
                <a:solidFill>
                  <a:schemeClr val="tx2"/>
                </a:solidFill>
                <a:latin typeface="Georgia Pro Semibold" pitchFamily="18" charset="0"/>
              </a:rPr>
              <a:t/>
            </a:r>
            <a:br>
              <a:rPr lang="it-IT" altLang="ja-JP" b="1" dirty="0" smtClean="0">
                <a:solidFill>
                  <a:schemeClr val="tx2"/>
                </a:solidFill>
                <a:latin typeface="Georgia Pro Semibold" pitchFamily="18" charset="0"/>
              </a:rPr>
            </a:br>
            <a:endParaRPr lang="it-IT" b="1" dirty="0" smtClean="0">
              <a:solidFill>
                <a:schemeClr val="tx2"/>
              </a:solidFill>
              <a:latin typeface="Georgia Pro Semibold" pitchFamily="18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2409372" y="1758206"/>
            <a:ext cx="13965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chemeClr val="tx2"/>
                </a:solidFill>
                <a:latin typeface="Georgia Pro Semibold" pitchFamily="18" charset="0"/>
              </a:rPr>
              <a:t>Flessiva</a:t>
            </a:r>
            <a:endParaRPr lang="it-IT" sz="2400" b="1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6128202" y="1758206"/>
            <a:ext cx="1890261" cy="46166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chemeClr val="tx2"/>
                </a:solidFill>
                <a:latin typeface="Georgia Pro Semibold" pitchFamily="18" charset="0"/>
              </a:rPr>
              <a:t>Agglutinata</a:t>
            </a:r>
            <a:endParaRPr lang="it-IT" sz="2400" b="1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678629" y="4014845"/>
            <a:ext cx="35004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dirty="0" smtClean="0">
                <a:solidFill>
                  <a:schemeClr val="tx2"/>
                </a:solidFill>
                <a:latin typeface="Bookman Old Style" pitchFamily="18" charset="0"/>
              </a:rPr>
              <a:t> </a:t>
            </a:r>
            <a:r>
              <a:rPr lang="it-IT" sz="2400" b="1" dirty="0" smtClean="0">
                <a:solidFill>
                  <a:schemeClr val="tx2"/>
                </a:solidFill>
                <a:latin typeface="Georgia Pro Semibold" pitchFamily="18" charset="0"/>
              </a:rPr>
              <a:t>A parola corrisponde significato  </a:t>
            </a:r>
          </a:p>
        </p:txBody>
      </p:sp>
    </p:spTree>
    <p:extLst>
      <p:ext uri="{BB962C8B-B14F-4D97-AF65-F5344CB8AC3E}">
        <p14:creationId xmlns:p14="http://schemas.microsoft.com/office/powerpoint/2010/main" val="2669205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sz="4000" dirty="0">
              <a:solidFill>
                <a:schemeClr val="tx2"/>
              </a:solidFill>
              <a:latin typeface="Georgia Pro Semibold" pitchFamily="18" charset="0"/>
            </a:endParaRPr>
          </a:p>
          <a:p>
            <a:r>
              <a:rPr lang="it-IT" sz="9800" dirty="0" smtClean="0">
                <a:solidFill>
                  <a:schemeClr val="tx2"/>
                </a:solidFill>
                <a:latin typeface="Georgia Pro Semibold" pitchFamily="18" charset="0"/>
              </a:rPr>
              <a:t>Ne consegue che la  scrittura ad ideogrammi </a:t>
            </a:r>
          </a:p>
          <a:p>
            <a:r>
              <a:rPr lang="it-IT" sz="9800" dirty="0" smtClean="0">
                <a:solidFill>
                  <a:schemeClr val="tx2"/>
                </a:solidFill>
                <a:latin typeface="Georgia Pro Semibold" pitchFamily="18" charset="0"/>
              </a:rPr>
              <a:t>non ingabbia la fantasia</a:t>
            </a:r>
          </a:p>
          <a:p>
            <a:r>
              <a:rPr lang="it-IT" sz="9800" dirty="0" smtClean="0">
                <a:solidFill>
                  <a:schemeClr val="tx2"/>
                </a:solidFill>
                <a:latin typeface="Georgia Pro Semibold" pitchFamily="18" charset="0"/>
              </a:rPr>
              <a:t>anzi</a:t>
            </a:r>
          </a:p>
          <a:p>
            <a:r>
              <a:rPr lang="it-IT" sz="9800" dirty="0">
                <a:solidFill>
                  <a:schemeClr val="tx2"/>
                </a:solidFill>
                <a:latin typeface="Georgia Pro Semibold" pitchFamily="18" charset="0"/>
              </a:rPr>
              <a:t>l</a:t>
            </a:r>
            <a:r>
              <a:rPr lang="it-IT" sz="9800" dirty="0" smtClean="0">
                <a:solidFill>
                  <a:schemeClr val="tx2"/>
                </a:solidFill>
                <a:latin typeface="Georgia Pro Semibold" pitchFamily="18" charset="0"/>
              </a:rPr>
              <a:t>a </a:t>
            </a:r>
            <a:r>
              <a:rPr lang="it-IT" sz="9800" dirty="0">
                <a:solidFill>
                  <a:schemeClr val="tx2"/>
                </a:solidFill>
                <a:latin typeface="Georgia Pro Semibold" pitchFamily="18" charset="0"/>
              </a:rPr>
              <a:t>T</a:t>
            </a:r>
            <a:r>
              <a:rPr lang="it-IT" sz="9800" dirty="0" smtClean="0">
                <a:solidFill>
                  <a:schemeClr val="tx2"/>
                </a:solidFill>
                <a:latin typeface="Georgia Pro Semibold" pitchFamily="18" charset="0"/>
              </a:rPr>
              <a:t>rasforma in uno potente </a:t>
            </a:r>
          </a:p>
          <a:p>
            <a:r>
              <a:rPr lang="it-IT" sz="9800" dirty="0" smtClean="0">
                <a:solidFill>
                  <a:schemeClr val="tx2"/>
                </a:solidFill>
                <a:latin typeface="Georgia Pro Semibold" pitchFamily="18" charset="0"/>
              </a:rPr>
              <a:t> strumento poetico  </a:t>
            </a:r>
          </a:p>
          <a:p>
            <a:endParaRPr lang="it-IT" sz="9800" dirty="0">
              <a:solidFill>
                <a:schemeClr val="tx2"/>
              </a:solidFill>
              <a:latin typeface="Georgia Pro Semibold" pitchFamily="18" charset="0"/>
            </a:endParaRPr>
          </a:p>
          <a:p>
            <a:r>
              <a:rPr lang="it-IT" sz="9800" dirty="0" smtClean="0">
                <a:solidFill>
                  <a:schemeClr val="tx2"/>
                </a:solidFill>
                <a:latin typeface="Georgia Pro Semibold" pitchFamily="18" charset="0"/>
              </a:rPr>
              <a:t> </a:t>
            </a:r>
            <a:r>
              <a:rPr lang="it-IT" sz="9800" dirty="0">
                <a:solidFill>
                  <a:schemeClr val="tx2"/>
                </a:solidFill>
                <a:latin typeface="Georgia Pro Semibold" pitchFamily="18" charset="0"/>
              </a:rPr>
              <a:t>In giapponese è molto comune il vedere traduzioni molto diverse tra loro…tutte corrette</a:t>
            </a:r>
            <a:r>
              <a:rPr lang="it-IT" sz="9800" dirty="0" smtClean="0">
                <a:solidFill>
                  <a:schemeClr val="tx2"/>
                </a:solidFill>
                <a:latin typeface="Georgia Pro Semibold" pitchFamily="18" charset="0"/>
              </a:rPr>
              <a:t>!</a:t>
            </a:r>
          </a:p>
          <a:p>
            <a:endParaRPr lang="it-IT" sz="9800" dirty="0">
              <a:solidFill>
                <a:schemeClr val="tx2"/>
              </a:solidFill>
              <a:latin typeface="Georgia Pro Semibold" pitchFamily="18" charset="0"/>
            </a:endParaRPr>
          </a:p>
          <a:p>
            <a:r>
              <a:rPr lang="it-IT" sz="9800" dirty="0" smtClean="0">
                <a:solidFill>
                  <a:schemeClr val="bg1"/>
                </a:solidFill>
                <a:latin typeface="Georgia Pro Semibold" pitchFamily="18" charset="0"/>
              </a:rPr>
              <a:t>Diverse sfumature di significato</a:t>
            </a:r>
          </a:p>
          <a:p>
            <a:r>
              <a:rPr lang="it-IT" sz="9800" dirty="0">
                <a:solidFill>
                  <a:schemeClr val="bg1"/>
                </a:solidFill>
                <a:latin typeface="Georgia Pro Semibold" pitchFamily="18" charset="0"/>
              </a:rPr>
              <a:t>c</a:t>
            </a:r>
            <a:r>
              <a:rPr lang="it-IT" sz="9800" dirty="0" smtClean="0">
                <a:solidFill>
                  <a:schemeClr val="bg1"/>
                </a:solidFill>
                <a:latin typeface="Georgia Pro Semibold" pitchFamily="18" charset="0"/>
              </a:rPr>
              <a:t>he dipendono dalla sensibilità del traduttore </a:t>
            </a:r>
          </a:p>
          <a:p>
            <a:r>
              <a:rPr lang="it-IT" sz="9800" dirty="0">
                <a:solidFill>
                  <a:schemeClr val="bg1"/>
                </a:solidFill>
                <a:latin typeface="Georgia Pro Semibold" pitchFamily="18" charset="0"/>
              </a:rPr>
              <a:t>d</a:t>
            </a:r>
            <a:r>
              <a:rPr lang="it-IT" sz="9800" dirty="0" smtClean="0">
                <a:solidFill>
                  <a:schemeClr val="bg1"/>
                </a:solidFill>
                <a:latin typeface="Georgia Pro Semibold" pitchFamily="18" charset="0"/>
              </a:rPr>
              <a:t>alla sua predisposizione al «sentire» </a:t>
            </a:r>
          </a:p>
          <a:p>
            <a:r>
              <a:rPr lang="it-IT" sz="9800" dirty="0" smtClean="0">
                <a:solidFill>
                  <a:schemeClr val="bg1"/>
                </a:solidFill>
                <a:latin typeface="Georgia Pro Semibold" pitchFamily="18" charset="0"/>
              </a:rPr>
              <a:t>e «percepire» </a:t>
            </a:r>
            <a:endParaRPr lang="it-IT" sz="4000" dirty="0" smtClean="0">
              <a:solidFill>
                <a:schemeClr val="bg1"/>
              </a:solidFill>
              <a:latin typeface="Georgia Pro Semibold" pitchFamily="18" charset="0"/>
            </a:endParaRPr>
          </a:p>
          <a:p>
            <a:endParaRPr lang="it-IT" sz="4000" dirty="0">
              <a:solidFill>
                <a:schemeClr val="tx2"/>
              </a:solidFill>
              <a:latin typeface="Georgia Pro Semibold" pitchFamily="18" charset="0"/>
            </a:endParaRPr>
          </a:p>
          <a:p>
            <a:r>
              <a:rPr lang="it-IT" sz="4000" dirty="0" smtClean="0">
                <a:solidFill>
                  <a:schemeClr val="tx2"/>
                </a:solidFill>
                <a:latin typeface="Georgia Pro Semibold" pitchFamily="18" charset="0"/>
              </a:rPr>
              <a:t> </a:t>
            </a:r>
            <a:endParaRPr lang="it-IT" sz="4000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7286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sz="4000" dirty="0">
              <a:solidFill>
                <a:schemeClr val="tx2"/>
              </a:solidFill>
              <a:latin typeface="Georgia Pro Semibold" pitchFamily="18" charset="0"/>
            </a:endParaRPr>
          </a:p>
          <a:p>
            <a:r>
              <a:rPr lang="it-IT" sz="9800" dirty="0" smtClean="0">
                <a:solidFill>
                  <a:schemeClr val="tx2"/>
                </a:solidFill>
                <a:latin typeface="Georgia Pro Semibold" pitchFamily="18" charset="0"/>
              </a:rPr>
              <a:t>Ne consegue che la  scrittura ad ideogrammi </a:t>
            </a:r>
          </a:p>
          <a:p>
            <a:r>
              <a:rPr lang="it-IT" sz="9800" dirty="0" smtClean="0">
                <a:solidFill>
                  <a:schemeClr val="tx2"/>
                </a:solidFill>
                <a:latin typeface="Georgia Pro Semibold" pitchFamily="18" charset="0"/>
              </a:rPr>
              <a:t>non ingabbia la fantasia</a:t>
            </a:r>
          </a:p>
          <a:p>
            <a:r>
              <a:rPr lang="it-IT" sz="9800" dirty="0" smtClean="0">
                <a:solidFill>
                  <a:schemeClr val="tx2"/>
                </a:solidFill>
                <a:latin typeface="Georgia Pro Semibold" pitchFamily="18" charset="0"/>
              </a:rPr>
              <a:t>anzi</a:t>
            </a:r>
          </a:p>
          <a:p>
            <a:r>
              <a:rPr lang="it-IT" sz="9800" dirty="0">
                <a:solidFill>
                  <a:schemeClr val="tx2"/>
                </a:solidFill>
                <a:latin typeface="Georgia Pro Semibold" pitchFamily="18" charset="0"/>
              </a:rPr>
              <a:t>l</a:t>
            </a:r>
            <a:r>
              <a:rPr lang="it-IT" sz="9800" dirty="0" smtClean="0">
                <a:solidFill>
                  <a:schemeClr val="tx2"/>
                </a:solidFill>
                <a:latin typeface="Georgia Pro Semibold" pitchFamily="18" charset="0"/>
              </a:rPr>
              <a:t>a </a:t>
            </a:r>
            <a:r>
              <a:rPr lang="it-IT" sz="9800" dirty="0">
                <a:solidFill>
                  <a:schemeClr val="tx2"/>
                </a:solidFill>
                <a:latin typeface="Georgia Pro Semibold" pitchFamily="18" charset="0"/>
              </a:rPr>
              <a:t>T</a:t>
            </a:r>
            <a:r>
              <a:rPr lang="it-IT" sz="9800" dirty="0" smtClean="0">
                <a:solidFill>
                  <a:schemeClr val="tx2"/>
                </a:solidFill>
                <a:latin typeface="Georgia Pro Semibold" pitchFamily="18" charset="0"/>
              </a:rPr>
              <a:t>rasforma in uno potente </a:t>
            </a:r>
          </a:p>
          <a:p>
            <a:r>
              <a:rPr lang="it-IT" sz="9800" dirty="0" smtClean="0">
                <a:solidFill>
                  <a:schemeClr val="tx2"/>
                </a:solidFill>
                <a:latin typeface="Georgia Pro Semibold" pitchFamily="18" charset="0"/>
              </a:rPr>
              <a:t> strumento poetico  </a:t>
            </a:r>
          </a:p>
          <a:p>
            <a:endParaRPr lang="it-IT" sz="9800" dirty="0">
              <a:solidFill>
                <a:schemeClr val="tx2"/>
              </a:solidFill>
              <a:latin typeface="Georgia Pro Semibold" pitchFamily="18" charset="0"/>
            </a:endParaRPr>
          </a:p>
          <a:p>
            <a:r>
              <a:rPr lang="it-IT" sz="9800" dirty="0" smtClean="0">
                <a:solidFill>
                  <a:schemeClr val="tx2"/>
                </a:solidFill>
                <a:latin typeface="Georgia Pro Semibold" pitchFamily="18" charset="0"/>
              </a:rPr>
              <a:t> </a:t>
            </a:r>
            <a:r>
              <a:rPr lang="it-IT" sz="9800" dirty="0">
                <a:solidFill>
                  <a:schemeClr val="tx2"/>
                </a:solidFill>
                <a:latin typeface="Georgia Pro Semibold" pitchFamily="18" charset="0"/>
              </a:rPr>
              <a:t>In giapponese è molto comune il vedere traduzioni molto diverse tra loro…tutte corrette</a:t>
            </a:r>
            <a:r>
              <a:rPr lang="it-IT" sz="9800" dirty="0" smtClean="0">
                <a:solidFill>
                  <a:schemeClr val="tx2"/>
                </a:solidFill>
                <a:latin typeface="Georgia Pro Semibold" pitchFamily="18" charset="0"/>
              </a:rPr>
              <a:t>!</a:t>
            </a:r>
          </a:p>
          <a:p>
            <a:endParaRPr lang="it-IT" sz="9800" dirty="0">
              <a:solidFill>
                <a:schemeClr val="tx2"/>
              </a:solidFill>
              <a:latin typeface="Georgia Pro Semibold" pitchFamily="18" charset="0"/>
            </a:endParaRPr>
          </a:p>
          <a:p>
            <a:r>
              <a:rPr lang="it-IT" sz="9800" dirty="0" smtClean="0">
                <a:solidFill>
                  <a:schemeClr val="tx2"/>
                </a:solidFill>
                <a:latin typeface="Georgia Pro Semibold" pitchFamily="18" charset="0"/>
              </a:rPr>
              <a:t>Diverse sfumature di significato</a:t>
            </a:r>
          </a:p>
          <a:p>
            <a:r>
              <a:rPr lang="it-IT" sz="9800" dirty="0">
                <a:solidFill>
                  <a:schemeClr val="tx2"/>
                </a:solidFill>
                <a:latin typeface="Georgia Pro Semibold" pitchFamily="18" charset="0"/>
              </a:rPr>
              <a:t>c</a:t>
            </a:r>
            <a:r>
              <a:rPr lang="it-IT" sz="9800" dirty="0" smtClean="0">
                <a:solidFill>
                  <a:schemeClr val="tx2"/>
                </a:solidFill>
                <a:latin typeface="Georgia Pro Semibold" pitchFamily="18" charset="0"/>
              </a:rPr>
              <a:t>he dipendono dalla sensibilità del traduttore </a:t>
            </a:r>
          </a:p>
          <a:p>
            <a:r>
              <a:rPr lang="it-IT" sz="9800" dirty="0">
                <a:solidFill>
                  <a:schemeClr val="tx2"/>
                </a:solidFill>
                <a:latin typeface="Georgia Pro Semibold" pitchFamily="18" charset="0"/>
              </a:rPr>
              <a:t>d</a:t>
            </a:r>
            <a:r>
              <a:rPr lang="it-IT" sz="9800" dirty="0" smtClean="0">
                <a:solidFill>
                  <a:schemeClr val="tx2"/>
                </a:solidFill>
                <a:latin typeface="Georgia Pro Semibold" pitchFamily="18" charset="0"/>
              </a:rPr>
              <a:t>alla sua predisposizione al «sentire» </a:t>
            </a:r>
          </a:p>
          <a:p>
            <a:r>
              <a:rPr lang="it-IT" sz="9800" dirty="0" smtClean="0">
                <a:solidFill>
                  <a:schemeClr val="tx2"/>
                </a:solidFill>
                <a:latin typeface="Georgia Pro Semibold" pitchFamily="18" charset="0"/>
              </a:rPr>
              <a:t>e «percepire» </a:t>
            </a:r>
            <a:endParaRPr lang="it-IT" sz="4000" dirty="0" smtClean="0">
              <a:solidFill>
                <a:schemeClr val="tx2"/>
              </a:solidFill>
              <a:latin typeface="Georgia Pro Semibold" pitchFamily="18" charset="0"/>
            </a:endParaRPr>
          </a:p>
          <a:p>
            <a:endParaRPr lang="it-IT" sz="4000" dirty="0">
              <a:solidFill>
                <a:schemeClr val="tx2"/>
              </a:solidFill>
              <a:latin typeface="Georgia Pro Semibold" pitchFamily="18" charset="0"/>
            </a:endParaRPr>
          </a:p>
          <a:p>
            <a:r>
              <a:rPr lang="it-IT" sz="4000" dirty="0" smtClean="0">
                <a:solidFill>
                  <a:schemeClr val="tx2"/>
                </a:solidFill>
                <a:latin typeface="Georgia Pro Semibold" pitchFamily="18" charset="0"/>
              </a:rPr>
              <a:t> </a:t>
            </a:r>
            <a:endParaRPr lang="it-IT" sz="4000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8032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23528" y="2348880"/>
            <a:ext cx="8496944" cy="478112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it-IT" dirty="0">
                <a:solidFill>
                  <a:schemeClr val="tx2"/>
                </a:solidFill>
                <a:latin typeface="Georgia Pro Semibold" pitchFamily="18" charset="0"/>
              </a:rPr>
              <a:t> </a:t>
            </a:r>
            <a:r>
              <a:rPr lang="it-IT" dirty="0" smtClean="0">
                <a:solidFill>
                  <a:schemeClr val="tx2"/>
                </a:solidFill>
                <a:latin typeface="Georgia Pro Semibold" pitchFamily="18" charset="0"/>
              </a:rPr>
              <a:t>Ogni </a:t>
            </a:r>
            <a:r>
              <a:rPr lang="it-IT" dirty="0" err="1" smtClean="0">
                <a:solidFill>
                  <a:schemeClr val="tx2"/>
                </a:solidFill>
                <a:latin typeface="Georgia Pro Semibold" pitchFamily="18" charset="0"/>
              </a:rPr>
              <a:t>Kanji</a:t>
            </a:r>
            <a:r>
              <a:rPr lang="it-IT" dirty="0" smtClean="0">
                <a:solidFill>
                  <a:schemeClr val="tx2"/>
                </a:solidFill>
                <a:latin typeface="Georgia Pro Semibold" pitchFamily="18" charset="0"/>
              </a:rPr>
              <a:t> è composto da segni grafici  che si ripetono come parti di un puzzle dai mille incastri </a:t>
            </a:r>
          </a:p>
          <a:p>
            <a:pPr marL="0" indent="0" algn="ctr">
              <a:buNone/>
            </a:pPr>
            <a:r>
              <a:rPr lang="it-IT" dirty="0" smtClean="0">
                <a:solidFill>
                  <a:schemeClr val="tx2"/>
                </a:solidFill>
                <a:latin typeface="Georgia Pro Semibold" pitchFamily="18" charset="0"/>
              </a:rPr>
              <a:t> </a:t>
            </a:r>
          </a:p>
          <a:p>
            <a:pPr marL="0" indent="0" algn="ctr">
              <a:buNone/>
            </a:pPr>
            <a:endParaRPr lang="it-IT" dirty="0">
              <a:solidFill>
                <a:schemeClr val="tx2"/>
              </a:solidFill>
              <a:latin typeface="Georgia Pro Semibold" pitchFamily="18" charset="0"/>
            </a:endParaRPr>
          </a:p>
          <a:p>
            <a:pPr marL="0" indent="0" algn="ctr">
              <a:buNone/>
            </a:pPr>
            <a:r>
              <a:rPr lang="it-IT" dirty="0" smtClean="0">
                <a:solidFill>
                  <a:schemeClr val="bg1"/>
                </a:solidFill>
                <a:latin typeface="Georgia Pro Semibold" pitchFamily="18" charset="0"/>
              </a:rPr>
              <a:t>Radicale E’ la parte che ci </a:t>
            </a:r>
          </a:p>
          <a:p>
            <a:pPr marL="0" indent="0" algn="ctr">
              <a:buNone/>
            </a:pPr>
            <a:r>
              <a:rPr lang="it-IT" dirty="0" smtClean="0">
                <a:solidFill>
                  <a:schemeClr val="bg1"/>
                </a:solidFill>
                <a:latin typeface="Georgia Pro Semibold" pitchFamily="18" charset="0"/>
              </a:rPr>
              <a:t>permette / facilita </a:t>
            </a:r>
          </a:p>
          <a:p>
            <a:pPr marL="0" indent="0" algn="ctr">
              <a:buNone/>
            </a:pPr>
            <a:r>
              <a:rPr lang="it-IT" dirty="0" smtClean="0">
                <a:solidFill>
                  <a:schemeClr val="bg1"/>
                </a:solidFill>
                <a:latin typeface="Georgia Pro Semibold" pitchFamily="18" charset="0"/>
              </a:rPr>
              <a:t>la comprensione dell’ideogramma </a:t>
            </a:r>
          </a:p>
          <a:p>
            <a:pPr marL="0" indent="0">
              <a:buNone/>
            </a:pPr>
            <a:r>
              <a:rPr lang="it-IT" dirty="0" smtClean="0"/>
              <a:t>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93727917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26368" y="1700808"/>
            <a:ext cx="8291264" cy="478112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dirty="0">
                <a:solidFill>
                  <a:schemeClr val="tx2"/>
                </a:solidFill>
                <a:latin typeface="Georgia Pro Semibold" pitchFamily="18" charset="0"/>
              </a:rPr>
              <a:t> </a:t>
            </a:r>
            <a:r>
              <a:rPr lang="it-IT" dirty="0" smtClean="0">
                <a:solidFill>
                  <a:schemeClr val="tx2"/>
                </a:solidFill>
                <a:latin typeface="Georgia Pro Semibold" pitchFamily="18" charset="0"/>
              </a:rPr>
              <a:t>Ogni </a:t>
            </a:r>
            <a:r>
              <a:rPr lang="it-IT" dirty="0" err="1" smtClean="0">
                <a:solidFill>
                  <a:schemeClr val="tx2"/>
                </a:solidFill>
                <a:latin typeface="Georgia Pro Semibold" pitchFamily="18" charset="0"/>
              </a:rPr>
              <a:t>Kanji</a:t>
            </a:r>
            <a:r>
              <a:rPr lang="it-IT" dirty="0" smtClean="0">
                <a:solidFill>
                  <a:schemeClr val="tx2"/>
                </a:solidFill>
                <a:latin typeface="Georgia Pro Semibold" pitchFamily="18" charset="0"/>
              </a:rPr>
              <a:t> è composto da  segni grafici </a:t>
            </a:r>
          </a:p>
          <a:p>
            <a:pPr marL="0" indent="0" algn="ctr">
              <a:buNone/>
            </a:pPr>
            <a:r>
              <a:rPr lang="it-IT" dirty="0" smtClean="0">
                <a:solidFill>
                  <a:schemeClr val="tx2"/>
                </a:solidFill>
                <a:latin typeface="Georgia Pro Semibold" pitchFamily="18" charset="0"/>
              </a:rPr>
              <a:t>L’elemento principale è definito Radicale</a:t>
            </a:r>
          </a:p>
          <a:p>
            <a:pPr marL="0" indent="0" algn="ctr">
              <a:buNone/>
            </a:pPr>
            <a:endParaRPr lang="it-IT" dirty="0">
              <a:solidFill>
                <a:schemeClr val="tx2"/>
              </a:solidFill>
              <a:latin typeface="Georgia Pro Semibold" pitchFamily="18" charset="0"/>
            </a:endParaRPr>
          </a:p>
          <a:p>
            <a:pPr marL="0" indent="0" algn="ctr">
              <a:buNone/>
            </a:pPr>
            <a:r>
              <a:rPr lang="it-IT" dirty="0" smtClean="0">
                <a:solidFill>
                  <a:schemeClr val="bg1"/>
                </a:solidFill>
                <a:latin typeface="Georgia Pro Semibold" pitchFamily="18" charset="0"/>
              </a:rPr>
              <a:t>Radicale E’ la parte che ci </a:t>
            </a:r>
          </a:p>
          <a:p>
            <a:pPr marL="0" indent="0" algn="ctr">
              <a:buNone/>
            </a:pPr>
            <a:r>
              <a:rPr lang="it-IT" dirty="0" smtClean="0">
                <a:solidFill>
                  <a:schemeClr val="bg1"/>
                </a:solidFill>
                <a:latin typeface="Georgia Pro Semibold" pitchFamily="18" charset="0"/>
              </a:rPr>
              <a:t>permette / facilita </a:t>
            </a:r>
          </a:p>
          <a:p>
            <a:pPr marL="0" indent="0" algn="ctr">
              <a:buNone/>
            </a:pPr>
            <a:r>
              <a:rPr lang="it-IT" dirty="0" smtClean="0">
                <a:solidFill>
                  <a:schemeClr val="bg1"/>
                </a:solidFill>
                <a:latin typeface="Georgia Pro Semibold" pitchFamily="18" charset="0"/>
              </a:rPr>
              <a:t>la comprensione dell’ideogramma </a:t>
            </a:r>
          </a:p>
          <a:p>
            <a:pPr marL="0" indent="0">
              <a:buNone/>
            </a:pPr>
            <a:r>
              <a:rPr lang="it-IT" dirty="0" smtClean="0"/>
              <a:t> </a:t>
            </a:r>
            <a:endParaRPr lang="it-IT" dirty="0"/>
          </a:p>
        </p:txBody>
      </p:sp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395536" y="81608"/>
            <a:ext cx="8229600" cy="1143000"/>
          </a:xfrm>
        </p:spPr>
        <p:txBody>
          <a:bodyPr>
            <a:normAutofit/>
          </a:bodyPr>
          <a:lstStyle/>
          <a:p>
            <a:r>
              <a:rPr lang="it-IT" sz="40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>Concetto di «Radicale»</a:t>
            </a:r>
            <a:endParaRPr lang="it-IT" sz="4000" dirty="0">
              <a:solidFill>
                <a:schemeClr val="tx2"/>
              </a:solidFill>
              <a:effectLst/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7043699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26368" y="1700808"/>
            <a:ext cx="8291264" cy="478112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dirty="0">
                <a:solidFill>
                  <a:schemeClr val="tx2"/>
                </a:solidFill>
                <a:latin typeface="Georgia Pro Semibold" pitchFamily="18" charset="0"/>
              </a:rPr>
              <a:t> </a:t>
            </a:r>
            <a:r>
              <a:rPr lang="it-IT" dirty="0" smtClean="0">
                <a:solidFill>
                  <a:schemeClr val="tx2"/>
                </a:solidFill>
                <a:latin typeface="Georgia Pro Semibold" pitchFamily="18" charset="0"/>
              </a:rPr>
              <a:t>Ogni </a:t>
            </a:r>
            <a:r>
              <a:rPr lang="it-IT" dirty="0" err="1" smtClean="0">
                <a:solidFill>
                  <a:schemeClr val="tx2"/>
                </a:solidFill>
                <a:latin typeface="Georgia Pro Semibold" pitchFamily="18" charset="0"/>
              </a:rPr>
              <a:t>Kanji</a:t>
            </a:r>
            <a:r>
              <a:rPr lang="it-IT" dirty="0" smtClean="0">
                <a:solidFill>
                  <a:schemeClr val="tx2"/>
                </a:solidFill>
                <a:latin typeface="Georgia Pro Semibold" pitchFamily="18" charset="0"/>
              </a:rPr>
              <a:t> è composto da  segni grafici </a:t>
            </a:r>
          </a:p>
          <a:p>
            <a:pPr marL="0" indent="0" algn="ctr">
              <a:buNone/>
            </a:pPr>
            <a:r>
              <a:rPr lang="it-IT" dirty="0" smtClean="0">
                <a:solidFill>
                  <a:schemeClr val="tx2"/>
                </a:solidFill>
                <a:latin typeface="Georgia Pro Semibold" pitchFamily="18" charset="0"/>
              </a:rPr>
              <a:t>L’elemento principale è definito Radicale</a:t>
            </a:r>
          </a:p>
          <a:p>
            <a:pPr marL="0" indent="0" algn="ctr">
              <a:buNone/>
            </a:pPr>
            <a:endParaRPr lang="it-IT" dirty="0">
              <a:solidFill>
                <a:schemeClr val="tx2"/>
              </a:solidFill>
              <a:latin typeface="Georgia Pro Semibold" pitchFamily="18" charset="0"/>
            </a:endParaRPr>
          </a:p>
          <a:p>
            <a:pPr marL="0" indent="0" algn="ctr">
              <a:buNone/>
            </a:pPr>
            <a:r>
              <a:rPr lang="it-IT" dirty="0" smtClean="0">
                <a:solidFill>
                  <a:schemeClr val="tx2"/>
                </a:solidFill>
                <a:latin typeface="Georgia Pro Semibold" pitchFamily="18" charset="0"/>
              </a:rPr>
              <a:t>Radicale E’ la parte che ci </a:t>
            </a:r>
          </a:p>
          <a:p>
            <a:pPr marL="0" indent="0" algn="ctr">
              <a:buNone/>
            </a:pPr>
            <a:r>
              <a:rPr lang="it-IT" dirty="0" smtClean="0">
                <a:solidFill>
                  <a:schemeClr val="tx2"/>
                </a:solidFill>
                <a:latin typeface="Georgia Pro Semibold" pitchFamily="18" charset="0"/>
              </a:rPr>
              <a:t>permette / facilita </a:t>
            </a:r>
          </a:p>
          <a:p>
            <a:pPr marL="0" indent="0" algn="ctr">
              <a:buNone/>
            </a:pPr>
            <a:r>
              <a:rPr lang="it-IT" dirty="0" smtClean="0">
                <a:solidFill>
                  <a:schemeClr val="tx2"/>
                </a:solidFill>
                <a:latin typeface="Georgia Pro Semibold" pitchFamily="18" charset="0"/>
              </a:rPr>
              <a:t>la comprensione dell’ideogramma </a:t>
            </a:r>
          </a:p>
          <a:p>
            <a:pPr marL="0" indent="0">
              <a:buNone/>
            </a:pPr>
            <a:r>
              <a:rPr lang="it-IT" dirty="0" smtClean="0"/>
              <a:t> </a:t>
            </a:r>
            <a:endParaRPr lang="it-IT" dirty="0"/>
          </a:p>
        </p:txBody>
      </p:sp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395536" y="81608"/>
            <a:ext cx="8229600" cy="1143000"/>
          </a:xfrm>
        </p:spPr>
        <p:txBody>
          <a:bodyPr>
            <a:normAutofit/>
          </a:bodyPr>
          <a:lstStyle/>
          <a:p>
            <a:r>
              <a:rPr lang="it-IT" sz="40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>Concetto di «Radicale»</a:t>
            </a:r>
            <a:endParaRPr lang="it-IT" sz="4000" dirty="0">
              <a:solidFill>
                <a:schemeClr val="tx2"/>
              </a:solidFill>
              <a:effectLst/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3287273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5536" y="81608"/>
            <a:ext cx="8229600" cy="1143000"/>
          </a:xfrm>
        </p:spPr>
        <p:txBody>
          <a:bodyPr>
            <a:normAutofit/>
          </a:bodyPr>
          <a:lstStyle/>
          <a:p>
            <a:r>
              <a:rPr lang="it-IT" sz="40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>Concetto di «Radicale»</a:t>
            </a:r>
            <a:endParaRPr lang="it-IT" sz="4000" dirty="0">
              <a:solidFill>
                <a:schemeClr val="tx2"/>
              </a:solidFill>
              <a:effectLst/>
              <a:latin typeface="Georgia Pro Semibold" pitchFamily="18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467544" y="1556792"/>
            <a:ext cx="8208912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i="1" dirty="0" smtClean="0"/>
              <a:t> </a:t>
            </a:r>
            <a:endParaRPr lang="it-IT" sz="2800" dirty="0"/>
          </a:p>
          <a:p>
            <a:pPr algn="ctr"/>
            <a:r>
              <a:rPr lang="it-IT" sz="3200" dirty="0" smtClean="0">
                <a:latin typeface="Georgia Pro Semibold" pitchFamily="18" charset="0"/>
              </a:rPr>
              <a:t> </a:t>
            </a:r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Viene </a:t>
            </a:r>
            <a:r>
              <a:rPr lang="it-IT" sz="3200" dirty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definito Radicale la </a:t>
            </a:r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«radice» dell’ideogramma.</a:t>
            </a:r>
          </a:p>
          <a:p>
            <a:pPr algn="ctr"/>
            <a:endParaRPr lang="it-IT" sz="3200" dirty="0" smtClean="0">
              <a:solidFill>
                <a:schemeClr val="accent1">
                  <a:lumMod val="75000"/>
                </a:schemeClr>
              </a:solidFill>
              <a:latin typeface="Georgia Pro Semibold" pitchFamily="18" charset="0"/>
            </a:endParaRPr>
          </a:p>
          <a:p>
            <a:pPr algn="ctr"/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 </a:t>
            </a:r>
            <a:r>
              <a:rPr lang="it-IT" sz="3200" dirty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U</a:t>
            </a:r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n  </a:t>
            </a:r>
            <a:r>
              <a:rPr lang="it-IT" sz="3200" dirty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"segno" che ci rivela la sfera semantica alla quale il </a:t>
            </a:r>
            <a:r>
              <a:rPr lang="it-IT" sz="3200" dirty="0" err="1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Kanji</a:t>
            </a:r>
            <a:r>
              <a:rPr lang="it-IT" sz="3200" dirty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 appartiene. </a:t>
            </a:r>
            <a:endParaRPr lang="it-IT" sz="3200" dirty="0" smtClean="0">
              <a:solidFill>
                <a:schemeClr val="accent1">
                  <a:lumMod val="75000"/>
                </a:schemeClr>
              </a:solidFill>
              <a:latin typeface="Georgia Pro Semibold" pitchFamily="18" charset="0"/>
            </a:endParaRPr>
          </a:p>
          <a:p>
            <a:pPr algn="ctr"/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I </a:t>
            </a:r>
            <a:r>
              <a:rPr lang="it-IT" sz="3200" dirty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radicali sono </a:t>
            </a:r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214</a:t>
            </a:r>
            <a:endParaRPr lang="it-IT" sz="3200" dirty="0">
              <a:solidFill>
                <a:schemeClr val="accent1">
                  <a:lumMod val="75000"/>
                </a:schemeClr>
              </a:solidFill>
              <a:latin typeface="Georgia Pro Semibold" pitchFamily="18" charset="0"/>
            </a:endParaRPr>
          </a:p>
          <a:p>
            <a:r>
              <a:rPr lang="it-IT" sz="3200" dirty="0"/>
              <a:t> </a:t>
            </a:r>
          </a:p>
          <a:p>
            <a:pPr lvl="0"/>
            <a:r>
              <a:rPr lang="it-IT" sz="3200" dirty="0" smtClean="0"/>
              <a:t> </a:t>
            </a: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2599316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363364" y="1254300"/>
            <a:ext cx="8366783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  </a:t>
            </a:r>
          </a:p>
          <a:p>
            <a:pPr algn="ctr"/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Radicale Albero</a:t>
            </a:r>
          </a:p>
          <a:p>
            <a:pPr algn="ctr"/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  </a:t>
            </a:r>
            <a:r>
              <a:rPr lang="ja-JP" altLang="it-IT" sz="4400" b="1" dirty="0">
                <a:solidFill>
                  <a:srgbClr val="FF0000"/>
                </a:solidFill>
                <a:latin typeface="Georgia Pro Semibold" pitchFamily="18" charset="0"/>
              </a:rPr>
              <a:t>木</a:t>
            </a:r>
            <a:r>
              <a:rPr lang="it-IT" sz="3200" dirty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 </a:t>
            </a:r>
          </a:p>
          <a:p>
            <a:pPr algn="ctr"/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Ideogramma Albero </a:t>
            </a:r>
          </a:p>
          <a:p>
            <a:pPr algn="ctr"/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 </a:t>
            </a:r>
            <a:r>
              <a:rPr lang="ja-JP" altLang="it-IT" sz="4400" b="1" dirty="0">
                <a:solidFill>
                  <a:srgbClr val="FF0000"/>
                </a:solidFill>
                <a:latin typeface="Georgia Pro Semibold" pitchFamily="18" charset="0"/>
              </a:rPr>
              <a:t>木</a:t>
            </a:r>
            <a:r>
              <a:rPr lang="ja-JP" altLang="it-IT" sz="4400" dirty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 </a:t>
            </a:r>
            <a:endParaRPr lang="it-IT" altLang="ja-JP" sz="4400" dirty="0" smtClean="0">
              <a:solidFill>
                <a:schemeClr val="accent1">
                  <a:lumMod val="75000"/>
                </a:schemeClr>
              </a:solidFill>
              <a:latin typeface="Georgia Pro Semibold" pitchFamily="18" charset="0"/>
            </a:endParaRPr>
          </a:p>
          <a:p>
            <a:pPr algn="ctr"/>
            <a:endParaRPr lang="ja-JP" altLang="it-IT" sz="4400" dirty="0">
              <a:solidFill>
                <a:schemeClr val="accent1">
                  <a:lumMod val="75000"/>
                </a:schemeClr>
              </a:solidFill>
              <a:latin typeface="Georgia Pro Semibold" pitchFamily="18" charset="0"/>
            </a:endParaRPr>
          </a:p>
          <a:p>
            <a:pPr algn="ctr"/>
            <a:r>
              <a:rPr lang="it-IT" sz="3200" dirty="0" smtClean="0">
                <a:solidFill>
                  <a:schemeClr val="tx2"/>
                </a:solidFill>
                <a:latin typeface="Georgia Pro Semibold" pitchFamily="18" charset="0"/>
              </a:rPr>
              <a:t>In </a:t>
            </a:r>
            <a:r>
              <a:rPr lang="it-IT" sz="3200" dirty="0">
                <a:solidFill>
                  <a:schemeClr val="tx2"/>
                </a:solidFill>
                <a:latin typeface="Georgia Pro Semibold" pitchFamily="18" charset="0"/>
              </a:rPr>
              <a:t>questo caso il radicale </a:t>
            </a:r>
            <a:r>
              <a:rPr lang="it-IT" sz="3200" dirty="0" smtClean="0">
                <a:solidFill>
                  <a:schemeClr val="tx2"/>
                </a:solidFill>
                <a:latin typeface="Georgia Pro Semibold" pitchFamily="18" charset="0"/>
              </a:rPr>
              <a:t>è in forma Completa, identico all’ideogramma</a:t>
            </a:r>
          </a:p>
          <a:p>
            <a:pPr algn="ctr"/>
            <a:r>
              <a:rPr lang="it-IT" sz="3200" dirty="0" smtClean="0">
                <a:solidFill>
                  <a:schemeClr val="tx2"/>
                </a:solidFill>
                <a:latin typeface="Georgia Pro Semibold" pitchFamily="18" charset="0"/>
              </a:rPr>
              <a:t> </a:t>
            </a:r>
          </a:p>
          <a:p>
            <a:endParaRPr lang="it-IT" sz="2800" dirty="0">
              <a:solidFill>
                <a:schemeClr val="tx2"/>
              </a:solidFill>
            </a:endParaRPr>
          </a:p>
          <a:p>
            <a:r>
              <a:rPr lang="it-IT" dirty="0">
                <a:solidFill>
                  <a:schemeClr val="tx2"/>
                </a:solidFill>
              </a:rPr>
              <a:t> </a:t>
            </a:r>
          </a:p>
          <a:p>
            <a:r>
              <a:rPr lang="it-IT" dirty="0">
                <a:solidFill>
                  <a:schemeClr val="tx2"/>
                </a:solidFill>
              </a:rPr>
              <a:t> </a:t>
            </a:r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395536" y="8160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it-IT" sz="4000" dirty="0" smtClean="0">
                <a:effectLst/>
                <a:latin typeface="Georgia Pro Semibold" pitchFamily="18" charset="0"/>
              </a:rPr>
              <a:t>Concetto di «Radicale»</a:t>
            </a:r>
            <a:endParaRPr lang="it-IT" sz="4000" dirty="0">
              <a:effectLst/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0292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384820" y="2132856"/>
            <a:ext cx="836678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 smtClean="0">
                <a:solidFill>
                  <a:schemeClr val="tx2"/>
                </a:solidFill>
                <a:latin typeface="Georgia Pro Semibold" pitchFamily="18" charset="0"/>
              </a:rPr>
              <a:t>In un ideogramma complesso, il Radicale</a:t>
            </a:r>
            <a:r>
              <a:rPr lang="ja-JP" altLang="it-IT" sz="3200" dirty="0">
                <a:solidFill>
                  <a:schemeClr val="tx2"/>
                </a:solidFill>
                <a:latin typeface="Georgia Pro Semibold" pitchFamily="18" charset="0"/>
              </a:rPr>
              <a:t> </a:t>
            </a:r>
            <a:r>
              <a:rPr lang="ja-JP" altLang="it-IT" sz="3200" dirty="0">
                <a:solidFill>
                  <a:srgbClr val="FF0000"/>
                </a:solidFill>
                <a:latin typeface="Georgia Pro Semibold" pitchFamily="18" charset="0"/>
              </a:rPr>
              <a:t>木 </a:t>
            </a:r>
            <a:r>
              <a:rPr lang="it-IT" sz="3200" dirty="0" smtClean="0">
                <a:solidFill>
                  <a:srgbClr val="FF0000"/>
                </a:solidFill>
                <a:latin typeface="Georgia Pro Semibold" pitchFamily="18" charset="0"/>
              </a:rPr>
              <a:t>  </a:t>
            </a:r>
            <a:r>
              <a:rPr lang="it-IT" sz="3200" dirty="0" smtClean="0">
                <a:solidFill>
                  <a:schemeClr val="tx2"/>
                </a:solidFill>
                <a:latin typeface="Georgia Pro Semibold" pitchFamily="18" charset="0"/>
              </a:rPr>
              <a:t>ci «dice» </a:t>
            </a:r>
            <a:r>
              <a:rPr lang="it-IT" sz="3200" dirty="0">
                <a:solidFill>
                  <a:schemeClr val="tx2"/>
                </a:solidFill>
                <a:latin typeface="Georgia Pro Semibold" pitchFamily="18" charset="0"/>
              </a:rPr>
              <a:t>che </a:t>
            </a:r>
            <a:r>
              <a:rPr lang="it-IT" sz="3200" dirty="0" smtClean="0">
                <a:solidFill>
                  <a:schemeClr val="tx2"/>
                </a:solidFill>
                <a:latin typeface="Georgia Pro Semibold" pitchFamily="18" charset="0"/>
              </a:rPr>
              <a:t>l’ideogramma</a:t>
            </a:r>
          </a:p>
          <a:p>
            <a:pPr algn="ctr"/>
            <a:r>
              <a:rPr lang="it-IT" sz="3200" dirty="0" smtClean="0">
                <a:solidFill>
                  <a:schemeClr val="tx2"/>
                </a:solidFill>
                <a:latin typeface="Georgia Pro Semibold" pitchFamily="18" charset="0"/>
              </a:rPr>
              <a:t> </a:t>
            </a:r>
            <a:r>
              <a:rPr lang="it-IT" sz="3200" dirty="0">
                <a:solidFill>
                  <a:schemeClr val="tx2"/>
                </a:solidFill>
                <a:latin typeface="Georgia Pro Semibold" pitchFamily="18" charset="0"/>
              </a:rPr>
              <a:t>appartiene al mondo delle </a:t>
            </a:r>
            <a:r>
              <a:rPr lang="it-IT" sz="3200" dirty="0" smtClean="0">
                <a:solidFill>
                  <a:schemeClr val="tx2"/>
                </a:solidFill>
                <a:latin typeface="Georgia Pro Semibold" pitchFamily="18" charset="0"/>
              </a:rPr>
              <a:t>piante o</a:t>
            </a:r>
          </a:p>
          <a:p>
            <a:pPr algn="ctr"/>
            <a:r>
              <a:rPr lang="it-IT" sz="3200" dirty="0" smtClean="0">
                <a:solidFill>
                  <a:schemeClr val="tx2"/>
                </a:solidFill>
                <a:latin typeface="Georgia Pro Semibold" pitchFamily="18" charset="0"/>
              </a:rPr>
              <a:t> ha a che fare con il legno  </a:t>
            </a:r>
          </a:p>
          <a:p>
            <a:endParaRPr lang="it-IT" sz="2800" dirty="0">
              <a:solidFill>
                <a:schemeClr val="tx2"/>
              </a:solidFill>
            </a:endParaRPr>
          </a:p>
          <a:p>
            <a:r>
              <a:rPr lang="it-IT" dirty="0">
                <a:solidFill>
                  <a:schemeClr val="tx2"/>
                </a:solidFill>
              </a:rPr>
              <a:t> </a:t>
            </a:r>
          </a:p>
          <a:p>
            <a:r>
              <a:rPr lang="it-IT" dirty="0">
                <a:solidFill>
                  <a:schemeClr val="tx2"/>
                </a:solidFill>
              </a:rPr>
              <a:t> </a:t>
            </a:r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395536" y="8160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it-IT" sz="4000" dirty="0" smtClean="0">
                <a:effectLst/>
                <a:latin typeface="Georgia Pro Semibold" pitchFamily="18" charset="0"/>
              </a:rPr>
              <a:t>Concetto di «Radicale»</a:t>
            </a:r>
            <a:endParaRPr lang="it-IT" sz="4000" dirty="0">
              <a:effectLst/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625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85576" y="653108"/>
            <a:ext cx="8784976" cy="8463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sz="2800" dirty="0"/>
          </a:p>
          <a:p>
            <a:pPr algn="ctr"/>
            <a:r>
              <a:rPr lang="ja-JP" altLang="it-IT" sz="4800" dirty="0" smtClean="0">
                <a:solidFill>
                  <a:schemeClr val="accent1">
                    <a:lumMod val="75000"/>
                  </a:schemeClr>
                </a:solidFill>
              </a:rPr>
              <a:t>木</a:t>
            </a:r>
            <a:r>
              <a:rPr lang="ja-JP" altLang="it-IT" sz="2800" dirty="0" smtClean="0">
                <a:solidFill>
                  <a:schemeClr val="accent1">
                    <a:lumMod val="75000"/>
                  </a:schemeClr>
                </a:solidFill>
              </a:rPr>
              <a:t>　</a:t>
            </a:r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 Albero</a:t>
            </a:r>
          </a:p>
          <a:p>
            <a:pPr algn="ctr"/>
            <a:endParaRPr lang="it-IT" sz="28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ja-JP" altLang="it-IT" sz="4800" dirty="0">
                <a:solidFill>
                  <a:schemeClr val="bg1"/>
                </a:solidFill>
              </a:rPr>
              <a:t>林</a:t>
            </a:r>
            <a:r>
              <a:rPr lang="ja-JP" altLang="it-IT" sz="2800" dirty="0">
                <a:solidFill>
                  <a:schemeClr val="bg1"/>
                </a:solidFill>
              </a:rPr>
              <a:t>　</a:t>
            </a:r>
            <a:r>
              <a:rPr lang="it-IT" sz="3200" dirty="0" smtClean="0">
                <a:solidFill>
                  <a:schemeClr val="bg1"/>
                </a:solidFill>
                <a:latin typeface="Georgia Pro Semibold" pitchFamily="18" charset="0"/>
              </a:rPr>
              <a:t>Bosco</a:t>
            </a:r>
          </a:p>
          <a:p>
            <a:pPr algn="ctr"/>
            <a:endParaRPr lang="it-IT" altLang="ja-JP" sz="2800" dirty="0">
              <a:solidFill>
                <a:schemeClr val="bg1"/>
              </a:solidFill>
            </a:endParaRPr>
          </a:p>
          <a:p>
            <a:pPr algn="ctr"/>
            <a:r>
              <a:rPr lang="ja-JP" altLang="it-IT" sz="4800" dirty="0" smtClean="0">
                <a:solidFill>
                  <a:schemeClr val="bg1"/>
                </a:solidFill>
              </a:rPr>
              <a:t>森</a:t>
            </a:r>
            <a:r>
              <a:rPr lang="ja-JP" altLang="it-IT" sz="2800" dirty="0">
                <a:solidFill>
                  <a:schemeClr val="bg1"/>
                </a:solidFill>
              </a:rPr>
              <a:t> </a:t>
            </a:r>
            <a:r>
              <a:rPr lang="it-IT" sz="3200" dirty="0" smtClean="0">
                <a:solidFill>
                  <a:schemeClr val="bg1"/>
                </a:solidFill>
                <a:latin typeface="Georgia Pro Semibold" pitchFamily="18" charset="0"/>
              </a:rPr>
              <a:t>Foresta</a:t>
            </a:r>
          </a:p>
          <a:p>
            <a:pPr algn="ctr"/>
            <a:endParaRPr lang="it-IT" sz="3200" dirty="0">
              <a:solidFill>
                <a:schemeClr val="bg1"/>
              </a:solidFill>
              <a:latin typeface="Georgia Pro Semibold" pitchFamily="18" charset="0"/>
            </a:endParaRPr>
          </a:p>
          <a:p>
            <a:pPr algn="ctr"/>
            <a:r>
              <a:rPr lang="ja-JP" altLang="it-IT" sz="4800" dirty="0" smtClean="0">
                <a:solidFill>
                  <a:schemeClr val="bg1"/>
                </a:solidFill>
                <a:latin typeface="Georgia Pro Semibold" pitchFamily="18" charset="0"/>
              </a:rPr>
              <a:t>枝 </a:t>
            </a:r>
            <a:r>
              <a:rPr lang="it-IT" sz="3200" dirty="0" smtClean="0">
                <a:solidFill>
                  <a:schemeClr val="bg1"/>
                </a:solidFill>
                <a:latin typeface="Georgia Pro Semibold" pitchFamily="18" charset="0"/>
              </a:rPr>
              <a:t>Ramo</a:t>
            </a:r>
          </a:p>
          <a:p>
            <a:pPr algn="ctr"/>
            <a:endParaRPr lang="it-IT" sz="3200" dirty="0">
              <a:solidFill>
                <a:schemeClr val="tx2"/>
              </a:solidFill>
              <a:latin typeface="Georgia Pro Semibold" pitchFamily="18" charset="0"/>
            </a:endParaRPr>
          </a:p>
          <a:p>
            <a:pPr algn="ctr"/>
            <a:r>
              <a:rPr lang="it-IT" sz="2800" dirty="0" smtClean="0"/>
              <a:t> </a:t>
            </a:r>
            <a:endParaRPr lang="it-IT" sz="2800" dirty="0"/>
          </a:p>
          <a:p>
            <a:pPr algn="ctr"/>
            <a:endParaRPr lang="it-IT" sz="2800" dirty="0"/>
          </a:p>
          <a:p>
            <a:pPr algn="ctr"/>
            <a:endParaRPr lang="it-IT" sz="2800" dirty="0"/>
          </a:p>
          <a:p>
            <a:pPr algn="ctr"/>
            <a:endParaRPr lang="it-IT" sz="2800" dirty="0"/>
          </a:p>
          <a:p>
            <a:pPr algn="ctr"/>
            <a:endParaRPr lang="it-IT" sz="2800" dirty="0"/>
          </a:p>
          <a:p>
            <a:pPr algn="ctr"/>
            <a:endParaRPr lang="it-IT" sz="2800" dirty="0" smtClean="0"/>
          </a:p>
          <a:p>
            <a:r>
              <a:rPr lang="it-IT" dirty="0"/>
              <a:t> </a:t>
            </a:r>
          </a:p>
          <a:p>
            <a:r>
              <a:rPr lang="it-IT" dirty="0"/>
              <a:t> </a:t>
            </a:r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395536" y="8160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it-IT" sz="4000" dirty="0" smtClean="0">
                <a:effectLst/>
                <a:latin typeface="Georgia Pro Semibold" pitchFamily="18" charset="0"/>
              </a:rPr>
              <a:t>Concetto di «Radicale»</a:t>
            </a:r>
            <a:endParaRPr lang="it-IT" sz="4000" dirty="0">
              <a:effectLst/>
              <a:latin typeface="Georgia Pro Semibold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085650"/>
            <a:ext cx="859390" cy="881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5042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85576" y="653108"/>
            <a:ext cx="8784976" cy="8463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sz="2800" dirty="0"/>
          </a:p>
          <a:p>
            <a:pPr algn="ctr"/>
            <a:r>
              <a:rPr lang="ja-JP" altLang="it-IT" sz="4800" dirty="0" smtClean="0">
                <a:solidFill>
                  <a:schemeClr val="accent1">
                    <a:lumMod val="75000"/>
                  </a:schemeClr>
                </a:solidFill>
              </a:rPr>
              <a:t>木</a:t>
            </a:r>
            <a:r>
              <a:rPr lang="ja-JP" altLang="it-IT" sz="2800" dirty="0" smtClean="0">
                <a:solidFill>
                  <a:schemeClr val="accent1">
                    <a:lumMod val="75000"/>
                  </a:schemeClr>
                </a:solidFill>
              </a:rPr>
              <a:t>　</a:t>
            </a:r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 Albero</a:t>
            </a:r>
          </a:p>
          <a:p>
            <a:pPr algn="ctr"/>
            <a:endParaRPr lang="it-IT" sz="28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ja-JP" altLang="it-IT" sz="4800" dirty="0">
                <a:solidFill>
                  <a:schemeClr val="accent1">
                    <a:lumMod val="75000"/>
                  </a:schemeClr>
                </a:solidFill>
              </a:rPr>
              <a:t>林</a:t>
            </a:r>
            <a:r>
              <a:rPr lang="ja-JP" altLang="it-IT" sz="2800" dirty="0">
                <a:solidFill>
                  <a:schemeClr val="accent1">
                    <a:lumMod val="75000"/>
                  </a:schemeClr>
                </a:solidFill>
              </a:rPr>
              <a:t>　</a:t>
            </a:r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Bosco</a:t>
            </a:r>
          </a:p>
          <a:p>
            <a:pPr algn="ctr"/>
            <a:endParaRPr lang="it-IT" altLang="ja-JP" sz="28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ja-JP" altLang="it-IT" sz="4800" dirty="0" smtClean="0">
                <a:solidFill>
                  <a:schemeClr val="accent1">
                    <a:lumMod val="75000"/>
                  </a:schemeClr>
                </a:solidFill>
              </a:rPr>
              <a:t>森</a:t>
            </a:r>
            <a:r>
              <a:rPr lang="ja-JP" altLang="it-IT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Foresta</a:t>
            </a:r>
          </a:p>
          <a:p>
            <a:pPr algn="ctr"/>
            <a:endParaRPr lang="it-IT" sz="3200" dirty="0">
              <a:solidFill>
                <a:schemeClr val="accent1">
                  <a:lumMod val="75000"/>
                </a:schemeClr>
              </a:solidFill>
              <a:latin typeface="Georgia Pro Semibold" pitchFamily="18" charset="0"/>
            </a:endParaRPr>
          </a:p>
          <a:p>
            <a:pPr algn="ctr"/>
            <a:r>
              <a:rPr lang="ja-JP" altLang="it-IT" sz="4800" dirty="0" smtClean="0">
                <a:solidFill>
                  <a:schemeClr val="tx2"/>
                </a:solidFill>
                <a:latin typeface="Georgia Pro Semibold" pitchFamily="18" charset="0"/>
              </a:rPr>
              <a:t>枝 </a:t>
            </a:r>
            <a:r>
              <a:rPr lang="it-IT" sz="3200" dirty="0" smtClean="0">
                <a:solidFill>
                  <a:schemeClr val="tx2"/>
                </a:solidFill>
                <a:latin typeface="Georgia Pro Semibold" pitchFamily="18" charset="0"/>
              </a:rPr>
              <a:t>Ramo</a:t>
            </a:r>
          </a:p>
          <a:p>
            <a:pPr algn="ctr"/>
            <a:endParaRPr lang="it-IT" sz="3200" dirty="0">
              <a:solidFill>
                <a:schemeClr val="tx2"/>
              </a:solidFill>
              <a:latin typeface="Georgia Pro Semibold" pitchFamily="18" charset="0"/>
            </a:endParaRPr>
          </a:p>
          <a:p>
            <a:pPr algn="ctr"/>
            <a:r>
              <a:rPr lang="it-IT" sz="2800" dirty="0" smtClean="0"/>
              <a:t> </a:t>
            </a:r>
            <a:endParaRPr lang="it-IT" sz="2800" dirty="0"/>
          </a:p>
          <a:p>
            <a:pPr algn="ctr"/>
            <a:endParaRPr lang="it-IT" sz="2800" dirty="0"/>
          </a:p>
          <a:p>
            <a:pPr algn="ctr"/>
            <a:endParaRPr lang="it-IT" sz="2800" dirty="0"/>
          </a:p>
          <a:p>
            <a:pPr algn="ctr"/>
            <a:endParaRPr lang="it-IT" sz="2800" dirty="0"/>
          </a:p>
          <a:p>
            <a:pPr algn="ctr"/>
            <a:endParaRPr lang="it-IT" sz="2800" dirty="0"/>
          </a:p>
          <a:p>
            <a:pPr algn="ctr"/>
            <a:endParaRPr lang="it-IT" sz="2800" dirty="0" smtClean="0"/>
          </a:p>
          <a:p>
            <a:r>
              <a:rPr lang="it-IT" dirty="0"/>
              <a:t> </a:t>
            </a:r>
          </a:p>
          <a:p>
            <a:r>
              <a:rPr lang="it-IT" dirty="0"/>
              <a:t> </a:t>
            </a:r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395536" y="8160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it-IT" sz="4000" dirty="0" smtClean="0">
                <a:effectLst/>
                <a:latin typeface="Georgia Pro Semibold" pitchFamily="18" charset="0"/>
              </a:rPr>
              <a:t>Concetto di «Radicale»</a:t>
            </a:r>
            <a:endParaRPr lang="it-IT" sz="4000" dirty="0">
              <a:effectLst/>
              <a:latin typeface="Georgia Pro Semibold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085650"/>
            <a:ext cx="859390" cy="881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5851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467544" y="179249"/>
            <a:ext cx="8286776" cy="667875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Le parole agglutinate</a:t>
            </a:r>
            <a:r>
              <a:rPr kumimoji="0" lang="it-IT" sz="2400" b="1" i="0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 </a:t>
            </a:r>
            <a:r>
              <a:rPr kumimoji="0" lang="it-IT" sz="2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permettono, cambiando uno o più elementi della parola, di modificare il significato con estrema facilità di comprensione e memorizzazione</a:t>
            </a:r>
            <a:r>
              <a:rPr kumimoji="0" lang="it-IT" sz="2400" b="1" i="0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 !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1" i="0" u="none" strike="noStrike" cap="none" normalizeH="0" baseline="0" dirty="0" smtClean="0">
              <a:ln>
                <a:noFill/>
              </a:ln>
              <a:effectLst/>
              <a:latin typeface="Bookman Old Style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80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Georgia Pro Semibold" pitchFamily="18" charset="0"/>
                <a:cs typeface="Arial" pitchFamily="34" charset="0"/>
              </a:rPr>
              <a:t>NIHON  GO : Giapponese (Linguaggio)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800" dirty="0">
                <a:solidFill>
                  <a:schemeClr val="bg1"/>
                </a:solidFill>
                <a:latin typeface="Georgia Pro Semibold" pitchFamily="18" charset="0"/>
                <a:cs typeface="Arial" pitchFamily="34" charset="0"/>
              </a:rPr>
              <a:t>dove </a:t>
            </a:r>
            <a:r>
              <a:rPr lang="it-IT" sz="2800" dirty="0" smtClean="0">
                <a:solidFill>
                  <a:schemeClr val="bg1"/>
                </a:solidFill>
                <a:latin typeface="Georgia Pro Semibold" pitchFamily="18" charset="0"/>
                <a:cs typeface="Arial" pitchFamily="34" charset="0"/>
              </a:rPr>
              <a:t>Go </a:t>
            </a:r>
            <a:r>
              <a:rPr lang="it-IT" sz="2800" dirty="0">
                <a:solidFill>
                  <a:schemeClr val="bg1"/>
                </a:solidFill>
                <a:latin typeface="Georgia Pro Semibold" pitchFamily="18" charset="0"/>
                <a:cs typeface="Arial" pitchFamily="34" charset="0"/>
              </a:rPr>
              <a:t>significa </a:t>
            </a:r>
            <a:r>
              <a:rPr lang="it-IT" sz="2800" dirty="0" smtClean="0">
                <a:solidFill>
                  <a:schemeClr val="bg1"/>
                </a:solidFill>
                <a:latin typeface="Georgia Pro Semibold" pitchFamily="18" charset="0"/>
                <a:cs typeface="Arial" pitchFamily="34" charset="0"/>
              </a:rPr>
              <a:t>Linguaggio</a:t>
            </a:r>
            <a:endParaRPr kumimoji="0" lang="it-IT" sz="280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Georgia Pro Semibold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it-IT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800" b="1" u="sng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ITARIAGO</a:t>
            </a:r>
            <a:r>
              <a:rPr kumimoji="0" lang="it-IT" sz="28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 = Linguaggio italiano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2800" b="1" dirty="0" smtClean="0">
                <a:solidFill>
                  <a:schemeClr val="bg1"/>
                </a:solidFill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Dove </a:t>
            </a:r>
            <a:r>
              <a:rPr lang="it-IT" sz="2800" b="1" dirty="0" err="1" smtClean="0">
                <a:solidFill>
                  <a:schemeClr val="bg1"/>
                </a:solidFill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Itaria</a:t>
            </a:r>
            <a:r>
              <a:rPr lang="it-IT" sz="2800" b="1" dirty="0" smtClean="0">
                <a:solidFill>
                  <a:schemeClr val="bg1"/>
                </a:solidFill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: Italia</a:t>
            </a:r>
            <a:endParaRPr kumimoji="0" lang="it-IT" sz="2800" b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Georgia Pro Semibold" pitchFamily="18" charset="0"/>
              <a:ea typeface="MS Mincho" pitchFamily="49" charset="-128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800" b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Georgia Pro Semibold" pitchFamily="18" charset="0"/>
              <a:ea typeface="MS Mincho" pitchFamily="49" charset="-128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800" b="1" u="sng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SUPEINGO</a:t>
            </a:r>
            <a:r>
              <a:rPr kumimoji="0" lang="it-IT" sz="28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= Linguaggio </a:t>
            </a:r>
            <a:r>
              <a:rPr lang="it-IT" sz="2800" b="1" dirty="0" smtClean="0">
                <a:solidFill>
                  <a:schemeClr val="bg1"/>
                </a:solidFill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S</a:t>
            </a:r>
            <a:r>
              <a:rPr kumimoji="0" lang="it-IT" sz="28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pagnolo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800" b="1" dirty="0">
                <a:solidFill>
                  <a:schemeClr val="bg1"/>
                </a:solidFill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Dove </a:t>
            </a:r>
            <a:r>
              <a:rPr lang="it-IT" sz="2800" b="1" dirty="0" err="1" smtClean="0">
                <a:solidFill>
                  <a:schemeClr val="bg1"/>
                </a:solidFill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Supein</a:t>
            </a:r>
            <a:r>
              <a:rPr lang="it-IT" sz="2800" b="1" dirty="0" smtClean="0">
                <a:solidFill>
                  <a:schemeClr val="bg1"/>
                </a:solidFill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: Spagna</a:t>
            </a:r>
            <a:endParaRPr lang="it-IT" sz="2800" b="1" dirty="0">
              <a:solidFill>
                <a:schemeClr val="bg1"/>
              </a:solidFill>
              <a:latin typeface="Georgia Pro Semibold" pitchFamily="18" charset="0"/>
              <a:ea typeface="MS Mincho" pitchFamily="49" charset="-128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800" b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Georgia Pro Semibold" pitchFamily="18" charset="0"/>
              <a:ea typeface="MS Mincho" pitchFamily="49" charset="-128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it-IT" sz="2800" b="1" u="sng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FURANSUGO</a:t>
            </a:r>
            <a:r>
              <a:rPr kumimoji="0" lang="it-IT" sz="28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 = Linguaggio francese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800" b="1" dirty="0" smtClean="0">
                <a:solidFill>
                  <a:schemeClr val="bg1"/>
                </a:solidFill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Dove </a:t>
            </a:r>
            <a:r>
              <a:rPr lang="it-IT" sz="2800" b="1" dirty="0" err="1" smtClean="0">
                <a:solidFill>
                  <a:schemeClr val="bg1"/>
                </a:solidFill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Furansu</a:t>
            </a:r>
            <a:r>
              <a:rPr lang="it-IT" sz="2800" b="1" dirty="0" smtClean="0">
                <a:solidFill>
                  <a:schemeClr val="bg1"/>
                </a:solidFill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: Francia</a:t>
            </a:r>
            <a:endParaRPr lang="it-IT" sz="2800" b="1" dirty="0">
              <a:solidFill>
                <a:schemeClr val="bg1"/>
              </a:solidFill>
              <a:latin typeface="Georgia Pro Semibold" pitchFamily="18" charset="0"/>
              <a:ea typeface="MS Mincho" pitchFamily="49" charset="-128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it-IT" sz="2400" b="1" i="1" dirty="0" smtClean="0">
              <a:solidFill>
                <a:schemeClr val="bg1"/>
              </a:solidFill>
              <a:latin typeface="Georgia Pro Semibold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6381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85576" y="653108"/>
            <a:ext cx="8784976" cy="8463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sz="2800" dirty="0"/>
          </a:p>
          <a:p>
            <a:pPr algn="ctr"/>
            <a:r>
              <a:rPr lang="ja-JP" altLang="it-IT" sz="4800" dirty="0" smtClean="0">
                <a:solidFill>
                  <a:schemeClr val="accent1">
                    <a:lumMod val="75000"/>
                  </a:schemeClr>
                </a:solidFill>
              </a:rPr>
              <a:t>木</a:t>
            </a:r>
            <a:r>
              <a:rPr lang="ja-JP" altLang="it-IT" sz="2800" dirty="0" smtClean="0">
                <a:solidFill>
                  <a:schemeClr val="accent1">
                    <a:lumMod val="75000"/>
                  </a:schemeClr>
                </a:solidFill>
              </a:rPr>
              <a:t>　</a:t>
            </a:r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 Albero</a:t>
            </a:r>
          </a:p>
          <a:p>
            <a:pPr algn="ctr"/>
            <a:endParaRPr lang="it-IT" sz="28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ja-JP" altLang="it-IT" sz="4800" dirty="0">
                <a:solidFill>
                  <a:schemeClr val="accent1">
                    <a:lumMod val="75000"/>
                  </a:schemeClr>
                </a:solidFill>
              </a:rPr>
              <a:t>林</a:t>
            </a:r>
            <a:r>
              <a:rPr lang="ja-JP" altLang="it-IT" sz="2800" dirty="0">
                <a:solidFill>
                  <a:schemeClr val="accent1">
                    <a:lumMod val="75000"/>
                  </a:schemeClr>
                </a:solidFill>
              </a:rPr>
              <a:t>　</a:t>
            </a:r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Bosco</a:t>
            </a:r>
          </a:p>
          <a:p>
            <a:pPr algn="ctr"/>
            <a:endParaRPr lang="it-IT" altLang="ja-JP" sz="28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ja-JP" altLang="it-IT" sz="4800" dirty="0" smtClean="0">
                <a:solidFill>
                  <a:schemeClr val="accent1">
                    <a:lumMod val="75000"/>
                  </a:schemeClr>
                </a:solidFill>
              </a:rPr>
              <a:t>森</a:t>
            </a:r>
            <a:r>
              <a:rPr lang="ja-JP" altLang="it-IT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Foresta</a:t>
            </a:r>
          </a:p>
          <a:p>
            <a:pPr algn="ctr"/>
            <a:endParaRPr lang="it-IT" sz="3200" dirty="0">
              <a:solidFill>
                <a:schemeClr val="accent1">
                  <a:lumMod val="75000"/>
                </a:schemeClr>
              </a:solidFill>
              <a:latin typeface="Georgia Pro Semibold" pitchFamily="18" charset="0"/>
            </a:endParaRPr>
          </a:p>
          <a:p>
            <a:pPr algn="ctr"/>
            <a:r>
              <a:rPr lang="ja-JP" altLang="it-IT" sz="4800" dirty="0" smtClean="0">
                <a:solidFill>
                  <a:schemeClr val="tx2"/>
                </a:solidFill>
                <a:latin typeface="Georgia Pro Semibold" pitchFamily="18" charset="0"/>
              </a:rPr>
              <a:t>枝 </a:t>
            </a:r>
            <a:r>
              <a:rPr lang="it-IT" sz="3200" dirty="0" smtClean="0">
                <a:solidFill>
                  <a:schemeClr val="tx2"/>
                </a:solidFill>
                <a:latin typeface="Georgia Pro Semibold" pitchFamily="18" charset="0"/>
              </a:rPr>
              <a:t>Ramo</a:t>
            </a:r>
          </a:p>
          <a:p>
            <a:pPr algn="ctr"/>
            <a:endParaRPr lang="it-IT" sz="3200" dirty="0">
              <a:solidFill>
                <a:schemeClr val="tx2"/>
              </a:solidFill>
              <a:latin typeface="Georgia Pro Semibold" pitchFamily="18" charset="0"/>
            </a:endParaRPr>
          </a:p>
          <a:p>
            <a:pPr algn="ctr"/>
            <a:r>
              <a:rPr lang="it-IT" sz="2800" dirty="0" smtClean="0"/>
              <a:t> </a:t>
            </a:r>
            <a:endParaRPr lang="it-IT" sz="2800" dirty="0"/>
          </a:p>
          <a:p>
            <a:pPr algn="ctr"/>
            <a:endParaRPr lang="it-IT" sz="2800" dirty="0"/>
          </a:p>
          <a:p>
            <a:pPr algn="ctr"/>
            <a:endParaRPr lang="it-IT" sz="2800" dirty="0"/>
          </a:p>
          <a:p>
            <a:pPr algn="ctr"/>
            <a:endParaRPr lang="it-IT" sz="2800" dirty="0"/>
          </a:p>
          <a:p>
            <a:pPr algn="ctr"/>
            <a:endParaRPr lang="it-IT" sz="2800" dirty="0"/>
          </a:p>
          <a:p>
            <a:pPr algn="ctr"/>
            <a:endParaRPr lang="it-IT" sz="2800" dirty="0" smtClean="0"/>
          </a:p>
          <a:p>
            <a:r>
              <a:rPr lang="it-IT" dirty="0"/>
              <a:t> </a:t>
            </a:r>
          </a:p>
          <a:p>
            <a:r>
              <a:rPr lang="it-IT" dirty="0"/>
              <a:t> </a:t>
            </a:r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395536" y="8160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it-IT" sz="4000" dirty="0" smtClean="0">
                <a:effectLst/>
                <a:latin typeface="Georgia Pro Semibold" pitchFamily="18" charset="0"/>
              </a:rPr>
              <a:t>Concetto di «Radicale»</a:t>
            </a:r>
            <a:endParaRPr lang="it-IT" sz="4000" dirty="0">
              <a:effectLst/>
              <a:latin typeface="Georgia Pro Semibold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276872"/>
            <a:ext cx="481976" cy="737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085650"/>
            <a:ext cx="859390" cy="881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1021" y="3663448"/>
            <a:ext cx="360040" cy="551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016" y="4662388"/>
            <a:ext cx="481976" cy="737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946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51520" y="1196752"/>
            <a:ext cx="8784976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sz="2800" dirty="0"/>
          </a:p>
          <a:p>
            <a:pPr algn="ctr"/>
            <a:r>
              <a:rPr lang="ja-JP" altLang="it-IT" sz="48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梅　</a:t>
            </a:r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Pruno </a:t>
            </a:r>
          </a:p>
          <a:p>
            <a:pPr algn="ctr"/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    </a:t>
            </a:r>
          </a:p>
          <a:p>
            <a:pPr algn="ctr"/>
            <a:r>
              <a:rPr lang="ja-JP" altLang="it-IT" sz="48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杉　</a:t>
            </a:r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Cedro </a:t>
            </a:r>
          </a:p>
          <a:p>
            <a:pPr algn="ctr"/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   </a:t>
            </a:r>
          </a:p>
          <a:p>
            <a:pPr algn="ctr"/>
            <a:r>
              <a:rPr lang="it-IT" sz="28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 </a:t>
            </a:r>
            <a:r>
              <a:rPr lang="ja-JP" altLang="it-IT" sz="48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桜</a:t>
            </a:r>
            <a:r>
              <a:rPr lang="ja-JP" altLang="it-IT" sz="28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 　</a:t>
            </a:r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Ciliegio  </a:t>
            </a:r>
          </a:p>
          <a:p>
            <a:pPr algn="ctr"/>
            <a:endParaRPr lang="it-IT" sz="3200" dirty="0" smtClean="0">
              <a:solidFill>
                <a:schemeClr val="accent1">
                  <a:lumMod val="75000"/>
                </a:schemeClr>
              </a:solidFill>
              <a:latin typeface="Georgia Pro Semibold" pitchFamily="18" charset="0"/>
            </a:endParaRPr>
          </a:p>
          <a:p>
            <a:pPr algn="ctr"/>
            <a:endParaRPr lang="it-IT" altLang="ja-JP" sz="3200" dirty="0" smtClean="0">
              <a:solidFill>
                <a:schemeClr val="accent1">
                  <a:lumMod val="75000"/>
                </a:schemeClr>
              </a:solidFill>
              <a:latin typeface="Georgia Pro Semibold" pitchFamily="18" charset="0"/>
            </a:endParaRPr>
          </a:p>
          <a:p>
            <a:endParaRPr lang="it-IT" dirty="0"/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395536" y="8160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it-IT" sz="4000" dirty="0" smtClean="0">
                <a:effectLst/>
                <a:latin typeface="Georgia Pro Semibold" pitchFamily="18" charset="0"/>
              </a:rPr>
              <a:t>Concetto di «Radicale»</a:t>
            </a:r>
            <a:endParaRPr lang="it-IT" sz="4000" dirty="0">
              <a:effectLst/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6546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51520" y="1196752"/>
            <a:ext cx="8784976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sz="2800" dirty="0"/>
          </a:p>
          <a:p>
            <a:pPr algn="ctr"/>
            <a:r>
              <a:rPr lang="ja-JP" altLang="it-IT" sz="48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梅　</a:t>
            </a:r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Pruno </a:t>
            </a:r>
          </a:p>
          <a:p>
            <a:pPr algn="ctr"/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    </a:t>
            </a:r>
          </a:p>
          <a:p>
            <a:pPr algn="ctr"/>
            <a:r>
              <a:rPr lang="ja-JP" altLang="it-IT" sz="48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杉　</a:t>
            </a:r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Cedro </a:t>
            </a:r>
          </a:p>
          <a:p>
            <a:pPr algn="ctr"/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   </a:t>
            </a:r>
          </a:p>
          <a:p>
            <a:pPr algn="ctr"/>
            <a:r>
              <a:rPr lang="it-IT" sz="28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 </a:t>
            </a:r>
            <a:r>
              <a:rPr lang="ja-JP" altLang="it-IT" sz="48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桜</a:t>
            </a:r>
            <a:r>
              <a:rPr lang="ja-JP" altLang="it-IT" sz="28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 　</a:t>
            </a:r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Ciliegio  </a:t>
            </a:r>
          </a:p>
          <a:p>
            <a:pPr algn="ctr"/>
            <a:endParaRPr lang="it-IT" sz="3200" dirty="0" smtClean="0">
              <a:solidFill>
                <a:schemeClr val="accent1">
                  <a:lumMod val="75000"/>
                </a:schemeClr>
              </a:solidFill>
              <a:latin typeface="Georgia Pro Semibold" pitchFamily="18" charset="0"/>
            </a:endParaRPr>
          </a:p>
          <a:p>
            <a:pPr algn="ctr"/>
            <a:endParaRPr lang="it-IT" altLang="ja-JP" sz="3200" dirty="0" smtClean="0">
              <a:solidFill>
                <a:schemeClr val="accent1">
                  <a:lumMod val="75000"/>
                </a:schemeClr>
              </a:solidFill>
              <a:latin typeface="Georgia Pro Semibold" pitchFamily="18" charset="0"/>
            </a:endParaRPr>
          </a:p>
          <a:p>
            <a:endParaRPr lang="it-IT" dirty="0"/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395536" y="8160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it-IT" sz="4000" dirty="0" smtClean="0">
                <a:effectLst/>
                <a:latin typeface="Georgia Pro Semibold" pitchFamily="18" charset="0"/>
              </a:rPr>
              <a:t>Concetto di «Radicale»</a:t>
            </a:r>
            <a:endParaRPr lang="it-IT" sz="4000" dirty="0">
              <a:effectLst/>
              <a:latin typeface="Georgia Pro Semibold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408" y="1700808"/>
            <a:ext cx="481976" cy="737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951555"/>
            <a:ext cx="481013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408" y="4137393"/>
            <a:ext cx="481013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2089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0"/>
            <a:ext cx="9144000" cy="4581128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ja-JP" altLang="it-IT" sz="16000" dirty="0">
                <a:solidFill>
                  <a:srgbClr val="6076B4">
                    <a:lumMod val="75000"/>
                  </a:srgbClr>
                </a:solidFill>
                <a:latin typeface="Palatino Linotype"/>
              </a:rPr>
              <a:t>梅</a:t>
            </a:r>
            <a:endParaRPr lang="it-IT" sz="16000" dirty="0"/>
          </a:p>
        </p:txBody>
      </p:sp>
      <p:sp>
        <p:nvSpPr>
          <p:cNvPr id="4" name="Rettangolo 3"/>
          <p:cNvSpPr/>
          <p:nvPr/>
        </p:nvSpPr>
        <p:spPr>
          <a:xfrm>
            <a:off x="2339752" y="4403824"/>
            <a:ext cx="761752" cy="122413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5487268" y="4317392"/>
            <a:ext cx="761752" cy="122413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6084168" y="3430612"/>
            <a:ext cx="761752" cy="122413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/>
          <p:cNvSpPr/>
          <p:nvPr/>
        </p:nvSpPr>
        <p:spPr>
          <a:xfrm>
            <a:off x="2342890" y="5151338"/>
            <a:ext cx="606400" cy="44375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1182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0"/>
            <a:ext cx="9144000" cy="4581128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ja-JP" altLang="it-IT" sz="16000" dirty="0">
                <a:solidFill>
                  <a:srgbClr val="6076B4">
                    <a:lumMod val="75000"/>
                  </a:srgbClr>
                </a:solidFill>
                <a:latin typeface="Palatino Linotype"/>
              </a:rPr>
              <a:t>梅</a:t>
            </a:r>
            <a:endParaRPr lang="it-IT" sz="16000" dirty="0"/>
          </a:p>
        </p:txBody>
      </p:sp>
      <p:sp>
        <p:nvSpPr>
          <p:cNvPr id="4" name="Rettangolo 3"/>
          <p:cNvSpPr/>
          <p:nvPr/>
        </p:nvSpPr>
        <p:spPr>
          <a:xfrm>
            <a:off x="2339752" y="4403824"/>
            <a:ext cx="761752" cy="122413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5487268" y="4317392"/>
            <a:ext cx="761752" cy="122413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1187624" y="5541528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Albero</a:t>
            </a:r>
            <a:r>
              <a:rPr lang="it-IT" dirty="0" smtClean="0"/>
              <a:t> </a:t>
            </a:r>
            <a:endParaRPr lang="it-IT" dirty="0"/>
          </a:p>
        </p:txBody>
      </p:sp>
      <p:sp>
        <p:nvSpPr>
          <p:cNvPr id="10" name="Rettangolo 9"/>
          <p:cNvSpPr/>
          <p:nvPr/>
        </p:nvSpPr>
        <p:spPr>
          <a:xfrm>
            <a:off x="6084168" y="3430612"/>
            <a:ext cx="761752" cy="122413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13" t="38333" r="50833" b="44445"/>
          <a:stretch/>
        </p:blipFill>
        <p:spPr bwMode="auto">
          <a:xfrm>
            <a:off x="1960786" y="4425342"/>
            <a:ext cx="469900" cy="118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ttangolo 12"/>
          <p:cNvSpPr/>
          <p:nvPr/>
        </p:nvSpPr>
        <p:spPr>
          <a:xfrm>
            <a:off x="2342890" y="5151338"/>
            <a:ext cx="606400" cy="44375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073199"/>
            <a:ext cx="864096" cy="228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870" y="4466209"/>
            <a:ext cx="1011758" cy="1110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5673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0"/>
            <a:ext cx="9144000" cy="4581128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ja-JP" altLang="it-IT" sz="16000" dirty="0">
                <a:solidFill>
                  <a:srgbClr val="6076B4">
                    <a:lumMod val="75000"/>
                  </a:srgbClr>
                </a:solidFill>
                <a:latin typeface="Palatino Linotype"/>
              </a:rPr>
              <a:t>梅</a:t>
            </a:r>
            <a:endParaRPr lang="it-IT" sz="160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50" t="38518" r="36459" b="41111"/>
          <a:stretch/>
        </p:blipFill>
        <p:spPr bwMode="auto">
          <a:xfrm>
            <a:off x="5868144" y="4317392"/>
            <a:ext cx="1193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tangolo 3"/>
          <p:cNvSpPr/>
          <p:nvPr/>
        </p:nvSpPr>
        <p:spPr>
          <a:xfrm>
            <a:off x="2339752" y="4403824"/>
            <a:ext cx="761752" cy="122413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5487268" y="4317392"/>
            <a:ext cx="761752" cy="122413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1187624" y="5541528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Albero</a:t>
            </a:r>
            <a:r>
              <a:rPr lang="it-IT" dirty="0" smtClean="0"/>
              <a:t> </a:t>
            </a:r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5520184" y="5541528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Mamma</a:t>
            </a:r>
            <a:r>
              <a:rPr lang="it-IT" dirty="0" smtClean="0"/>
              <a:t> </a:t>
            </a:r>
            <a:endParaRPr lang="it-IT" dirty="0"/>
          </a:p>
        </p:txBody>
      </p:sp>
      <p:sp>
        <p:nvSpPr>
          <p:cNvPr id="10" name="Rettangolo 9"/>
          <p:cNvSpPr/>
          <p:nvPr/>
        </p:nvSpPr>
        <p:spPr>
          <a:xfrm>
            <a:off x="6084168" y="3430612"/>
            <a:ext cx="761752" cy="122413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13" t="38333" r="50833" b="44445"/>
          <a:stretch/>
        </p:blipFill>
        <p:spPr bwMode="auto">
          <a:xfrm>
            <a:off x="1960786" y="4425342"/>
            <a:ext cx="469900" cy="118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ttangolo 12"/>
          <p:cNvSpPr/>
          <p:nvPr/>
        </p:nvSpPr>
        <p:spPr>
          <a:xfrm>
            <a:off x="2342890" y="5151338"/>
            <a:ext cx="606400" cy="44375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772816"/>
            <a:ext cx="1800200" cy="1584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460424"/>
            <a:ext cx="1011758" cy="1110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3251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0"/>
            <a:ext cx="9144000" cy="4581128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ja-JP" altLang="it-IT" sz="16000" dirty="0">
                <a:solidFill>
                  <a:srgbClr val="6076B4">
                    <a:lumMod val="75000"/>
                  </a:srgbClr>
                </a:solidFill>
                <a:latin typeface="Palatino Linotype"/>
              </a:rPr>
              <a:t>梅</a:t>
            </a:r>
            <a:endParaRPr lang="it-IT" sz="16000" dirty="0"/>
          </a:p>
        </p:txBody>
      </p:sp>
      <p:sp>
        <p:nvSpPr>
          <p:cNvPr id="4" name="Rettangolo 3"/>
          <p:cNvSpPr/>
          <p:nvPr/>
        </p:nvSpPr>
        <p:spPr>
          <a:xfrm>
            <a:off x="2339752" y="4403824"/>
            <a:ext cx="761752" cy="122413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5487268" y="4317392"/>
            <a:ext cx="761752" cy="122413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6084168" y="3430612"/>
            <a:ext cx="761752" cy="122413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359532" y="3456136"/>
            <a:ext cx="836678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 </a:t>
            </a:r>
            <a:r>
              <a:rPr lang="it-IT" sz="3200" dirty="0" err="1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Ume</a:t>
            </a:r>
            <a:endParaRPr lang="it-IT" sz="3200" dirty="0" smtClean="0">
              <a:solidFill>
                <a:schemeClr val="accent1">
                  <a:lumMod val="75000"/>
                </a:schemeClr>
              </a:solidFill>
              <a:latin typeface="Georgia Pro Semibold" pitchFamily="18" charset="0"/>
            </a:endParaRPr>
          </a:p>
          <a:p>
            <a:pPr algn="ctr"/>
            <a:endParaRPr lang="it-IT" sz="3200" dirty="0">
              <a:solidFill>
                <a:schemeClr val="accent1">
                  <a:lumMod val="75000"/>
                </a:schemeClr>
              </a:solidFill>
              <a:latin typeface="Georgia Pro Semibold" pitchFamily="18" charset="0"/>
            </a:endParaRPr>
          </a:p>
          <a:p>
            <a:pPr algn="ctr"/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L’albero della fertilità, è il primo a dare i suoi fiori in inverno, lottando contro le intemperie</a:t>
            </a:r>
          </a:p>
          <a:p>
            <a:pPr algn="ctr"/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 </a:t>
            </a:r>
          </a:p>
          <a:p>
            <a:pPr algn="ctr"/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83684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0"/>
            <a:ext cx="9144000" cy="4581128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ja-JP" altLang="it-IT" sz="16000" dirty="0">
                <a:solidFill>
                  <a:srgbClr val="6076B4">
                    <a:lumMod val="75000"/>
                  </a:srgbClr>
                </a:solidFill>
                <a:latin typeface="Palatino Linotype"/>
              </a:rPr>
              <a:t>梅</a:t>
            </a:r>
            <a:endParaRPr lang="it-IT" sz="16000" dirty="0"/>
          </a:p>
        </p:txBody>
      </p:sp>
      <p:sp>
        <p:nvSpPr>
          <p:cNvPr id="4" name="Rettangolo 3"/>
          <p:cNvSpPr/>
          <p:nvPr/>
        </p:nvSpPr>
        <p:spPr>
          <a:xfrm>
            <a:off x="2339752" y="4403824"/>
            <a:ext cx="761752" cy="122413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5487268" y="4317392"/>
            <a:ext cx="761752" cy="122413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6084168" y="3430612"/>
            <a:ext cx="761752" cy="122413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395536" y="3430612"/>
            <a:ext cx="8366783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 </a:t>
            </a:r>
            <a:r>
              <a:rPr lang="it-IT" sz="3200" dirty="0" err="1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Ume</a:t>
            </a:r>
            <a:endParaRPr lang="it-IT" sz="3200" dirty="0" smtClean="0">
              <a:solidFill>
                <a:schemeClr val="accent1">
                  <a:lumMod val="75000"/>
                </a:schemeClr>
              </a:solidFill>
              <a:latin typeface="Georgia Pro Semibold" pitchFamily="18" charset="0"/>
            </a:endParaRPr>
          </a:p>
          <a:p>
            <a:pPr algn="ctr"/>
            <a:endParaRPr lang="it-IT" sz="3200" dirty="0">
              <a:solidFill>
                <a:schemeClr val="accent1">
                  <a:lumMod val="75000"/>
                </a:schemeClr>
              </a:solidFill>
              <a:latin typeface="Georgia Pro Semibold" pitchFamily="18" charset="0"/>
            </a:endParaRPr>
          </a:p>
          <a:p>
            <a:pPr algn="ctr"/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L’albero della fertilità, è il primo a dare i suoi fiori in inverno, lottando contro le intemperie</a:t>
            </a:r>
          </a:p>
          <a:p>
            <a:pPr algn="ctr"/>
            <a:r>
              <a:rPr lang="it-IT" altLang="ja-JP" sz="3200" dirty="0">
                <a:solidFill>
                  <a:srgbClr val="FF0000"/>
                </a:solidFill>
                <a:latin typeface="Georgia Pro Semibold" pitchFamily="18" charset="0"/>
              </a:rPr>
              <a:t>Pruno</a:t>
            </a:r>
            <a:endParaRPr lang="it-IT" sz="3200" dirty="0" smtClean="0">
              <a:solidFill>
                <a:srgbClr val="FF0000"/>
              </a:solidFill>
              <a:latin typeface="Georgia Pro Semibold" pitchFamily="18" charset="0"/>
            </a:endParaRPr>
          </a:p>
          <a:p>
            <a:pPr algn="ctr"/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 </a:t>
            </a:r>
          </a:p>
          <a:p>
            <a:pPr algn="ctr"/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83057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0"/>
            <a:ext cx="9144000" cy="4581128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ja-JP" altLang="it-IT" sz="16000" dirty="0" smtClean="0">
                <a:solidFill>
                  <a:srgbClr val="6076B4">
                    <a:lumMod val="75000"/>
                  </a:srgbClr>
                </a:solidFill>
                <a:latin typeface="Palatino Linotype"/>
              </a:rPr>
              <a:t>杉</a:t>
            </a:r>
            <a:endParaRPr lang="it-IT" sz="16000" dirty="0"/>
          </a:p>
        </p:txBody>
      </p:sp>
      <p:sp>
        <p:nvSpPr>
          <p:cNvPr id="4" name="Rettangolo 3"/>
          <p:cNvSpPr/>
          <p:nvPr/>
        </p:nvSpPr>
        <p:spPr>
          <a:xfrm>
            <a:off x="2339752" y="4403824"/>
            <a:ext cx="761752" cy="122413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5487268" y="4317392"/>
            <a:ext cx="761752" cy="122413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6084168" y="3430612"/>
            <a:ext cx="761752" cy="122413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5292080" y="4149080"/>
            <a:ext cx="1097384" cy="15294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2342890" y="5151338"/>
            <a:ext cx="606400" cy="44375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14"/>
          <p:cNvSpPr/>
          <p:nvPr/>
        </p:nvSpPr>
        <p:spPr>
          <a:xfrm>
            <a:off x="2417428" y="4827984"/>
            <a:ext cx="606400" cy="22187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840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0"/>
            <a:ext cx="9144000" cy="4581128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ja-JP" altLang="it-IT" sz="16000" dirty="0" smtClean="0">
                <a:solidFill>
                  <a:srgbClr val="6076B4">
                    <a:lumMod val="75000"/>
                  </a:srgbClr>
                </a:solidFill>
                <a:latin typeface="Palatino Linotype"/>
              </a:rPr>
              <a:t>杉</a:t>
            </a:r>
            <a:endParaRPr lang="it-IT" sz="16000" dirty="0"/>
          </a:p>
        </p:txBody>
      </p:sp>
      <p:sp>
        <p:nvSpPr>
          <p:cNvPr id="4" name="Rettangolo 3"/>
          <p:cNvSpPr/>
          <p:nvPr/>
        </p:nvSpPr>
        <p:spPr>
          <a:xfrm>
            <a:off x="2339752" y="4403824"/>
            <a:ext cx="761752" cy="122413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5487268" y="4317392"/>
            <a:ext cx="761752" cy="122413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1187624" y="5541528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Albero</a:t>
            </a:r>
            <a:r>
              <a:rPr lang="it-IT" dirty="0" smtClean="0"/>
              <a:t> </a:t>
            </a:r>
            <a:endParaRPr lang="it-IT" dirty="0"/>
          </a:p>
        </p:txBody>
      </p:sp>
      <p:sp>
        <p:nvSpPr>
          <p:cNvPr id="10" name="Rettangolo 9"/>
          <p:cNvSpPr/>
          <p:nvPr/>
        </p:nvSpPr>
        <p:spPr>
          <a:xfrm>
            <a:off x="6084168" y="3430612"/>
            <a:ext cx="761752" cy="122413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5292080" y="4149080"/>
            <a:ext cx="1097384" cy="15294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13" t="38333" r="50833" b="44445"/>
          <a:stretch/>
        </p:blipFill>
        <p:spPr bwMode="auto">
          <a:xfrm>
            <a:off x="1960786" y="4425342"/>
            <a:ext cx="469900" cy="118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ttangolo 7"/>
          <p:cNvSpPr/>
          <p:nvPr/>
        </p:nvSpPr>
        <p:spPr>
          <a:xfrm>
            <a:off x="2342890" y="5151338"/>
            <a:ext cx="606400" cy="44375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14"/>
          <p:cNvSpPr/>
          <p:nvPr/>
        </p:nvSpPr>
        <p:spPr>
          <a:xfrm>
            <a:off x="2417428" y="4827984"/>
            <a:ext cx="606400" cy="22187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108211"/>
            <a:ext cx="1241140" cy="2235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477" y="4403824"/>
            <a:ext cx="1011758" cy="1110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9987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467544" y="179249"/>
            <a:ext cx="8286776" cy="667875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Le parole agglutinate</a:t>
            </a:r>
            <a:r>
              <a:rPr kumimoji="0" lang="it-IT" sz="2400" b="1" i="0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 </a:t>
            </a:r>
            <a:r>
              <a:rPr kumimoji="0" lang="it-IT" sz="2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permettono, cambiando uno o più elementi della parola, di modificare il significato con estrema facilità di comprensione e memorizzazione</a:t>
            </a:r>
            <a:r>
              <a:rPr kumimoji="0" lang="it-IT" sz="2400" b="1" i="0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 !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1" i="0" u="none" strike="noStrike" cap="none" normalizeH="0" baseline="0" dirty="0" smtClean="0">
              <a:ln>
                <a:noFill/>
              </a:ln>
              <a:effectLst/>
              <a:latin typeface="Bookman Old Style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80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Georgia Pro Semibold" pitchFamily="18" charset="0"/>
                <a:cs typeface="Arial" pitchFamily="34" charset="0"/>
              </a:rPr>
              <a:t>NIHON  GO : Giapponese (Linguaggio)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800" dirty="0">
                <a:solidFill>
                  <a:schemeClr val="tx2"/>
                </a:solidFill>
                <a:latin typeface="Georgia Pro Semibold" pitchFamily="18" charset="0"/>
                <a:cs typeface="Arial" pitchFamily="34" charset="0"/>
              </a:rPr>
              <a:t>dove </a:t>
            </a:r>
            <a:r>
              <a:rPr lang="it-IT" sz="2800" dirty="0" smtClean="0">
                <a:solidFill>
                  <a:schemeClr val="tx2"/>
                </a:solidFill>
                <a:latin typeface="Georgia Pro Semibold" pitchFamily="18" charset="0"/>
                <a:cs typeface="Arial" pitchFamily="34" charset="0"/>
              </a:rPr>
              <a:t>Go </a:t>
            </a:r>
            <a:r>
              <a:rPr lang="it-IT" sz="2800" dirty="0">
                <a:solidFill>
                  <a:schemeClr val="tx2"/>
                </a:solidFill>
                <a:latin typeface="Georgia Pro Semibold" pitchFamily="18" charset="0"/>
                <a:cs typeface="Arial" pitchFamily="34" charset="0"/>
              </a:rPr>
              <a:t>significa </a:t>
            </a:r>
            <a:r>
              <a:rPr lang="it-IT" sz="2800" dirty="0" smtClean="0">
                <a:solidFill>
                  <a:schemeClr val="tx2"/>
                </a:solidFill>
                <a:latin typeface="Georgia Pro Semibold" pitchFamily="18" charset="0"/>
                <a:cs typeface="Arial" pitchFamily="34" charset="0"/>
              </a:rPr>
              <a:t>Linguaggio</a:t>
            </a:r>
            <a:endParaRPr kumimoji="0" lang="it-IT" sz="280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Georgia Pro Semibold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it-IT" sz="2800" b="1" i="0" u="none" strike="noStrike" cap="none" normalizeH="0" baseline="0" dirty="0" smtClean="0">
                <a:ln>
                  <a:noFill/>
                </a:ln>
                <a:effectLst/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800" b="1" u="sng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ITARIAGO</a:t>
            </a:r>
            <a:r>
              <a:rPr kumimoji="0" lang="it-IT" sz="28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 = Linguaggio italiano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2800" b="1" dirty="0" smtClean="0">
                <a:solidFill>
                  <a:schemeClr val="bg1"/>
                </a:solidFill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Dove </a:t>
            </a:r>
            <a:r>
              <a:rPr lang="it-IT" sz="2800" b="1" dirty="0" err="1" smtClean="0">
                <a:solidFill>
                  <a:schemeClr val="bg1"/>
                </a:solidFill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Itaria</a:t>
            </a:r>
            <a:r>
              <a:rPr lang="it-IT" sz="2800" b="1" dirty="0" smtClean="0">
                <a:solidFill>
                  <a:schemeClr val="bg1"/>
                </a:solidFill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: Italia</a:t>
            </a:r>
            <a:endParaRPr kumimoji="0" lang="it-IT" sz="2800" b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Georgia Pro Semibold" pitchFamily="18" charset="0"/>
              <a:ea typeface="MS Mincho" pitchFamily="49" charset="-128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800" b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Georgia Pro Semibold" pitchFamily="18" charset="0"/>
              <a:ea typeface="MS Mincho" pitchFamily="49" charset="-128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800" b="1" u="sng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SUPEINGO</a:t>
            </a:r>
            <a:r>
              <a:rPr kumimoji="0" lang="it-IT" sz="28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= Linguaggio </a:t>
            </a:r>
            <a:r>
              <a:rPr lang="it-IT" sz="2800" b="1" dirty="0" smtClean="0">
                <a:solidFill>
                  <a:schemeClr val="bg1"/>
                </a:solidFill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S</a:t>
            </a:r>
            <a:r>
              <a:rPr kumimoji="0" lang="it-IT" sz="28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pagnolo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800" b="1" dirty="0">
                <a:solidFill>
                  <a:schemeClr val="bg1"/>
                </a:solidFill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Dove </a:t>
            </a:r>
            <a:r>
              <a:rPr lang="it-IT" sz="2800" b="1" dirty="0" err="1" smtClean="0">
                <a:solidFill>
                  <a:schemeClr val="bg1"/>
                </a:solidFill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Supein</a:t>
            </a:r>
            <a:r>
              <a:rPr lang="it-IT" sz="2800" b="1" dirty="0" smtClean="0">
                <a:solidFill>
                  <a:schemeClr val="bg1"/>
                </a:solidFill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: Spagna</a:t>
            </a:r>
            <a:endParaRPr lang="it-IT" sz="2800" b="1" dirty="0">
              <a:solidFill>
                <a:schemeClr val="bg1"/>
              </a:solidFill>
              <a:latin typeface="Georgia Pro Semibold" pitchFamily="18" charset="0"/>
              <a:ea typeface="MS Mincho" pitchFamily="49" charset="-128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800" b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Georgia Pro Semibold" pitchFamily="18" charset="0"/>
              <a:ea typeface="MS Mincho" pitchFamily="49" charset="-128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it-IT" sz="2800" b="1" u="sng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FURANSUGO</a:t>
            </a:r>
            <a:r>
              <a:rPr kumimoji="0" lang="it-IT" sz="28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 = Linguaggio francese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800" b="1" dirty="0" smtClean="0">
                <a:solidFill>
                  <a:schemeClr val="bg1"/>
                </a:solidFill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Dove </a:t>
            </a:r>
            <a:r>
              <a:rPr lang="it-IT" sz="2800" b="1" dirty="0" err="1" smtClean="0">
                <a:solidFill>
                  <a:schemeClr val="bg1"/>
                </a:solidFill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Furansu</a:t>
            </a:r>
            <a:r>
              <a:rPr lang="it-IT" sz="2800" b="1" dirty="0" smtClean="0">
                <a:solidFill>
                  <a:schemeClr val="bg1"/>
                </a:solidFill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: Francia</a:t>
            </a:r>
            <a:endParaRPr lang="it-IT" sz="2800" b="1" dirty="0">
              <a:solidFill>
                <a:schemeClr val="bg1"/>
              </a:solidFill>
              <a:latin typeface="Georgia Pro Semibold" pitchFamily="18" charset="0"/>
              <a:ea typeface="MS Mincho" pitchFamily="49" charset="-128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it-IT" sz="2400" b="1" i="1" dirty="0" smtClean="0">
              <a:latin typeface="Georgia Pro Semibold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949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0"/>
            <a:ext cx="9144000" cy="4581128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ja-JP" altLang="it-IT" sz="16000" dirty="0" smtClean="0">
                <a:solidFill>
                  <a:srgbClr val="6076B4">
                    <a:lumMod val="75000"/>
                  </a:srgbClr>
                </a:solidFill>
                <a:latin typeface="Palatino Linotype"/>
              </a:rPr>
              <a:t>杉</a:t>
            </a:r>
            <a:endParaRPr lang="it-IT" sz="16000" dirty="0"/>
          </a:p>
        </p:txBody>
      </p:sp>
      <p:sp>
        <p:nvSpPr>
          <p:cNvPr id="4" name="Rettangolo 3"/>
          <p:cNvSpPr/>
          <p:nvPr/>
        </p:nvSpPr>
        <p:spPr>
          <a:xfrm>
            <a:off x="2339752" y="4403824"/>
            <a:ext cx="761752" cy="122413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5487268" y="4317392"/>
            <a:ext cx="761752" cy="122413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1187624" y="5541528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Albero</a:t>
            </a:r>
            <a:r>
              <a:rPr lang="it-IT" dirty="0" smtClean="0"/>
              <a:t> </a:t>
            </a:r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5487268" y="5556602"/>
            <a:ext cx="2436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altLang="ja-JP" sz="28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Capelli, Peli</a:t>
            </a:r>
            <a:r>
              <a:rPr lang="it-IT" dirty="0" smtClean="0"/>
              <a:t> </a:t>
            </a:r>
            <a:endParaRPr lang="it-IT" dirty="0"/>
          </a:p>
        </p:txBody>
      </p:sp>
      <p:sp>
        <p:nvSpPr>
          <p:cNvPr id="10" name="Rettangolo 9"/>
          <p:cNvSpPr/>
          <p:nvPr/>
        </p:nvSpPr>
        <p:spPr>
          <a:xfrm>
            <a:off x="6084168" y="3430612"/>
            <a:ext cx="761752" cy="122413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58" t="38148" r="47119" b="43519"/>
          <a:stretch/>
        </p:blipFill>
        <p:spPr bwMode="auto">
          <a:xfrm>
            <a:off x="6389464" y="4421212"/>
            <a:ext cx="478358" cy="125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tangolo 4"/>
          <p:cNvSpPr/>
          <p:nvPr/>
        </p:nvSpPr>
        <p:spPr>
          <a:xfrm>
            <a:off x="5292080" y="4149080"/>
            <a:ext cx="1097384" cy="15294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13" t="38333" r="50833" b="44445"/>
          <a:stretch/>
        </p:blipFill>
        <p:spPr bwMode="auto">
          <a:xfrm>
            <a:off x="1960786" y="4425342"/>
            <a:ext cx="469900" cy="118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ttangolo 7"/>
          <p:cNvSpPr/>
          <p:nvPr/>
        </p:nvSpPr>
        <p:spPr>
          <a:xfrm>
            <a:off x="2342890" y="5151338"/>
            <a:ext cx="606400" cy="44375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14"/>
          <p:cNvSpPr/>
          <p:nvPr/>
        </p:nvSpPr>
        <p:spPr>
          <a:xfrm>
            <a:off x="2417428" y="4827984"/>
            <a:ext cx="606400" cy="22187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921" y="1052736"/>
            <a:ext cx="1241140" cy="2377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485" y="4430593"/>
            <a:ext cx="1011758" cy="1110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4264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0"/>
            <a:ext cx="9144000" cy="4581128"/>
          </a:xfrm>
        </p:spPr>
        <p:txBody>
          <a:bodyPr anchor="ctr">
            <a:normAutofit/>
          </a:bodyPr>
          <a:lstStyle/>
          <a:p>
            <a:pPr marL="0" lvl="0" indent="0" algn="ctr">
              <a:buNone/>
            </a:pPr>
            <a:r>
              <a:rPr lang="ja-JP" altLang="it-IT" sz="16000" dirty="0" smtClean="0">
                <a:solidFill>
                  <a:srgbClr val="6076B4">
                    <a:lumMod val="75000"/>
                  </a:srgbClr>
                </a:solidFill>
                <a:latin typeface="Palatino Linotype"/>
              </a:rPr>
              <a:t>杉</a:t>
            </a:r>
            <a:endParaRPr lang="it-IT" sz="16000" dirty="0"/>
          </a:p>
        </p:txBody>
      </p:sp>
      <p:sp>
        <p:nvSpPr>
          <p:cNvPr id="4" name="Rettangolo 3"/>
          <p:cNvSpPr/>
          <p:nvPr/>
        </p:nvSpPr>
        <p:spPr>
          <a:xfrm>
            <a:off x="2339752" y="4403824"/>
            <a:ext cx="761752" cy="122413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5487268" y="4317392"/>
            <a:ext cx="761752" cy="122413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6084168" y="3430612"/>
            <a:ext cx="761752" cy="122413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395536" y="3645024"/>
            <a:ext cx="8366783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 err="1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Sugi</a:t>
            </a:r>
            <a:endParaRPr lang="it-IT" sz="3200" dirty="0">
              <a:solidFill>
                <a:schemeClr val="accent1">
                  <a:lumMod val="75000"/>
                </a:schemeClr>
              </a:solidFill>
              <a:latin typeface="Georgia Pro Semibold" pitchFamily="18" charset="0"/>
            </a:endParaRPr>
          </a:p>
          <a:p>
            <a:pPr algn="ctr"/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L’albero  le cui foglie sono sottili come capelli</a:t>
            </a:r>
          </a:p>
          <a:p>
            <a:pPr algn="ctr"/>
            <a:endParaRPr lang="it-IT" sz="3200" dirty="0">
              <a:solidFill>
                <a:schemeClr val="accent1">
                  <a:lumMod val="75000"/>
                </a:schemeClr>
              </a:solidFill>
              <a:latin typeface="Georgia Pro Semibold" pitchFamily="18" charset="0"/>
            </a:endParaRPr>
          </a:p>
          <a:p>
            <a:pPr algn="ctr"/>
            <a:r>
              <a:rPr lang="it-IT" sz="3200" dirty="0" smtClean="0">
                <a:solidFill>
                  <a:srgbClr val="FF0000"/>
                </a:solidFill>
                <a:latin typeface="Georgia Pro Semibold" pitchFamily="18" charset="0"/>
              </a:rPr>
              <a:t> </a:t>
            </a:r>
            <a:endParaRPr lang="it-IT" sz="3200" dirty="0">
              <a:solidFill>
                <a:srgbClr val="FF0000"/>
              </a:solidFill>
              <a:latin typeface="Georgia Pro Semibold" pitchFamily="18" charset="0"/>
            </a:endParaRPr>
          </a:p>
          <a:p>
            <a:pPr algn="ctr"/>
            <a:endParaRPr lang="it-IT" sz="3200" dirty="0" smtClean="0">
              <a:solidFill>
                <a:schemeClr val="accent1">
                  <a:lumMod val="75000"/>
                </a:schemeClr>
              </a:solidFill>
              <a:latin typeface="Georgia Pro Semibold" pitchFamily="18" charset="0"/>
            </a:endParaRPr>
          </a:p>
          <a:p>
            <a:pPr algn="ctr"/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 </a:t>
            </a:r>
          </a:p>
          <a:p>
            <a:pPr algn="ctr"/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34671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0"/>
            <a:ext cx="9144000" cy="4581128"/>
          </a:xfrm>
        </p:spPr>
        <p:txBody>
          <a:bodyPr anchor="ctr">
            <a:normAutofit/>
          </a:bodyPr>
          <a:lstStyle/>
          <a:p>
            <a:pPr marL="0" lvl="0" indent="0" algn="ctr">
              <a:buNone/>
            </a:pPr>
            <a:r>
              <a:rPr lang="ja-JP" altLang="it-IT" sz="16000" dirty="0" smtClean="0">
                <a:solidFill>
                  <a:srgbClr val="6076B4">
                    <a:lumMod val="75000"/>
                  </a:srgbClr>
                </a:solidFill>
                <a:latin typeface="Palatino Linotype"/>
              </a:rPr>
              <a:t>杉</a:t>
            </a:r>
            <a:endParaRPr lang="it-IT" sz="16000" dirty="0"/>
          </a:p>
        </p:txBody>
      </p:sp>
      <p:sp>
        <p:nvSpPr>
          <p:cNvPr id="4" name="Rettangolo 3"/>
          <p:cNvSpPr/>
          <p:nvPr/>
        </p:nvSpPr>
        <p:spPr>
          <a:xfrm>
            <a:off x="2339752" y="4403824"/>
            <a:ext cx="761752" cy="122413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5487268" y="4317392"/>
            <a:ext cx="761752" cy="122413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6084168" y="3430612"/>
            <a:ext cx="761752" cy="122413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395536" y="3645024"/>
            <a:ext cx="8366783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 err="1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Sugi</a:t>
            </a:r>
            <a:endParaRPr lang="it-IT" sz="3200" dirty="0">
              <a:solidFill>
                <a:schemeClr val="accent1">
                  <a:lumMod val="75000"/>
                </a:schemeClr>
              </a:solidFill>
              <a:latin typeface="Georgia Pro Semibold" pitchFamily="18" charset="0"/>
            </a:endParaRPr>
          </a:p>
          <a:p>
            <a:pPr algn="ctr"/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L’albero  le cui foglie sono sottili come capelli</a:t>
            </a:r>
          </a:p>
          <a:p>
            <a:pPr algn="ctr"/>
            <a:endParaRPr lang="it-IT" sz="3200" dirty="0">
              <a:solidFill>
                <a:schemeClr val="accent1">
                  <a:lumMod val="75000"/>
                </a:schemeClr>
              </a:solidFill>
              <a:latin typeface="Georgia Pro Semibold" pitchFamily="18" charset="0"/>
            </a:endParaRPr>
          </a:p>
          <a:p>
            <a:pPr algn="ctr"/>
            <a:r>
              <a:rPr lang="it-IT" sz="3200" dirty="0" smtClean="0">
                <a:solidFill>
                  <a:srgbClr val="FF0000"/>
                </a:solidFill>
                <a:latin typeface="Georgia Pro Semibold" pitchFamily="18" charset="0"/>
              </a:rPr>
              <a:t>Cedro </a:t>
            </a:r>
            <a:endParaRPr lang="it-IT" sz="3200" dirty="0">
              <a:solidFill>
                <a:srgbClr val="FF0000"/>
              </a:solidFill>
              <a:latin typeface="Georgia Pro Semibold" pitchFamily="18" charset="0"/>
            </a:endParaRPr>
          </a:p>
          <a:p>
            <a:pPr algn="ctr"/>
            <a:endParaRPr lang="it-IT" sz="3200" dirty="0" smtClean="0">
              <a:solidFill>
                <a:schemeClr val="accent1">
                  <a:lumMod val="75000"/>
                </a:schemeClr>
              </a:solidFill>
              <a:latin typeface="Georgia Pro Semibold" pitchFamily="18" charset="0"/>
            </a:endParaRPr>
          </a:p>
          <a:p>
            <a:pPr algn="ctr"/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 </a:t>
            </a:r>
          </a:p>
          <a:p>
            <a:pPr algn="ctr"/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31866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0"/>
            <a:ext cx="9144000" cy="4581128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ja-JP" altLang="it-IT" sz="16000" dirty="0" smtClean="0">
                <a:solidFill>
                  <a:schemeClr val="tx2"/>
                </a:solidFill>
              </a:rPr>
              <a:t>親</a:t>
            </a:r>
            <a:endParaRPr lang="it-IT" sz="16000" dirty="0">
              <a:solidFill>
                <a:schemeClr val="tx2"/>
              </a:solidFill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2339752" y="4403824"/>
            <a:ext cx="761752" cy="122413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5487268" y="4317392"/>
            <a:ext cx="761752" cy="122413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6084168" y="3430612"/>
            <a:ext cx="761752" cy="122413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5292080" y="4149080"/>
            <a:ext cx="1097384" cy="15294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2342890" y="5151338"/>
            <a:ext cx="606400" cy="44375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14"/>
          <p:cNvSpPr/>
          <p:nvPr/>
        </p:nvSpPr>
        <p:spPr>
          <a:xfrm>
            <a:off x="2417428" y="4827984"/>
            <a:ext cx="606400" cy="22187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4644008" y="5400978"/>
            <a:ext cx="648072" cy="50405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/>
          <p:cNvSpPr/>
          <p:nvPr/>
        </p:nvSpPr>
        <p:spPr>
          <a:xfrm>
            <a:off x="6065428" y="4545805"/>
            <a:ext cx="648072" cy="104928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ttangolo 18"/>
          <p:cNvSpPr/>
          <p:nvPr/>
        </p:nvSpPr>
        <p:spPr>
          <a:xfrm>
            <a:off x="2018854" y="4692021"/>
            <a:ext cx="648072" cy="104928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2690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0"/>
            <a:ext cx="9144000" cy="4581128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ja-JP" altLang="it-IT" sz="16000" dirty="0" smtClean="0">
                <a:solidFill>
                  <a:schemeClr val="tx2"/>
                </a:solidFill>
              </a:rPr>
              <a:t>親</a:t>
            </a:r>
            <a:endParaRPr lang="it-IT" sz="16000" dirty="0">
              <a:solidFill>
                <a:schemeClr val="tx2"/>
              </a:solidFill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2339752" y="4403824"/>
            <a:ext cx="761752" cy="122413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5487268" y="4317392"/>
            <a:ext cx="761752" cy="122413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6084168" y="3430612"/>
            <a:ext cx="761752" cy="122413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5292080" y="4149080"/>
            <a:ext cx="1097384" cy="15294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2342890" y="5151338"/>
            <a:ext cx="606400" cy="44375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14"/>
          <p:cNvSpPr/>
          <p:nvPr/>
        </p:nvSpPr>
        <p:spPr>
          <a:xfrm>
            <a:off x="2417428" y="4827984"/>
            <a:ext cx="606400" cy="22187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28" t="33858" r="41547" b="57309"/>
          <a:stretch/>
        </p:blipFill>
        <p:spPr bwMode="auto">
          <a:xfrm>
            <a:off x="1419040" y="4913796"/>
            <a:ext cx="661383" cy="605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108211"/>
            <a:ext cx="1241140" cy="1240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CasellaDiTesto 13"/>
          <p:cNvSpPr txBox="1"/>
          <p:nvPr/>
        </p:nvSpPr>
        <p:spPr>
          <a:xfrm>
            <a:off x="741620" y="5903893"/>
            <a:ext cx="20162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>
                <a:solidFill>
                  <a:srgbClr val="FF0000"/>
                </a:solidFill>
                <a:latin typeface="Georgia Pro Semibold" pitchFamily="18" charset="0"/>
              </a:rPr>
              <a:t>Stare in piedi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4644008" y="5400978"/>
            <a:ext cx="648072" cy="50405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/>
          <p:cNvSpPr/>
          <p:nvPr/>
        </p:nvSpPr>
        <p:spPr>
          <a:xfrm>
            <a:off x="6065428" y="4545805"/>
            <a:ext cx="648072" cy="104928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ttangolo 18"/>
          <p:cNvSpPr/>
          <p:nvPr/>
        </p:nvSpPr>
        <p:spPr>
          <a:xfrm>
            <a:off x="2018854" y="4692021"/>
            <a:ext cx="648072" cy="104928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853" y="4929460"/>
            <a:ext cx="1011758" cy="808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9470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0"/>
            <a:ext cx="9144000" cy="4581128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ja-JP" altLang="it-IT" sz="16000" dirty="0" smtClean="0">
                <a:solidFill>
                  <a:schemeClr val="tx2"/>
                </a:solidFill>
              </a:rPr>
              <a:t>親</a:t>
            </a:r>
            <a:endParaRPr lang="it-IT" sz="16000" dirty="0">
              <a:solidFill>
                <a:schemeClr val="tx2"/>
              </a:solidFill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2339752" y="4403824"/>
            <a:ext cx="761752" cy="122413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5487268" y="4317392"/>
            <a:ext cx="761752" cy="122413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6084168" y="3430612"/>
            <a:ext cx="761752" cy="122413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5292080" y="4149080"/>
            <a:ext cx="1097384" cy="15294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2342890" y="5151338"/>
            <a:ext cx="606400" cy="44375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14"/>
          <p:cNvSpPr/>
          <p:nvPr/>
        </p:nvSpPr>
        <p:spPr>
          <a:xfrm>
            <a:off x="2417428" y="4827984"/>
            <a:ext cx="606400" cy="22187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28" t="33858" r="41547" b="57309"/>
          <a:stretch/>
        </p:blipFill>
        <p:spPr bwMode="auto">
          <a:xfrm>
            <a:off x="1419040" y="4913796"/>
            <a:ext cx="661383" cy="605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28" t="43416" r="42048" b="46067"/>
          <a:stretch/>
        </p:blipFill>
        <p:spPr bwMode="auto">
          <a:xfrm>
            <a:off x="4132733" y="4957245"/>
            <a:ext cx="600288" cy="721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320" y="2060848"/>
            <a:ext cx="1105687" cy="1283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CasellaDiTesto 13"/>
          <p:cNvSpPr txBox="1"/>
          <p:nvPr/>
        </p:nvSpPr>
        <p:spPr>
          <a:xfrm>
            <a:off x="741620" y="5903893"/>
            <a:ext cx="20162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Stare in piedi</a:t>
            </a:r>
            <a:endParaRPr lang="it-IT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3538321" y="5949280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>
                <a:solidFill>
                  <a:srgbClr val="FF0000"/>
                </a:solidFill>
                <a:latin typeface="Georgia Pro Semibold" pitchFamily="18" charset="0"/>
              </a:rPr>
              <a:t>Albero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4644008" y="5400978"/>
            <a:ext cx="648072" cy="50405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/>
          <p:cNvSpPr/>
          <p:nvPr/>
        </p:nvSpPr>
        <p:spPr>
          <a:xfrm>
            <a:off x="6065428" y="4545805"/>
            <a:ext cx="648072" cy="104928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ttangolo 18"/>
          <p:cNvSpPr/>
          <p:nvPr/>
        </p:nvSpPr>
        <p:spPr>
          <a:xfrm>
            <a:off x="2018854" y="4692021"/>
            <a:ext cx="648072" cy="104928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166" y="4859991"/>
            <a:ext cx="1011758" cy="808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7841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0"/>
            <a:ext cx="9144000" cy="4581128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ja-JP" altLang="it-IT" sz="16000" dirty="0" smtClean="0">
                <a:solidFill>
                  <a:schemeClr val="tx2"/>
                </a:solidFill>
              </a:rPr>
              <a:t>親</a:t>
            </a:r>
            <a:endParaRPr lang="it-IT" sz="16000" dirty="0">
              <a:solidFill>
                <a:schemeClr val="tx2"/>
              </a:solidFill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2339752" y="4403824"/>
            <a:ext cx="761752" cy="122413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5487268" y="4317392"/>
            <a:ext cx="761752" cy="122413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6084168" y="3430612"/>
            <a:ext cx="761752" cy="122413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5292080" y="4149080"/>
            <a:ext cx="1097384" cy="15294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2342890" y="5151338"/>
            <a:ext cx="606400" cy="44375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14"/>
          <p:cNvSpPr/>
          <p:nvPr/>
        </p:nvSpPr>
        <p:spPr>
          <a:xfrm>
            <a:off x="2417428" y="4827984"/>
            <a:ext cx="606400" cy="22187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28" t="33858" r="41547" b="57309"/>
          <a:stretch/>
        </p:blipFill>
        <p:spPr bwMode="auto">
          <a:xfrm>
            <a:off x="1419040" y="4913796"/>
            <a:ext cx="661383" cy="605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20" t="33858" r="36123" b="46067"/>
          <a:stretch/>
        </p:blipFill>
        <p:spPr bwMode="auto">
          <a:xfrm>
            <a:off x="6616558" y="4528297"/>
            <a:ext cx="811658" cy="137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28" t="43416" r="42048" b="46067"/>
          <a:stretch/>
        </p:blipFill>
        <p:spPr bwMode="auto">
          <a:xfrm>
            <a:off x="4132733" y="4957245"/>
            <a:ext cx="600288" cy="721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732" y="980728"/>
            <a:ext cx="1708039" cy="2595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CasellaDiTesto 13"/>
          <p:cNvSpPr txBox="1"/>
          <p:nvPr/>
        </p:nvSpPr>
        <p:spPr>
          <a:xfrm>
            <a:off x="741620" y="5903893"/>
            <a:ext cx="20162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Stare in piedi</a:t>
            </a:r>
            <a:endParaRPr lang="it-IT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3538321" y="5949280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Albero</a:t>
            </a:r>
            <a:r>
              <a:rPr lang="it-IT" dirty="0" smtClean="0"/>
              <a:t> </a:t>
            </a:r>
            <a:endParaRPr lang="it-IT" dirty="0"/>
          </a:p>
        </p:txBody>
      </p:sp>
      <p:sp>
        <p:nvSpPr>
          <p:cNvPr id="17" name="CasellaDiTesto 16"/>
          <p:cNvSpPr txBox="1"/>
          <p:nvPr/>
        </p:nvSpPr>
        <p:spPr>
          <a:xfrm>
            <a:off x="6118315" y="5949280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altLang="ja-JP" sz="2800" dirty="0" smtClean="0">
                <a:solidFill>
                  <a:srgbClr val="FF0000"/>
                </a:solidFill>
                <a:latin typeface="Georgia Pro Semibold" pitchFamily="18" charset="0"/>
              </a:rPr>
              <a:t>Guardare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4644008" y="5400978"/>
            <a:ext cx="648072" cy="50405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/>
          <p:cNvSpPr/>
          <p:nvPr/>
        </p:nvSpPr>
        <p:spPr>
          <a:xfrm>
            <a:off x="6065428" y="4545805"/>
            <a:ext cx="648072" cy="104928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ttangolo 18"/>
          <p:cNvSpPr/>
          <p:nvPr/>
        </p:nvSpPr>
        <p:spPr>
          <a:xfrm>
            <a:off x="2018854" y="4692021"/>
            <a:ext cx="648072" cy="104928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530" y="4528297"/>
            <a:ext cx="1708039" cy="1597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00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0"/>
            <a:ext cx="9144000" cy="4581128"/>
          </a:xfrm>
        </p:spPr>
        <p:txBody>
          <a:bodyPr anchor="ctr">
            <a:normAutofit/>
          </a:bodyPr>
          <a:lstStyle/>
          <a:p>
            <a:pPr marL="0" lvl="0" indent="0" algn="ctr">
              <a:buNone/>
            </a:pPr>
            <a:r>
              <a:rPr lang="ja-JP" altLang="it-IT" sz="16000" dirty="0">
                <a:solidFill>
                  <a:srgbClr val="6076B4">
                    <a:lumMod val="75000"/>
                  </a:srgbClr>
                </a:solidFill>
                <a:latin typeface="Palatino Linotype"/>
              </a:rPr>
              <a:t>親</a:t>
            </a:r>
            <a:endParaRPr lang="it-IT" sz="16000" dirty="0"/>
          </a:p>
        </p:txBody>
      </p:sp>
      <p:sp>
        <p:nvSpPr>
          <p:cNvPr id="4" name="Rettangolo 3"/>
          <p:cNvSpPr/>
          <p:nvPr/>
        </p:nvSpPr>
        <p:spPr>
          <a:xfrm>
            <a:off x="2339752" y="4403824"/>
            <a:ext cx="761752" cy="122413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5487268" y="4317392"/>
            <a:ext cx="761752" cy="122413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6084168" y="3430612"/>
            <a:ext cx="761752" cy="122413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395536" y="3645024"/>
            <a:ext cx="8366783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 err="1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Oya</a:t>
            </a:r>
            <a:endParaRPr lang="it-IT" sz="3200" dirty="0">
              <a:solidFill>
                <a:schemeClr val="accent1">
                  <a:lumMod val="75000"/>
                </a:schemeClr>
              </a:solidFill>
              <a:latin typeface="Georgia Pro Semibold" pitchFamily="18" charset="0"/>
            </a:endParaRPr>
          </a:p>
          <a:p>
            <a:pPr algn="ctr"/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 Stare in piedi sull’albero ad osservare,</a:t>
            </a:r>
          </a:p>
          <a:p>
            <a:pPr algn="ctr"/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Intervenire solo nel momento del bisogno</a:t>
            </a:r>
          </a:p>
          <a:p>
            <a:pPr algn="ctr"/>
            <a:endParaRPr lang="it-IT" sz="3200" dirty="0">
              <a:solidFill>
                <a:schemeClr val="accent1">
                  <a:lumMod val="75000"/>
                </a:schemeClr>
              </a:solidFill>
              <a:latin typeface="Georgia Pro Semibold" pitchFamily="18" charset="0"/>
            </a:endParaRPr>
          </a:p>
          <a:p>
            <a:pPr algn="ctr"/>
            <a:r>
              <a:rPr lang="ja-JP" altLang="it-IT" sz="3200" dirty="0" smtClean="0">
                <a:solidFill>
                  <a:srgbClr val="FF0000"/>
                </a:solidFill>
                <a:latin typeface="Georgia Pro Semibold" pitchFamily="18" charset="0"/>
              </a:rPr>
              <a:t>　</a:t>
            </a:r>
            <a:r>
              <a:rPr lang="it-IT" altLang="ja-JP" sz="3200" dirty="0" smtClean="0">
                <a:solidFill>
                  <a:srgbClr val="FF0000"/>
                </a:solidFill>
                <a:latin typeface="Georgia Pro Semibold" pitchFamily="18" charset="0"/>
              </a:rPr>
              <a:t> </a:t>
            </a:r>
            <a:r>
              <a:rPr lang="it-IT" sz="3200" dirty="0" smtClean="0">
                <a:solidFill>
                  <a:srgbClr val="FF0000"/>
                </a:solidFill>
                <a:latin typeface="Georgia Pro Semibold" pitchFamily="18" charset="0"/>
              </a:rPr>
              <a:t> </a:t>
            </a:r>
            <a:endParaRPr lang="it-IT" sz="3200" dirty="0">
              <a:solidFill>
                <a:srgbClr val="FF0000"/>
              </a:solidFill>
              <a:latin typeface="Georgia Pro Semibold" pitchFamily="18" charset="0"/>
            </a:endParaRPr>
          </a:p>
          <a:p>
            <a:pPr algn="ctr"/>
            <a:endParaRPr lang="it-IT" sz="3200" dirty="0" smtClean="0">
              <a:solidFill>
                <a:schemeClr val="accent1">
                  <a:lumMod val="75000"/>
                </a:schemeClr>
              </a:solidFill>
              <a:latin typeface="Georgia Pro Semibold" pitchFamily="18" charset="0"/>
            </a:endParaRPr>
          </a:p>
          <a:p>
            <a:pPr algn="ctr"/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 </a:t>
            </a:r>
          </a:p>
          <a:p>
            <a:pPr algn="ctr"/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7938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0"/>
            <a:ext cx="9144000" cy="4581128"/>
          </a:xfrm>
        </p:spPr>
        <p:txBody>
          <a:bodyPr anchor="ctr">
            <a:normAutofit/>
          </a:bodyPr>
          <a:lstStyle/>
          <a:p>
            <a:pPr marL="0" lvl="0" indent="0" algn="ctr">
              <a:buNone/>
            </a:pPr>
            <a:r>
              <a:rPr lang="ja-JP" altLang="it-IT" sz="16000" dirty="0">
                <a:solidFill>
                  <a:srgbClr val="6076B4">
                    <a:lumMod val="75000"/>
                  </a:srgbClr>
                </a:solidFill>
                <a:latin typeface="Palatino Linotype"/>
              </a:rPr>
              <a:t>親</a:t>
            </a:r>
            <a:endParaRPr lang="it-IT" sz="16000" dirty="0"/>
          </a:p>
        </p:txBody>
      </p:sp>
      <p:sp>
        <p:nvSpPr>
          <p:cNvPr id="4" name="Rettangolo 3"/>
          <p:cNvSpPr/>
          <p:nvPr/>
        </p:nvSpPr>
        <p:spPr>
          <a:xfrm>
            <a:off x="2339752" y="4403824"/>
            <a:ext cx="761752" cy="122413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5487268" y="4317392"/>
            <a:ext cx="761752" cy="122413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6084168" y="3430612"/>
            <a:ext cx="761752" cy="122413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395536" y="3645024"/>
            <a:ext cx="8366783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 err="1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Oya</a:t>
            </a:r>
            <a:endParaRPr lang="it-IT" sz="3200" dirty="0">
              <a:solidFill>
                <a:schemeClr val="accent1">
                  <a:lumMod val="75000"/>
                </a:schemeClr>
              </a:solidFill>
              <a:latin typeface="Georgia Pro Semibold" pitchFamily="18" charset="0"/>
            </a:endParaRPr>
          </a:p>
          <a:p>
            <a:pPr algn="ctr"/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 Stare in piedi sull’albero ad osservare,</a:t>
            </a:r>
          </a:p>
          <a:p>
            <a:pPr algn="ctr"/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Intervenire solo nel momento del bisogno</a:t>
            </a:r>
          </a:p>
          <a:p>
            <a:pPr algn="ctr"/>
            <a:endParaRPr lang="it-IT" sz="3200" dirty="0">
              <a:solidFill>
                <a:schemeClr val="accent1">
                  <a:lumMod val="75000"/>
                </a:schemeClr>
              </a:solidFill>
              <a:latin typeface="Georgia Pro Semibold" pitchFamily="18" charset="0"/>
            </a:endParaRPr>
          </a:p>
          <a:p>
            <a:pPr algn="ctr"/>
            <a:r>
              <a:rPr lang="ja-JP" altLang="it-IT" sz="3200" dirty="0" smtClean="0">
                <a:solidFill>
                  <a:srgbClr val="FF0000"/>
                </a:solidFill>
                <a:latin typeface="Georgia Pro Semibold" pitchFamily="18" charset="0"/>
              </a:rPr>
              <a:t>　</a:t>
            </a:r>
            <a:r>
              <a:rPr lang="it-IT" altLang="ja-JP" sz="3200" dirty="0" smtClean="0">
                <a:solidFill>
                  <a:srgbClr val="FF0000"/>
                </a:solidFill>
                <a:latin typeface="Georgia Pro Semibold" pitchFamily="18" charset="0"/>
              </a:rPr>
              <a:t>Genitore</a:t>
            </a:r>
            <a:r>
              <a:rPr lang="it-IT" sz="3200" dirty="0" smtClean="0">
                <a:solidFill>
                  <a:srgbClr val="FF0000"/>
                </a:solidFill>
                <a:latin typeface="Georgia Pro Semibold" pitchFamily="18" charset="0"/>
              </a:rPr>
              <a:t> </a:t>
            </a:r>
            <a:endParaRPr lang="it-IT" sz="3200" dirty="0">
              <a:solidFill>
                <a:srgbClr val="FF0000"/>
              </a:solidFill>
              <a:latin typeface="Georgia Pro Semibold" pitchFamily="18" charset="0"/>
            </a:endParaRPr>
          </a:p>
          <a:p>
            <a:pPr algn="ctr"/>
            <a:endParaRPr lang="it-IT" sz="3200" dirty="0" smtClean="0">
              <a:solidFill>
                <a:schemeClr val="accent1">
                  <a:lumMod val="75000"/>
                </a:schemeClr>
              </a:solidFill>
              <a:latin typeface="Georgia Pro Semibold" pitchFamily="18" charset="0"/>
            </a:endParaRPr>
          </a:p>
          <a:p>
            <a:pPr algn="ctr"/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 </a:t>
            </a:r>
          </a:p>
          <a:p>
            <a:pPr algn="ctr"/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32491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363364" y="1254300"/>
            <a:ext cx="8366783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 Forma «stilizzata»:</a:t>
            </a:r>
          </a:p>
          <a:p>
            <a:pPr algn="ctr"/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 </a:t>
            </a:r>
          </a:p>
          <a:p>
            <a:pPr algn="ctr"/>
            <a:r>
              <a:rPr lang="it-IT" sz="3200" dirty="0" smtClean="0">
                <a:solidFill>
                  <a:schemeClr val="bg1"/>
                </a:solidFill>
                <a:latin typeface="Georgia Pro Semibold" pitchFamily="18" charset="0"/>
              </a:rPr>
              <a:t>Esempio: Radicale Albero  </a:t>
            </a:r>
            <a:r>
              <a:rPr lang="ja-JP" altLang="it-IT" sz="4400" b="1" dirty="0">
                <a:solidFill>
                  <a:schemeClr val="bg1"/>
                </a:solidFill>
                <a:latin typeface="Georgia Pro Semibold" pitchFamily="18" charset="0"/>
              </a:rPr>
              <a:t>木</a:t>
            </a:r>
            <a:r>
              <a:rPr lang="it-IT" sz="3200" dirty="0">
                <a:solidFill>
                  <a:schemeClr val="bg1"/>
                </a:solidFill>
                <a:latin typeface="Georgia Pro Semibold" pitchFamily="18" charset="0"/>
              </a:rPr>
              <a:t> </a:t>
            </a:r>
          </a:p>
          <a:p>
            <a:pPr algn="ctr"/>
            <a:r>
              <a:rPr lang="it-IT" sz="3200" dirty="0" smtClean="0">
                <a:solidFill>
                  <a:schemeClr val="bg1"/>
                </a:solidFill>
                <a:latin typeface="Georgia Pro Semibold" pitchFamily="18" charset="0"/>
              </a:rPr>
              <a:t>Ideogramma Albero  </a:t>
            </a:r>
            <a:r>
              <a:rPr lang="ja-JP" altLang="it-IT" sz="4400" dirty="0">
                <a:solidFill>
                  <a:schemeClr val="bg1"/>
                </a:solidFill>
                <a:latin typeface="Georgia Pro Semibold" pitchFamily="18" charset="0"/>
              </a:rPr>
              <a:t>木 </a:t>
            </a:r>
            <a:endParaRPr lang="it-IT" altLang="ja-JP" sz="4400" dirty="0" smtClean="0">
              <a:solidFill>
                <a:schemeClr val="bg1"/>
              </a:solidFill>
              <a:latin typeface="Georgia Pro Semibold" pitchFamily="18" charset="0"/>
            </a:endParaRPr>
          </a:p>
          <a:p>
            <a:pPr algn="ctr"/>
            <a:endParaRPr lang="ja-JP" altLang="it-IT" sz="4400" dirty="0">
              <a:solidFill>
                <a:schemeClr val="bg1"/>
              </a:solidFill>
              <a:latin typeface="Georgia Pro Semibold" pitchFamily="18" charset="0"/>
            </a:endParaRPr>
          </a:p>
          <a:p>
            <a:pPr algn="ctr"/>
            <a:r>
              <a:rPr lang="it-IT" sz="3200" dirty="0" smtClean="0">
                <a:solidFill>
                  <a:schemeClr val="bg1"/>
                </a:solidFill>
                <a:latin typeface="Georgia Pro Semibold" pitchFamily="18" charset="0"/>
              </a:rPr>
              <a:t>In </a:t>
            </a:r>
            <a:r>
              <a:rPr lang="it-IT" sz="3200" dirty="0">
                <a:solidFill>
                  <a:schemeClr val="bg1"/>
                </a:solidFill>
                <a:latin typeface="Georgia Pro Semibold" pitchFamily="18" charset="0"/>
              </a:rPr>
              <a:t>questo caso il radicale </a:t>
            </a:r>
            <a:r>
              <a:rPr lang="it-IT" sz="3200" dirty="0" smtClean="0">
                <a:solidFill>
                  <a:schemeClr val="bg1"/>
                </a:solidFill>
                <a:latin typeface="Georgia Pro Semibold" pitchFamily="18" charset="0"/>
              </a:rPr>
              <a:t>è in forma Completa, identico all’ideogramma</a:t>
            </a:r>
          </a:p>
          <a:p>
            <a:pPr algn="ctr"/>
            <a:r>
              <a:rPr lang="it-IT" sz="3200" dirty="0" smtClean="0">
                <a:solidFill>
                  <a:schemeClr val="bg1"/>
                </a:solidFill>
                <a:latin typeface="Georgia Pro Semibold" pitchFamily="18" charset="0"/>
              </a:rPr>
              <a:t> </a:t>
            </a:r>
          </a:p>
          <a:p>
            <a:endParaRPr lang="it-IT" sz="2800" dirty="0">
              <a:solidFill>
                <a:schemeClr val="tx2"/>
              </a:solidFill>
            </a:endParaRPr>
          </a:p>
          <a:p>
            <a:r>
              <a:rPr lang="it-IT" dirty="0">
                <a:solidFill>
                  <a:schemeClr val="tx2"/>
                </a:solidFill>
              </a:rPr>
              <a:t> </a:t>
            </a:r>
          </a:p>
          <a:p>
            <a:r>
              <a:rPr lang="it-IT" dirty="0">
                <a:solidFill>
                  <a:schemeClr val="tx2"/>
                </a:solidFill>
              </a:rPr>
              <a:t> </a:t>
            </a:r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395536" y="8160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it-IT" sz="4000" dirty="0" smtClean="0">
                <a:effectLst/>
                <a:latin typeface="Georgia Pro Semibold" pitchFamily="18" charset="0"/>
              </a:rPr>
              <a:t>Concetto di «Radicale»</a:t>
            </a:r>
            <a:endParaRPr lang="it-IT" sz="4000" dirty="0">
              <a:effectLst/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490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467544" y="179249"/>
            <a:ext cx="8286776" cy="667875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Le parole agglutinate</a:t>
            </a:r>
            <a:r>
              <a:rPr kumimoji="0" lang="it-IT" sz="2400" b="1" i="0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 </a:t>
            </a:r>
            <a:r>
              <a:rPr kumimoji="0" lang="it-IT" sz="2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permettono, cambiando uno o più elementi della parola, di modificare il significato con estrema facilità di comprensione e memorizzazione</a:t>
            </a:r>
            <a:r>
              <a:rPr kumimoji="0" lang="it-IT" sz="2400" b="1" i="0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 !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1" i="0" u="none" strike="noStrike" cap="none" normalizeH="0" baseline="0" dirty="0" smtClean="0">
              <a:ln>
                <a:noFill/>
              </a:ln>
              <a:effectLst/>
              <a:latin typeface="Bookman Old Style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80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Georgia Pro Semibold" pitchFamily="18" charset="0"/>
                <a:cs typeface="Arial" pitchFamily="34" charset="0"/>
              </a:rPr>
              <a:t>NIHON  GO : Giapponese (Linguaggio)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800" dirty="0">
                <a:solidFill>
                  <a:schemeClr val="tx2"/>
                </a:solidFill>
                <a:latin typeface="Georgia Pro Semibold" pitchFamily="18" charset="0"/>
                <a:cs typeface="Arial" pitchFamily="34" charset="0"/>
              </a:rPr>
              <a:t>dove </a:t>
            </a:r>
            <a:r>
              <a:rPr lang="it-IT" sz="2800" dirty="0" smtClean="0">
                <a:solidFill>
                  <a:schemeClr val="tx2"/>
                </a:solidFill>
                <a:latin typeface="Georgia Pro Semibold" pitchFamily="18" charset="0"/>
                <a:cs typeface="Arial" pitchFamily="34" charset="0"/>
              </a:rPr>
              <a:t>Go </a:t>
            </a:r>
            <a:r>
              <a:rPr lang="it-IT" sz="2800" dirty="0">
                <a:solidFill>
                  <a:schemeClr val="tx2"/>
                </a:solidFill>
                <a:latin typeface="Georgia Pro Semibold" pitchFamily="18" charset="0"/>
                <a:cs typeface="Arial" pitchFamily="34" charset="0"/>
              </a:rPr>
              <a:t>significa </a:t>
            </a:r>
            <a:r>
              <a:rPr lang="it-IT" sz="2800" dirty="0" smtClean="0">
                <a:solidFill>
                  <a:schemeClr val="tx2"/>
                </a:solidFill>
                <a:latin typeface="Georgia Pro Semibold" pitchFamily="18" charset="0"/>
                <a:cs typeface="Arial" pitchFamily="34" charset="0"/>
              </a:rPr>
              <a:t>Linguaggio</a:t>
            </a:r>
            <a:endParaRPr kumimoji="0" lang="it-IT" sz="280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Georgia Pro Semibold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it-IT" sz="2800" b="1" i="0" u="none" strike="noStrike" cap="none" normalizeH="0" baseline="0" dirty="0" smtClean="0">
                <a:ln>
                  <a:noFill/>
                </a:ln>
                <a:effectLst/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800" b="1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ITARIA</a:t>
            </a:r>
            <a:r>
              <a:rPr kumimoji="0" lang="it-IT" sz="2800" b="1" u="sng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GO</a:t>
            </a:r>
            <a:r>
              <a:rPr kumimoji="0" lang="it-IT" sz="2800" b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 = Linguaggio italiano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2800" b="1" dirty="0" smtClean="0">
                <a:solidFill>
                  <a:schemeClr val="tx2"/>
                </a:solidFill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Dove </a:t>
            </a:r>
            <a:r>
              <a:rPr lang="it-IT" sz="2800" b="1" dirty="0" err="1" smtClean="0">
                <a:solidFill>
                  <a:schemeClr val="tx2"/>
                </a:solidFill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Itaria</a:t>
            </a:r>
            <a:r>
              <a:rPr lang="it-IT" sz="2800" b="1" dirty="0" smtClean="0">
                <a:solidFill>
                  <a:schemeClr val="tx2"/>
                </a:solidFill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: Italia</a:t>
            </a:r>
            <a:endParaRPr kumimoji="0" lang="it-IT" sz="2800" b="1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Georgia Pro Semibold" pitchFamily="18" charset="0"/>
              <a:ea typeface="MS Mincho" pitchFamily="49" charset="-128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800" b="1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Georgia Pro Semibold" pitchFamily="18" charset="0"/>
              <a:ea typeface="MS Mincho" pitchFamily="49" charset="-128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800" b="1" u="sng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SUPEINGO</a:t>
            </a:r>
            <a:r>
              <a:rPr kumimoji="0" lang="it-IT" sz="28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= Linguaggio </a:t>
            </a:r>
            <a:r>
              <a:rPr lang="it-IT" sz="2800" b="1" dirty="0" smtClean="0">
                <a:solidFill>
                  <a:schemeClr val="bg1"/>
                </a:solidFill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S</a:t>
            </a:r>
            <a:r>
              <a:rPr kumimoji="0" lang="it-IT" sz="28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pagnolo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800" b="1" dirty="0">
                <a:solidFill>
                  <a:schemeClr val="bg1"/>
                </a:solidFill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Dove </a:t>
            </a:r>
            <a:r>
              <a:rPr lang="it-IT" sz="2800" b="1" dirty="0" err="1" smtClean="0">
                <a:solidFill>
                  <a:schemeClr val="bg1"/>
                </a:solidFill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Supein</a:t>
            </a:r>
            <a:r>
              <a:rPr lang="it-IT" sz="2800" b="1" dirty="0" smtClean="0">
                <a:solidFill>
                  <a:schemeClr val="bg1"/>
                </a:solidFill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: Spagna</a:t>
            </a:r>
            <a:endParaRPr lang="it-IT" sz="2800" b="1" dirty="0">
              <a:solidFill>
                <a:schemeClr val="bg1"/>
              </a:solidFill>
              <a:latin typeface="Georgia Pro Semibold" pitchFamily="18" charset="0"/>
              <a:ea typeface="MS Mincho" pitchFamily="49" charset="-128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800" b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Georgia Pro Semibold" pitchFamily="18" charset="0"/>
              <a:ea typeface="MS Mincho" pitchFamily="49" charset="-128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it-IT" sz="2800" b="1" u="sng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FURANSUGO</a:t>
            </a:r>
            <a:r>
              <a:rPr kumimoji="0" lang="it-IT" sz="28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 = Linguaggio francese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800" b="1" dirty="0" smtClean="0">
                <a:solidFill>
                  <a:schemeClr val="bg1"/>
                </a:solidFill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Dove </a:t>
            </a:r>
            <a:r>
              <a:rPr lang="it-IT" sz="2800" b="1" dirty="0" err="1" smtClean="0">
                <a:solidFill>
                  <a:schemeClr val="bg1"/>
                </a:solidFill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Furansu</a:t>
            </a:r>
            <a:r>
              <a:rPr lang="it-IT" sz="2800" b="1" dirty="0" smtClean="0">
                <a:solidFill>
                  <a:schemeClr val="bg1"/>
                </a:solidFill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: Francia</a:t>
            </a:r>
            <a:endParaRPr lang="it-IT" sz="2800" b="1" dirty="0">
              <a:solidFill>
                <a:schemeClr val="bg1"/>
              </a:solidFill>
              <a:latin typeface="Georgia Pro Semibold" pitchFamily="18" charset="0"/>
              <a:ea typeface="MS Mincho" pitchFamily="49" charset="-128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it-IT" sz="2400" b="1" i="1" dirty="0" smtClean="0">
              <a:latin typeface="Georgia Pro Semibold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949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363364" y="1254300"/>
            <a:ext cx="8366783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 Forma «stilizzata»:</a:t>
            </a:r>
          </a:p>
          <a:p>
            <a:pPr algn="ctr"/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 </a:t>
            </a:r>
          </a:p>
          <a:p>
            <a:pPr algn="ctr"/>
            <a:r>
              <a:rPr lang="it-IT" sz="3200" dirty="0" smtClean="0">
                <a:solidFill>
                  <a:schemeClr val="bg1"/>
                </a:solidFill>
                <a:latin typeface="Georgia Pro Semibold" pitchFamily="18" charset="0"/>
              </a:rPr>
              <a:t>Esempio: Radicale Albero  </a:t>
            </a:r>
            <a:r>
              <a:rPr lang="ja-JP" altLang="it-IT" sz="4400" b="1" dirty="0">
                <a:solidFill>
                  <a:schemeClr val="bg1"/>
                </a:solidFill>
                <a:latin typeface="Georgia Pro Semibold" pitchFamily="18" charset="0"/>
              </a:rPr>
              <a:t>木</a:t>
            </a:r>
            <a:r>
              <a:rPr lang="it-IT" sz="3200" dirty="0">
                <a:solidFill>
                  <a:schemeClr val="bg1"/>
                </a:solidFill>
                <a:latin typeface="Georgia Pro Semibold" pitchFamily="18" charset="0"/>
              </a:rPr>
              <a:t> </a:t>
            </a:r>
          </a:p>
          <a:p>
            <a:pPr algn="ctr"/>
            <a:r>
              <a:rPr lang="it-IT" sz="3200" dirty="0" smtClean="0">
                <a:solidFill>
                  <a:schemeClr val="bg1"/>
                </a:solidFill>
                <a:latin typeface="Georgia Pro Semibold" pitchFamily="18" charset="0"/>
              </a:rPr>
              <a:t>Ideogramma Albero  </a:t>
            </a:r>
            <a:r>
              <a:rPr lang="ja-JP" altLang="it-IT" sz="4400" dirty="0">
                <a:solidFill>
                  <a:schemeClr val="bg1"/>
                </a:solidFill>
                <a:latin typeface="Georgia Pro Semibold" pitchFamily="18" charset="0"/>
              </a:rPr>
              <a:t>木 </a:t>
            </a:r>
            <a:endParaRPr lang="it-IT" altLang="ja-JP" sz="4400" dirty="0" smtClean="0">
              <a:solidFill>
                <a:schemeClr val="bg1"/>
              </a:solidFill>
              <a:latin typeface="Georgia Pro Semibold" pitchFamily="18" charset="0"/>
            </a:endParaRPr>
          </a:p>
          <a:p>
            <a:pPr algn="ctr"/>
            <a:endParaRPr lang="ja-JP" altLang="it-IT" sz="4400" dirty="0">
              <a:solidFill>
                <a:schemeClr val="bg1"/>
              </a:solidFill>
              <a:latin typeface="Georgia Pro Semibold" pitchFamily="18" charset="0"/>
            </a:endParaRPr>
          </a:p>
          <a:p>
            <a:pPr algn="ctr"/>
            <a:r>
              <a:rPr lang="it-IT" sz="3200" dirty="0" smtClean="0">
                <a:solidFill>
                  <a:schemeClr val="bg1"/>
                </a:solidFill>
                <a:latin typeface="Georgia Pro Semibold" pitchFamily="18" charset="0"/>
              </a:rPr>
              <a:t>In </a:t>
            </a:r>
            <a:r>
              <a:rPr lang="it-IT" sz="3200" dirty="0">
                <a:solidFill>
                  <a:schemeClr val="bg1"/>
                </a:solidFill>
                <a:latin typeface="Georgia Pro Semibold" pitchFamily="18" charset="0"/>
              </a:rPr>
              <a:t>questo caso il radicale </a:t>
            </a:r>
            <a:r>
              <a:rPr lang="it-IT" sz="3200" dirty="0" smtClean="0">
                <a:solidFill>
                  <a:schemeClr val="bg1"/>
                </a:solidFill>
                <a:latin typeface="Georgia Pro Semibold" pitchFamily="18" charset="0"/>
              </a:rPr>
              <a:t>è in forma Completa, identico all’ideogramma</a:t>
            </a:r>
          </a:p>
          <a:p>
            <a:pPr algn="ctr"/>
            <a:r>
              <a:rPr lang="it-IT" sz="3200" dirty="0" smtClean="0">
                <a:solidFill>
                  <a:schemeClr val="bg1"/>
                </a:solidFill>
                <a:latin typeface="Georgia Pro Semibold" pitchFamily="18" charset="0"/>
              </a:rPr>
              <a:t> </a:t>
            </a:r>
          </a:p>
          <a:p>
            <a:endParaRPr lang="it-IT" sz="2800" dirty="0">
              <a:solidFill>
                <a:schemeClr val="tx2"/>
              </a:solidFill>
            </a:endParaRPr>
          </a:p>
          <a:p>
            <a:r>
              <a:rPr lang="it-IT" dirty="0">
                <a:solidFill>
                  <a:schemeClr val="tx2"/>
                </a:solidFill>
              </a:rPr>
              <a:t> </a:t>
            </a:r>
          </a:p>
          <a:p>
            <a:r>
              <a:rPr lang="it-IT" dirty="0">
                <a:solidFill>
                  <a:schemeClr val="tx2"/>
                </a:solidFill>
              </a:rPr>
              <a:t> </a:t>
            </a:r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395536" y="8160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it-IT" sz="4000" dirty="0" smtClean="0">
                <a:effectLst/>
                <a:latin typeface="Georgia Pro Semibold" pitchFamily="18" charset="0"/>
              </a:rPr>
              <a:t>Concetto di «Radicale»</a:t>
            </a:r>
            <a:endParaRPr lang="it-IT" sz="4000" dirty="0">
              <a:effectLst/>
              <a:latin typeface="Georgia Pro Semibold" pitchFamily="18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363364" y="1972568"/>
            <a:ext cx="8366783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Vediamo un altro tipo di radicale che non corrisponde ad un </a:t>
            </a:r>
            <a:r>
              <a:rPr lang="it-IT" sz="3200" dirty="0" err="1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Kanji</a:t>
            </a:r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 ma è una forma stilizzata:</a:t>
            </a:r>
          </a:p>
          <a:p>
            <a:endParaRPr lang="it-IT" sz="2800" dirty="0"/>
          </a:p>
          <a:p>
            <a:r>
              <a:rPr lang="it-IT" dirty="0"/>
              <a:t> </a:t>
            </a:r>
            <a:endParaRPr lang="it-IT" sz="3200" dirty="0">
              <a:solidFill>
                <a:schemeClr val="tx2"/>
              </a:solidFill>
              <a:latin typeface="Georgia Pro Semibold" pitchFamily="18" charset="0"/>
            </a:endParaRPr>
          </a:p>
          <a:p>
            <a:r>
              <a:rPr lang="it-IT" sz="3200" dirty="0">
                <a:solidFill>
                  <a:schemeClr val="tx2"/>
                </a:solidFill>
                <a:latin typeface="Georgia Pro Semibold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63608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363364" y="1254300"/>
            <a:ext cx="8366783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 Forma «stilizzata»:</a:t>
            </a:r>
          </a:p>
          <a:p>
            <a:pPr algn="ctr"/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 </a:t>
            </a:r>
          </a:p>
          <a:p>
            <a:pPr algn="ctr"/>
            <a:r>
              <a:rPr lang="it-IT" sz="3200" dirty="0" smtClean="0">
                <a:solidFill>
                  <a:schemeClr val="bg1"/>
                </a:solidFill>
                <a:latin typeface="Georgia Pro Semibold" pitchFamily="18" charset="0"/>
              </a:rPr>
              <a:t>Esempio: Radicale Albero  </a:t>
            </a:r>
            <a:r>
              <a:rPr lang="ja-JP" altLang="it-IT" sz="4400" b="1" dirty="0">
                <a:solidFill>
                  <a:schemeClr val="bg1"/>
                </a:solidFill>
                <a:latin typeface="Georgia Pro Semibold" pitchFamily="18" charset="0"/>
              </a:rPr>
              <a:t>木</a:t>
            </a:r>
            <a:r>
              <a:rPr lang="it-IT" sz="3200" dirty="0">
                <a:solidFill>
                  <a:schemeClr val="bg1"/>
                </a:solidFill>
                <a:latin typeface="Georgia Pro Semibold" pitchFamily="18" charset="0"/>
              </a:rPr>
              <a:t> </a:t>
            </a:r>
          </a:p>
          <a:p>
            <a:pPr algn="ctr"/>
            <a:r>
              <a:rPr lang="it-IT" sz="3200" dirty="0" smtClean="0">
                <a:solidFill>
                  <a:schemeClr val="bg1"/>
                </a:solidFill>
                <a:latin typeface="Georgia Pro Semibold" pitchFamily="18" charset="0"/>
              </a:rPr>
              <a:t>Ideogramma Albero  </a:t>
            </a:r>
            <a:r>
              <a:rPr lang="ja-JP" altLang="it-IT" sz="4400" dirty="0">
                <a:solidFill>
                  <a:schemeClr val="bg1"/>
                </a:solidFill>
                <a:latin typeface="Georgia Pro Semibold" pitchFamily="18" charset="0"/>
              </a:rPr>
              <a:t>木 </a:t>
            </a:r>
            <a:endParaRPr lang="it-IT" altLang="ja-JP" sz="4400" dirty="0" smtClean="0">
              <a:solidFill>
                <a:schemeClr val="bg1"/>
              </a:solidFill>
              <a:latin typeface="Georgia Pro Semibold" pitchFamily="18" charset="0"/>
            </a:endParaRPr>
          </a:p>
          <a:p>
            <a:pPr algn="ctr"/>
            <a:endParaRPr lang="ja-JP" altLang="it-IT" sz="4400" dirty="0">
              <a:solidFill>
                <a:schemeClr val="bg1"/>
              </a:solidFill>
              <a:latin typeface="Georgia Pro Semibold" pitchFamily="18" charset="0"/>
            </a:endParaRPr>
          </a:p>
          <a:p>
            <a:pPr algn="ctr"/>
            <a:r>
              <a:rPr lang="it-IT" sz="3200" dirty="0" smtClean="0">
                <a:solidFill>
                  <a:schemeClr val="bg1"/>
                </a:solidFill>
                <a:latin typeface="Georgia Pro Semibold" pitchFamily="18" charset="0"/>
              </a:rPr>
              <a:t>In </a:t>
            </a:r>
            <a:r>
              <a:rPr lang="it-IT" sz="3200" dirty="0">
                <a:solidFill>
                  <a:schemeClr val="bg1"/>
                </a:solidFill>
                <a:latin typeface="Georgia Pro Semibold" pitchFamily="18" charset="0"/>
              </a:rPr>
              <a:t>questo caso il radicale </a:t>
            </a:r>
            <a:r>
              <a:rPr lang="it-IT" sz="3200" dirty="0" smtClean="0">
                <a:solidFill>
                  <a:schemeClr val="bg1"/>
                </a:solidFill>
                <a:latin typeface="Georgia Pro Semibold" pitchFamily="18" charset="0"/>
              </a:rPr>
              <a:t>è in forma Completa, identico all’ideogramma</a:t>
            </a:r>
          </a:p>
          <a:p>
            <a:pPr algn="ctr"/>
            <a:r>
              <a:rPr lang="it-IT" sz="3200" dirty="0" smtClean="0">
                <a:solidFill>
                  <a:schemeClr val="bg1"/>
                </a:solidFill>
                <a:latin typeface="Georgia Pro Semibold" pitchFamily="18" charset="0"/>
              </a:rPr>
              <a:t> </a:t>
            </a:r>
          </a:p>
          <a:p>
            <a:endParaRPr lang="it-IT" sz="2800" dirty="0">
              <a:solidFill>
                <a:schemeClr val="tx2"/>
              </a:solidFill>
            </a:endParaRPr>
          </a:p>
          <a:p>
            <a:r>
              <a:rPr lang="it-IT" dirty="0">
                <a:solidFill>
                  <a:schemeClr val="tx2"/>
                </a:solidFill>
              </a:rPr>
              <a:t> </a:t>
            </a:r>
          </a:p>
          <a:p>
            <a:r>
              <a:rPr lang="it-IT" dirty="0">
                <a:solidFill>
                  <a:schemeClr val="tx2"/>
                </a:solidFill>
              </a:rPr>
              <a:t> </a:t>
            </a:r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395536" y="8160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it-IT" sz="4000" dirty="0" smtClean="0">
                <a:effectLst/>
                <a:latin typeface="Georgia Pro Semibold" pitchFamily="18" charset="0"/>
              </a:rPr>
              <a:t>Concetto di «Radicale»</a:t>
            </a:r>
            <a:endParaRPr lang="it-IT" sz="4000" dirty="0">
              <a:effectLst/>
              <a:latin typeface="Georgia Pro Semibold" pitchFamily="18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363364" y="1972568"/>
            <a:ext cx="8366783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Vediamo un altro tipo di radicale che non corrisponde ad un </a:t>
            </a:r>
            <a:r>
              <a:rPr lang="it-IT" sz="3200" dirty="0" err="1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Kanji</a:t>
            </a:r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 ma è una forma stilizzata:</a:t>
            </a:r>
          </a:p>
          <a:p>
            <a:endParaRPr lang="it-IT" sz="2800" dirty="0"/>
          </a:p>
          <a:p>
            <a:r>
              <a:rPr lang="it-IT" dirty="0"/>
              <a:t> </a:t>
            </a:r>
            <a:endParaRPr lang="it-IT" sz="3200" dirty="0">
              <a:solidFill>
                <a:schemeClr val="tx2"/>
              </a:solidFill>
              <a:latin typeface="Georgia Pro Semibold" pitchFamily="18" charset="0"/>
            </a:endParaRPr>
          </a:p>
          <a:p>
            <a:r>
              <a:rPr lang="it-IT" sz="3200" dirty="0">
                <a:solidFill>
                  <a:schemeClr val="tx2"/>
                </a:solidFill>
                <a:latin typeface="Georgia Pro Semibold" pitchFamily="18" charset="0"/>
              </a:rPr>
              <a:t> 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7" t="44012" r="51042" b="52455"/>
          <a:stretch/>
        </p:blipFill>
        <p:spPr bwMode="auto">
          <a:xfrm>
            <a:off x="3261432" y="3861048"/>
            <a:ext cx="2621136" cy="714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8448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363364" y="1254300"/>
            <a:ext cx="8366783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 Forma «stilizzata»:</a:t>
            </a:r>
          </a:p>
          <a:p>
            <a:pPr algn="ctr"/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 </a:t>
            </a:r>
          </a:p>
          <a:p>
            <a:pPr algn="ctr"/>
            <a:r>
              <a:rPr lang="it-IT" sz="3200" dirty="0" smtClean="0">
                <a:solidFill>
                  <a:schemeClr val="bg1"/>
                </a:solidFill>
                <a:latin typeface="Georgia Pro Semibold" pitchFamily="18" charset="0"/>
              </a:rPr>
              <a:t>Esempio: Radicale Albero  </a:t>
            </a:r>
            <a:r>
              <a:rPr lang="ja-JP" altLang="it-IT" sz="4400" b="1" dirty="0">
                <a:solidFill>
                  <a:schemeClr val="bg1"/>
                </a:solidFill>
                <a:latin typeface="Georgia Pro Semibold" pitchFamily="18" charset="0"/>
              </a:rPr>
              <a:t>木</a:t>
            </a:r>
            <a:r>
              <a:rPr lang="it-IT" sz="3200" dirty="0">
                <a:solidFill>
                  <a:schemeClr val="bg1"/>
                </a:solidFill>
                <a:latin typeface="Georgia Pro Semibold" pitchFamily="18" charset="0"/>
              </a:rPr>
              <a:t> </a:t>
            </a:r>
          </a:p>
          <a:p>
            <a:pPr algn="ctr"/>
            <a:r>
              <a:rPr lang="it-IT" sz="3200" dirty="0" smtClean="0">
                <a:solidFill>
                  <a:schemeClr val="bg1"/>
                </a:solidFill>
                <a:latin typeface="Georgia Pro Semibold" pitchFamily="18" charset="0"/>
              </a:rPr>
              <a:t>Ideogramma Albero  </a:t>
            </a:r>
            <a:r>
              <a:rPr lang="ja-JP" altLang="it-IT" sz="4400" dirty="0">
                <a:solidFill>
                  <a:schemeClr val="bg1"/>
                </a:solidFill>
                <a:latin typeface="Georgia Pro Semibold" pitchFamily="18" charset="0"/>
              </a:rPr>
              <a:t>木 </a:t>
            </a:r>
            <a:endParaRPr lang="it-IT" altLang="ja-JP" sz="4400" dirty="0" smtClean="0">
              <a:solidFill>
                <a:schemeClr val="bg1"/>
              </a:solidFill>
              <a:latin typeface="Georgia Pro Semibold" pitchFamily="18" charset="0"/>
            </a:endParaRPr>
          </a:p>
          <a:p>
            <a:pPr algn="ctr"/>
            <a:endParaRPr lang="ja-JP" altLang="it-IT" sz="4400" dirty="0">
              <a:solidFill>
                <a:schemeClr val="bg1"/>
              </a:solidFill>
              <a:latin typeface="Georgia Pro Semibold" pitchFamily="18" charset="0"/>
            </a:endParaRPr>
          </a:p>
          <a:p>
            <a:pPr algn="ctr"/>
            <a:r>
              <a:rPr lang="it-IT" sz="3200" dirty="0" smtClean="0">
                <a:solidFill>
                  <a:schemeClr val="bg1"/>
                </a:solidFill>
                <a:latin typeface="Georgia Pro Semibold" pitchFamily="18" charset="0"/>
              </a:rPr>
              <a:t>In </a:t>
            </a:r>
            <a:r>
              <a:rPr lang="it-IT" sz="3200" dirty="0">
                <a:solidFill>
                  <a:schemeClr val="bg1"/>
                </a:solidFill>
                <a:latin typeface="Georgia Pro Semibold" pitchFamily="18" charset="0"/>
              </a:rPr>
              <a:t>questo caso il radicale </a:t>
            </a:r>
            <a:r>
              <a:rPr lang="it-IT" sz="3200" dirty="0" smtClean="0">
                <a:solidFill>
                  <a:schemeClr val="bg1"/>
                </a:solidFill>
                <a:latin typeface="Georgia Pro Semibold" pitchFamily="18" charset="0"/>
              </a:rPr>
              <a:t>è in forma Completa, identico all’ideogramma</a:t>
            </a:r>
          </a:p>
          <a:p>
            <a:pPr algn="ctr"/>
            <a:r>
              <a:rPr lang="it-IT" sz="3200" dirty="0" smtClean="0">
                <a:solidFill>
                  <a:schemeClr val="bg1"/>
                </a:solidFill>
                <a:latin typeface="Georgia Pro Semibold" pitchFamily="18" charset="0"/>
              </a:rPr>
              <a:t> </a:t>
            </a:r>
          </a:p>
          <a:p>
            <a:endParaRPr lang="it-IT" sz="2800" dirty="0">
              <a:solidFill>
                <a:schemeClr val="tx2"/>
              </a:solidFill>
            </a:endParaRPr>
          </a:p>
          <a:p>
            <a:r>
              <a:rPr lang="it-IT" dirty="0">
                <a:solidFill>
                  <a:schemeClr val="tx2"/>
                </a:solidFill>
              </a:rPr>
              <a:t> </a:t>
            </a:r>
          </a:p>
          <a:p>
            <a:r>
              <a:rPr lang="it-IT" dirty="0">
                <a:solidFill>
                  <a:schemeClr val="tx2"/>
                </a:solidFill>
              </a:rPr>
              <a:t> </a:t>
            </a:r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395536" y="8160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it-IT" sz="4000" dirty="0" smtClean="0">
                <a:effectLst/>
                <a:latin typeface="Georgia Pro Semibold" pitchFamily="18" charset="0"/>
              </a:rPr>
              <a:t>Concetto di «Radicale»</a:t>
            </a:r>
            <a:endParaRPr lang="it-IT" sz="4000" dirty="0">
              <a:effectLst/>
              <a:latin typeface="Georgia Pro Semibold" pitchFamily="18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363364" y="1972568"/>
            <a:ext cx="8366783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Vediamo un altro tipo di radicale che non corrisponde ad un </a:t>
            </a:r>
            <a:r>
              <a:rPr lang="it-IT" sz="3200" dirty="0" err="1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Kanji</a:t>
            </a:r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 ma è una forma stilizzata:</a:t>
            </a:r>
          </a:p>
          <a:p>
            <a:endParaRPr lang="it-IT" sz="2800" dirty="0"/>
          </a:p>
          <a:p>
            <a:r>
              <a:rPr lang="it-IT" dirty="0"/>
              <a:t> </a:t>
            </a:r>
            <a:endParaRPr lang="it-IT" sz="3200" dirty="0">
              <a:solidFill>
                <a:schemeClr val="tx2"/>
              </a:solidFill>
              <a:latin typeface="Georgia Pro Semibold" pitchFamily="18" charset="0"/>
            </a:endParaRPr>
          </a:p>
          <a:p>
            <a:r>
              <a:rPr lang="it-IT" sz="3200" dirty="0">
                <a:solidFill>
                  <a:schemeClr val="tx2"/>
                </a:solidFill>
                <a:latin typeface="Georgia Pro Semibold" pitchFamily="18" charset="0"/>
              </a:rPr>
              <a:t> 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7" t="44012" r="51042" b="52455"/>
          <a:stretch/>
        </p:blipFill>
        <p:spPr bwMode="auto">
          <a:xfrm>
            <a:off x="3261432" y="3861048"/>
            <a:ext cx="2621136" cy="714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ttangolo 9"/>
          <p:cNvSpPr/>
          <p:nvPr/>
        </p:nvSpPr>
        <p:spPr>
          <a:xfrm>
            <a:off x="251520" y="4575383"/>
            <a:ext cx="878497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altLang="ja-JP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Questi tre tratti rappresentano il </a:t>
            </a:r>
          </a:p>
          <a:p>
            <a:pPr algn="ctr"/>
            <a:r>
              <a:rPr lang="it-IT" altLang="ja-JP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Radicale Erba/ elemento naturale</a:t>
            </a:r>
          </a:p>
          <a:p>
            <a:pPr algn="ctr"/>
            <a:r>
              <a:rPr lang="it-IT" sz="3200" dirty="0" smtClean="0">
                <a:solidFill>
                  <a:schemeClr val="bg1"/>
                </a:solidFill>
                <a:latin typeface="Georgia Pro Semibold" pitchFamily="18" charset="0"/>
              </a:rPr>
              <a:t>Ci svela che il </a:t>
            </a:r>
            <a:r>
              <a:rPr lang="it-IT" sz="3200" dirty="0" err="1" smtClean="0">
                <a:solidFill>
                  <a:schemeClr val="bg1"/>
                </a:solidFill>
                <a:latin typeface="Georgia Pro Semibold" pitchFamily="18" charset="0"/>
              </a:rPr>
              <a:t>Kanji</a:t>
            </a:r>
            <a:r>
              <a:rPr lang="it-IT" sz="3200" dirty="0" smtClean="0">
                <a:solidFill>
                  <a:schemeClr val="bg1"/>
                </a:solidFill>
                <a:latin typeface="Georgia Pro Semibold" pitchFamily="18" charset="0"/>
              </a:rPr>
              <a:t> che lo presenta ha a che fare con erba, fiori, e elementi naturali</a:t>
            </a:r>
          </a:p>
          <a:p>
            <a:endParaRPr lang="it-IT" sz="2800" dirty="0">
              <a:solidFill>
                <a:schemeClr val="bg1"/>
              </a:solidFill>
            </a:endParaRPr>
          </a:p>
          <a:p>
            <a:r>
              <a:rPr lang="it-IT" dirty="0"/>
              <a:t> </a:t>
            </a:r>
          </a:p>
          <a:p>
            <a:r>
              <a:rPr lang="it-IT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066921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363364" y="1254300"/>
            <a:ext cx="8366783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 Forma «stilizzata»:</a:t>
            </a:r>
          </a:p>
          <a:p>
            <a:pPr algn="ctr"/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 </a:t>
            </a:r>
          </a:p>
          <a:p>
            <a:pPr algn="ctr"/>
            <a:r>
              <a:rPr lang="it-IT" sz="3200" dirty="0" smtClean="0">
                <a:solidFill>
                  <a:schemeClr val="bg1"/>
                </a:solidFill>
                <a:latin typeface="Georgia Pro Semibold" pitchFamily="18" charset="0"/>
              </a:rPr>
              <a:t>Esempio: Radicale Albero  </a:t>
            </a:r>
            <a:r>
              <a:rPr lang="ja-JP" altLang="it-IT" sz="4400" b="1" dirty="0">
                <a:solidFill>
                  <a:schemeClr val="bg1"/>
                </a:solidFill>
                <a:latin typeface="Georgia Pro Semibold" pitchFamily="18" charset="0"/>
              </a:rPr>
              <a:t>木</a:t>
            </a:r>
            <a:r>
              <a:rPr lang="it-IT" sz="3200" dirty="0">
                <a:solidFill>
                  <a:schemeClr val="bg1"/>
                </a:solidFill>
                <a:latin typeface="Georgia Pro Semibold" pitchFamily="18" charset="0"/>
              </a:rPr>
              <a:t> </a:t>
            </a:r>
          </a:p>
          <a:p>
            <a:pPr algn="ctr"/>
            <a:r>
              <a:rPr lang="it-IT" sz="3200" dirty="0" smtClean="0">
                <a:solidFill>
                  <a:schemeClr val="bg1"/>
                </a:solidFill>
                <a:latin typeface="Georgia Pro Semibold" pitchFamily="18" charset="0"/>
              </a:rPr>
              <a:t>Ideogramma Albero  </a:t>
            </a:r>
            <a:r>
              <a:rPr lang="ja-JP" altLang="it-IT" sz="4400" dirty="0">
                <a:solidFill>
                  <a:schemeClr val="bg1"/>
                </a:solidFill>
                <a:latin typeface="Georgia Pro Semibold" pitchFamily="18" charset="0"/>
              </a:rPr>
              <a:t>木 </a:t>
            </a:r>
            <a:endParaRPr lang="it-IT" altLang="ja-JP" sz="4400" dirty="0" smtClean="0">
              <a:solidFill>
                <a:schemeClr val="bg1"/>
              </a:solidFill>
              <a:latin typeface="Georgia Pro Semibold" pitchFamily="18" charset="0"/>
            </a:endParaRPr>
          </a:p>
          <a:p>
            <a:pPr algn="ctr"/>
            <a:endParaRPr lang="ja-JP" altLang="it-IT" sz="4400" dirty="0">
              <a:solidFill>
                <a:schemeClr val="bg1"/>
              </a:solidFill>
              <a:latin typeface="Georgia Pro Semibold" pitchFamily="18" charset="0"/>
            </a:endParaRPr>
          </a:p>
          <a:p>
            <a:pPr algn="ctr"/>
            <a:r>
              <a:rPr lang="it-IT" sz="3200" dirty="0" smtClean="0">
                <a:solidFill>
                  <a:schemeClr val="bg1"/>
                </a:solidFill>
                <a:latin typeface="Georgia Pro Semibold" pitchFamily="18" charset="0"/>
              </a:rPr>
              <a:t>In </a:t>
            </a:r>
            <a:r>
              <a:rPr lang="it-IT" sz="3200" dirty="0">
                <a:solidFill>
                  <a:schemeClr val="bg1"/>
                </a:solidFill>
                <a:latin typeface="Georgia Pro Semibold" pitchFamily="18" charset="0"/>
              </a:rPr>
              <a:t>questo caso il radicale </a:t>
            </a:r>
            <a:r>
              <a:rPr lang="it-IT" sz="3200" dirty="0" smtClean="0">
                <a:solidFill>
                  <a:schemeClr val="bg1"/>
                </a:solidFill>
                <a:latin typeface="Georgia Pro Semibold" pitchFamily="18" charset="0"/>
              </a:rPr>
              <a:t>è in forma Completa, identico all’ideogramma</a:t>
            </a:r>
          </a:p>
          <a:p>
            <a:pPr algn="ctr"/>
            <a:r>
              <a:rPr lang="it-IT" sz="3200" dirty="0" smtClean="0">
                <a:solidFill>
                  <a:schemeClr val="bg1"/>
                </a:solidFill>
                <a:latin typeface="Georgia Pro Semibold" pitchFamily="18" charset="0"/>
              </a:rPr>
              <a:t> </a:t>
            </a:r>
          </a:p>
          <a:p>
            <a:endParaRPr lang="it-IT" sz="2800" dirty="0">
              <a:solidFill>
                <a:schemeClr val="tx2"/>
              </a:solidFill>
            </a:endParaRPr>
          </a:p>
          <a:p>
            <a:r>
              <a:rPr lang="it-IT" dirty="0">
                <a:solidFill>
                  <a:schemeClr val="tx2"/>
                </a:solidFill>
              </a:rPr>
              <a:t> </a:t>
            </a:r>
          </a:p>
          <a:p>
            <a:r>
              <a:rPr lang="it-IT" dirty="0">
                <a:solidFill>
                  <a:schemeClr val="tx2"/>
                </a:solidFill>
              </a:rPr>
              <a:t> </a:t>
            </a:r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395536" y="8160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it-IT" sz="4000" dirty="0" smtClean="0">
                <a:effectLst/>
                <a:latin typeface="Georgia Pro Semibold" pitchFamily="18" charset="0"/>
              </a:rPr>
              <a:t>Concetto di «Radicale»</a:t>
            </a:r>
            <a:endParaRPr lang="it-IT" sz="4000" dirty="0">
              <a:effectLst/>
              <a:latin typeface="Georgia Pro Semibold" pitchFamily="18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363364" y="1972568"/>
            <a:ext cx="8366783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Vediamo un altro tipo di radicale che non corrisponde ad un </a:t>
            </a:r>
            <a:r>
              <a:rPr lang="it-IT" sz="3200" dirty="0" err="1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Kanji</a:t>
            </a:r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 ma è una forma stilizzata:</a:t>
            </a:r>
          </a:p>
          <a:p>
            <a:endParaRPr lang="it-IT" sz="2800" dirty="0"/>
          </a:p>
          <a:p>
            <a:r>
              <a:rPr lang="it-IT" dirty="0"/>
              <a:t> </a:t>
            </a:r>
            <a:endParaRPr lang="it-IT" sz="3200" dirty="0">
              <a:solidFill>
                <a:schemeClr val="tx2"/>
              </a:solidFill>
              <a:latin typeface="Georgia Pro Semibold" pitchFamily="18" charset="0"/>
            </a:endParaRPr>
          </a:p>
          <a:p>
            <a:r>
              <a:rPr lang="it-IT" sz="3200" dirty="0">
                <a:solidFill>
                  <a:schemeClr val="tx2"/>
                </a:solidFill>
                <a:latin typeface="Georgia Pro Semibold" pitchFamily="18" charset="0"/>
              </a:rPr>
              <a:t> 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7" t="44012" r="51042" b="52455"/>
          <a:stretch/>
        </p:blipFill>
        <p:spPr bwMode="auto">
          <a:xfrm>
            <a:off x="3261432" y="3861048"/>
            <a:ext cx="2621136" cy="714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ttangolo 9"/>
          <p:cNvSpPr/>
          <p:nvPr/>
        </p:nvSpPr>
        <p:spPr>
          <a:xfrm>
            <a:off x="251520" y="4575383"/>
            <a:ext cx="878497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altLang="ja-JP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Questi tre tratti rappresentano il </a:t>
            </a:r>
          </a:p>
          <a:p>
            <a:pPr algn="ctr"/>
            <a:r>
              <a:rPr lang="it-IT" altLang="ja-JP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Radicale Erba/ elemento naturale</a:t>
            </a:r>
          </a:p>
          <a:p>
            <a:pPr algn="ctr"/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Ci svela che il </a:t>
            </a:r>
            <a:r>
              <a:rPr lang="it-IT" sz="3200" dirty="0" err="1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Kanji</a:t>
            </a:r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 che lo presenta ha a che fare con erba, fiori, e elementi naturali</a:t>
            </a:r>
          </a:p>
          <a:p>
            <a:endParaRPr lang="it-IT" sz="2800" dirty="0"/>
          </a:p>
          <a:p>
            <a:r>
              <a:rPr lang="it-IT" dirty="0"/>
              <a:t> </a:t>
            </a:r>
          </a:p>
          <a:p>
            <a:r>
              <a:rPr lang="it-IT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105868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51520" y="1196752"/>
            <a:ext cx="8784976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sz="2800" dirty="0"/>
          </a:p>
          <a:p>
            <a:pPr algn="ctr"/>
            <a:r>
              <a:rPr lang="ja-JP" altLang="it-IT" sz="4800" dirty="0">
                <a:solidFill>
                  <a:schemeClr val="accent1">
                    <a:lumMod val="75000"/>
                  </a:schemeClr>
                </a:solidFill>
              </a:rPr>
              <a:t>草</a:t>
            </a:r>
            <a:r>
              <a:rPr lang="ja-JP" altLang="it-IT" sz="2800" dirty="0" smtClean="0">
                <a:solidFill>
                  <a:schemeClr val="accent1">
                    <a:lumMod val="75000"/>
                  </a:schemeClr>
                </a:solidFill>
              </a:rPr>
              <a:t>　</a:t>
            </a:r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Erba</a:t>
            </a:r>
          </a:p>
          <a:p>
            <a:pPr algn="ctr"/>
            <a:endParaRPr lang="it-IT" sz="28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ja-JP" altLang="it-IT" sz="4800" dirty="0" smtClean="0">
                <a:solidFill>
                  <a:schemeClr val="bg1"/>
                </a:solidFill>
              </a:rPr>
              <a:t>葉</a:t>
            </a:r>
            <a:r>
              <a:rPr lang="it-IT" altLang="ja-JP" sz="4800" dirty="0" smtClean="0">
                <a:solidFill>
                  <a:schemeClr val="bg1"/>
                </a:solidFill>
              </a:rPr>
              <a:t> </a:t>
            </a:r>
            <a:r>
              <a:rPr lang="it-IT" altLang="ja-JP" sz="3200" dirty="0" smtClean="0">
                <a:solidFill>
                  <a:schemeClr val="bg1"/>
                </a:solidFill>
                <a:latin typeface="Georgia Pro Semibold" pitchFamily="18" charset="0"/>
              </a:rPr>
              <a:t>Foglia</a:t>
            </a:r>
          </a:p>
          <a:p>
            <a:pPr algn="ctr"/>
            <a:endParaRPr lang="it-IT" altLang="ja-JP" sz="2800" dirty="0" smtClean="0">
              <a:solidFill>
                <a:schemeClr val="bg1"/>
              </a:solidFill>
            </a:endParaRPr>
          </a:p>
          <a:p>
            <a:pPr algn="ctr"/>
            <a:r>
              <a:rPr lang="ja-JP" altLang="it-IT" sz="4800" dirty="0" smtClean="0">
                <a:solidFill>
                  <a:schemeClr val="bg1"/>
                </a:solidFill>
              </a:rPr>
              <a:t>花</a:t>
            </a:r>
            <a:r>
              <a:rPr lang="ja-JP" altLang="it-IT" sz="2800" dirty="0">
                <a:solidFill>
                  <a:schemeClr val="bg1"/>
                </a:solidFill>
              </a:rPr>
              <a:t>　</a:t>
            </a:r>
            <a:r>
              <a:rPr lang="it-IT" sz="3200" dirty="0" smtClean="0">
                <a:solidFill>
                  <a:schemeClr val="bg1"/>
                </a:solidFill>
                <a:latin typeface="Georgia Pro Semibold" pitchFamily="18" charset="0"/>
              </a:rPr>
              <a:t>Fiore</a:t>
            </a:r>
          </a:p>
          <a:p>
            <a:pPr algn="ctr"/>
            <a:endParaRPr lang="it-IT" altLang="ja-JP" sz="2800" dirty="0">
              <a:solidFill>
                <a:schemeClr val="bg1"/>
              </a:solidFill>
            </a:endParaRPr>
          </a:p>
          <a:p>
            <a:pPr algn="ctr"/>
            <a:r>
              <a:rPr lang="ja-JP" altLang="it-IT" sz="4800" dirty="0" smtClean="0">
                <a:solidFill>
                  <a:schemeClr val="bg1"/>
                </a:solidFill>
              </a:rPr>
              <a:t>蘭</a:t>
            </a:r>
            <a:r>
              <a:rPr lang="ja-JP" altLang="it-IT" sz="2800" dirty="0" smtClean="0">
                <a:solidFill>
                  <a:schemeClr val="bg1"/>
                </a:solidFill>
              </a:rPr>
              <a:t> </a:t>
            </a:r>
            <a:r>
              <a:rPr lang="it-IT" altLang="ja-JP" sz="3200" dirty="0" smtClean="0">
                <a:solidFill>
                  <a:schemeClr val="bg1"/>
                </a:solidFill>
                <a:latin typeface="Georgia Pro Semibold" pitchFamily="18" charset="0"/>
              </a:rPr>
              <a:t>Orchidea</a:t>
            </a:r>
            <a:r>
              <a:rPr lang="it-IT" sz="2800" dirty="0" smtClean="0">
                <a:solidFill>
                  <a:schemeClr val="bg1"/>
                </a:solidFill>
              </a:rPr>
              <a:t>   </a:t>
            </a:r>
            <a:r>
              <a:rPr lang="it-IT" sz="4800" dirty="0" smtClean="0">
                <a:solidFill>
                  <a:schemeClr val="bg1"/>
                </a:solidFill>
              </a:rPr>
              <a:t> </a:t>
            </a:r>
            <a:r>
              <a:rPr lang="ja-JP" altLang="it-IT" sz="4800" dirty="0" smtClean="0">
                <a:solidFill>
                  <a:schemeClr val="bg1"/>
                </a:solidFill>
              </a:rPr>
              <a:t>菊</a:t>
            </a:r>
            <a:r>
              <a:rPr lang="it-IT" sz="4800" dirty="0" smtClean="0">
                <a:solidFill>
                  <a:schemeClr val="bg1"/>
                </a:solidFill>
              </a:rPr>
              <a:t> </a:t>
            </a:r>
            <a:r>
              <a:rPr lang="it-IT" sz="3200" dirty="0" smtClean="0">
                <a:solidFill>
                  <a:schemeClr val="bg1"/>
                </a:solidFill>
                <a:latin typeface="Georgia Pro Semibold" pitchFamily="18" charset="0"/>
              </a:rPr>
              <a:t>Crisantemo</a:t>
            </a:r>
            <a:r>
              <a:rPr lang="it-IT" sz="2800" dirty="0" smtClean="0">
                <a:solidFill>
                  <a:schemeClr val="bg1"/>
                </a:solidFill>
              </a:rPr>
              <a:t>     </a:t>
            </a:r>
            <a:r>
              <a:rPr lang="ja-JP" altLang="it-IT" sz="2800" dirty="0" smtClean="0">
                <a:solidFill>
                  <a:schemeClr val="bg1"/>
                </a:solidFill>
              </a:rPr>
              <a:t> </a:t>
            </a:r>
            <a:r>
              <a:rPr lang="ja-JP" altLang="it-IT" sz="4800" dirty="0" smtClean="0">
                <a:solidFill>
                  <a:schemeClr val="bg1"/>
                </a:solidFill>
              </a:rPr>
              <a:t>蓮</a:t>
            </a:r>
            <a:r>
              <a:rPr lang="it-IT" altLang="ja-JP" sz="4800" dirty="0" smtClean="0">
                <a:solidFill>
                  <a:schemeClr val="bg1"/>
                </a:solidFill>
              </a:rPr>
              <a:t> </a:t>
            </a:r>
            <a:r>
              <a:rPr lang="it-IT" altLang="ja-JP" sz="3200" dirty="0" smtClean="0">
                <a:solidFill>
                  <a:schemeClr val="bg1"/>
                </a:solidFill>
                <a:latin typeface="Georgia Pro Semibold" pitchFamily="18" charset="0"/>
              </a:rPr>
              <a:t>Loto</a:t>
            </a:r>
            <a:endParaRPr lang="it-IT" sz="3200" dirty="0" smtClean="0">
              <a:solidFill>
                <a:schemeClr val="bg1"/>
              </a:solidFill>
              <a:latin typeface="Georgia Pro Semibold" pitchFamily="18" charset="0"/>
            </a:endParaRPr>
          </a:p>
          <a:p>
            <a:pPr algn="ctr"/>
            <a:r>
              <a:rPr lang="it-IT" sz="2800" dirty="0" smtClean="0">
                <a:solidFill>
                  <a:schemeClr val="bg1"/>
                </a:solidFill>
              </a:rPr>
              <a:t> </a:t>
            </a:r>
            <a:endParaRPr lang="it-IT" dirty="0"/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395536" y="8160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it-IT" sz="4000" dirty="0" smtClean="0">
                <a:effectLst/>
                <a:latin typeface="Georgia Pro Semibold" pitchFamily="18" charset="0"/>
              </a:rPr>
              <a:t>Concetto di «Radicale»</a:t>
            </a:r>
            <a:endParaRPr lang="it-IT" sz="4000" dirty="0">
              <a:effectLst/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362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51520" y="1196752"/>
            <a:ext cx="8784976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sz="2800" dirty="0"/>
          </a:p>
          <a:p>
            <a:pPr algn="ctr"/>
            <a:r>
              <a:rPr lang="ja-JP" altLang="it-IT" sz="4800" dirty="0">
                <a:solidFill>
                  <a:schemeClr val="accent1">
                    <a:lumMod val="75000"/>
                  </a:schemeClr>
                </a:solidFill>
              </a:rPr>
              <a:t>草</a:t>
            </a:r>
            <a:r>
              <a:rPr lang="ja-JP" altLang="it-IT" sz="2800" dirty="0" smtClean="0">
                <a:solidFill>
                  <a:schemeClr val="accent1">
                    <a:lumMod val="75000"/>
                  </a:schemeClr>
                </a:solidFill>
              </a:rPr>
              <a:t>　</a:t>
            </a:r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Erba</a:t>
            </a:r>
          </a:p>
          <a:p>
            <a:pPr algn="ctr"/>
            <a:endParaRPr lang="it-IT" sz="28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ja-JP" altLang="it-IT" sz="4800" dirty="0" smtClean="0">
                <a:solidFill>
                  <a:schemeClr val="accent1">
                    <a:lumMod val="75000"/>
                  </a:schemeClr>
                </a:solidFill>
              </a:rPr>
              <a:t>葉</a:t>
            </a:r>
            <a:r>
              <a:rPr lang="it-IT" altLang="ja-JP" sz="4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altLang="ja-JP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Foglia</a:t>
            </a:r>
          </a:p>
          <a:p>
            <a:pPr algn="ctr"/>
            <a:endParaRPr lang="it-IT" altLang="ja-JP" sz="28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ja-JP" altLang="it-IT" sz="4800" dirty="0" smtClean="0">
                <a:solidFill>
                  <a:schemeClr val="bg1"/>
                </a:solidFill>
              </a:rPr>
              <a:t>花</a:t>
            </a:r>
            <a:r>
              <a:rPr lang="ja-JP" altLang="it-IT" sz="2800" dirty="0">
                <a:solidFill>
                  <a:schemeClr val="bg1"/>
                </a:solidFill>
              </a:rPr>
              <a:t>　</a:t>
            </a:r>
            <a:r>
              <a:rPr lang="it-IT" sz="3200" dirty="0" smtClean="0">
                <a:solidFill>
                  <a:schemeClr val="bg1"/>
                </a:solidFill>
                <a:latin typeface="Georgia Pro Semibold" pitchFamily="18" charset="0"/>
              </a:rPr>
              <a:t>Fiore</a:t>
            </a:r>
          </a:p>
          <a:p>
            <a:pPr algn="ctr"/>
            <a:endParaRPr lang="it-IT" altLang="ja-JP" sz="2800" dirty="0">
              <a:solidFill>
                <a:schemeClr val="bg1"/>
              </a:solidFill>
            </a:endParaRPr>
          </a:p>
          <a:p>
            <a:pPr algn="ctr"/>
            <a:r>
              <a:rPr lang="ja-JP" altLang="it-IT" sz="4800" dirty="0" smtClean="0">
                <a:solidFill>
                  <a:schemeClr val="bg1"/>
                </a:solidFill>
              </a:rPr>
              <a:t>蘭</a:t>
            </a:r>
            <a:r>
              <a:rPr lang="ja-JP" altLang="it-IT" sz="2800" dirty="0" smtClean="0">
                <a:solidFill>
                  <a:schemeClr val="bg1"/>
                </a:solidFill>
              </a:rPr>
              <a:t> </a:t>
            </a:r>
            <a:r>
              <a:rPr lang="it-IT" altLang="ja-JP" sz="3200" dirty="0" smtClean="0">
                <a:solidFill>
                  <a:schemeClr val="bg1"/>
                </a:solidFill>
                <a:latin typeface="Georgia Pro Semibold" pitchFamily="18" charset="0"/>
              </a:rPr>
              <a:t>Orchidea</a:t>
            </a:r>
            <a:r>
              <a:rPr lang="it-IT" sz="2800" dirty="0" smtClean="0">
                <a:solidFill>
                  <a:schemeClr val="bg1"/>
                </a:solidFill>
              </a:rPr>
              <a:t>   </a:t>
            </a:r>
            <a:r>
              <a:rPr lang="it-IT" sz="4800" dirty="0" smtClean="0">
                <a:solidFill>
                  <a:schemeClr val="bg1"/>
                </a:solidFill>
              </a:rPr>
              <a:t> </a:t>
            </a:r>
            <a:r>
              <a:rPr lang="ja-JP" altLang="it-IT" sz="4800" dirty="0" smtClean="0">
                <a:solidFill>
                  <a:schemeClr val="bg1"/>
                </a:solidFill>
              </a:rPr>
              <a:t>菊</a:t>
            </a:r>
            <a:r>
              <a:rPr lang="it-IT" sz="4800" dirty="0" smtClean="0">
                <a:solidFill>
                  <a:schemeClr val="bg1"/>
                </a:solidFill>
              </a:rPr>
              <a:t> </a:t>
            </a:r>
            <a:r>
              <a:rPr lang="it-IT" sz="3200" dirty="0" smtClean="0">
                <a:solidFill>
                  <a:schemeClr val="bg1"/>
                </a:solidFill>
                <a:latin typeface="Georgia Pro Semibold" pitchFamily="18" charset="0"/>
              </a:rPr>
              <a:t>Crisantemo</a:t>
            </a:r>
            <a:r>
              <a:rPr lang="it-IT" sz="2800" dirty="0" smtClean="0">
                <a:solidFill>
                  <a:schemeClr val="bg1"/>
                </a:solidFill>
              </a:rPr>
              <a:t>     </a:t>
            </a:r>
            <a:r>
              <a:rPr lang="ja-JP" altLang="it-IT" sz="2800" dirty="0" smtClean="0">
                <a:solidFill>
                  <a:schemeClr val="bg1"/>
                </a:solidFill>
              </a:rPr>
              <a:t> </a:t>
            </a:r>
            <a:r>
              <a:rPr lang="ja-JP" altLang="it-IT" sz="4800" dirty="0" smtClean="0">
                <a:solidFill>
                  <a:schemeClr val="bg1"/>
                </a:solidFill>
              </a:rPr>
              <a:t>蓮</a:t>
            </a:r>
            <a:r>
              <a:rPr lang="it-IT" altLang="ja-JP" sz="4800" dirty="0" smtClean="0">
                <a:solidFill>
                  <a:schemeClr val="bg1"/>
                </a:solidFill>
              </a:rPr>
              <a:t> </a:t>
            </a:r>
            <a:r>
              <a:rPr lang="it-IT" altLang="ja-JP" sz="3200" dirty="0" smtClean="0">
                <a:solidFill>
                  <a:schemeClr val="bg1"/>
                </a:solidFill>
                <a:latin typeface="Georgia Pro Semibold" pitchFamily="18" charset="0"/>
              </a:rPr>
              <a:t>Loto</a:t>
            </a:r>
            <a:endParaRPr lang="it-IT" sz="3200" dirty="0" smtClean="0">
              <a:solidFill>
                <a:schemeClr val="bg1"/>
              </a:solidFill>
              <a:latin typeface="Georgia Pro Semibold" pitchFamily="18" charset="0"/>
            </a:endParaRPr>
          </a:p>
          <a:p>
            <a:pPr algn="ctr"/>
            <a:r>
              <a:rPr lang="it-IT" sz="2800" dirty="0" smtClean="0">
                <a:solidFill>
                  <a:schemeClr val="bg1"/>
                </a:solidFill>
              </a:rPr>
              <a:t> </a:t>
            </a:r>
            <a:endParaRPr lang="it-IT" dirty="0"/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395536" y="8160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it-IT" sz="4000" dirty="0" smtClean="0">
                <a:effectLst/>
                <a:latin typeface="Georgia Pro Semibold" pitchFamily="18" charset="0"/>
              </a:rPr>
              <a:t>Concetto di «Radicale»</a:t>
            </a:r>
            <a:endParaRPr lang="it-IT" sz="4000" dirty="0">
              <a:effectLst/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3162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51520" y="1196752"/>
            <a:ext cx="8784976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sz="2800" dirty="0"/>
          </a:p>
          <a:p>
            <a:pPr algn="ctr"/>
            <a:r>
              <a:rPr lang="ja-JP" altLang="it-IT" sz="4800" dirty="0">
                <a:solidFill>
                  <a:schemeClr val="accent1">
                    <a:lumMod val="75000"/>
                  </a:schemeClr>
                </a:solidFill>
              </a:rPr>
              <a:t>草</a:t>
            </a:r>
            <a:r>
              <a:rPr lang="ja-JP" altLang="it-IT" sz="2800" dirty="0" smtClean="0">
                <a:solidFill>
                  <a:schemeClr val="accent1">
                    <a:lumMod val="75000"/>
                  </a:schemeClr>
                </a:solidFill>
              </a:rPr>
              <a:t>　</a:t>
            </a:r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Erba</a:t>
            </a:r>
          </a:p>
          <a:p>
            <a:pPr algn="ctr"/>
            <a:endParaRPr lang="it-IT" sz="28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ja-JP" altLang="it-IT" sz="4800" dirty="0" smtClean="0">
                <a:solidFill>
                  <a:schemeClr val="accent1">
                    <a:lumMod val="75000"/>
                  </a:schemeClr>
                </a:solidFill>
              </a:rPr>
              <a:t>葉</a:t>
            </a:r>
            <a:r>
              <a:rPr lang="it-IT" altLang="ja-JP" sz="4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altLang="ja-JP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Foglia</a:t>
            </a:r>
          </a:p>
          <a:p>
            <a:pPr algn="ctr"/>
            <a:endParaRPr lang="it-IT" altLang="ja-JP" sz="28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ja-JP" altLang="it-IT" sz="4800" dirty="0" smtClean="0">
                <a:solidFill>
                  <a:schemeClr val="accent1">
                    <a:lumMod val="75000"/>
                  </a:schemeClr>
                </a:solidFill>
              </a:rPr>
              <a:t>花</a:t>
            </a:r>
            <a:r>
              <a:rPr lang="ja-JP" altLang="it-IT" sz="2800" dirty="0">
                <a:solidFill>
                  <a:schemeClr val="accent1">
                    <a:lumMod val="75000"/>
                  </a:schemeClr>
                </a:solidFill>
              </a:rPr>
              <a:t>　</a:t>
            </a:r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Fiore</a:t>
            </a:r>
          </a:p>
          <a:p>
            <a:pPr algn="ctr"/>
            <a:endParaRPr lang="it-IT" altLang="ja-JP" sz="28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ja-JP" altLang="it-IT" sz="4800" dirty="0" smtClean="0">
                <a:solidFill>
                  <a:schemeClr val="bg1"/>
                </a:solidFill>
              </a:rPr>
              <a:t>蘭</a:t>
            </a:r>
            <a:r>
              <a:rPr lang="ja-JP" altLang="it-IT" sz="2800" dirty="0" smtClean="0">
                <a:solidFill>
                  <a:schemeClr val="bg1"/>
                </a:solidFill>
              </a:rPr>
              <a:t> </a:t>
            </a:r>
            <a:r>
              <a:rPr lang="it-IT" altLang="ja-JP" sz="3200" dirty="0" smtClean="0">
                <a:solidFill>
                  <a:schemeClr val="bg1"/>
                </a:solidFill>
                <a:latin typeface="Georgia Pro Semibold" pitchFamily="18" charset="0"/>
              </a:rPr>
              <a:t>Orchidea</a:t>
            </a:r>
            <a:r>
              <a:rPr lang="it-IT" sz="2800" dirty="0" smtClean="0">
                <a:solidFill>
                  <a:schemeClr val="bg1"/>
                </a:solidFill>
              </a:rPr>
              <a:t>   </a:t>
            </a:r>
            <a:r>
              <a:rPr lang="it-IT" sz="4800" dirty="0" smtClean="0">
                <a:solidFill>
                  <a:schemeClr val="bg1"/>
                </a:solidFill>
              </a:rPr>
              <a:t> </a:t>
            </a:r>
            <a:r>
              <a:rPr lang="ja-JP" altLang="it-IT" sz="4800" dirty="0" smtClean="0">
                <a:solidFill>
                  <a:schemeClr val="bg1"/>
                </a:solidFill>
              </a:rPr>
              <a:t>菊</a:t>
            </a:r>
            <a:r>
              <a:rPr lang="it-IT" sz="4800" dirty="0" smtClean="0">
                <a:solidFill>
                  <a:schemeClr val="bg1"/>
                </a:solidFill>
              </a:rPr>
              <a:t> </a:t>
            </a:r>
            <a:r>
              <a:rPr lang="it-IT" sz="3200" dirty="0" smtClean="0">
                <a:solidFill>
                  <a:schemeClr val="bg1"/>
                </a:solidFill>
                <a:latin typeface="Georgia Pro Semibold" pitchFamily="18" charset="0"/>
              </a:rPr>
              <a:t>Crisantemo</a:t>
            </a:r>
            <a:r>
              <a:rPr lang="it-IT" sz="2800" dirty="0" smtClean="0">
                <a:solidFill>
                  <a:schemeClr val="bg1"/>
                </a:solidFill>
              </a:rPr>
              <a:t>     </a:t>
            </a:r>
            <a:r>
              <a:rPr lang="ja-JP" altLang="it-IT" sz="2800" dirty="0" smtClean="0">
                <a:solidFill>
                  <a:schemeClr val="bg1"/>
                </a:solidFill>
              </a:rPr>
              <a:t> </a:t>
            </a:r>
            <a:r>
              <a:rPr lang="ja-JP" altLang="it-IT" sz="4800" dirty="0" smtClean="0">
                <a:solidFill>
                  <a:schemeClr val="bg1"/>
                </a:solidFill>
              </a:rPr>
              <a:t>蓮</a:t>
            </a:r>
            <a:r>
              <a:rPr lang="it-IT" altLang="ja-JP" sz="4800" dirty="0" smtClean="0">
                <a:solidFill>
                  <a:schemeClr val="bg1"/>
                </a:solidFill>
              </a:rPr>
              <a:t> </a:t>
            </a:r>
            <a:r>
              <a:rPr lang="it-IT" altLang="ja-JP" sz="3200" dirty="0" smtClean="0">
                <a:solidFill>
                  <a:schemeClr val="bg1"/>
                </a:solidFill>
                <a:latin typeface="Georgia Pro Semibold" pitchFamily="18" charset="0"/>
              </a:rPr>
              <a:t>Loto</a:t>
            </a:r>
            <a:endParaRPr lang="it-IT" sz="3200" dirty="0" smtClean="0">
              <a:solidFill>
                <a:schemeClr val="bg1"/>
              </a:solidFill>
              <a:latin typeface="Georgia Pro Semibold" pitchFamily="18" charset="0"/>
            </a:endParaRPr>
          </a:p>
          <a:p>
            <a:pPr algn="ctr"/>
            <a:r>
              <a:rPr lang="it-IT" sz="2800" dirty="0" smtClean="0">
                <a:solidFill>
                  <a:schemeClr val="bg1"/>
                </a:solidFill>
              </a:rPr>
              <a:t> 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395536" y="8160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it-IT" sz="4000" dirty="0" smtClean="0">
                <a:effectLst/>
                <a:latin typeface="Georgia Pro Semibold" pitchFamily="18" charset="0"/>
              </a:rPr>
              <a:t>Concetto di «Radicale»</a:t>
            </a:r>
            <a:endParaRPr lang="it-IT" sz="4000" dirty="0">
              <a:effectLst/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165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51520" y="1196752"/>
            <a:ext cx="8784976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sz="2800" dirty="0"/>
          </a:p>
          <a:p>
            <a:pPr algn="ctr"/>
            <a:r>
              <a:rPr lang="ja-JP" altLang="it-IT" sz="4800" dirty="0">
                <a:solidFill>
                  <a:schemeClr val="accent1">
                    <a:lumMod val="75000"/>
                  </a:schemeClr>
                </a:solidFill>
              </a:rPr>
              <a:t>草</a:t>
            </a:r>
            <a:r>
              <a:rPr lang="ja-JP" altLang="it-IT" sz="2800" dirty="0" smtClean="0">
                <a:solidFill>
                  <a:schemeClr val="accent1">
                    <a:lumMod val="75000"/>
                  </a:schemeClr>
                </a:solidFill>
              </a:rPr>
              <a:t>　</a:t>
            </a:r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Erba</a:t>
            </a:r>
          </a:p>
          <a:p>
            <a:pPr algn="ctr"/>
            <a:endParaRPr lang="it-IT" sz="28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ja-JP" altLang="it-IT" sz="4800" dirty="0" smtClean="0">
                <a:solidFill>
                  <a:schemeClr val="accent1">
                    <a:lumMod val="75000"/>
                  </a:schemeClr>
                </a:solidFill>
              </a:rPr>
              <a:t>葉</a:t>
            </a:r>
            <a:r>
              <a:rPr lang="it-IT" altLang="ja-JP" sz="4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altLang="ja-JP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Foglia</a:t>
            </a:r>
          </a:p>
          <a:p>
            <a:pPr algn="ctr"/>
            <a:endParaRPr lang="it-IT" altLang="ja-JP" sz="28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ja-JP" altLang="it-IT" sz="4800" dirty="0" smtClean="0">
                <a:solidFill>
                  <a:schemeClr val="accent1">
                    <a:lumMod val="75000"/>
                  </a:schemeClr>
                </a:solidFill>
              </a:rPr>
              <a:t>花</a:t>
            </a:r>
            <a:r>
              <a:rPr lang="ja-JP" altLang="it-IT" sz="2800" dirty="0">
                <a:solidFill>
                  <a:schemeClr val="accent1">
                    <a:lumMod val="75000"/>
                  </a:schemeClr>
                </a:solidFill>
              </a:rPr>
              <a:t>　</a:t>
            </a:r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Fiore</a:t>
            </a:r>
          </a:p>
          <a:p>
            <a:pPr algn="ctr"/>
            <a:endParaRPr lang="it-IT" altLang="ja-JP" sz="28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ja-JP" altLang="it-IT" sz="4800" dirty="0" smtClean="0">
                <a:solidFill>
                  <a:schemeClr val="accent1">
                    <a:lumMod val="75000"/>
                  </a:schemeClr>
                </a:solidFill>
              </a:rPr>
              <a:t>蘭</a:t>
            </a:r>
            <a:r>
              <a:rPr lang="ja-JP" altLang="it-IT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altLang="ja-JP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Orchidea</a:t>
            </a:r>
            <a:r>
              <a:rPr lang="it-IT" sz="2800" dirty="0" smtClean="0">
                <a:solidFill>
                  <a:schemeClr val="accent1">
                    <a:lumMod val="75000"/>
                  </a:schemeClr>
                </a:solidFill>
              </a:rPr>
              <a:t>   </a:t>
            </a:r>
            <a:r>
              <a:rPr lang="it-IT" sz="4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ja-JP" altLang="it-IT" sz="4800" dirty="0" smtClean="0">
                <a:solidFill>
                  <a:schemeClr val="bg1"/>
                </a:solidFill>
              </a:rPr>
              <a:t>菊</a:t>
            </a:r>
            <a:r>
              <a:rPr lang="it-IT" sz="4800" dirty="0" smtClean="0">
                <a:solidFill>
                  <a:schemeClr val="bg1"/>
                </a:solidFill>
              </a:rPr>
              <a:t> </a:t>
            </a:r>
            <a:r>
              <a:rPr lang="it-IT" sz="3200" dirty="0" smtClean="0">
                <a:solidFill>
                  <a:schemeClr val="bg1"/>
                </a:solidFill>
                <a:latin typeface="Georgia Pro Semibold" pitchFamily="18" charset="0"/>
              </a:rPr>
              <a:t>Crisantemo</a:t>
            </a:r>
            <a:r>
              <a:rPr lang="it-IT" sz="2800" dirty="0" smtClean="0">
                <a:solidFill>
                  <a:schemeClr val="bg1"/>
                </a:solidFill>
              </a:rPr>
              <a:t>     </a:t>
            </a:r>
            <a:r>
              <a:rPr lang="ja-JP" altLang="it-IT" sz="2800" dirty="0" smtClean="0">
                <a:solidFill>
                  <a:schemeClr val="bg1"/>
                </a:solidFill>
              </a:rPr>
              <a:t> </a:t>
            </a:r>
            <a:r>
              <a:rPr lang="ja-JP" altLang="it-IT" sz="4800" dirty="0" smtClean="0">
                <a:solidFill>
                  <a:schemeClr val="bg1"/>
                </a:solidFill>
              </a:rPr>
              <a:t>蓮</a:t>
            </a:r>
            <a:r>
              <a:rPr lang="it-IT" altLang="ja-JP" sz="4800" dirty="0" smtClean="0">
                <a:solidFill>
                  <a:schemeClr val="bg1"/>
                </a:solidFill>
              </a:rPr>
              <a:t> </a:t>
            </a:r>
            <a:r>
              <a:rPr lang="it-IT" altLang="ja-JP" sz="3200" dirty="0" smtClean="0">
                <a:solidFill>
                  <a:schemeClr val="bg1"/>
                </a:solidFill>
                <a:latin typeface="Georgia Pro Semibold" pitchFamily="18" charset="0"/>
              </a:rPr>
              <a:t>Loto</a:t>
            </a:r>
            <a:endParaRPr lang="it-IT" sz="3200" dirty="0" smtClean="0">
              <a:solidFill>
                <a:schemeClr val="bg1"/>
              </a:solidFill>
              <a:latin typeface="Georgia Pro Semibold" pitchFamily="18" charset="0"/>
            </a:endParaRPr>
          </a:p>
          <a:p>
            <a:pPr algn="ctr"/>
            <a:r>
              <a:rPr lang="it-IT" sz="2800" dirty="0" smtClean="0">
                <a:solidFill>
                  <a:schemeClr val="bg1"/>
                </a:solidFill>
              </a:rPr>
              <a:t> </a:t>
            </a:r>
            <a:endParaRPr lang="it-IT" dirty="0"/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395536" y="8160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it-IT" sz="4000" dirty="0" smtClean="0">
                <a:effectLst/>
                <a:latin typeface="Georgia Pro Semibold" pitchFamily="18" charset="0"/>
              </a:rPr>
              <a:t>Concetto di «Radicale»</a:t>
            </a:r>
            <a:endParaRPr lang="it-IT" sz="4000" dirty="0">
              <a:effectLst/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1672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51520" y="1196752"/>
            <a:ext cx="8784976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sz="2800" dirty="0"/>
          </a:p>
          <a:p>
            <a:pPr algn="ctr"/>
            <a:r>
              <a:rPr lang="ja-JP" altLang="it-IT" sz="4800" dirty="0">
                <a:solidFill>
                  <a:schemeClr val="accent1">
                    <a:lumMod val="75000"/>
                  </a:schemeClr>
                </a:solidFill>
              </a:rPr>
              <a:t>草</a:t>
            </a:r>
            <a:r>
              <a:rPr lang="ja-JP" altLang="it-IT" sz="2800" dirty="0" smtClean="0">
                <a:solidFill>
                  <a:schemeClr val="accent1">
                    <a:lumMod val="75000"/>
                  </a:schemeClr>
                </a:solidFill>
              </a:rPr>
              <a:t>　</a:t>
            </a:r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Erba</a:t>
            </a:r>
          </a:p>
          <a:p>
            <a:pPr algn="ctr"/>
            <a:endParaRPr lang="it-IT" sz="28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ja-JP" altLang="it-IT" sz="4800" dirty="0" smtClean="0">
                <a:solidFill>
                  <a:schemeClr val="accent1">
                    <a:lumMod val="75000"/>
                  </a:schemeClr>
                </a:solidFill>
              </a:rPr>
              <a:t>葉</a:t>
            </a:r>
            <a:r>
              <a:rPr lang="it-IT" altLang="ja-JP" sz="4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altLang="ja-JP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Foglia</a:t>
            </a:r>
          </a:p>
          <a:p>
            <a:pPr algn="ctr"/>
            <a:endParaRPr lang="it-IT" altLang="ja-JP" sz="28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ja-JP" altLang="it-IT" sz="4800" dirty="0" smtClean="0">
                <a:solidFill>
                  <a:schemeClr val="accent1">
                    <a:lumMod val="75000"/>
                  </a:schemeClr>
                </a:solidFill>
              </a:rPr>
              <a:t>花</a:t>
            </a:r>
            <a:r>
              <a:rPr lang="ja-JP" altLang="it-IT" sz="2800" dirty="0">
                <a:solidFill>
                  <a:schemeClr val="accent1">
                    <a:lumMod val="75000"/>
                  </a:schemeClr>
                </a:solidFill>
              </a:rPr>
              <a:t>　</a:t>
            </a:r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Fiore</a:t>
            </a:r>
          </a:p>
          <a:p>
            <a:pPr algn="ctr"/>
            <a:endParaRPr lang="it-IT" altLang="ja-JP" sz="28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ja-JP" altLang="it-IT" sz="4800" dirty="0" smtClean="0">
                <a:solidFill>
                  <a:schemeClr val="accent1">
                    <a:lumMod val="75000"/>
                  </a:schemeClr>
                </a:solidFill>
              </a:rPr>
              <a:t>蘭</a:t>
            </a:r>
            <a:r>
              <a:rPr lang="ja-JP" altLang="it-IT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altLang="ja-JP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Orchidea</a:t>
            </a:r>
            <a:r>
              <a:rPr lang="it-IT" sz="2800" dirty="0" smtClean="0">
                <a:solidFill>
                  <a:schemeClr val="accent1">
                    <a:lumMod val="75000"/>
                  </a:schemeClr>
                </a:solidFill>
              </a:rPr>
              <a:t>   </a:t>
            </a:r>
            <a:r>
              <a:rPr lang="it-IT" sz="4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ja-JP" altLang="it-IT" sz="4800" dirty="0" smtClean="0">
                <a:solidFill>
                  <a:schemeClr val="accent1">
                    <a:lumMod val="75000"/>
                  </a:schemeClr>
                </a:solidFill>
              </a:rPr>
              <a:t>菊</a:t>
            </a:r>
            <a:r>
              <a:rPr lang="it-IT" sz="4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Crisantemo</a:t>
            </a:r>
            <a:r>
              <a:rPr lang="it-IT" sz="2800" dirty="0" smtClean="0">
                <a:solidFill>
                  <a:schemeClr val="accent1">
                    <a:lumMod val="75000"/>
                  </a:schemeClr>
                </a:solidFill>
              </a:rPr>
              <a:t>     </a:t>
            </a:r>
            <a:r>
              <a:rPr lang="ja-JP" altLang="it-IT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ja-JP" altLang="it-IT" sz="4800" dirty="0" smtClean="0">
                <a:solidFill>
                  <a:schemeClr val="bg1"/>
                </a:solidFill>
              </a:rPr>
              <a:t>蓮</a:t>
            </a:r>
            <a:r>
              <a:rPr lang="it-IT" altLang="ja-JP" sz="4800" dirty="0" smtClean="0">
                <a:solidFill>
                  <a:schemeClr val="bg1"/>
                </a:solidFill>
              </a:rPr>
              <a:t> </a:t>
            </a:r>
            <a:r>
              <a:rPr lang="it-IT" altLang="ja-JP" sz="3200" dirty="0" smtClean="0">
                <a:solidFill>
                  <a:schemeClr val="bg1"/>
                </a:solidFill>
                <a:latin typeface="Georgia Pro Semibold" pitchFamily="18" charset="0"/>
              </a:rPr>
              <a:t>Loto</a:t>
            </a:r>
            <a:endParaRPr lang="it-IT" sz="3200" dirty="0" smtClean="0">
              <a:solidFill>
                <a:schemeClr val="bg1"/>
              </a:solidFill>
              <a:latin typeface="Georgia Pro Semibold" pitchFamily="18" charset="0"/>
            </a:endParaRPr>
          </a:p>
          <a:p>
            <a:pPr algn="ctr"/>
            <a:r>
              <a:rPr lang="it-IT" sz="2800" dirty="0" smtClean="0">
                <a:solidFill>
                  <a:schemeClr val="bg1"/>
                </a:solidFill>
              </a:rPr>
              <a:t> </a:t>
            </a:r>
            <a:endParaRPr lang="it-IT" dirty="0"/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395536" y="8160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it-IT" sz="4000" dirty="0" smtClean="0">
                <a:effectLst/>
                <a:latin typeface="Georgia Pro Semibold" pitchFamily="18" charset="0"/>
              </a:rPr>
              <a:t>Concetto di «Radicale»</a:t>
            </a:r>
            <a:endParaRPr lang="it-IT" sz="4000" dirty="0">
              <a:effectLst/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078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51520" y="1196752"/>
            <a:ext cx="8784976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sz="2800" dirty="0"/>
          </a:p>
          <a:p>
            <a:pPr algn="ctr"/>
            <a:r>
              <a:rPr lang="ja-JP" altLang="it-IT" sz="4800" dirty="0">
                <a:solidFill>
                  <a:schemeClr val="accent1">
                    <a:lumMod val="75000"/>
                  </a:schemeClr>
                </a:solidFill>
              </a:rPr>
              <a:t>草</a:t>
            </a:r>
            <a:r>
              <a:rPr lang="ja-JP" altLang="it-IT" sz="2800" dirty="0" smtClean="0">
                <a:solidFill>
                  <a:schemeClr val="accent1">
                    <a:lumMod val="75000"/>
                  </a:schemeClr>
                </a:solidFill>
              </a:rPr>
              <a:t>　</a:t>
            </a:r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Erba</a:t>
            </a:r>
          </a:p>
          <a:p>
            <a:pPr algn="ctr"/>
            <a:endParaRPr lang="it-IT" sz="28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ja-JP" altLang="it-IT" sz="4800" dirty="0" smtClean="0">
                <a:solidFill>
                  <a:schemeClr val="accent1">
                    <a:lumMod val="75000"/>
                  </a:schemeClr>
                </a:solidFill>
              </a:rPr>
              <a:t>葉</a:t>
            </a:r>
            <a:r>
              <a:rPr lang="it-IT" altLang="ja-JP" sz="4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altLang="ja-JP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Foglia</a:t>
            </a:r>
          </a:p>
          <a:p>
            <a:pPr algn="ctr"/>
            <a:endParaRPr lang="it-IT" altLang="ja-JP" sz="28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ja-JP" altLang="it-IT" sz="4800" dirty="0" smtClean="0">
                <a:solidFill>
                  <a:schemeClr val="accent1">
                    <a:lumMod val="75000"/>
                  </a:schemeClr>
                </a:solidFill>
              </a:rPr>
              <a:t>花</a:t>
            </a:r>
            <a:r>
              <a:rPr lang="ja-JP" altLang="it-IT" sz="2800" dirty="0">
                <a:solidFill>
                  <a:schemeClr val="accent1">
                    <a:lumMod val="75000"/>
                  </a:schemeClr>
                </a:solidFill>
              </a:rPr>
              <a:t>　</a:t>
            </a:r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Fiore</a:t>
            </a:r>
          </a:p>
          <a:p>
            <a:pPr algn="ctr"/>
            <a:endParaRPr lang="it-IT" altLang="ja-JP" sz="28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ja-JP" altLang="it-IT" sz="4800" dirty="0" smtClean="0">
                <a:solidFill>
                  <a:schemeClr val="accent1">
                    <a:lumMod val="75000"/>
                  </a:schemeClr>
                </a:solidFill>
              </a:rPr>
              <a:t>蘭</a:t>
            </a:r>
            <a:r>
              <a:rPr lang="ja-JP" altLang="it-IT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altLang="ja-JP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Orchidea</a:t>
            </a:r>
            <a:r>
              <a:rPr lang="it-IT" sz="2800" dirty="0" smtClean="0">
                <a:solidFill>
                  <a:schemeClr val="accent1">
                    <a:lumMod val="75000"/>
                  </a:schemeClr>
                </a:solidFill>
              </a:rPr>
              <a:t>   </a:t>
            </a:r>
            <a:r>
              <a:rPr lang="it-IT" sz="4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ja-JP" altLang="it-IT" sz="4800" dirty="0" smtClean="0">
                <a:solidFill>
                  <a:schemeClr val="accent1">
                    <a:lumMod val="75000"/>
                  </a:schemeClr>
                </a:solidFill>
              </a:rPr>
              <a:t>菊</a:t>
            </a:r>
            <a:r>
              <a:rPr lang="it-IT" sz="4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Crisantemo</a:t>
            </a:r>
            <a:r>
              <a:rPr lang="it-IT" sz="2800" dirty="0" smtClean="0">
                <a:solidFill>
                  <a:schemeClr val="accent1">
                    <a:lumMod val="75000"/>
                  </a:schemeClr>
                </a:solidFill>
              </a:rPr>
              <a:t>     </a:t>
            </a:r>
            <a:r>
              <a:rPr lang="ja-JP" altLang="it-IT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ja-JP" altLang="it-IT" sz="4800" dirty="0" smtClean="0">
                <a:solidFill>
                  <a:schemeClr val="accent1">
                    <a:lumMod val="75000"/>
                  </a:schemeClr>
                </a:solidFill>
              </a:rPr>
              <a:t>蓮</a:t>
            </a:r>
            <a:r>
              <a:rPr lang="it-IT" altLang="ja-JP" sz="4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altLang="ja-JP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Loto</a:t>
            </a:r>
            <a:endParaRPr lang="it-IT" sz="3200" dirty="0" smtClean="0">
              <a:solidFill>
                <a:schemeClr val="accent1">
                  <a:lumMod val="75000"/>
                </a:schemeClr>
              </a:solidFill>
              <a:latin typeface="Georgia Pro Semibold" pitchFamily="18" charset="0"/>
            </a:endParaRPr>
          </a:p>
          <a:p>
            <a:pPr algn="ctr"/>
            <a:r>
              <a:rPr lang="it-IT" sz="2800" dirty="0" smtClean="0">
                <a:solidFill>
                  <a:schemeClr val="bg1"/>
                </a:solidFill>
              </a:rPr>
              <a:t> </a:t>
            </a:r>
            <a:endParaRPr lang="it-IT" dirty="0"/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395536" y="8160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it-IT" sz="4000" dirty="0" smtClean="0">
                <a:effectLst/>
                <a:latin typeface="Georgia Pro Semibold" pitchFamily="18" charset="0"/>
              </a:rPr>
              <a:t>Concetto di «Radicale»</a:t>
            </a:r>
            <a:endParaRPr lang="it-IT" sz="4000" dirty="0">
              <a:effectLst/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872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467544" y="179249"/>
            <a:ext cx="8286776" cy="667875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Le parole agglutinate</a:t>
            </a:r>
            <a:r>
              <a:rPr kumimoji="0" lang="it-IT" sz="2400" b="1" i="0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 </a:t>
            </a:r>
            <a:r>
              <a:rPr kumimoji="0" lang="it-IT" sz="2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permettono, cambiando uno o più elementi della parola, di modificare il significato con estrema facilità di comprensione e memorizzazione</a:t>
            </a:r>
            <a:r>
              <a:rPr kumimoji="0" lang="it-IT" sz="2400" b="1" i="0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 !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1" i="0" u="none" strike="noStrike" cap="none" normalizeH="0" baseline="0" dirty="0" smtClean="0">
              <a:ln>
                <a:noFill/>
              </a:ln>
              <a:effectLst/>
              <a:latin typeface="Bookman Old Style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80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Georgia Pro Semibold" pitchFamily="18" charset="0"/>
                <a:cs typeface="Arial" pitchFamily="34" charset="0"/>
              </a:rPr>
              <a:t>NIHON  GO : Giapponese (Linguaggio)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800" dirty="0">
                <a:solidFill>
                  <a:schemeClr val="tx2"/>
                </a:solidFill>
                <a:latin typeface="Georgia Pro Semibold" pitchFamily="18" charset="0"/>
                <a:cs typeface="Arial" pitchFamily="34" charset="0"/>
              </a:rPr>
              <a:t>dove </a:t>
            </a:r>
            <a:r>
              <a:rPr lang="it-IT" sz="2800" dirty="0" smtClean="0">
                <a:solidFill>
                  <a:schemeClr val="tx2"/>
                </a:solidFill>
                <a:latin typeface="Georgia Pro Semibold" pitchFamily="18" charset="0"/>
                <a:cs typeface="Arial" pitchFamily="34" charset="0"/>
              </a:rPr>
              <a:t>Go </a:t>
            </a:r>
            <a:r>
              <a:rPr lang="it-IT" sz="2800" dirty="0">
                <a:solidFill>
                  <a:schemeClr val="tx2"/>
                </a:solidFill>
                <a:latin typeface="Georgia Pro Semibold" pitchFamily="18" charset="0"/>
                <a:cs typeface="Arial" pitchFamily="34" charset="0"/>
              </a:rPr>
              <a:t>significa </a:t>
            </a:r>
            <a:r>
              <a:rPr lang="it-IT" sz="2800" dirty="0" smtClean="0">
                <a:solidFill>
                  <a:schemeClr val="tx2"/>
                </a:solidFill>
                <a:latin typeface="Georgia Pro Semibold" pitchFamily="18" charset="0"/>
                <a:cs typeface="Arial" pitchFamily="34" charset="0"/>
              </a:rPr>
              <a:t>Linguaggio</a:t>
            </a:r>
            <a:endParaRPr kumimoji="0" lang="it-IT" sz="280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Georgia Pro Semibold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it-IT" sz="2800" b="1" i="0" u="none" strike="noStrike" cap="none" normalizeH="0" baseline="0" dirty="0" smtClean="0">
                <a:ln>
                  <a:noFill/>
                </a:ln>
                <a:effectLst/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800" b="1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ITARIA</a:t>
            </a:r>
            <a:r>
              <a:rPr kumimoji="0" lang="it-IT" sz="2800" b="1" u="sng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GO</a:t>
            </a:r>
            <a:r>
              <a:rPr kumimoji="0" lang="it-IT" sz="2800" b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 = Linguaggio italiano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2800" b="1" dirty="0" smtClean="0">
                <a:solidFill>
                  <a:schemeClr val="tx2"/>
                </a:solidFill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Dove </a:t>
            </a:r>
            <a:r>
              <a:rPr lang="it-IT" sz="2800" b="1" dirty="0" err="1" smtClean="0">
                <a:solidFill>
                  <a:schemeClr val="tx2"/>
                </a:solidFill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Itaria</a:t>
            </a:r>
            <a:r>
              <a:rPr lang="it-IT" sz="2800" b="1" dirty="0" smtClean="0">
                <a:solidFill>
                  <a:schemeClr val="tx2"/>
                </a:solidFill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: Italia</a:t>
            </a:r>
            <a:endParaRPr kumimoji="0" lang="it-IT" sz="2800" b="1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Georgia Pro Semibold" pitchFamily="18" charset="0"/>
              <a:ea typeface="MS Mincho" pitchFamily="49" charset="-128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800" b="1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Georgia Pro Semibold" pitchFamily="18" charset="0"/>
              <a:ea typeface="MS Mincho" pitchFamily="49" charset="-128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800" b="1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SUPEIN</a:t>
            </a:r>
            <a:r>
              <a:rPr kumimoji="0" lang="it-IT" sz="2800" b="1" u="sng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GO</a:t>
            </a:r>
            <a:r>
              <a:rPr kumimoji="0" lang="it-IT" sz="2800" b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= Linguaggio </a:t>
            </a:r>
            <a:r>
              <a:rPr lang="it-IT" sz="2800" b="1" dirty="0" smtClean="0">
                <a:solidFill>
                  <a:schemeClr val="tx2"/>
                </a:solidFill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S</a:t>
            </a:r>
            <a:r>
              <a:rPr kumimoji="0" lang="it-IT" sz="2800" b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pagnolo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800" b="1" dirty="0">
                <a:solidFill>
                  <a:schemeClr val="tx2"/>
                </a:solidFill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Dove </a:t>
            </a:r>
            <a:r>
              <a:rPr lang="it-IT" sz="2800" b="1" dirty="0" err="1" smtClean="0">
                <a:solidFill>
                  <a:schemeClr val="tx2"/>
                </a:solidFill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Supein</a:t>
            </a:r>
            <a:r>
              <a:rPr lang="it-IT" sz="2800" b="1" dirty="0" smtClean="0">
                <a:solidFill>
                  <a:schemeClr val="tx2"/>
                </a:solidFill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: Spagna</a:t>
            </a:r>
            <a:endParaRPr lang="it-IT" sz="2800" b="1" dirty="0">
              <a:solidFill>
                <a:schemeClr val="tx2"/>
              </a:solidFill>
              <a:latin typeface="Georgia Pro Semibold" pitchFamily="18" charset="0"/>
              <a:ea typeface="MS Mincho" pitchFamily="49" charset="-128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800" b="1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Georgia Pro Semibold" pitchFamily="18" charset="0"/>
              <a:ea typeface="MS Mincho" pitchFamily="49" charset="-128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it-IT" sz="2800" b="1" u="sng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FURANSUGO</a:t>
            </a:r>
            <a:r>
              <a:rPr kumimoji="0" lang="it-IT" sz="28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 = Linguaggio francese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800" b="1" dirty="0" smtClean="0">
                <a:solidFill>
                  <a:schemeClr val="bg1"/>
                </a:solidFill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Dove </a:t>
            </a:r>
            <a:r>
              <a:rPr lang="it-IT" sz="2800" b="1" dirty="0" err="1" smtClean="0">
                <a:solidFill>
                  <a:schemeClr val="bg1"/>
                </a:solidFill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Furansu</a:t>
            </a:r>
            <a:r>
              <a:rPr lang="it-IT" sz="2800" b="1" dirty="0" smtClean="0">
                <a:solidFill>
                  <a:schemeClr val="bg1"/>
                </a:solidFill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: Francia</a:t>
            </a:r>
            <a:endParaRPr lang="it-IT" sz="2800" b="1" dirty="0">
              <a:solidFill>
                <a:schemeClr val="bg1"/>
              </a:solidFill>
              <a:latin typeface="Georgia Pro Semibold" pitchFamily="18" charset="0"/>
              <a:ea typeface="MS Mincho" pitchFamily="49" charset="-128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it-IT" sz="2400" b="1" i="1" dirty="0" smtClean="0">
              <a:latin typeface="Georgia Pro Semibold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311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51520" y="1196752"/>
            <a:ext cx="8784976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sz="2800" dirty="0"/>
          </a:p>
          <a:p>
            <a:pPr algn="ctr"/>
            <a:r>
              <a:rPr lang="ja-JP" altLang="it-IT" sz="4800" dirty="0">
                <a:solidFill>
                  <a:schemeClr val="accent1">
                    <a:lumMod val="75000"/>
                  </a:schemeClr>
                </a:solidFill>
              </a:rPr>
              <a:t>草</a:t>
            </a:r>
            <a:r>
              <a:rPr lang="ja-JP" altLang="it-IT" sz="2800" dirty="0" smtClean="0">
                <a:solidFill>
                  <a:schemeClr val="accent1">
                    <a:lumMod val="75000"/>
                  </a:schemeClr>
                </a:solidFill>
              </a:rPr>
              <a:t>　</a:t>
            </a:r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Erba</a:t>
            </a:r>
          </a:p>
          <a:p>
            <a:pPr algn="ctr"/>
            <a:endParaRPr lang="it-IT" sz="28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ja-JP" altLang="it-IT" sz="4800" dirty="0" smtClean="0">
                <a:solidFill>
                  <a:schemeClr val="accent1">
                    <a:lumMod val="75000"/>
                  </a:schemeClr>
                </a:solidFill>
              </a:rPr>
              <a:t>葉</a:t>
            </a:r>
            <a:r>
              <a:rPr lang="it-IT" altLang="ja-JP" sz="4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altLang="ja-JP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Foglia</a:t>
            </a:r>
          </a:p>
          <a:p>
            <a:pPr algn="ctr"/>
            <a:endParaRPr lang="it-IT" altLang="ja-JP" sz="28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ja-JP" altLang="it-IT" sz="4800" dirty="0" smtClean="0">
                <a:solidFill>
                  <a:schemeClr val="accent1">
                    <a:lumMod val="75000"/>
                  </a:schemeClr>
                </a:solidFill>
              </a:rPr>
              <a:t>花</a:t>
            </a:r>
            <a:r>
              <a:rPr lang="ja-JP" altLang="it-IT" sz="2800" dirty="0">
                <a:solidFill>
                  <a:schemeClr val="accent1">
                    <a:lumMod val="75000"/>
                  </a:schemeClr>
                </a:solidFill>
              </a:rPr>
              <a:t>　</a:t>
            </a:r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Fiore</a:t>
            </a:r>
          </a:p>
          <a:p>
            <a:pPr algn="ctr"/>
            <a:endParaRPr lang="it-IT" altLang="ja-JP" sz="28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ja-JP" altLang="it-IT" sz="4800" dirty="0" smtClean="0">
                <a:solidFill>
                  <a:schemeClr val="accent1">
                    <a:lumMod val="75000"/>
                  </a:schemeClr>
                </a:solidFill>
              </a:rPr>
              <a:t>蘭</a:t>
            </a:r>
            <a:r>
              <a:rPr lang="ja-JP" altLang="it-IT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altLang="ja-JP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Orchidea</a:t>
            </a:r>
            <a:r>
              <a:rPr lang="it-IT" sz="2800" dirty="0" smtClean="0">
                <a:solidFill>
                  <a:schemeClr val="accent1">
                    <a:lumMod val="75000"/>
                  </a:schemeClr>
                </a:solidFill>
              </a:rPr>
              <a:t>   </a:t>
            </a:r>
            <a:r>
              <a:rPr lang="it-IT" sz="4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ja-JP" altLang="it-IT" sz="4800" dirty="0" smtClean="0">
                <a:solidFill>
                  <a:schemeClr val="accent1">
                    <a:lumMod val="75000"/>
                  </a:schemeClr>
                </a:solidFill>
              </a:rPr>
              <a:t>菊</a:t>
            </a:r>
            <a:r>
              <a:rPr lang="it-IT" sz="4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Crisantemo</a:t>
            </a:r>
            <a:r>
              <a:rPr lang="it-IT" sz="2800" dirty="0" smtClean="0">
                <a:solidFill>
                  <a:schemeClr val="accent1">
                    <a:lumMod val="75000"/>
                  </a:schemeClr>
                </a:solidFill>
              </a:rPr>
              <a:t>     </a:t>
            </a:r>
            <a:r>
              <a:rPr lang="ja-JP" altLang="it-IT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ja-JP" altLang="it-IT" sz="4800" dirty="0" smtClean="0">
                <a:solidFill>
                  <a:schemeClr val="accent1">
                    <a:lumMod val="75000"/>
                  </a:schemeClr>
                </a:solidFill>
              </a:rPr>
              <a:t>蓮</a:t>
            </a:r>
            <a:r>
              <a:rPr lang="it-IT" altLang="ja-JP" sz="4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altLang="ja-JP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Loto</a:t>
            </a:r>
            <a:endParaRPr lang="it-IT" sz="3200" dirty="0" smtClean="0">
              <a:solidFill>
                <a:schemeClr val="accent1">
                  <a:lumMod val="75000"/>
                </a:schemeClr>
              </a:solidFill>
              <a:latin typeface="Georgia Pro Semibold" pitchFamily="18" charset="0"/>
            </a:endParaRPr>
          </a:p>
          <a:p>
            <a:pPr algn="ctr"/>
            <a:r>
              <a:rPr lang="it-IT" sz="2800" dirty="0" smtClean="0">
                <a:solidFill>
                  <a:schemeClr val="bg1"/>
                </a:solidFill>
              </a:rPr>
              <a:t> </a:t>
            </a:r>
            <a:endParaRPr lang="it-IT" dirty="0"/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395536" y="8160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it-IT" sz="4000" dirty="0" smtClean="0">
                <a:effectLst/>
                <a:latin typeface="Georgia Pro Semibold" pitchFamily="18" charset="0"/>
              </a:rPr>
              <a:t>Concetto di «Radicale»</a:t>
            </a:r>
            <a:endParaRPr lang="it-IT" sz="4000" dirty="0">
              <a:effectLst/>
              <a:latin typeface="Georgia Pro Semibold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712264"/>
            <a:ext cx="752617" cy="28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7757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51520" y="1196752"/>
            <a:ext cx="8784976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sz="2800" dirty="0"/>
          </a:p>
          <a:p>
            <a:pPr algn="ctr"/>
            <a:r>
              <a:rPr lang="ja-JP" altLang="it-IT" sz="4800" dirty="0">
                <a:solidFill>
                  <a:schemeClr val="accent1">
                    <a:lumMod val="75000"/>
                  </a:schemeClr>
                </a:solidFill>
              </a:rPr>
              <a:t>草</a:t>
            </a:r>
            <a:r>
              <a:rPr lang="ja-JP" altLang="it-IT" sz="2800" dirty="0" smtClean="0">
                <a:solidFill>
                  <a:schemeClr val="accent1">
                    <a:lumMod val="75000"/>
                  </a:schemeClr>
                </a:solidFill>
              </a:rPr>
              <a:t>　</a:t>
            </a:r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Erba</a:t>
            </a:r>
          </a:p>
          <a:p>
            <a:pPr algn="ctr"/>
            <a:endParaRPr lang="it-IT" sz="28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ja-JP" altLang="it-IT" sz="4800" dirty="0" smtClean="0">
                <a:solidFill>
                  <a:schemeClr val="accent1">
                    <a:lumMod val="75000"/>
                  </a:schemeClr>
                </a:solidFill>
              </a:rPr>
              <a:t>葉</a:t>
            </a:r>
            <a:r>
              <a:rPr lang="it-IT" altLang="ja-JP" sz="4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altLang="ja-JP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Foglia</a:t>
            </a:r>
          </a:p>
          <a:p>
            <a:pPr algn="ctr"/>
            <a:endParaRPr lang="it-IT" altLang="ja-JP" sz="28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ja-JP" altLang="it-IT" sz="4800" dirty="0" smtClean="0">
                <a:solidFill>
                  <a:schemeClr val="accent1">
                    <a:lumMod val="75000"/>
                  </a:schemeClr>
                </a:solidFill>
              </a:rPr>
              <a:t>花</a:t>
            </a:r>
            <a:r>
              <a:rPr lang="ja-JP" altLang="it-IT" sz="2800" dirty="0">
                <a:solidFill>
                  <a:schemeClr val="accent1">
                    <a:lumMod val="75000"/>
                  </a:schemeClr>
                </a:solidFill>
              </a:rPr>
              <a:t>　</a:t>
            </a:r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Fiore</a:t>
            </a:r>
          </a:p>
          <a:p>
            <a:pPr algn="ctr"/>
            <a:endParaRPr lang="it-IT" altLang="ja-JP" sz="28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ja-JP" altLang="it-IT" sz="4800" dirty="0" smtClean="0">
                <a:solidFill>
                  <a:schemeClr val="accent1">
                    <a:lumMod val="75000"/>
                  </a:schemeClr>
                </a:solidFill>
              </a:rPr>
              <a:t>蘭</a:t>
            </a:r>
            <a:r>
              <a:rPr lang="ja-JP" altLang="it-IT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altLang="ja-JP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Orchidea</a:t>
            </a:r>
            <a:r>
              <a:rPr lang="it-IT" sz="2800" dirty="0" smtClean="0">
                <a:solidFill>
                  <a:schemeClr val="accent1">
                    <a:lumMod val="75000"/>
                  </a:schemeClr>
                </a:solidFill>
              </a:rPr>
              <a:t>   </a:t>
            </a:r>
            <a:r>
              <a:rPr lang="it-IT" sz="4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ja-JP" altLang="it-IT" sz="4800" dirty="0" smtClean="0">
                <a:solidFill>
                  <a:schemeClr val="accent1">
                    <a:lumMod val="75000"/>
                  </a:schemeClr>
                </a:solidFill>
              </a:rPr>
              <a:t>菊</a:t>
            </a:r>
            <a:r>
              <a:rPr lang="it-IT" sz="4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Crisantemo</a:t>
            </a:r>
            <a:r>
              <a:rPr lang="it-IT" sz="2800" dirty="0" smtClean="0">
                <a:solidFill>
                  <a:schemeClr val="accent1">
                    <a:lumMod val="75000"/>
                  </a:schemeClr>
                </a:solidFill>
              </a:rPr>
              <a:t>     </a:t>
            </a:r>
            <a:r>
              <a:rPr lang="ja-JP" altLang="it-IT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ja-JP" altLang="it-IT" sz="4800" dirty="0" smtClean="0">
                <a:solidFill>
                  <a:schemeClr val="accent1">
                    <a:lumMod val="75000"/>
                  </a:schemeClr>
                </a:solidFill>
              </a:rPr>
              <a:t>蓮</a:t>
            </a:r>
            <a:r>
              <a:rPr lang="it-IT" altLang="ja-JP" sz="4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altLang="ja-JP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Loto</a:t>
            </a:r>
            <a:endParaRPr lang="it-IT" sz="3200" dirty="0" smtClean="0">
              <a:solidFill>
                <a:schemeClr val="accent1">
                  <a:lumMod val="75000"/>
                </a:schemeClr>
              </a:solidFill>
              <a:latin typeface="Georgia Pro Semibold" pitchFamily="18" charset="0"/>
            </a:endParaRPr>
          </a:p>
          <a:p>
            <a:pPr algn="ctr"/>
            <a:r>
              <a:rPr lang="it-IT" sz="2800" dirty="0" smtClean="0">
                <a:solidFill>
                  <a:schemeClr val="bg1"/>
                </a:solidFill>
              </a:rPr>
              <a:t> </a:t>
            </a:r>
            <a:endParaRPr lang="it-IT" dirty="0"/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395536" y="8160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it-IT" sz="4000" dirty="0" smtClean="0">
                <a:effectLst/>
                <a:latin typeface="Georgia Pro Semibold" pitchFamily="18" charset="0"/>
              </a:rPr>
              <a:t>Concetto di «Radicale»</a:t>
            </a:r>
            <a:endParaRPr lang="it-IT" sz="4000" dirty="0">
              <a:effectLst/>
              <a:latin typeface="Georgia Pro Semibold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712264"/>
            <a:ext cx="752617" cy="28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852936"/>
            <a:ext cx="755650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0" y="4077072"/>
            <a:ext cx="755650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139159"/>
            <a:ext cx="755650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525" y="5139159"/>
            <a:ext cx="755650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5085184"/>
            <a:ext cx="755650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7169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/>
          <p:cNvSpPr>
            <a:spLocks noGrp="1"/>
          </p:cNvSpPr>
          <p:nvPr>
            <p:ph type="title"/>
          </p:nvPr>
        </p:nvSpPr>
        <p:spPr>
          <a:xfrm>
            <a:off x="7541" y="261640"/>
            <a:ext cx="9143999" cy="1331640"/>
          </a:xfrm>
        </p:spPr>
        <p:txBody>
          <a:bodyPr>
            <a:noAutofit/>
          </a:bodyPr>
          <a:lstStyle/>
          <a:p>
            <a:r>
              <a:rPr lang="it-IT" sz="40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>Come si Scrive </a:t>
            </a:r>
            <a:br>
              <a:rPr lang="it-IT" sz="40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</a:br>
            <a:r>
              <a:rPr lang="it-IT" sz="40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>un ideogramma? </a:t>
            </a:r>
            <a:endParaRPr lang="it-IT" sz="4000" dirty="0">
              <a:solidFill>
                <a:schemeClr val="tx2"/>
              </a:solidFill>
              <a:effectLst/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611560" y="2276872"/>
            <a:ext cx="7920880" cy="3161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i="1" dirty="0" smtClean="0">
                <a:solidFill>
                  <a:schemeClr val="bg1"/>
                </a:solidFill>
                <a:latin typeface="Georgia Pro Semibold" pitchFamily="18" charset="0"/>
              </a:rPr>
              <a:t>« Si può affermare di padroneggiare un arte quando la tecnica opera attraverso il corpo e gli arti come se fosse indipendente dalla tua mente conscia» </a:t>
            </a:r>
          </a:p>
          <a:p>
            <a:endParaRPr lang="it-IT" sz="2900" i="1" dirty="0" smtClean="0">
              <a:solidFill>
                <a:schemeClr val="bg1"/>
              </a:solidFill>
              <a:latin typeface="Georgia Pro Semibold" pitchFamily="18" charset="0"/>
            </a:endParaRPr>
          </a:p>
          <a:p>
            <a:pPr algn="r"/>
            <a:r>
              <a:rPr lang="it-IT" sz="2700" i="1" dirty="0" smtClean="0">
                <a:solidFill>
                  <a:schemeClr val="bg1"/>
                </a:solidFill>
                <a:latin typeface="Georgia Pro Semibold" pitchFamily="18" charset="0"/>
              </a:rPr>
              <a:t>Cit. Trattato sulla spada, </a:t>
            </a:r>
            <a:r>
              <a:rPr lang="it-IT" sz="2700" i="1" dirty="0" err="1" smtClean="0">
                <a:solidFill>
                  <a:schemeClr val="bg1"/>
                </a:solidFill>
                <a:latin typeface="Georgia Pro Semibold" pitchFamily="18" charset="0"/>
              </a:rPr>
              <a:t>Tajima</a:t>
            </a:r>
            <a:r>
              <a:rPr lang="it-IT" sz="2700" i="1" dirty="0" smtClean="0">
                <a:solidFill>
                  <a:schemeClr val="bg1"/>
                </a:solidFill>
                <a:latin typeface="Georgia Pro Semibold" pitchFamily="18" charset="0"/>
              </a:rPr>
              <a:t>, (1571-1646)</a:t>
            </a:r>
            <a:endParaRPr lang="it-IT" sz="2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332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591468" y="2060848"/>
            <a:ext cx="7920880" cy="43204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300" i="1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« </a:t>
            </a:r>
            <a:r>
              <a:rPr lang="it-IT" sz="33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Si può affermare di padroneggiare un arte quando la tecnica opera attraverso il corpo e gli arti come se fosse indipendente dalla tua mente conscia</a:t>
            </a:r>
            <a:r>
              <a:rPr lang="it-IT" sz="3300" i="1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» </a:t>
            </a:r>
          </a:p>
          <a:p>
            <a:pPr algn="l"/>
            <a:endParaRPr lang="it-IT" sz="2900" i="1" dirty="0" smtClean="0">
              <a:solidFill>
                <a:schemeClr val="accent1">
                  <a:lumMod val="75000"/>
                </a:schemeClr>
              </a:solidFill>
              <a:latin typeface="Georgia Pro Semibold" pitchFamily="18" charset="0"/>
            </a:endParaRPr>
          </a:p>
          <a:p>
            <a:pPr algn="r"/>
            <a:endParaRPr lang="it-IT" sz="1600" i="1" dirty="0" smtClean="0">
              <a:solidFill>
                <a:schemeClr val="accent1">
                  <a:lumMod val="75000"/>
                </a:schemeClr>
              </a:solidFill>
              <a:latin typeface="Georgia Pro Semibold" pitchFamily="18" charset="0"/>
            </a:endParaRPr>
          </a:p>
          <a:p>
            <a:pPr algn="r"/>
            <a:endParaRPr lang="it-IT" sz="1600" i="1" dirty="0">
              <a:solidFill>
                <a:schemeClr val="accent1">
                  <a:lumMod val="75000"/>
                </a:schemeClr>
              </a:solidFill>
              <a:latin typeface="Georgia Pro Semibold" pitchFamily="18" charset="0"/>
            </a:endParaRPr>
          </a:p>
          <a:p>
            <a:pPr algn="r"/>
            <a:endParaRPr lang="it-IT" sz="1600" i="1" dirty="0" smtClean="0">
              <a:solidFill>
                <a:schemeClr val="accent1">
                  <a:lumMod val="75000"/>
                </a:schemeClr>
              </a:solidFill>
              <a:latin typeface="Georgia Pro Semibold" pitchFamily="18" charset="0"/>
            </a:endParaRPr>
          </a:p>
          <a:p>
            <a:pPr algn="r"/>
            <a:endParaRPr lang="it-IT" sz="1600" i="1" dirty="0" smtClean="0">
              <a:solidFill>
                <a:schemeClr val="accent1">
                  <a:lumMod val="75000"/>
                </a:schemeClr>
              </a:solidFill>
              <a:latin typeface="Georgia Pro Semibold" pitchFamily="18" charset="0"/>
            </a:endParaRPr>
          </a:p>
          <a:p>
            <a:pPr algn="r"/>
            <a:endParaRPr lang="it-IT" sz="1600" i="1" dirty="0">
              <a:solidFill>
                <a:schemeClr val="accent1">
                  <a:lumMod val="75000"/>
                </a:schemeClr>
              </a:solidFill>
              <a:latin typeface="Georgia Pro Semibold" pitchFamily="18" charset="0"/>
            </a:endParaRPr>
          </a:p>
          <a:p>
            <a:pPr algn="r"/>
            <a:endParaRPr lang="it-IT" sz="1600" i="1" dirty="0" smtClean="0">
              <a:solidFill>
                <a:schemeClr val="accent1">
                  <a:lumMod val="75000"/>
                </a:schemeClr>
              </a:solidFill>
              <a:latin typeface="Georgia Pro Semibold" pitchFamily="18" charset="0"/>
            </a:endParaRPr>
          </a:p>
          <a:p>
            <a:pPr algn="r"/>
            <a:endParaRPr lang="it-IT" sz="1600" i="1" dirty="0">
              <a:solidFill>
                <a:schemeClr val="accent1">
                  <a:lumMod val="75000"/>
                </a:schemeClr>
              </a:solidFill>
              <a:latin typeface="Georgia Pro Semibold" pitchFamily="18" charset="0"/>
            </a:endParaRPr>
          </a:p>
          <a:p>
            <a:pPr algn="r"/>
            <a:r>
              <a:rPr lang="it-IT" sz="1600" i="1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Cit. Trattato sulla spada, </a:t>
            </a:r>
            <a:r>
              <a:rPr lang="it-IT" sz="1600" i="1" dirty="0" err="1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Tajima</a:t>
            </a:r>
            <a:r>
              <a:rPr lang="it-IT" sz="1600" i="1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, (1571-1646)</a:t>
            </a:r>
            <a:endParaRPr lang="it-IT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Titolo 1"/>
          <p:cNvSpPr>
            <a:spLocks noGrp="1"/>
          </p:cNvSpPr>
          <p:nvPr>
            <p:ph type="title"/>
          </p:nvPr>
        </p:nvSpPr>
        <p:spPr>
          <a:xfrm>
            <a:off x="7541" y="261640"/>
            <a:ext cx="9143999" cy="1331640"/>
          </a:xfrm>
        </p:spPr>
        <p:txBody>
          <a:bodyPr>
            <a:noAutofit/>
          </a:bodyPr>
          <a:lstStyle/>
          <a:p>
            <a:r>
              <a:rPr lang="it-IT" sz="40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>Come si Scrive </a:t>
            </a:r>
            <a:br>
              <a:rPr lang="it-IT" sz="40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</a:br>
            <a:r>
              <a:rPr lang="it-IT" sz="40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>un ideogramma? </a:t>
            </a:r>
            <a:endParaRPr lang="it-IT" sz="4000" dirty="0">
              <a:solidFill>
                <a:schemeClr val="tx2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18491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/>
          <p:cNvSpPr>
            <a:spLocks noGrp="1"/>
          </p:cNvSpPr>
          <p:nvPr>
            <p:ph type="title"/>
          </p:nvPr>
        </p:nvSpPr>
        <p:spPr>
          <a:xfrm>
            <a:off x="7541" y="261640"/>
            <a:ext cx="9143999" cy="1331640"/>
          </a:xfrm>
        </p:spPr>
        <p:txBody>
          <a:bodyPr>
            <a:noAutofit/>
          </a:bodyPr>
          <a:lstStyle/>
          <a:p>
            <a:r>
              <a:rPr lang="it-IT" sz="40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>Come si Scrive </a:t>
            </a:r>
            <a:br>
              <a:rPr lang="it-IT" sz="40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</a:br>
            <a:r>
              <a:rPr lang="it-IT" sz="40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>un ideogramma? </a:t>
            </a:r>
            <a:endParaRPr lang="it-IT" sz="4000" dirty="0">
              <a:solidFill>
                <a:schemeClr val="tx2"/>
              </a:solidFill>
              <a:effectLst/>
            </a:endParaRPr>
          </a:p>
        </p:txBody>
      </p:sp>
      <p:sp>
        <p:nvSpPr>
          <p:cNvPr id="4" name="Titolo 1"/>
          <p:cNvSpPr txBox="1">
            <a:spLocks/>
          </p:cNvSpPr>
          <p:nvPr/>
        </p:nvSpPr>
        <p:spPr>
          <a:xfrm>
            <a:off x="559117" y="1860848"/>
            <a:ext cx="7920880" cy="43924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it-IT" sz="2800" i="1" dirty="0">
              <a:solidFill>
                <a:schemeClr val="bg1"/>
              </a:solidFill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150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/>
          <p:cNvSpPr>
            <a:spLocks noGrp="1"/>
          </p:cNvSpPr>
          <p:nvPr>
            <p:ph type="title"/>
          </p:nvPr>
        </p:nvSpPr>
        <p:spPr>
          <a:xfrm>
            <a:off x="7541" y="261640"/>
            <a:ext cx="9143999" cy="1331640"/>
          </a:xfrm>
        </p:spPr>
        <p:txBody>
          <a:bodyPr>
            <a:noAutofit/>
          </a:bodyPr>
          <a:lstStyle/>
          <a:p>
            <a:r>
              <a:rPr lang="it-IT" sz="40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>Come si Scrive </a:t>
            </a:r>
            <a:br>
              <a:rPr lang="it-IT" sz="40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</a:br>
            <a:r>
              <a:rPr lang="it-IT" sz="40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>un ideogramma? </a:t>
            </a:r>
            <a:endParaRPr lang="it-IT" sz="4000" dirty="0">
              <a:solidFill>
                <a:schemeClr val="tx2"/>
              </a:solidFill>
              <a:effectLst/>
            </a:endParaRPr>
          </a:p>
        </p:txBody>
      </p:sp>
      <p:sp>
        <p:nvSpPr>
          <p:cNvPr id="4" name="Titolo 1"/>
          <p:cNvSpPr txBox="1">
            <a:spLocks/>
          </p:cNvSpPr>
          <p:nvPr/>
        </p:nvSpPr>
        <p:spPr>
          <a:xfrm>
            <a:off x="559117" y="1860848"/>
            <a:ext cx="7920880" cy="43924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28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1-</a:t>
            </a:r>
            <a:r>
              <a:rPr lang="it-IT" sz="2800" i="1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 </a:t>
            </a:r>
            <a:r>
              <a:rPr lang="it-IT" sz="28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I </a:t>
            </a:r>
            <a:r>
              <a:rPr lang="it-IT" sz="2800" dirty="0" err="1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Kanji</a:t>
            </a:r>
            <a:r>
              <a:rPr lang="it-IT" sz="28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 devo essere scritti dall’alto verso il  basso</a:t>
            </a:r>
          </a:p>
          <a:p>
            <a:pPr algn="l"/>
            <a:endParaRPr lang="it-IT" sz="2800" i="1" dirty="0" smtClean="0">
              <a:solidFill>
                <a:schemeClr val="accent1">
                  <a:lumMod val="75000"/>
                </a:schemeClr>
              </a:solidFill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508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/>
          <p:cNvSpPr>
            <a:spLocks noGrp="1"/>
          </p:cNvSpPr>
          <p:nvPr>
            <p:ph type="title"/>
          </p:nvPr>
        </p:nvSpPr>
        <p:spPr>
          <a:xfrm>
            <a:off x="7541" y="261640"/>
            <a:ext cx="9143999" cy="1331640"/>
          </a:xfrm>
        </p:spPr>
        <p:txBody>
          <a:bodyPr>
            <a:noAutofit/>
          </a:bodyPr>
          <a:lstStyle/>
          <a:p>
            <a:r>
              <a:rPr lang="it-IT" sz="40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>Come si Scrive </a:t>
            </a:r>
            <a:br>
              <a:rPr lang="it-IT" sz="40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</a:br>
            <a:r>
              <a:rPr lang="it-IT" sz="40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>un ideogramma? </a:t>
            </a:r>
            <a:endParaRPr lang="it-IT" sz="4000" dirty="0">
              <a:solidFill>
                <a:schemeClr val="tx2"/>
              </a:solidFill>
              <a:effectLst/>
            </a:endParaRPr>
          </a:p>
        </p:txBody>
      </p:sp>
      <p:sp>
        <p:nvSpPr>
          <p:cNvPr id="4" name="Titolo 1"/>
          <p:cNvSpPr txBox="1">
            <a:spLocks/>
          </p:cNvSpPr>
          <p:nvPr/>
        </p:nvSpPr>
        <p:spPr>
          <a:xfrm>
            <a:off x="559117" y="1860848"/>
            <a:ext cx="7920880" cy="43924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28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1- I </a:t>
            </a:r>
            <a:r>
              <a:rPr lang="it-IT" sz="2800" dirty="0" err="1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Kanji</a:t>
            </a:r>
            <a:r>
              <a:rPr lang="it-IT" sz="28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 devo essere scritti dall’alto verso il  basso</a:t>
            </a:r>
          </a:p>
          <a:p>
            <a:pPr algn="l"/>
            <a:endParaRPr lang="it-IT" sz="2800" dirty="0" smtClean="0">
              <a:solidFill>
                <a:schemeClr val="accent1">
                  <a:lumMod val="75000"/>
                </a:schemeClr>
              </a:solidFill>
              <a:latin typeface="Georgia Pro Semibold" pitchFamily="18" charset="0"/>
            </a:endParaRPr>
          </a:p>
          <a:p>
            <a:pPr algn="l"/>
            <a:r>
              <a:rPr lang="it-IT" sz="2800" dirty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2- I </a:t>
            </a:r>
            <a:r>
              <a:rPr lang="it-IT" sz="2800" dirty="0" err="1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Kanji</a:t>
            </a:r>
            <a:r>
              <a:rPr lang="it-IT" sz="2800" dirty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 devo essere scritti </a:t>
            </a:r>
            <a:r>
              <a:rPr lang="it-IT" sz="28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da sinistra   verso destra</a:t>
            </a:r>
          </a:p>
          <a:p>
            <a:pPr algn="l"/>
            <a:endParaRPr lang="it-IT" sz="2800" i="1" dirty="0" smtClean="0">
              <a:solidFill>
                <a:schemeClr val="accent1">
                  <a:lumMod val="75000"/>
                </a:schemeClr>
              </a:solidFill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8613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/>
          <p:cNvSpPr>
            <a:spLocks noGrp="1"/>
          </p:cNvSpPr>
          <p:nvPr>
            <p:ph type="title"/>
          </p:nvPr>
        </p:nvSpPr>
        <p:spPr>
          <a:xfrm>
            <a:off x="7541" y="261640"/>
            <a:ext cx="9143999" cy="1331640"/>
          </a:xfrm>
        </p:spPr>
        <p:txBody>
          <a:bodyPr>
            <a:noAutofit/>
          </a:bodyPr>
          <a:lstStyle/>
          <a:p>
            <a:r>
              <a:rPr lang="it-IT" sz="40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>Come si Scrive </a:t>
            </a:r>
            <a:br>
              <a:rPr lang="it-IT" sz="40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</a:br>
            <a:r>
              <a:rPr lang="it-IT" sz="40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>un ideogramma? </a:t>
            </a:r>
            <a:endParaRPr lang="it-IT" sz="4000" dirty="0">
              <a:solidFill>
                <a:schemeClr val="tx2"/>
              </a:solidFill>
              <a:effectLst/>
            </a:endParaRPr>
          </a:p>
        </p:txBody>
      </p:sp>
      <p:sp>
        <p:nvSpPr>
          <p:cNvPr id="4" name="Titolo 1"/>
          <p:cNvSpPr txBox="1">
            <a:spLocks/>
          </p:cNvSpPr>
          <p:nvPr/>
        </p:nvSpPr>
        <p:spPr>
          <a:xfrm>
            <a:off x="559117" y="1860848"/>
            <a:ext cx="7920880" cy="43924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28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1- I </a:t>
            </a:r>
            <a:r>
              <a:rPr lang="it-IT" sz="2800" dirty="0" err="1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Kanji</a:t>
            </a:r>
            <a:r>
              <a:rPr lang="it-IT" sz="28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 devo essere scritti dall’alto verso il  basso</a:t>
            </a:r>
          </a:p>
          <a:p>
            <a:pPr algn="l"/>
            <a:endParaRPr lang="it-IT" sz="2800" dirty="0" smtClean="0">
              <a:solidFill>
                <a:schemeClr val="accent1">
                  <a:lumMod val="75000"/>
                </a:schemeClr>
              </a:solidFill>
              <a:latin typeface="Georgia Pro Semibold" pitchFamily="18" charset="0"/>
            </a:endParaRPr>
          </a:p>
          <a:p>
            <a:pPr algn="l"/>
            <a:r>
              <a:rPr lang="it-IT" sz="2800" dirty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2- I </a:t>
            </a:r>
            <a:r>
              <a:rPr lang="it-IT" sz="2800" dirty="0" err="1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Kanji</a:t>
            </a:r>
            <a:r>
              <a:rPr lang="it-IT" sz="2800" dirty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 devo essere scritti </a:t>
            </a:r>
            <a:r>
              <a:rPr lang="it-IT" sz="28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da sinistra   verso destra</a:t>
            </a:r>
          </a:p>
          <a:p>
            <a:pPr algn="l"/>
            <a:endParaRPr lang="it-IT" sz="2800" dirty="0" smtClean="0">
              <a:solidFill>
                <a:schemeClr val="accent1">
                  <a:lumMod val="75000"/>
                </a:schemeClr>
              </a:solidFill>
              <a:latin typeface="Georgia Pro Semibold" pitchFamily="18" charset="0"/>
            </a:endParaRPr>
          </a:p>
          <a:p>
            <a:pPr algn="l"/>
            <a:r>
              <a:rPr lang="it-IT" sz="28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3- La porzione centrale va tracciata prima dei tratti che la affiancano</a:t>
            </a:r>
          </a:p>
          <a:p>
            <a:pPr algn="l"/>
            <a:endParaRPr lang="it-IT" sz="2800" i="1" dirty="0" smtClean="0">
              <a:solidFill>
                <a:schemeClr val="accent1">
                  <a:lumMod val="75000"/>
                </a:schemeClr>
              </a:solidFill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218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/>
          <p:cNvSpPr>
            <a:spLocks noGrp="1"/>
          </p:cNvSpPr>
          <p:nvPr>
            <p:ph type="title"/>
          </p:nvPr>
        </p:nvSpPr>
        <p:spPr>
          <a:xfrm>
            <a:off x="7541" y="261640"/>
            <a:ext cx="9143999" cy="1331640"/>
          </a:xfrm>
        </p:spPr>
        <p:txBody>
          <a:bodyPr>
            <a:noAutofit/>
          </a:bodyPr>
          <a:lstStyle/>
          <a:p>
            <a:r>
              <a:rPr lang="it-IT" sz="40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>Come si Scrive </a:t>
            </a:r>
            <a:br>
              <a:rPr lang="it-IT" sz="40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</a:br>
            <a:r>
              <a:rPr lang="it-IT" sz="40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>un ideogramma? </a:t>
            </a:r>
            <a:endParaRPr lang="it-IT" sz="4000" dirty="0">
              <a:solidFill>
                <a:schemeClr val="tx2"/>
              </a:solidFill>
              <a:effectLst/>
            </a:endParaRPr>
          </a:p>
        </p:txBody>
      </p:sp>
      <p:sp>
        <p:nvSpPr>
          <p:cNvPr id="4" name="Titolo 1"/>
          <p:cNvSpPr txBox="1">
            <a:spLocks/>
          </p:cNvSpPr>
          <p:nvPr/>
        </p:nvSpPr>
        <p:spPr>
          <a:xfrm>
            <a:off x="559117" y="1860848"/>
            <a:ext cx="7920880" cy="43924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28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1- I </a:t>
            </a:r>
            <a:r>
              <a:rPr lang="it-IT" sz="2800" dirty="0" err="1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Kanji</a:t>
            </a:r>
            <a:r>
              <a:rPr lang="it-IT" sz="28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 devo essere scritti dall’alto verso il  basso</a:t>
            </a:r>
          </a:p>
          <a:p>
            <a:pPr algn="l"/>
            <a:endParaRPr lang="it-IT" sz="2800" dirty="0" smtClean="0">
              <a:solidFill>
                <a:schemeClr val="accent1">
                  <a:lumMod val="75000"/>
                </a:schemeClr>
              </a:solidFill>
              <a:latin typeface="Georgia Pro Semibold" pitchFamily="18" charset="0"/>
            </a:endParaRPr>
          </a:p>
          <a:p>
            <a:pPr algn="l"/>
            <a:r>
              <a:rPr lang="it-IT" sz="2800" dirty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2- I </a:t>
            </a:r>
            <a:r>
              <a:rPr lang="it-IT" sz="2800" dirty="0" err="1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Kanji</a:t>
            </a:r>
            <a:r>
              <a:rPr lang="it-IT" sz="2800" dirty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 devo essere scritti </a:t>
            </a:r>
            <a:r>
              <a:rPr lang="it-IT" sz="28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da sinistra   verso destra</a:t>
            </a:r>
          </a:p>
          <a:p>
            <a:pPr algn="l"/>
            <a:endParaRPr lang="it-IT" sz="2800" dirty="0" smtClean="0">
              <a:solidFill>
                <a:schemeClr val="accent1">
                  <a:lumMod val="75000"/>
                </a:schemeClr>
              </a:solidFill>
              <a:latin typeface="Georgia Pro Semibold" pitchFamily="18" charset="0"/>
            </a:endParaRPr>
          </a:p>
          <a:p>
            <a:pPr algn="l"/>
            <a:r>
              <a:rPr lang="it-IT" sz="28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3- La porzione centrale va tracciata prima dei tratti che la affiancano</a:t>
            </a:r>
          </a:p>
          <a:p>
            <a:pPr algn="l"/>
            <a:endParaRPr lang="it-IT" sz="2800" dirty="0" smtClean="0">
              <a:solidFill>
                <a:schemeClr val="accent1">
                  <a:lumMod val="75000"/>
                </a:schemeClr>
              </a:solidFill>
              <a:latin typeface="Georgia Pro Semibold" pitchFamily="18" charset="0"/>
            </a:endParaRPr>
          </a:p>
          <a:p>
            <a:pPr algn="l"/>
            <a:r>
              <a:rPr lang="it-IT" sz="28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4- …</a:t>
            </a:r>
            <a:endParaRPr lang="it-IT" sz="2800" dirty="0">
              <a:solidFill>
                <a:schemeClr val="accent1">
                  <a:lumMod val="75000"/>
                </a:schemeClr>
              </a:solidFill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934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/>
          <p:cNvSpPr>
            <a:spLocks noGrp="1"/>
          </p:cNvSpPr>
          <p:nvPr>
            <p:ph type="title"/>
          </p:nvPr>
        </p:nvSpPr>
        <p:spPr>
          <a:xfrm>
            <a:off x="7541" y="261640"/>
            <a:ext cx="9143999" cy="1331640"/>
          </a:xfrm>
        </p:spPr>
        <p:txBody>
          <a:bodyPr>
            <a:noAutofit/>
          </a:bodyPr>
          <a:lstStyle/>
          <a:p>
            <a:r>
              <a:rPr lang="it-IT" sz="40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>Come si Scrive </a:t>
            </a:r>
            <a:br>
              <a:rPr lang="it-IT" sz="40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</a:br>
            <a:r>
              <a:rPr lang="it-IT" sz="40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>un ideogramma? </a:t>
            </a:r>
            <a:endParaRPr lang="it-IT" sz="4000" dirty="0">
              <a:solidFill>
                <a:schemeClr val="tx2"/>
              </a:solidFill>
              <a:effectLst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-87019" y="1988840"/>
            <a:ext cx="9144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it-IT" sz="16000" dirty="0" smtClean="0">
                <a:solidFill>
                  <a:schemeClr val="accent1">
                    <a:lumMod val="75000"/>
                  </a:schemeClr>
                </a:solidFill>
              </a:rPr>
              <a:t>木</a:t>
            </a:r>
            <a:endParaRPr lang="it-IT" sz="160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807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contenuto 2"/>
          <p:cNvSpPr txBox="1">
            <a:spLocks/>
          </p:cNvSpPr>
          <p:nvPr/>
        </p:nvSpPr>
        <p:spPr>
          <a:xfrm>
            <a:off x="340735" y="2636912"/>
            <a:ext cx="5040560" cy="16561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it-IT" sz="3200" b="1" dirty="0" err="1" smtClean="0">
                <a:solidFill>
                  <a:schemeClr val="tx2"/>
                </a:solidFill>
                <a:latin typeface="Georgia Pro Semibold" pitchFamily="18" charset="0"/>
              </a:rPr>
              <a:t>Kenkyo</a:t>
            </a:r>
            <a:r>
              <a:rPr lang="it-IT" sz="3200" b="1" dirty="0" smtClean="0">
                <a:solidFill>
                  <a:schemeClr val="tx2"/>
                </a:solidFill>
                <a:latin typeface="Georgia Pro Semibold" pitchFamily="18" charset="0"/>
              </a:rPr>
              <a:t>, </a:t>
            </a:r>
          </a:p>
          <a:p>
            <a:pPr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it-IT" sz="3200" b="1" dirty="0" smtClean="0">
                <a:solidFill>
                  <a:schemeClr val="tx2"/>
                </a:solidFill>
                <a:latin typeface="Georgia Pro Semibold" pitchFamily="18" charset="0"/>
              </a:rPr>
              <a:t>principio di modestia e umiltà </a:t>
            </a:r>
          </a:p>
          <a:p>
            <a:pPr>
              <a:spcBef>
                <a:spcPct val="20000"/>
              </a:spcBef>
              <a:buFont typeface="Arial" pitchFamily="34" charset="0"/>
              <a:buNone/>
              <a:defRPr/>
            </a:pPr>
            <a:endParaRPr lang="it-IT" sz="4000" b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pic>
        <p:nvPicPr>
          <p:cNvPr id="7" name="Picture 9" descr="Risultato immagine per inchino giapponese"/>
          <p:cNvPicPr>
            <a:picLocks noChangeAspect="1" noChangeArrowheads="1"/>
          </p:cNvPicPr>
          <p:nvPr/>
        </p:nvPicPr>
        <p:blipFill rotWithShape="1">
          <a:blip r:embed="rId2"/>
          <a:srcRect t="30870"/>
          <a:stretch/>
        </p:blipFill>
        <p:spPr bwMode="auto">
          <a:xfrm>
            <a:off x="5508104" y="2780928"/>
            <a:ext cx="3312368" cy="3916742"/>
          </a:xfrm>
          <a:prstGeom prst="rect">
            <a:avLst/>
          </a:prstGeom>
          <a:noFill/>
        </p:spPr>
      </p:pic>
      <p:pic>
        <p:nvPicPr>
          <p:cNvPr id="9" name="Picture 2" descr="C:\Users\Utente\Desktop\kenkyo\inchino 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0735" y="4437817"/>
            <a:ext cx="3079137" cy="2259853"/>
          </a:xfrm>
          <a:prstGeom prst="rect">
            <a:avLst/>
          </a:prstGeom>
          <a:noFill/>
        </p:spPr>
      </p:pic>
      <p:sp>
        <p:nvSpPr>
          <p:cNvPr id="5" name="Rettangolo 4"/>
          <p:cNvSpPr/>
          <p:nvPr/>
        </p:nvSpPr>
        <p:spPr>
          <a:xfrm>
            <a:off x="5198" y="260648"/>
            <a:ext cx="9143999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dirty="0" smtClean="0">
                <a:solidFill>
                  <a:schemeClr val="tx2"/>
                </a:solidFill>
                <a:latin typeface="Georgia Pro Semibold" pitchFamily="18" charset="0"/>
              </a:rPr>
              <a:t>16:30- 17:00 </a:t>
            </a:r>
            <a:r>
              <a:rPr lang="it-IT" sz="4000" dirty="0">
                <a:solidFill>
                  <a:schemeClr val="tx2"/>
                </a:solidFill>
                <a:latin typeface="Georgia Pro Semibold" pitchFamily="18" charset="0"/>
              </a:rPr>
              <a:t>Parte </a:t>
            </a:r>
            <a:r>
              <a:rPr lang="it-IT" sz="4000" dirty="0" smtClean="0">
                <a:solidFill>
                  <a:schemeClr val="tx2"/>
                </a:solidFill>
                <a:latin typeface="Georgia Pro Semibold" pitchFamily="18" charset="0"/>
              </a:rPr>
              <a:t>seconda:</a:t>
            </a:r>
          </a:p>
          <a:p>
            <a:pPr algn="ctr"/>
            <a:endParaRPr lang="it-IT" sz="4000" dirty="0" smtClean="0">
              <a:solidFill>
                <a:prstClr val="black"/>
              </a:solidFill>
              <a:latin typeface="Georgia Pro Semibold" pitchFamily="18" charset="0"/>
            </a:endParaRPr>
          </a:p>
          <a:p>
            <a:pPr algn="ctr"/>
            <a:r>
              <a:rPr lang="it-IT" sz="4000" dirty="0" smtClean="0">
                <a:solidFill>
                  <a:prstClr val="black"/>
                </a:solidFill>
                <a:latin typeface="Georgia Pro Semibold" pitchFamily="18" charset="0"/>
              </a:rPr>
              <a:t> </a:t>
            </a:r>
            <a:r>
              <a:rPr lang="it-IT" sz="4000" dirty="0" smtClean="0">
                <a:solidFill>
                  <a:schemeClr val="tx2"/>
                </a:solidFill>
                <a:latin typeface="Georgia Pro Semibold" pitchFamily="18" charset="0"/>
              </a:rPr>
              <a:t>«Presentazioni, saluti»</a:t>
            </a:r>
            <a:endParaRPr lang="it-IT" sz="4000" dirty="0">
              <a:solidFill>
                <a:schemeClr val="tx2"/>
              </a:solidFill>
              <a:latin typeface="Georgia Pro Semibold" pitchFamily="18" charset="0"/>
            </a:endParaRPr>
          </a:p>
          <a:p>
            <a:pPr algn="ctr"/>
            <a:endParaRPr lang="it-IT" sz="3600" dirty="0">
              <a:solidFill>
                <a:prstClr val="black"/>
              </a:solidFill>
              <a:latin typeface="Georgia Pro Semibold" pitchFamily="18" charset="0"/>
            </a:endParaRPr>
          </a:p>
          <a:p>
            <a:pPr algn="ctr"/>
            <a:endParaRPr lang="it-IT" sz="4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581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467544" y="179249"/>
            <a:ext cx="8286776" cy="667875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Le parole agglutinate</a:t>
            </a:r>
            <a:r>
              <a:rPr kumimoji="0" lang="it-IT" sz="2400" b="1" i="0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 </a:t>
            </a:r>
            <a:r>
              <a:rPr kumimoji="0" lang="it-IT" sz="2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permettono, cambiando uno o più elementi della parola, di modificare il significato con estrema facilità di comprensione e memorizzazione</a:t>
            </a:r>
            <a:r>
              <a:rPr kumimoji="0" lang="it-IT" sz="2400" b="1" i="0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 !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1" i="0" u="none" strike="noStrike" cap="none" normalizeH="0" baseline="0" dirty="0" smtClean="0">
              <a:ln>
                <a:noFill/>
              </a:ln>
              <a:effectLst/>
              <a:latin typeface="Bookman Old Style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80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Georgia Pro Semibold" pitchFamily="18" charset="0"/>
                <a:cs typeface="Arial" pitchFamily="34" charset="0"/>
              </a:rPr>
              <a:t>NIHON  GO : Giapponese (Linguaggio)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800" dirty="0">
                <a:solidFill>
                  <a:schemeClr val="tx2"/>
                </a:solidFill>
                <a:latin typeface="Georgia Pro Semibold" pitchFamily="18" charset="0"/>
                <a:cs typeface="Arial" pitchFamily="34" charset="0"/>
              </a:rPr>
              <a:t>dove </a:t>
            </a:r>
            <a:r>
              <a:rPr lang="it-IT" sz="2800" dirty="0" smtClean="0">
                <a:solidFill>
                  <a:schemeClr val="tx2"/>
                </a:solidFill>
                <a:latin typeface="Georgia Pro Semibold" pitchFamily="18" charset="0"/>
                <a:cs typeface="Arial" pitchFamily="34" charset="0"/>
              </a:rPr>
              <a:t>Go </a:t>
            </a:r>
            <a:r>
              <a:rPr lang="it-IT" sz="2800" dirty="0">
                <a:solidFill>
                  <a:schemeClr val="tx2"/>
                </a:solidFill>
                <a:latin typeface="Georgia Pro Semibold" pitchFamily="18" charset="0"/>
                <a:cs typeface="Arial" pitchFamily="34" charset="0"/>
              </a:rPr>
              <a:t>significa </a:t>
            </a:r>
            <a:r>
              <a:rPr lang="it-IT" sz="2800" dirty="0" smtClean="0">
                <a:solidFill>
                  <a:schemeClr val="tx2"/>
                </a:solidFill>
                <a:latin typeface="Georgia Pro Semibold" pitchFamily="18" charset="0"/>
                <a:cs typeface="Arial" pitchFamily="34" charset="0"/>
              </a:rPr>
              <a:t>Linguaggio</a:t>
            </a:r>
            <a:endParaRPr kumimoji="0" lang="it-IT" sz="280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Georgia Pro Semibold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it-IT" sz="2800" b="1" i="0" u="none" strike="noStrike" cap="none" normalizeH="0" baseline="0" dirty="0" smtClean="0">
                <a:ln>
                  <a:noFill/>
                </a:ln>
                <a:effectLst/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800" b="1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ITARIA</a:t>
            </a:r>
            <a:r>
              <a:rPr kumimoji="0" lang="it-IT" sz="2800" b="1" u="sng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GO</a:t>
            </a:r>
            <a:r>
              <a:rPr kumimoji="0" lang="it-IT" sz="2800" b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 = Linguaggio italiano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2800" b="1" dirty="0" smtClean="0">
                <a:solidFill>
                  <a:schemeClr val="tx2"/>
                </a:solidFill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Dove </a:t>
            </a:r>
            <a:r>
              <a:rPr lang="it-IT" sz="2800" b="1" dirty="0" err="1" smtClean="0">
                <a:solidFill>
                  <a:schemeClr val="tx2"/>
                </a:solidFill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Itaria</a:t>
            </a:r>
            <a:r>
              <a:rPr lang="it-IT" sz="2800" b="1" dirty="0" smtClean="0">
                <a:solidFill>
                  <a:schemeClr val="tx2"/>
                </a:solidFill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: Italia</a:t>
            </a:r>
            <a:endParaRPr kumimoji="0" lang="it-IT" sz="2800" b="1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Georgia Pro Semibold" pitchFamily="18" charset="0"/>
              <a:ea typeface="MS Mincho" pitchFamily="49" charset="-128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800" b="1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Georgia Pro Semibold" pitchFamily="18" charset="0"/>
              <a:ea typeface="MS Mincho" pitchFamily="49" charset="-128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800" b="1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SUPEIN</a:t>
            </a:r>
            <a:r>
              <a:rPr kumimoji="0" lang="it-IT" sz="2800" b="1" u="sng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GO</a:t>
            </a:r>
            <a:r>
              <a:rPr kumimoji="0" lang="it-IT" sz="2800" b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= Linguaggio </a:t>
            </a:r>
            <a:r>
              <a:rPr lang="it-IT" sz="2800" b="1" dirty="0" smtClean="0">
                <a:solidFill>
                  <a:schemeClr val="tx2"/>
                </a:solidFill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S</a:t>
            </a:r>
            <a:r>
              <a:rPr kumimoji="0" lang="it-IT" sz="2800" b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pagnolo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800" b="1" dirty="0">
                <a:solidFill>
                  <a:schemeClr val="tx2"/>
                </a:solidFill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Dove </a:t>
            </a:r>
            <a:r>
              <a:rPr lang="it-IT" sz="2800" b="1" dirty="0" err="1" smtClean="0">
                <a:solidFill>
                  <a:schemeClr val="tx2"/>
                </a:solidFill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Supein</a:t>
            </a:r>
            <a:r>
              <a:rPr lang="it-IT" sz="2800" b="1" dirty="0" smtClean="0">
                <a:solidFill>
                  <a:schemeClr val="tx2"/>
                </a:solidFill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: Spagna</a:t>
            </a:r>
            <a:endParaRPr lang="it-IT" sz="2800" b="1" dirty="0">
              <a:solidFill>
                <a:schemeClr val="tx2"/>
              </a:solidFill>
              <a:latin typeface="Georgia Pro Semibold" pitchFamily="18" charset="0"/>
              <a:ea typeface="MS Mincho" pitchFamily="49" charset="-128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800" b="1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Georgia Pro Semibold" pitchFamily="18" charset="0"/>
              <a:ea typeface="MS Mincho" pitchFamily="49" charset="-128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it-IT" sz="2800" b="1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FURANSU</a:t>
            </a:r>
            <a:r>
              <a:rPr kumimoji="0" lang="it-IT" sz="2800" b="1" u="sng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GO</a:t>
            </a:r>
            <a:r>
              <a:rPr kumimoji="0" lang="it-IT" sz="2800" b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 = Linguaggio francese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800" b="1" dirty="0" smtClean="0">
                <a:solidFill>
                  <a:srgbClr val="1F497D"/>
                </a:solidFill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Dove </a:t>
            </a:r>
            <a:r>
              <a:rPr lang="it-IT" sz="2800" b="1" dirty="0" err="1" smtClean="0">
                <a:solidFill>
                  <a:srgbClr val="1F497D"/>
                </a:solidFill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Furansu</a:t>
            </a:r>
            <a:r>
              <a:rPr lang="it-IT" sz="2800" b="1" dirty="0" smtClean="0">
                <a:solidFill>
                  <a:srgbClr val="1F497D"/>
                </a:solidFill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: Francia</a:t>
            </a:r>
            <a:endParaRPr lang="it-IT" sz="2800" b="1" dirty="0">
              <a:solidFill>
                <a:srgbClr val="1F497D"/>
              </a:solidFill>
              <a:latin typeface="Georgia Pro Semibold" pitchFamily="18" charset="0"/>
              <a:ea typeface="MS Mincho" pitchFamily="49" charset="-128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it-IT" sz="2400" b="1" i="1" dirty="0" smtClean="0">
              <a:latin typeface="Georgia Pro Semibold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949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/>
          <p:cNvSpPr>
            <a:spLocks noGrp="1"/>
          </p:cNvSpPr>
          <p:nvPr>
            <p:ph type="title"/>
          </p:nvPr>
        </p:nvSpPr>
        <p:spPr>
          <a:xfrm>
            <a:off x="7541" y="261640"/>
            <a:ext cx="9143999" cy="1331640"/>
          </a:xfrm>
        </p:spPr>
        <p:txBody>
          <a:bodyPr>
            <a:noAutofit/>
          </a:bodyPr>
          <a:lstStyle/>
          <a:p>
            <a:r>
              <a:rPr lang="it-IT" sz="40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>Come si Scrive </a:t>
            </a:r>
            <a:br>
              <a:rPr lang="it-IT" sz="40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</a:br>
            <a:r>
              <a:rPr lang="it-IT" sz="40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>un ideogramma? </a:t>
            </a:r>
            <a:endParaRPr lang="it-IT" sz="4000" dirty="0">
              <a:solidFill>
                <a:schemeClr val="tx2"/>
              </a:solidFill>
              <a:effectLst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-87019" y="1988840"/>
            <a:ext cx="9144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it-IT" sz="16000" dirty="0" smtClean="0">
                <a:solidFill>
                  <a:schemeClr val="accent1">
                    <a:lumMod val="75000"/>
                  </a:schemeClr>
                </a:solidFill>
              </a:rPr>
              <a:t>木</a:t>
            </a:r>
            <a:endParaRPr lang="it-IT" sz="16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3491880" y="2924944"/>
            <a:ext cx="1944216" cy="127727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3599892" y="1484784"/>
            <a:ext cx="1944216" cy="127727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7872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/>
          <p:cNvSpPr>
            <a:spLocks noGrp="1"/>
          </p:cNvSpPr>
          <p:nvPr>
            <p:ph type="title"/>
          </p:nvPr>
        </p:nvSpPr>
        <p:spPr>
          <a:xfrm>
            <a:off x="7541" y="261640"/>
            <a:ext cx="9143999" cy="1331640"/>
          </a:xfrm>
        </p:spPr>
        <p:txBody>
          <a:bodyPr>
            <a:noAutofit/>
          </a:bodyPr>
          <a:lstStyle/>
          <a:p>
            <a:r>
              <a:rPr lang="it-IT" sz="40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>Come si Scrive </a:t>
            </a:r>
            <a:br>
              <a:rPr lang="it-IT" sz="40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</a:br>
            <a:r>
              <a:rPr lang="it-IT" sz="40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>un ideogramma? </a:t>
            </a:r>
            <a:endParaRPr lang="it-IT" sz="4000" dirty="0">
              <a:solidFill>
                <a:schemeClr val="tx2"/>
              </a:solidFill>
              <a:effectLst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-87019" y="1988840"/>
            <a:ext cx="9144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it-IT" sz="16000" dirty="0" smtClean="0">
                <a:solidFill>
                  <a:schemeClr val="accent1">
                    <a:lumMod val="75000"/>
                  </a:schemeClr>
                </a:solidFill>
              </a:rPr>
              <a:t>木</a:t>
            </a:r>
            <a:endParaRPr lang="it-IT" sz="16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2436664" y="2924943"/>
            <a:ext cx="1944216" cy="127727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4560292" y="2869022"/>
            <a:ext cx="1944216" cy="127727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4048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/>
          <p:cNvSpPr>
            <a:spLocks noGrp="1"/>
          </p:cNvSpPr>
          <p:nvPr>
            <p:ph type="title"/>
          </p:nvPr>
        </p:nvSpPr>
        <p:spPr>
          <a:xfrm>
            <a:off x="7541" y="261640"/>
            <a:ext cx="9143999" cy="1331640"/>
          </a:xfrm>
        </p:spPr>
        <p:txBody>
          <a:bodyPr>
            <a:noAutofit/>
          </a:bodyPr>
          <a:lstStyle/>
          <a:p>
            <a:r>
              <a:rPr lang="it-IT" sz="40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>Come si Scrive </a:t>
            </a:r>
            <a:br>
              <a:rPr lang="it-IT" sz="40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</a:br>
            <a:r>
              <a:rPr lang="it-IT" sz="40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>un ideogramma? </a:t>
            </a:r>
            <a:endParaRPr lang="it-IT" sz="4000" dirty="0">
              <a:solidFill>
                <a:schemeClr val="tx2"/>
              </a:solidFill>
              <a:effectLst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-87019" y="1988840"/>
            <a:ext cx="9144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it-IT" sz="16000" dirty="0" smtClean="0">
                <a:solidFill>
                  <a:schemeClr val="accent1">
                    <a:lumMod val="75000"/>
                  </a:schemeClr>
                </a:solidFill>
              </a:rPr>
              <a:t>木</a:t>
            </a:r>
            <a:endParaRPr lang="it-IT" sz="16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4560292" y="2869022"/>
            <a:ext cx="1944216" cy="127727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9830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/>
          <p:cNvSpPr>
            <a:spLocks noGrp="1"/>
          </p:cNvSpPr>
          <p:nvPr>
            <p:ph type="title"/>
          </p:nvPr>
        </p:nvSpPr>
        <p:spPr>
          <a:xfrm>
            <a:off x="7541" y="261640"/>
            <a:ext cx="9143999" cy="1331640"/>
          </a:xfrm>
        </p:spPr>
        <p:txBody>
          <a:bodyPr>
            <a:noAutofit/>
          </a:bodyPr>
          <a:lstStyle/>
          <a:p>
            <a:r>
              <a:rPr lang="it-IT" sz="40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>Come si Scrive </a:t>
            </a:r>
            <a:br>
              <a:rPr lang="it-IT" sz="40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</a:br>
            <a:r>
              <a:rPr lang="it-IT" sz="40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>un ideogramma? </a:t>
            </a:r>
            <a:endParaRPr lang="it-IT" sz="4000" dirty="0">
              <a:solidFill>
                <a:schemeClr val="tx2"/>
              </a:solidFill>
              <a:effectLst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-87019" y="1988840"/>
            <a:ext cx="9144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it-IT" sz="16000" dirty="0" smtClean="0">
                <a:solidFill>
                  <a:schemeClr val="accent1">
                    <a:lumMod val="75000"/>
                  </a:schemeClr>
                </a:solidFill>
              </a:rPr>
              <a:t>木</a:t>
            </a:r>
            <a:endParaRPr lang="it-IT" sz="160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954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/>
          <p:cNvSpPr>
            <a:spLocks noGrp="1"/>
          </p:cNvSpPr>
          <p:nvPr>
            <p:ph type="title"/>
          </p:nvPr>
        </p:nvSpPr>
        <p:spPr>
          <a:xfrm>
            <a:off x="7541" y="261640"/>
            <a:ext cx="9143999" cy="1331640"/>
          </a:xfrm>
        </p:spPr>
        <p:txBody>
          <a:bodyPr>
            <a:noAutofit/>
          </a:bodyPr>
          <a:lstStyle/>
          <a:p>
            <a:r>
              <a:rPr lang="it-IT" sz="40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>Come si Scrive </a:t>
            </a:r>
            <a:br>
              <a:rPr lang="it-IT" sz="40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</a:br>
            <a:r>
              <a:rPr lang="it-IT" sz="40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>un ideogramma? </a:t>
            </a:r>
            <a:endParaRPr lang="it-IT" sz="4000" dirty="0">
              <a:solidFill>
                <a:schemeClr val="tx2"/>
              </a:solidFill>
              <a:effectLst/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583058" y="2564904"/>
            <a:ext cx="7920880" cy="31616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Ordine dei tratti:</a:t>
            </a:r>
          </a:p>
          <a:p>
            <a:endParaRPr lang="it-IT" sz="3200" dirty="0" smtClean="0">
              <a:solidFill>
                <a:schemeClr val="accent1">
                  <a:lumMod val="75000"/>
                </a:schemeClr>
              </a:solidFill>
              <a:latin typeface="Georgia Pro Semibold" pitchFamily="18" charset="0"/>
            </a:endParaRPr>
          </a:p>
          <a:p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 </a:t>
            </a:r>
            <a:r>
              <a:rPr lang="it-IT" sz="3200" dirty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R</a:t>
            </a:r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egole da seguire pedissequamente per arrivare all’automatismo, all’abbandono cosciente,</a:t>
            </a:r>
          </a:p>
          <a:p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 come fosse un respiro</a:t>
            </a:r>
          </a:p>
          <a:p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un esercizio di riempimento e svuotamento…tipico di tutte le Arti orientali</a:t>
            </a:r>
            <a:endParaRPr lang="it-IT" sz="3200" dirty="0">
              <a:solidFill>
                <a:schemeClr val="accent1">
                  <a:lumMod val="75000"/>
                </a:schemeClr>
              </a:solidFill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0377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/>
          <p:cNvSpPr>
            <a:spLocks noGrp="1"/>
          </p:cNvSpPr>
          <p:nvPr>
            <p:ph type="title"/>
          </p:nvPr>
        </p:nvSpPr>
        <p:spPr>
          <a:xfrm>
            <a:off x="7541" y="261640"/>
            <a:ext cx="9143999" cy="1331640"/>
          </a:xfrm>
        </p:spPr>
        <p:txBody>
          <a:bodyPr>
            <a:noAutofit/>
          </a:bodyPr>
          <a:lstStyle/>
          <a:p>
            <a:r>
              <a:rPr lang="it-IT" sz="40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>Come si Scrive </a:t>
            </a:r>
            <a:br>
              <a:rPr lang="it-IT" sz="40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</a:br>
            <a:r>
              <a:rPr lang="it-IT" sz="40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>un ideogramma? </a:t>
            </a:r>
            <a:endParaRPr lang="it-IT" sz="4000" dirty="0">
              <a:solidFill>
                <a:schemeClr val="tx2"/>
              </a:solidFill>
              <a:effectLst/>
            </a:endParaRPr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611560" y="2348880"/>
            <a:ext cx="7920880" cy="38658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12800" i="1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«</a:t>
            </a:r>
            <a:r>
              <a:rPr lang="it-IT" sz="128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La </a:t>
            </a:r>
            <a:r>
              <a:rPr lang="it-IT" sz="12800" dirty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routine non riguarda affatto la ripetizione. Per raggiungere l'eccellenza in qualsiasi attività nella vita, è necessario ripetere ed </a:t>
            </a:r>
            <a:r>
              <a:rPr lang="it-IT" sz="128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esercitarsi. Esercitarsi </a:t>
            </a:r>
            <a:r>
              <a:rPr lang="it-IT" sz="12800" dirty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e ripetere: </a:t>
            </a:r>
            <a:endParaRPr lang="it-IT" sz="12800" dirty="0" smtClean="0">
              <a:solidFill>
                <a:schemeClr val="accent1">
                  <a:lumMod val="75000"/>
                </a:schemeClr>
              </a:solidFill>
              <a:latin typeface="Georgia Pro Semibold" pitchFamily="18" charset="0"/>
            </a:endParaRPr>
          </a:p>
          <a:p>
            <a:pPr algn="l"/>
            <a:r>
              <a:rPr lang="it-IT" sz="128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apprendere </a:t>
            </a:r>
            <a:r>
              <a:rPr lang="it-IT" sz="12800" dirty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i segreti della tecnica in modo tale che l'azione divenga </a:t>
            </a:r>
            <a:r>
              <a:rPr lang="it-IT" sz="128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intuitiva</a:t>
            </a:r>
            <a:r>
              <a:rPr lang="it-IT" sz="12800" i="1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»</a:t>
            </a:r>
            <a:endParaRPr lang="it-IT" sz="12800" i="1" dirty="0">
              <a:solidFill>
                <a:schemeClr val="accent1">
                  <a:lumMod val="75000"/>
                </a:schemeClr>
              </a:solidFill>
              <a:latin typeface="Georgia Pro Semibold" pitchFamily="18" charset="0"/>
            </a:endParaRPr>
          </a:p>
          <a:p>
            <a:r>
              <a:rPr lang="it-IT" sz="12800" i="1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                                           </a:t>
            </a:r>
          </a:p>
          <a:p>
            <a:r>
              <a:rPr lang="it-IT" sz="4300" i="1" dirty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 </a:t>
            </a:r>
            <a:r>
              <a:rPr lang="it-IT" sz="4300" i="1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                                                        </a:t>
            </a:r>
          </a:p>
          <a:p>
            <a:endParaRPr lang="it-IT" sz="4300" i="1" dirty="0">
              <a:solidFill>
                <a:schemeClr val="accent1">
                  <a:lumMod val="75000"/>
                </a:schemeClr>
              </a:solidFill>
              <a:latin typeface="Georgia Pro Semibold" pitchFamily="18" charset="0"/>
            </a:endParaRPr>
          </a:p>
          <a:p>
            <a:endParaRPr lang="it-IT" sz="5600" i="1" dirty="0" smtClean="0">
              <a:solidFill>
                <a:schemeClr val="accent1">
                  <a:lumMod val="75000"/>
                </a:schemeClr>
              </a:solidFill>
              <a:latin typeface="Georgia Pro Semibold" pitchFamily="18" charset="0"/>
            </a:endParaRPr>
          </a:p>
          <a:p>
            <a:endParaRPr lang="it-IT" sz="4300" i="1" dirty="0">
              <a:solidFill>
                <a:schemeClr val="accent1">
                  <a:lumMod val="75000"/>
                </a:schemeClr>
              </a:solidFill>
              <a:latin typeface="Georgia Pro Semibold" pitchFamily="18" charset="0"/>
            </a:endParaRPr>
          </a:p>
          <a:p>
            <a:endParaRPr lang="it-IT" sz="4300" i="1" dirty="0" smtClean="0">
              <a:solidFill>
                <a:schemeClr val="accent1">
                  <a:lumMod val="75000"/>
                </a:schemeClr>
              </a:solidFill>
              <a:latin typeface="Georgia Pro Semibold" pitchFamily="18" charset="0"/>
            </a:endParaRPr>
          </a:p>
          <a:p>
            <a:r>
              <a:rPr lang="it-IT" sz="3200" i="1" dirty="0" smtClean="0">
                <a:latin typeface="Georgia Pro Semibold" pitchFamily="18" charset="0"/>
              </a:rPr>
              <a:t>  </a:t>
            </a:r>
            <a:endParaRPr lang="it-IT" sz="3200" i="1" dirty="0">
              <a:latin typeface="Georgia Pro Semibold" pitchFamily="18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3960440" y="5926167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it-IT" sz="2000" i="1" dirty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 </a:t>
            </a:r>
            <a:r>
              <a:rPr lang="it-IT" sz="1400" i="1" dirty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Cit. </a:t>
            </a:r>
            <a:r>
              <a:rPr lang="it-IT" sz="1400" i="1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 Paulo Coelho</a:t>
            </a:r>
            <a:endParaRPr lang="it-IT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193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0" y="1916832"/>
            <a:ext cx="9143999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6500" dirty="0" smtClean="0"/>
              <a:t> </a:t>
            </a:r>
            <a:endParaRPr lang="it-IT" altLang="ja-JP" sz="6500" dirty="0" smtClean="0"/>
          </a:p>
          <a:p>
            <a:endParaRPr lang="it-IT" dirty="0"/>
          </a:p>
          <a:p>
            <a:endParaRPr lang="it-IT" dirty="0"/>
          </a:p>
        </p:txBody>
      </p:sp>
      <p:sp>
        <p:nvSpPr>
          <p:cNvPr id="6" name="Titolo 1"/>
          <p:cNvSpPr>
            <a:spLocks noGrp="1"/>
          </p:cNvSpPr>
          <p:nvPr>
            <p:ph type="title"/>
          </p:nvPr>
        </p:nvSpPr>
        <p:spPr>
          <a:xfrm>
            <a:off x="457199" y="620688"/>
            <a:ext cx="8229600" cy="1143000"/>
          </a:xfrm>
        </p:spPr>
        <p:txBody>
          <a:bodyPr>
            <a:noAutofit/>
          </a:bodyPr>
          <a:lstStyle/>
          <a:p>
            <a:r>
              <a:rPr lang="it-IT" sz="40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>Come si può memorizzare</a:t>
            </a:r>
            <a:br>
              <a:rPr lang="it-IT" sz="40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</a:br>
            <a:r>
              <a:rPr lang="it-IT" sz="40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> una parola ? </a:t>
            </a:r>
            <a:endParaRPr lang="it-IT" sz="4000" dirty="0">
              <a:solidFill>
                <a:schemeClr val="tx2"/>
              </a:solidFill>
              <a:effectLst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-52219" y="2606576"/>
            <a:ext cx="9248436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altLang="ja-JP" sz="3600" dirty="0" err="1" smtClean="0">
                <a:solidFill>
                  <a:srgbClr val="2F5897"/>
                </a:solidFill>
                <a:latin typeface="Georgia Pro Semibold" pitchFamily="18" charset="0"/>
                <a:cs typeface="+mj-cs"/>
              </a:rPr>
              <a:t>Chikatetsu</a:t>
            </a:r>
            <a:endParaRPr lang="it-IT" altLang="ja-JP" sz="3600" dirty="0" smtClean="0">
              <a:solidFill>
                <a:srgbClr val="2F5897"/>
              </a:solidFill>
              <a:latin typeface="Georgia Pro Semibold" pitchFamily="18" charset="0"/>
              <a:cs typeface="+mj-cs"/>
            </a:endParaRPr>
          </a:p>
          <a:p>
            <a:pPr algn="ctr"/>
            <a:endParaRPr lang="it-IT" altLang="ja-JP" sz="1000" dirty="0" smtClean="0">
              <a:solidFill>
                <a:srgbClr val="2F5897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latin typeface="Georgia Pro Semibold" pitchFamily="18" charset="0"/>
              <a:cs typeface="+mj-cs"/>
            </a:endParaRPr>
          </a:p>
          <a:p>
            <a:pPr algn="ctr"/>
            <a:endParaRPr lang="it-IT" altLang="ja-JP" sz="1000" dirty="0" smtClean="0">
              <a:solidFill>
                <a:srgbClr val="2F5897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latin typeface="Georgia Pro Semibold" pitchFamily="18" charset="0"/>
              <a:cs typeface="+mj-cs"/>
            </a:endParaRPr>
          </a:p>
          <a:p>
            <a:pPr algn="ctr"/>
            <a:r>
              <a:rPr lang="it-IT" altLang="ja-JP" sz="3600" dirty="0" smtClean="0">
                <a:solidFill>
                  <a:schemeClr val="bg1"/>
                </a:solidFill>
                <a:latin typeface="Georgia Pro Semibold" pitchFamily="18" charset="0"/>
                <a:cs typeface="+mj-cs"/>
              </a:rPr>
              <a:t>Metropolitana </a:t>
            </a:r>
            <a:endParaRPr lang="it-IT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026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0" y="1916832"/>
            <a:ext cx="9143999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6500" dirty="0" smtClean="0"/>
              <a:t> </a:t>
            </a:r>
            <a:endParaRPr lang="it-IT" altLang="ja-JP" sz="6500" dirty="0" smtClean="0"/>
          </a:p>
          <a:p>
            <a:endParaRPr lang="it-IT" dirty="0"/>
          </a:p>
          <a:p>
            <a:endParaRPr lang="it-IT" dirty="0"/>
          </a:p>
        </p:txBody>
      </p:sp>
      <p:sp>
        <p:nvSpPr>
          <p:cNvPr id="6" name="Titolo 1"/>
          <p:cNvSpPr>
            <a:spLocks noGrp="1"/>
          </p:cNvSpPr>
          <p:nvPr>
            <p:ph type="title"/>
          </p:nvPr>
        </p:nvSpPr>
        <p:spPr>
          <a:xfrm>
            <a:off x="457199" y="620688"/>
            <a:ext cx="8229600" cy="1143000"/>
          </a:xfrm>
        </p:spPr>
        <p:txBody>
          <a:bodyPr>
            <a:noAutofit/>
          </a:bodyPr>
          <a:lstStyle/>
          <a:p>
            <a:r>
              <a:rPr lang="it-IT" sz="40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>Come si può memorizzare</a:t>
            </a:r>
            <a:br>
              <a:rPr lang="it-IT" sz="40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</a:br>
            <a:r>
              <a:rPr lang="it-IT" sz="40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> una parola ? </a:t>
            </a:r>
            <a:endParaRPr lang="it-IT" sz="4000" dirty="0">
              <a:solidFill>
                <a:schemeClr val="tx2"/>
              </a:solidFill>
              <a:effectLst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-52219" y="2606576"/>
            <a:ext cx="9248436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altLang="ja-JP" sz="3600" dirty="0" err="1" smtClean="0">
                <a:solidFill>
                  <a:srgbClr val="2F5897"/>
                </a:solidFill>
                <a:latin typeface="Georgia Pro Semibold" pitchFamily="18" charset="0"/>
                <a:cs typeface="+mj-cs"/>
              </a:rPr>
              <a:t>Chikatetsu</a:t>
            </a:r>
            <a:endParaRPr lang="it-IT" altLang="ja-JP" sz="3600" dirty="0" smtClean="0">
              <a:solidFill>
                <a:srgbClr val="2F5897"/>
              </a:solidFill>
              <a:latin typeface="Georgia Pro Semibold" pitchFamily="18" charset="0"/>
              <a:cs typeface="+mj-cs"/>
            </a:endParaRPr>
          </a:p>
          <a:p>
            <a:pPr algn="ctr"/>
            <a:endParaRPr lang="it-IT" altLang="ja-JP" sz="1000" dirty="0" smtClean="0">
              <a:solidFill>
                <a:srgbClr val="2F5897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latin typeface="Georgia Pro Semibold" pitchFamily="18" charset="0"/>
              <a:cs typeface="+mj-cs"/>
            </a:endParaRPr>
          </a:p>
          <a:p>
            <a:pPr algn="ctr"/>
            <a:endParaRPr lang="it-IT" altLang="ja-JP" sz="1000" dirty="0" smtClean="0">
              <a:solidFill>
                <a:srgbClr val="2F5897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latin typeface="Georgia Pro Semibold" pitchFamily="18" charset="0"/>
              <a:cs typeface="+mj-cs"/>
            </a:endParaRPr>
          </a:p>
          <a:p>
            <a:pPr algn="ctr"/>
            <a:r>
              <a:rPr lang="it-IT" altLang="ja-JP" sz="3600" dirty="0" smtClean="0">
                <a:solidFill>
                  <a:srgbClr val="2F5897"/>
                </a:solidFill>
                <a:latin typeface="Georgia Pro Semibold" pitchFamily="18" charset="0"/>
                <a:cs typeface="+mj-cs"/>
              </a:rPr>
              <a:t>Metropolitana </a:t>
            </a:r>
            <a:endParaRPr lang="it-IT" sz="3600" dirty="0"/>
          </a:p>
        </p:txBody>
      </p:sp>
    </p:spTree>
    <p:extLst>
      <p:ext uri="{BB962C8B-B14F-4D97-AF65-F5344CB8AC3E}">
        <p14:creationId xmlns:p14="http://schemas.microsoft.com/office/powerpoint/2010/main" val="4014603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0" y="1916832"/>
            <a:ext cx="9143999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6500" dirty="0" smtClean="0"/>
              <a:t> </a:t>
            </a:r>
            <a:endParaRPr lang="it-IT" altLang="ja-JP" sz="6500" dirty="0" smtClean="0"/>
          </a:p>
          <a:p>
            <a:endParaRPr lang="it-IT" dirty="0"/>
          </a:p>
          <a:p>
            <a:endParaRPr lang="it-IT" dirty="0"/>
          </a:p>
        </p:txBody>
      </p:sp>
      <p:sp>
        <p:nvSpPr>
          <p:cNvPr id="2" name="Rettangolo 1"/>
          <p:cNvSpPr/>
          <p:nvPr/>
        </p:nvSpPr>
        <p:spPr>
          <a:xfrm>
            <a:off x="-52219" y="2606576"/>
            <a:ext cx="9248436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altLang="ja-JP" sz="3600" dirty="0" err="1" smtClean="0">
                <a:solidFill>
                  <a:srgbClr val="2F5897"/>
                </a:solidFill>
                <a:latin typeface="Georgia Pro Semibold" pitchFamily="18" charset="0"/>
                <a:cs typeface="+mj-cs"/>
              </a:rPr>
              <a:t>Chikatetsu</a:t>
            </a:r>
            <a:endParaRPr lang="it-IT" altLang="ja-JP" sz="3600" dirty="0" smtClean="0">
              <a:solidFill>
                <a:srgbClr val="2F5897"/>
              </a:solidFill>
              <a:latin typeface="Georgia Pro Semibold" pitchFamily="18" charset="0"/>
              <a:cs typeface="+mj-cs"/>
            </a:endParaRPr>
          </a:p>
          <a:p>
            <a:pPr lvl="0" algn="ctr"/>
            <a:r>
              <a:rPr lang="ja-JP" altLang="it-IT" sz="5400" dirty="0">
                <a:solidFill>
                  <a:srgbClr val="FF0000"/>
                </a:solidFill>
                <a:latin typeface="Georgia Pro Semibold" pitchFamily="18" charset="0"/>
              </a:rPr>
              <a:t>地下鉄</a:t>
            </a:r>
            <a:endParaRPr lang="it-IT" altLang="ja-JP" sz="5400" dirty="0">
              <a:solidFill>
                <a:srgbClr val="FF0000"/>
              </a:solidFill>
              <a:latin typeface="Georgia Pro Semibold" pitchFamily="18" charset="0"/>
            </a:endParaRPr>
          </a:p>
          <a:p>
            <a:pPr algn="ctr"/>
            <a:endParaRPr lang="it-IT" altLang="ja-JP" sz="1000" dirty="0" smtClean="0">
              <a:solidFill>
                <a:srgbClr val="2F5897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latin typeface="Georgia Pro Semibold" pitchFamily="18" charset="0"/>
              <a:cs typeface="+mj-cs"/>
            </a:endParaRPr>
          </a:p>
          <a:p>
            <a:pPr algn="ctr"/>
            <a:r>
              <a:rPr lang="it-IT" altLang="ja-JP" sz="3600" dirty="0" smtClean="0">
                <a:solidFill>
                  <a:srgbClr val="2F5897"/>
                </a:solidFill>
                <a:latin typeface="Georgia Pro Semibold" pitchFamily="18" charset="0"/>
                <a:cs typeface="+mj-cs"/>
              </a:rPr>
              <a:t>Metropolitana </a:t>
            </a:r>
          </a:p>
          <a:p>
            <a:pPr algn="ctr"/>
            <a:endParaRPr lang="it-IT" sz="3600" dirty="0"/>
          </a:p>
        </p:txBody>
      </p:sp>
      <p:sp>
        <p:nvSpPr>
          <p:cNvPr id="7" name="Titolo 1"/>
          <p:cNvSpPr>
            <a:spLocks noGrp="1"/>
          </p:cNvSpPr>
          <p:nvPr>
            <p:ph type="title"/>
          </p:nvPr>
        </p:nvSpPr>
        <p:spPr>
          <a:xfrm>
            <a:off x="457199" y="620688"/>
            <a:ext cx="8229600" cy="1143000"/>
          </a:xfrm>
        </p:spPr>
        <p:txBody>
          <a:bodyPr>
            <a:noAutofit/>
          </a:bodyPr>
          <a:lstStyle/>
          <a:p>
            <a:r>
              <a:rPr lang="it-IT" sz="40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>Come si può memorizzare</a:t>
            </a:r>
            <a:br>
              <a:rPr lang="it-IT" sz="40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</a:br>
            <a:r>
              <a:rPr lang="it-IT" sz="40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> una parola ? </a:t>
            </a:r>
            <a:endParaRPr lang="it-IT" sz="4000" dirty="0">
              <a:solidFill>
                <a:schemeClr val="tx2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94271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55576" y="1484784"/>
            <a:ext cx="7848872" cy="3888432"/>
          </a:xfrm>
        </p:spPr>
        <p:txBody>
          <a:bodyPr>
            <a:normAutofit fontScale="90000"/>
          </a:bodyPr>
          <a:lstStyle/>
          <a:p>
            <a:r>
              <a:rPr lang="it-IT" altLang="ja-JP" sz="6600" dirty="0" smtClean="0">
                <a:effectLst/>
                <a:latin typeface="Georgia Pro Semibold" pitchFamily="18" charset="0"/>
              </a:rPr>
              <a:t/>
            </a:r>
            <a:br>
              <a:rPr lang="it-IT" altLang="ja-JP" sz="6600" dirty="0" smtClean="0">
                <a:effectLst/>
                <a:latin typeface="Georgia Pro Semibold" pitchFamily="18" charset="0"/>
              </a:rPr>
            </a:br>
            <a:r>
              <a:rPr lang="ja-JP" altLang="it-IT" sz="66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>地 </a:t>
            </a:r>
            <a:r>
              <a:rPr lang="it-IT" altLang="ja-JP" sz="40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>Chi: Terra</a:t>
            </a:r>
            <a:r>
              <a:rPr lang="it-IT" altLang="ja-JP" sz="66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/>
            </a:r>
            <a:br>
              <a:rPr lang="it-IT" altLang="ja-JP" sz="66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</a:br>
            <a:r>
              <a:rPr lang="it-IT" altLang="ja-JP" sz="66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/>
            </a:r>
            <a:br>
              <a:rPr lang="it-IT" altLang="ja-JP" sz="66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</a:br>
            <a:r>
              <a:rPr lang="it-IT" altLang="ja-JP" sz="66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/>
            </a:r>
            <a:br>
              <a:rPr lang="it-IT" altLang="ja-JP" sz="66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</a:br>
            <a:r>
              <a:rPr lang="it-IT" altLang="ja-JP" sz="66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/>
            </a:r>
            <a:br>
              <a:rPr lang="it-IT" altLang="ja-JP" sz="66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</a:br>
            <a:r>
              <a:rPr lang="ja-JP" altLang="it-IT" sz="6600" dirty="0" smtClean="0">
                <a:solidFill>
                  <a:schemeClr val="bg1"/>
                </a:solidFill>
                <a:effectLst/>
                <a:latin typeface="Georgia Pro Semibold" pitchFamily="18" charset="0"/>
              </a:rPr>
              <a:t>鉄 </a:t>
            </a:r>
            <a:r>
              <a:rPr lang="it-IT" altLang="ja-JP" sz="4000" dirty="0" err="1" smtClean="0">
                <a:solidFill>
                  <a:schemeClr val="bg1"/>
                </a:solidFill>
                <a:effectLst/>
                <a:latin typeface="Georgia Pro Semibold" pitchFamily="18" charset="0"/>
              </a:rPr>
              <a:t>Tetsu</a:t>
            </a:r>
            <a:r>
              <a:rPr lang="it-IT" altLang="ja-JP" sz="4000" dirty="0" smtClean="0">
                <a:solidFill>
                  <a:schemeClr val="bg1"/>
                </a:solidFill>
                <a:effectLst/>
                <a:latin typeface="Georgia Pro Semibold" pitchFamily="18" charset="0"/>
              </a:rPr>
              <a:t>: Ferro, Strada Ferrata</a:t>
            </a:r>
            <a:endParaRPr lang="it-IT" sz="4000" dirty="0">
              <a:solidFill>
                <a:schemeClr val="bg1"/>
              </a:solidFill>
              <a:effectLst/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378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467544" y="948689"/>
            <a:ext cx="8286776" cy="513986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1" i="0" u="none" strike="noStrike" cap="none" normalizeH="0" baseline="0" dirty="0" smtClean="0">
              <a:ln>
                <a:noFill/>
              </a:ln>
              <a:effectLst/>
              <a:latin typeface="Bookman Old Style" pitchFamily="18" charset="0"/>
              <a:cs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800" dirty="0">
                <a:solidFill>
                  <a:srgbClr val="FF0000"/>
                </a:solidFill>
                <a:latin typeface="Georgia Pro Semibold" pitchFamily="18" charset="0"/>
                <a:cs typeface="Arial" pitchFamily="34" charset="0"/>
              </a:rPr>
              <a:t>NIHON</a:t>
            </a:r>
            <a:r>
              <a:rPr lang="it-IT" sz="2800" dirty="0">
                <a:solidFill>
                  <a:schemeClr val="tx2"/>
                </a:solidFill>
                <a:latin typeface="Georgia Pro Semibold" pitchFamily="18" charset="0"/>
                <a:cs typeface="Arial" pitchFamily="34" charset="0"/>
              </a:rPr>
              <a:t>  JIN</a:t>
            </a:r>
            <a:r>
              <a:rPr lang="it-IT" sz="2800" dirty="0">
                <a:solidFill>
                  <a:srgbClr val="FF0000"/>
                </a:solidFill>
                <a:latin typeface="Georgia Pro Semibold" pitchFamily="18" charset="0"/>
                <a:cs typeface="Arial" pitchFamily="34" charset="0"/>
              </a:rPr>
              <a:t> </a:t>
            </a:r>
            <a:r>
              <a:rPr lang="it-IT" sz="2800" dirty="0">
                <a:solidFill>
                  <a:schemeClr val="tx2"/>
                </a:solidFill>
                <a:latin typeface="Georgia Pro Semibold" pitchFamily="18" charset="0"/>
                <a:cs typeface="Arial" pitchFamily="34" charset="0"/>
              </a:rPr>
              <a:t>: Giapponese (Persona) </a:t>
            </a:r>
            <a:br>
              <a:rPr lang="it-IT" sz="2800" dirty="0">
                <a:solidFill>
                  <a:schemeClr val="tx2"/>
                </a:solidFill>
                <a:latin typeface="Georgia Pro Semibold" pitchFamily="18" charset="0"/>
                <a:cs typeface="Arial" pitchFamily="34" charset="0"/>
              </a:rPr>
            </a:br>
            <a:r>
              <a:rPr lang="it-IT" sz="2800" dirty="0" smtClean="0">
                <a:solidFill>
                  <a:schemeClr val="tx2"/>
                </a:solidFill>
                <a:latin typeface="Georgia Pro Semibold" pitchFamily="18" charset="0"/>
                <a:cs typeface="Arial" pitchFamily="34" charset="0"/>
              </a:rPr>
              <a:t>dove </a:t>
            </a:r>
            <a:r>
              <a:rPr lang="it-IT" sz="2800" dirty="0">
                <a:solidFill>
                  <a:schemeClr val="tx2"/>
                </a:solidFill>
                <a:latin typeface="Georgia Pro Semibold" pitchFamily="18" charset="0"/>
                <a:cs typeface="Arial" pitchFamily="34" charset="0"/>
              </a:rPr>
              <a:t>JIN significa Persona</a:t>
            </a:r>
            <a:br>
              <a:rPr lang="it-IT" sz="2800" dirty="0">
                <a:solidFill>
                  <a:schemeClr val="tx2"/>
                </a:solidFill>
                <a:latin typeface="Georgia Pro Semibold" pitchFamily="18" charset="0"/>
                <a:cs typeface="Arial" pitchFamily="34" charset="0"/>
              </a:rPr>
            </a:br>
            <a:r>
              <a:rPr lang="it-IT" sz="2800" dirty="0">
                <a:solidFill>
                  <a:schemeClr val="tx2"/>
                </a:solidFill>
                <a:latin typeface="Georgia Pro Semibold" pitchFamily="18" charset="0"/>
                <a:cs typeface="Arial" pitchFamily="34" charset="0"/>
              </a:rPr>
              <a:t> </a:t>
            </a:r>
            <a:br>
              <a:rPr lang="it-IT" sz="2800" dirty="0">
                <a:solidFill>
                  <a:schemeClr val="tx2"/>
                </a:solidFill>
                <a:latin typeface="Georgia Pro Semibold" pitchFamily="18" charset="0"/>
                <a:cs typeface="Arial" pitchFamily="34" charset="0"/>
              </a:rPr>
            </a:br>
            <a:r>
              <a:rPr kumimoji="0" lang="it-IT" sz="2800" b="1" i="0" u="none" strike="noStrike" cap="none" normalizeH="0" baseline="0" dirty="0" smtClean="0">
                <a:ln>
                  <a:noFill/>
                </a:ln>
                <a:effectLst/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800" b="1" u="sng" dirty="0">
                <a:solidFill>
                  <a:schemeClr val="bg1"/>
                </a:solidFill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ITARIAJIN </a:t>
            </a:r>
            <a:r>
              <a:rPr lang="it-IT" sz="2800" b="1" dirty="0">
                <a:solidFill>
                  <a:schemeClr val="bg1"/>
                </a:solidFill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=  Persona Italiana</a:t>
            </a:r>
            <a:br>
              <a:rPr lang="it-IT" sz="2800" b="1" dirty="0">
                <a:solidFill>
                  <a:schemeClr val="bg1"/>
                </a:solidFill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</a:br>
            <a:endParaRPr kumimoji="0" lang="it-IT" sz="2800" b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Georgia Pro Semibold" pitchFamily="18" charset="0"/>
              <a:ea typeface="MS Mincho" pitchFamily="49" charset="-128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800" b="1" u="sng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SUPEINJIN</a:t>
            </a:r>
            <a:r>
              <a:rPr kumimoji="0" lang="it-IT" sz="28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= Persona </a:t>
            </a:r>
            <a:r>
              <a:rPr lang="it-IT" sz="2800" b="1" dirty="0" smtClean="0">
                <a:solidFill>
                  <a:schemeClr val="bg1"/>
                </a:solidFill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S</a:t>
            </a:r>
            <a:r>
              <a:rPr kumimoji="0" lang="it-IT" sz="28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pagnola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800" b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Georgia Pro Semibold" pitchFamily="18" charset="0"/>
              <a:ea typeface="MS Mincho" pitchFamily="49" charset="-128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it-IT" sz="2800" b="1" u="sng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FURANSU</a:t>
            </a:r>
            <a:r>
              <a:rPr lang="it-IT" sz="2800" b="1" u="sng" dirty="0" smtClean="0">
                <a:solidFill>
                  <a:schemeClr val="bg1"/>
                </a:solidFill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JIN</a:t>
            </a:r>
            <a:r>
              <a:rPr kumimoji="0" lang="it-IT" sz="28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 =</a:t>
            </a:r>
            <a:r>
              <a:rPr kumimoji="0" lang="it-IT" sz="2800" b="1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 Persona</a:t>
            </a:r>
            <a:r>
              <a:rPr kumimoji="0" lang="it-IT" sz="28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 </a:t>
            </a:r>
            <a:r>
              <a:rPr lang="it-IT" sz="2800" b="1" dirty="0">
                <a:solidFill>
                  <a:schemeClr val="bg1"/>
                </a:solidFill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F</a:t>
            </a:r>
            <a:r>
              <a:rPr kumimoji="0" lang="it-IT" sz="28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rancese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800" b="1" dirty="0" smtClean="0">
                <a:solidFill>
                  <a:schemeClr val="bg1"/>
                </a:solidFill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 </a:t>
            </a:r>
            <a:endParaRPr lang="it-IT" sz="2800" b="1" dirty="0">
              <a:solidFill>
                <a:schemeClr val="bg1"/>
              </a:solidFill>
              <a:latin typeface="Georgia Pro Semibold" pitchFamily="18" charset="0"/>
              <a:ea typeface="MS Mincho" pitchFamily="49" charset="-128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it-IT" sz="2400" b="1" i="1" dirty="0" smtClean="0">
              <a:solidFill>
                <a:schemeClr val="bg1"/>
              </a:solidFill>
              <a:latin typeface="Georgia Pro Semibold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6656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55576" y="1484784"/>
            <a:ext cx="7848872" cy="3888432"/>
          </a:xfrm>
        </p:spPr>
        <p:txBody>
          <a:bodyPr>
            <a:normAutofit fontScale="90000"/>
          </a:bodyPr>
          <a:lstStyle/>
          <a:p>
            <a:r>
              <a:rPr lang="it-IT" altLang="ja-JP" sz="6600" dirty="0" smtClean="0">
                <a:effectLst/>
                <a:latin typeface="Georgia Pro Semibold" pitchFamily="18" charset="0"/>
              </a:rPr>
              <a:t/>
            </a:r>
            <a:br>
              <a:rPr lang="it-IT" altLang="ja-JP" sz="6600" dirty="0" smtClean="0">
                <a:effectLst/>
                <a:latin typeface="Georgia Pro Semibold" pitchFamily="18" charset="0"/>
              </a:rPr>
            </a:br>
            <a:r>
              <a:rPr lang="ja-JP" altLang="it-IT" sz="66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>地 </a:t>
            </a:r>
            <a:r>
              <a:rPr lang="it-IT" altLang="ja-JP" sz="40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>Chi: Terra</a:t>
            </a:r>
            <a:r>
              <a:rPr lang="it-IT" altLang="ja-JP" sz="66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/>
            </a:r>
            <a:br>
              <a:rPr lang="it-IT" altLang="ja-JP" sz="66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</a:br>
            <a:r>
              <a:rPr lang="it-IT" altLang="ja-JP" sz="66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/>
            </a:r>
            <a:br>
              <a:rPr lang="it-IT" altLang="ja-JP" sz="66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</a:br>
            <a:r>
              <a:rPr lang="ja-JP" altLang="it-IT" sz="66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>下 </a:t>
            </a:r>
            <a:r>
              <a:rPr lang="it-IT" altLang="ja-JP" sz="40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>Ka: Sotto</a:t>
            </a:r>
            <a:r>
              <a:rPr lang="it-IT" altLang="ja-JP" sz="66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/>
            </a:r>
            <a:br>
              <a:rPr lang="it-IT" altLang="ja-JP" sz="66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</a:br>
            <a:r>
              <a:rPr lang="it-IT" altLang="ja-JP" sz="66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/>
            </a:r>
            <a:br>
              <a:rPr lang="it-IT" altLang="ja-JP" sz="66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</a:br>
            <a:r>
              <a:rPr lang="ja-JP" altLang="it-IT" sz="6600" dirty="0" smtClean="0">
                <a:solidFill>
                  <a:schemeClr val="bg1"/>
                </a:solidFill>
                <a:effectLst/>
                <a:latin typeface="Georgia Pro Semibold" pitchFamily="18" charset="0"/>
              </a:rPr>
              <a:t>鉄 </a:t>
            </a:r>
            <a:r>
              <a:rPr lang="it-IT" altLang="ja-JP" sz="4000" dirty="0" err="1" smtClean="0">
                <a:solidFill>
                  <a:schemeClr val="bg1"/>
                </a:solidFill>
                <a:effectLst/>
                <a:latin typeface="Georgia Pro Semibold" pitchFamily="18" charset="0"/>
              </a:rPr>
              <a:t>Tetsu</a:t>
            </a:r>
            <a:r>
              <a:rPr lang="it-IT" altLang="ja-JP" sz="4000" dirty="0" smtClean="0">
                <a:solidFill>
                  <a:schemeClr val="bg1"/>
                </a:solidFill>
                <a:effectLst/>
                <a:latin typeface="Georgia Pro Semibold" pitchFamily="18" charset="0"/>
              </a:rPr>
              <a:t>: Ferro, Strada Ferrata</a:t>
            </a:r>
            <a:endParaRPr lang="it-IT" sz="4000" dirty="0">
              <a:solidFill>
                <a:schemeClr val="bg1"/>
              </a:solidFill>
              <a:effectLst/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5616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55576" y="1484784"/>
            <a:ext cx="7848872" cy="3888432"/>
          </a:xfrm>
        </p:spPr>
        <p:txBody>
          <a:bodyPr>
            <a:normAutofit fontScale="90000"/>
          </a:bodyPr>
          <a:lstStyle/>
          <a:p>
            <a:r>
              <a:rPr lang="it-IT" altLang="ja-JP" sz="6600" dirty="0" smtClean="0">
                <a:effectLst/>
                <a:latin typeface="Georgia Pro Semibold" pitchFamily="18" charset="0"/>
              </a:rPr>
              <a:t/>
            </a:r>
            <a:br>
              <a:rPr lang="it-IT" altLang="ja-JP" sz="6600" dirty="0" smtClean="0">
                <a:effectLst/>
                <a:latin typeface="Georgia Pro Semibold" pitchFamily="18" charset="0"/>
              </a:rPr>
            </a:br>
            <a:r>
              <a:rPr lang="ja-JP" altLang="it-IT" sz="66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>地 </a:t>
            </a:r>
            <a:r>
              <a:rPr lang="it-IT" altLang="ja-JP" sz="40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>Chi: Terra</a:t>
            </a:r>
            <a:r>
              <a:rPr lang="it-IT" altLang="ja-JP" sz="66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/>
            </a:r>
            <a:br>
              <a:rPr lang="it-IT" altLang="ja-JP" sz="66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</a:br>
            <a:r>
              <a:rPr lang="it-IT" altLang="ja-JP" sz="66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/>
            </a:r>
            <a:br>
              <a:rPr lang="it-IT" altLang="ja-JP" sz="66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</a:br>
            <a:r>
              <a:rPr lang="ja-JP" altLang="it-IT" sz="66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>下 </a:t>
            </a:r>
            <a:r>
              <a:rPr lang="it-IT" altLang="ja-JP" sz="40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>Ka: Sotto</a:t>
            </a:r>
            <a:r>
              <a:rPr lang="it-IT" altLang="ja-JP" sz="66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/>
            </a:r>
            <a:br>
              <a:rPr lang="it-IT" altLang="ja-JP" sz="66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</a:br>
            <a:r>
              <a:rPr lang="it-IT" altLang="ja-JP" sz="66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/>
            </a:r>
            <a:br>
              <a:rPr lang="it-IT" altLang="ja-JP" sz="66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</a:br>
            <a:r>
              <a:rPr lang="ja-JP" altLang="it-IT" sz="66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>鉄 </a:t>
            </a:r>
            <a:r>
              <a:rPr lang="it-IT" altLang="ja-JP" sz="4000" dirty="0" err="1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>Tetsu</a:t>
            </a:r>
            <a:r>
              <a:rPr lang="it-IT" altLang="ja-JP" sz="40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>: Ferro, Strada Ferrata</a:t>
            </a:r>
            <a:endParaRPr lang="it-IT" sz="4000" dirty="0">
              <a:solidFill>
                <a:schemeClr val="tx2"/>
              </a:solidFill>
              <a:effectLst/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6034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229600" cy="5472608"/>
          </a:xfrm>
        </p:spPr>
        <p:txBody>
          <a:bodyPr>
            <a:normAutofit/>
          </a:bodyPr>
          <a:lstStyle/>
          <a:p>
            <a:r>
              <a:rPr lang="ja-JP" altLang="it-IT" sz="66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>地下鉄 </a:t>
            </a:r>
            <a:r>
              <a:rPr lang="it-IT" altLang="ja-JP" sz="4000" dirty="0" err="1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>Chikatestu</a:t>
            </a:r>
            <a:r>
              <a:rPr lang="it-IT" altLang="ja-JP" sz="40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>:</a:t>
            </a:r>
            <a:r>
              <a:rPr lang="it-IT" altLang="ja-JP" sz="66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> </a:t>
            </a:r>
            <a:br>
              <a:rPr lang="it-IT" altLang="ja-JP" sz="66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</a:br>
            <a:r>
              <a:rPr lang="it-IT" altLang="ja-JP" sz="66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/>
            </a:r>
            <a:br>
              <a:rPr lang="it-IT" altLang="ja-JP" sz="66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</a:br>
            <a:r>
              <a:rPr lang="it-IT" altLang="ja-JP" sz="40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>Strada ferrata sotto terra</a:t>
            </a:r>
            <a:br>
              <a:rPr lang="it-IT" altLang="ja-JP" sz="40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</a:br>
            <a:r>
              <a:rPr lang="it-IT" altLang="ja-JP" sz="40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/>
            </a:r>
            <a:br>
              <a:rPr lang="it-IT" altLang="ja-JP" sz="40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</a:br>
            <a:r>
              <a:rPr lang="it-IT" altLang="ja-JP" sz="4000" dirty="0" smtClean="0">
                <a:solidFill>
                  <a:schemeClr val="bg1"/>
                </a:solidFill>
                <a:effectLst/>
                <a:latin typeface="Georgia Pro Semibold" pitchFamily="18" charset="0"/>
              </a:rPr>
              <a:t>Metropolitana!</a:t>
            </a:r>
            <a:endParaRPr lang="it-IT" sz="4000" dirty="0">
              <a:solidFill>
                <a:schemeClr val="bg1"/>
              </a:solidFill>
              <a:effectLst/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1990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229600" cy="5472608"/>
          </a:xfrm>
        </p:spPr>
        <p:txBody>
          <a:bodyPr>
            <a:normAutofit/>
          </a:bodyPr>
          <a:lstStyle/>
          <a:p>
            <a:r>
              <a:rPr lang="ja-JP" altLang="it-IT" sz="66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>地下鉄 </a:t>
            </a:r>
            <a:r>
              <a:rPr lang="it-IT" altLang="ja-JP" sz="4000" dirty="0" err="1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>Chikatestu</a:t>
            </a:r>
            <a:r>
              <a:rPr lang="it-IT" altLang="ja-JP" sz="40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>:</a:t>
            </a:r>
            <a:r>
              <a:rPr lang="it-IT" altLang="ja-JP" sz="66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> </a:t>
            </a:r>
            <a:br>
              <a:rPr lang="it-IT" altLang="ja-JP" sz="66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</a:br>
            <a:r>
              <a:rPr lang="it-IT" altLang="ja-JP" sz="66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/>
            </a:r>
            <a:br>
              <a:rPr lang="it-IT" altLang="ja-JP" sz="66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</a:br>
            <a:r>
              <a:rPr lang="it-IT" altLang="ja-JP" sz="40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>Strada ferrata sotto terra</a:t>
            </a:r>
            <a:br>
              <a:rPr lang="it-IT" altLang="ja-JP" sz="40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</a:br>
            <a:r>
              <a:rPr lang="it-IT" altLang="ja-JP" sz="40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/>
            </a:r>
            <a:br>
              <a:rPr lang="it-IT" altLang="ja-JP" sz="40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</a:br>
            <a:r>
              <a:rPr lang="it-IT" altLang="ja-JP" sz="40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>Metropolitana!</a:t>
            </a:r>
            <a:endParaRPr lang="it-IT" sz="4000" dirty="0">
              <a:solidFill>
                <a:schemeClr val="tx2"/>
              </a:solidFill>
              <a:effectLst/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978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5472608"/>
          </a:xfrm>
        </p:spPr>
        <p:txBody>
          <a:bodyPr>
            <a:normAutofit/>
          </a:bodyPr>
          <a:lstStyle/>
          <a:p>
            <a:r>
              <a:rPr lang="it-IT" altLang="ja-JP" sz="40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>1) Metropolitana</a:t>
            </a:r>
            <a:br>
              <a:rPr lang="it-IT" altLang="ja-JP" sz="40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</a:br>
            <a:r>
              <a:rPr lang="it-IT" altLang="ja-JP" sz="40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>2) </a:t>
            </a:r>
            <a:r>
              <a:rPr lang="it-IT" altLang="ja-JP" sz="4000" dirty="0" smtClean="0">
                <a:solidFill>
                  <a:schemeClr val="tx2"/>
                </a:solidFill>
                <a:latin typeface="Georgia Pro Semibold" pitchFamily="18" charset="0"/>
              </a:rPr>
              <a:t>Terra</a:t>
            </a:r>
            <a:br>
              <a:rPr lang="it-IT" altLang="ja-JP" sz="4000" dirty="0" smtClean="0">
                <a:solidFill>
                  <a:schemeClr val="tx2"/>
                </a:solidFill>
                <a:latin typeface="Georgia Pro Semibold" pitchFamily="18" charset="0"/>
              </a:rPr>
            </a:br>
            <a:r>
              <a:rPr lang="it-IT" altLang="ja-JP" sz="4000" dirty="0" smtClean="0">
                <a:solidFill>
                  <a:schemeClr val="tx2"/>
                </a:solidFill>
                <a:latin typeface="Georgia Pro Semibold" pitchFamily="18" charset="0"/>
              </a:rPr>
              <a:t>3) Sotto</a:t>
            </a:r>
            <a:br>
              <a:rPr lang="it-IT" altLang="ja-JP" sz="4000" dirty="0" smtClean="0">
                <a:solidFill>
                  <a:schemeClr val="tx2"/>
                </a:solidFill>
                <a:latin typeface="Georgia Pro Semibold" pitchFamily="18" charset="0"/>
              </a:rPr>
            </a:br>
            <a:r>
              <a:rPr lang="it-IT" altLang="ja-JP" sz="4000" dirty="0" smtClean="0">
                <a:solidFill>
                  <a:schemeClr val="tx2"/>
                </a:solidFill>
                <a:latin typeface="Georgia Pro Semibold" pitchFamily="18" charset="0"/>
              </a:rPr>
              <a:t>4) Ferro</a:t>
            </a:r>
            <a:endParaRPr lang="it-IT" sz="4000" dirty="0">
              <a:solidFill>
                <a:schemeClr val="tx2"/>
              </a:solidFill>
              <a:effectLst/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893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83058" y="0"/>
            <a:ext cx="7877374" cy="68580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Uno degli aspetti che più appaga nell’apprendimento di una lingua sta nello scovare  e decifrare  quei pensieri  che sono proprietà di quella sola lingua</a:t>
            </a:r>
          </a:p>
          <a:p>
            <a:pPr marL="0" indent="0" algn="ctr">
              <a:buNone/>
            </a:pPr>
            <a:r>
              <a:rPr lang="it-IT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s</a:t>
            </a:r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pesso nascosti nell’etimologia delle parole e nei loro significati.</a:t>
            </a:r>
            <a:endParaRPr lang="it-IT" sz="3200" dirty="0" smtClean="0"/>
          </a:p>
        </p:txBody>
      </p:sp>
    </p:spTree>
    <p:extLst>
      <p:ext uri="{BB962C8B-B14F-4D97-AF65-F5344CB8AC3E}">
        <p14:creationId xmlns:p14="http://schemas.microsoft.com/office/powerpoint/2010/main" val="1951792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0" y="1916832"/>
            <a:ext cx="9143999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6500" dirty="0" smtClean="0"/>
              <a:t> </a:t>
            </a:r>
            <a:endParaRPr lang="it-IT" altLang="ja-JP" sz="6500" dirty="0" smtClean="0"/>
          </a:p>
          <a:p>
            <a:endParaRPr lang="it-IT" dirty="0"/>
          </a:p>
          <a:p>
            <a:endParaRPr lang="it-IT" dirty="0"/>
          </a:p>
        </p:txBody>
      </p:sp>
      <p:sp>
        <p:nvSpPr>
          <p:cNvPr id="6" name="Titolo 1"/>
          <p:cNvSpPr>
            <a:spLocks noGrp="1"/>
          </p:cNvSpPr>
          <p:nvPr>
            <p:ph type="title"/>
          </p:nvPr>
        </p:nvSpPr>
        <p:spPr>
          <a:xfrm>
            <a:off x="457199" y="620688"/>
            <a:ext cx="8229600" cy="1143000"/>
          </a:xfrm>
        </p:spPr>
        <p:txBody>
          <a:bodyPr>
            <a:noAutofit/>
          </a:bodyPr>
          <a:lstStyle/>
          <a:p>
            <a:r>
              <a:rPr lang="it-IT" sz="40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>Come si può memorizzare</a:t>
            </a:r>
            <a:br>
              <a:rPr lang="it-IT" sz="40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</a:br>
            <a:r>
              <a:rPr lang="it-IT" sz="40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> una parola ? </a:t>
            </a:r>
            <a:endParaRPr lang="it-IT" sz="4000" dirty="0">
              <a:solidFill>
                <a:schemeClr val="tx2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58825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0" y="1916832"/>
            <a:ext cx="9143999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6500" dirty="0" smtClean="0"/>
              <a:t> </a:t>
            </a:r>
            <a:endParaRPr lang="it-IT" altLang="ja-JP" sz="6500" dirty="0" smtClean="0"/>
          </a:p>
          <a:p>
            <a:endParaRPr lang="it-IT" dirty="0"/>
          </a:p>
          <a:p>
            <a:endParaRPr lang="it-IT" dirty="0"/>
          </a:p>
        </p:txBody>
      </p:sp>
      <p:sp>
        <p:nvSpPr>
          <p:cNvPr id="6" name="Titolo 1"/>
          <p:cNvSpPr>
            <a:spLocks noGrp="1"/>
          </p:cNvSpPr>
          <p:nvPr>
            <p:ph type="title"/>
          </p:nvPr>
        </p:nvSpPr>
        <p:spPr>
          <a:xfrm>
            <a:off x="457199" y="620688"/>
            <a:ext cx="8229600" cy="1143000"/>
          </a:xfrm>
        </p:spPr>
        <p:txBody>
          <a:bodyPr>
            <a:noAutofit/>
          </a:bodyPr>
          <a:lstStyle/>
          <a:p>
            <a:r>
              <a:rPr lang="it-IT" sz="40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>Come si può memorizzare</a:t>
            </a:r>
            <a:br>
              <a:rPr lang="it-IT" sz="40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</a:br>
            <a:r>
              <a:rPr lang="it-IT" sz="40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> una parola ? </a:t>
            </a:r>
            <a:endParaRPr lang="it-IT" sz="4000" dirty="0">
              <a:solidFill>
                <a:schemeClr val="tx2"/>
              </a:solidFill>
              <a:effectLst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-52219" y="2606576"/>
            <a:ext cx="9248436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altLang="ja-JP" sz="3600" dirty="0" err="1" smtClean="0">
                <a:solidFill>
                  <a:srgbClr val="2F5897"/>
                </a:solidFill>
                <a:latin typeface="Georgia Pro Semibold" pitchFamily="18" charset="0"/>
                <a:cs typeface="+mj-cs"/>
              </a:rPr>
              <a:t>Kōshōnin</a:t>
            </a:r>
            <a:endParaRPr lang="it-IT" altLang="ja-JP" sz="3600" dirty="0" smtClean="0">
              <a:solidFill>
                <a:srgbClr val="2F5897"/>
              </a:solidFill>
              <a:latin typeface="Georgia Pro Semibold" pitchFamily="18" charset="0"/>
              <a:cs typeface="+mj-cs"/>
            </a:endParaRPr>
          </a:p>
          <a:p>
            <a:pPr algn="ctr"/>
            <a:endParaRPr lang="it-IT" altLang="ja-JP" sz="1000" dirty="0" smtClean="0">
              <a:solidFill>
                <a:srgbClr val="2F5897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latin typeface="Georgia Pro Semibold" pitchFamily="18" charset="0"/>
              <a:cs typeface="+mj-cs"/>
            </a:endParaRPr>
          </a:p>
          <a:p>
            <a:pPr algn="ctr"/>
            <a:endParaRPr lang="it-IT" altLang="ja-JP" sz="1000" dirty="0" smtClean="0">
              <a:solidFill>
                <a:srgbClr val="2F5897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latin typeface="Georgia Pro Semibold" pitchFamily="18" charset="0"/>
              <a:cs typeface="+mj-cs"/>
            </a:endParaRPr>
          </a:p>
          <a:p>
            <a:pPr algn="ctr"/>
            <a:r>
              <a:rPr lang="it-IT" altLang="ja-JP" sz="3600" dirty="0" smtClean="0">
                <a:solidFill>
                  <a:schemeClr val="bg1"/>
                </a:solidFill>
                <a:latin typeface="Georgia Pro Semibold" pitchFamily="18" charset="0"/>
                <a:cs typeface="+mj-cs"/>
              </a:rPr>
              <a:t>Metropolitana </a:t>
            </a:r>
            <a:endParaRPr lang="it-IT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096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0" y="1916832"/>
            <a:ext cx="9143999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6500" dirty="0" smtClean="0"/>
              <a:t> </a:t>
            </a:r>
            <a:endParaRPr lang="it-IT" altLang="ja-JP" sz="6500" dirty="0" smtClean="0"/>
          </a:p>
          <a:p>
            <a:endParaRPr lang="it-IT" dirty="0"/>
          </a:p>
          <a:p>
            <a:endParaRPr lang="it-IT" dirty="0"/>
          </a:p>
        </p:txBody>
      </p:sp>
      <p:sp>
        <p:nvSpPr>
          <p:cNvPr id="6" name="Titolo 1"/>
          <p:cNvSpPr>
            <a:spLocks noGrp="1"/>
          </p:cNvSpPr>
          <p:nvPr>
            <p:ph type="title"/>
          </p:nvPr>
        </p:nvSpPr>
        <p:spPr>
          <a:xfrm>
            <a:off x="457199" y="620688"/>
            <a:ext cx="8229600" cy="1143000"/>
          </a:xfrm>
        </p:spPr>
        <p:txBody>
          <a:bodyPr>
            <a:noAutofit/>
          </a:bodyPr>
          <a:lstStyle/>
          <a:p>
            <a:r>
              <a:rPr lang="it-IT" sz="40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>Come si può memorizzare</a:t>
            </a:r>
            <a:br>
              <a:rPr lang="it-IT" sz="40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</a:br>
            <a:r>
              <a:rPr lang="it-IT" sz="40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> una parola ? </a:t>
            </a:r>
            <a:endParaRPr lang="it-IT" sz="4000" dirty="0">
              <a:solidFill>
                <a:schemeClr val="tx2"/>
              </a:solidFill>
              <a:effectLst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-52219" y="2606576"/>
            <a:ext cx="9248436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altLang="ja-JP" sz="3600" dirty="0" err="1">
                <a:solidFill>
                  <a:srgbClr val="2F5897"/>
                </a:solidFill>
                <a:latin typeface="Georgia Pro Semibold" pitchFamily="18" charset="0"/>
                <a:cs typeface="+mj-cs"/>
              </a:rPr>
              <a:t>Kōshōnin</a:t>
            </a:r>
            <a:endParaRPr lang="it-IT" altLang="ja-JP" sz="3600" dirty="0">
              <a:solidFill>
                <a:srgbClr val="2F5897"/>
              </a:solidFill>
              <a:latin typeface="Georgia Pro Semibold" pitchFamily="18" charset="0"/>
              <a:cs typeface="+mj-cs"/>
            </a:endParaRPr>
          </a:p>
          <a:p>
            <a:pPr algn="ctr"/>
            <a:endParaRPr lang="it-IT" altLang="ja-JP" sz="1000" dirty="0" smtClean="0">
              <a:solidFill>
                <a:srgbClr val="2F5897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latin typeface="Georgia Pro Semibold" pitchFamily="18" charset="0"/>
              <a:cs typeface="+mj-cs"/>
            </a:endParaRPr>
          </a:p>
          <a:p>
            <a:pPr algn="ctr"/>
            <a:r>
              <a:rPr lang="it-IT" altLang="ja-JP" sz="3600" dirty="0" smtClean="0">
                <a:solidFill>
                  <a:srgbClr val="2F5897"/>
                </a:solidFill>
                <a:latin typeface="Georgia Pro Semibold" pitchFamily="18" charset="0"/>
                <a:cs typeface="+mj-cs"/>
              </a:rPr>
              <a:t>Notaio </a:t>
            </a:r>
            <a:endParaRPr lang="it-IT" sz="3600" dirty="0"/>
          </a:p>
        </p:txBody>
      </p:sp>
    </p:spTree>
    <p:extLst>
      <p:ext uri="{BB962C8B-B14F-4D97-AF65-F5344CB8AC3E}">
        <p14:creationId xmlns:p14="http://schemas.microsoft.com/office/powerpoint/2010/main" val="797976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dirty="0" smtClean="0">
                <a:solidFill>
                  <a:schemeClr val="tx2"/>
                </a:solidFill>
                <a:latin typeface="Georgia Pro Semibold" pitchFamily="18" charset="0"/>
              </a:rPr>
              <a:t>Notaio: </a:t>
            </a:r>
          </a:p>
          <a:p>
            <a:pPr marL="0" indent="0" algn="ctr">
              <a:buNone/>
            </a:pPr>
            <a:r>
              <a:rPr lang="it-IT" dirty="0" smtClean="0">
                <a:solidFill>
                  <a:schemeClr val="tx2"/>
                </a:solidFill>
                <a:latin typeface="Georgia Pro Semibold" pitchFamily="18" charset="0"/>
              </a:rPr>
              <a:t> </a:t>
            </a:r>
          </a:p>
          <a:p>
            <a:pPr marL="0" indent="0" algn="ctr">
              <a:buNone/>
            </a:pPr>
            <a:r>
              <a:rPr lang="it-IT" sz="2800" dirty="0" smtClean="0">
                <a:solidFill>
                  <a:schemeClr val="bg1"/>
                </a:solidFill>
                <a:latin typeface="Georgia Pro Semibold" pitchFamily="18" charset="0"/>
              </a:rPr>
              <a:t> </a:t>
            </a:r>
            <a:r>
              <a:rPr lang="it-IT" sz="2800" dirty="0" smtClean="0">
                <a:solidFill>
                  <a:schemeClr val="tx2"/>
                </a:solidFill>
                <a:latin typeface="Georgia Pro Semibold" pitchFamily="18" charset="0"/>
              </a:rPr>
              <a:t> </a:t>
            </a:r>
            <a:r>
              <a:rPr lang="it-IT" sz="2800" dirty="0" smtClean="0">
                <a:solidFill>
                  <a:schemeClr val="bg1"/>
                </a:solidFill>
                <a:latin typeface="Georgia Pro Semibold" pitchFamily="18" charset="0"/>
              </a:rPr>
              <a:t>Etimologia</a:t>
            </a:r>
            <a:r>
              <a:rPr lang="it-IT" sz="2800" dirty="0">
                <a:solidFill>
                  <a:schemeClr val="bg1"/>
                </a:solidFill>
                <a:latin typeface="Georgia Pro Semibold" pitchFamily="18" charset="0"/>
              </a:rPr>
              <a:t>: ← </a:t>
            </a:r>
            <a:r>
              <a:rPr lang="it-IT" sz="2800" dirty="0" err="1">
                <a:solidFill>
                  <a:schemeClr val="bg1"/>
                </a:solidFill>
                <a:latin typeface="Georgia Pro Semibold" pitchFamily="18" charset="0"/>
              </a:rPr>
              <a:t>lat</a:t>
            </a:r>
            <a:r>
              <a:rPr lang="it-IT" sz="2800" dirty="0">
                <a:solidFill>
                  <a:schemeClr val="bg1"/>
                </a:solidFill>
                <a:latin typeface="Georgia Pro Semibold" pitchFamily="18" charset="0"/>
              </a:rPr>
              <a:t>. </a:t>
            </a:r>
            <a:r>
              <a:rPr lang="it-IT" sz="2800" dirty="0" err="1">
                <a:solidFill>
                  <a:schemeClr val="bg1"/>
                </a:solidFill>
                <a:latin typeface="Georgia Pro Semibold" pitchFamily="18" charset="0"/>
              </a:rPr>
              <a:t>notarĭu</a:t>
            </a:r>
            <a:r>
              <a:rPr lang="it-IT" sz="2800" dirty="0">
                <a:solidFill>
                  <a:schemeClr val="bg1"/>
                </a:solidFill>
                <a:latin typeface="Georgia Pro Semibold" pitchFamily="18" charset="0"/>
              </a:rPr>
              <a:t>(m), </a:t>
            </a:r>
            <a:r>
              <a:rPr lang="it-IT" sz="2800" dirty="0" err="1">
                <a:solidFill>
                  <a:schemeClr val="bg1"/>
                </a:solidFill>
                <a:latin typeface="Georgia Pro Semibold" pitchFamily="18" charset="0"/>
              </a:rPr>
              <a:t>deriv</a:t>
            </a:r>
            <a:r>
              <a:rPr lang="it-IT" sz="2800" dirty="0">
                <a:solidFill>
                  <a:schemeClr val="bg1"/>
                </a:solidFill>
                <a:latin typeface="Georgia Pro Semibold" pitchFamily="18" charset="0"/>
              </a:rPr>
              <a:t>. di </a:t>
            </a:r>
            <a:r>
              <a:rPr lang="it-IT" sz="2800" dirty="0" err="1">
                <a:solidFill>
                  <a:schemeClr val="bg1"/>
                </a:solidFill>
                <a:latin typeface="Georgia Pro Semibold" pitchFamily="18" charset="0"/>
              </a:rPr>
              <a:t>nŏta</a:t>
            </a:r>
            <a:r>
              <a:rPr lang="it-IT" sz="2800" dirty="0">
                <a:solidFill>
                  <a:schemeClr val="bg1"/>
                </a:solidFill>
                <a:latin typeface="Georgia Pro Semibold" pitchFamily="18" charset="0"/>
              </a:rPr>
              <a:t> ‘nota’; </a:t>
            </a:r>
            <a:endParaRPr lang="it-IT" sz="2800" dirty="0" smtClean="0">
              <a:solidFill>
                <a:schemeClr val="bg1"/>
              </a:solidFill>
              <a:latin typeface="Georgia Pro Semibold" pitchFamily="18" charset="0"/>
            </a:endParaRPr>
          </a:p>
          <a:p>
            <a:pPr marL="0" indent="0" algn="ctr">
              <a:buNone/>
            </a:pPr>
            <a:r>
              <a:rPr lang="it-IT" sz="2800" dirty="0" smtClean="0">
                <a:solidFill>
                  <a:schemeClr val="bg1"/>
                </a:solidFill>
                <a:latin typeface="Georgia Pro Semibold" pitchFamily="18" charset="0"/>
              </a:rPr>
              <a:t>in </a:t>
            </a:r>
            <a:r>
              <a:rPr lang="it-IT" sz="2800" dirty="0">
                <a:solidFill>
                  <a:schemeClr val="bg1"/>
                </a:solidFill>
                <a:latin typeface="Georgia Pro Semibold" pitchFamily="18" charset="0"/>
              </a:rPr>
              <a:t>origine ‘chi prende appunti durante un discorso’, </a:t>
            </a:r>
            <a:endParaRPr lang="it-IT" sz="2800" dirty="0" smtClean="0">
              <a:solidFill>
                <a:schemeClr val="bg1"/>
              </a:solidFill>
              <a:latin typeface="Georgia Pro Semibold" pitchFamily="18" charset="0"/>
            </a:endParaRPr>
          </a:p>
          <a:p>
            <a:pPr marL="0" indent="0" algn="ctr">
              <a:buNone/>
            </a:pPr>
            <a:r>
              <a:rPr lang="it-IT" sz="2800" dirty="0" smtClean="0">
                <a:solidFill>
                  <a:schemeClr val="bg1"/>
                </a:solidFill>
                <a:latin typeface="Georgia Pro Semibold" pitchFamily="18" charset="0"/>
              </a:rPr>
              <a:t>nel </a:t>
            </a:r>
            <a:r>
              <a:rPr lang="it-IT" sz="2800" dirty="0" err="1">
                <a:solidFill>
                  <a:schemeClr val="bg1"/>
                </a:solidFill>
                <a:latin typeface="Georgia Pro Semibold" pitchFamily="18" charset="0"/>
              </a:rPr>
              <a:t>lat</a:t>
            </a:r>
            <a:r>
              <a:rPr lang="it-IT" sz="2800" dirty="0">
                <a:solidFill>
                  <a:schemeClr val="bg1"/>
                </a:solidFill>
                <a:latin typeface="Georgia Pro Semibold" pitchFamily="18" charset="0"/>
              </a:rPr>
              <a:t>. tardo ‘segretario’, </a:t>
            </a:r>
            <a:endParaRPr lang="it-IT" sz="2800" dirty="0" smtClean="0">
              <a:solidFill>
                <a:schemeClr val="bg1"/>
              </a:solidFill>
              <a:latin typeface="Georgia Pro Semibold" pitchFamily="18" charset="0"/>
            </a:endParaRPr>
          </a:p>
          <a:p>
            <a:pPr marL="0" indent="0" algn="ctr">
              <a:buNone/>
            </a:pPr>
            <a:r>
              <a:rPr lang="it-IT" sz="2800" dirty="0" smtClean="0">
                <a:solidFill>
                  <a:schemeClr val="bg1"/>
                </a:solidFill>
                <a:latin typeface="Georgia Pro Semibold" pitchFamily="18" charset="0"/>
              </a:rPr>
              <a:t>da </a:t>
            </a:r>
            <a:r>
              <a:rPr lang="it-IT" sz="2800" dirty="0">
                <a:solidFill>
                  <a:schemeClr val="bg1"/>
                </a:solidFill>
                <a:latin typeface="Georgia Pro Semibold" pitchFamily="18" charset="0"/>
              </a:rPr>
              <a:t>cui nel </a:t>
            </a:r>
            <a:r>
              <a:rPr lang="it-IT" sz="2800" dirty="0" err="1">
                <a:solidFill>
                  <a:schemeClr val="bg1"/>
                </a:solidFill>
                <a:latin typeface="Georgia Pro Semibold" pitchFamily="18" charset="0"/>
              </a:rPr>
              <a:t>lat</a:t>
            </a:r>
            <a:r>
              <a:rPr lang="it-IT" sz="2800" dirty="0">
                <a:solidFill>
                  <a:schemeClr val="bg1"/>
                </a:solidFill>
                <a:latin typeface="Georgia Pro Semibold" pitchFamily="18" charset="0"/>
              </a:rPr>
              <a:t>. </a:t>
            </a:r>
            <a:r>
              <a:rPr lang="it-IT" sz="2800" dirty="0" err="1">
                <a:solidFill>
                  <a:schemeClr val="bg1"/>
                </a:solidFill>
                <a:latin typeface="Georgia Pro Semibold" pitchFamily="18" charset="0"/>
              </a:rPr>
              <a:t>mediev</a:t>
            </a:r>
            <a:r>
              <a:rPr lang="it-IT" sz="2800" dirty="0">
                <a:solidFill>
                  <a:schemeClr val="bg1"/>
                </a:solidFill>
                <a:latin typeface="Georgia Pro Semibold" pitchFamily="18" charset="0"/>
              </a:rPr>
              <a:t>. ‘notaio</a:t>
            </a:r>
            <a:r>
              <a:rPr lang="it-IT" sz="2800" dirty="0" smtClean="0">
                <a:solidFill>
                  <a:schemeClr val="bg1"/>
                </a:solidFill>
                <a:latin typeface="Georgia Pro Semibold" pitchFamily="18" charset="0"/>
              </a:rPr>
              <a:t>’.  </a:t>
            </a:r>
            <a:endParaRPr lang="it-IT" sz="2800" dirty="0">
              <a:solidFill>
                <a:schemeClr val="bg1"/>
              </a:solidFill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2805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467544" y="948689"/>
            <a:ext cx="8286776" cy="513986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1" i="0" u="none" strike="noStrike" cap="none" normalizeH="0" baseline="0" dirty="0" smtClean="0">
              <a:ln>
                <a:noFill/>
              </a:ln>
              <a:effectLst/>
              <a:latin typeface="Bookman Old Style" pitchFamily="18" charset="0"/>
              <a:cs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800" dirty="0">
                <a:solidFill>
                  <a:srgbClr val="FF0000"/>
                </a:solidFill>
                <a:latin typeface="Georgia Pro Semibold" pitchFamily="18" charset="0"/>
                <a:cs typeface="Arial" pitchFamily="34" charset="0"/>
              </a:rPr>
              <a:t>NIHON</a:t>
            </a:r>
            <a:r>
              <a:rPr lang="it-IT" sz="2800" dirty="0">
                <a:solidFill>
                  <a:schemeClr val="tx2"/>
                </a:solidFill>
                <a:latin typeface="Georgia Pro Semibold" pitchFamily="18" charset="0"/>
                <a:cs typeface="Arial" pitchFamily="34" charset="0"/>
              </a:rPr>
              <a:t>  JIN</a:t>
            </a:r>
            <a:r>
              <a:rPr lang="it-IT" sz="2800" dirty="0">
                <a:solidFill>
                  <a:srgbClr val="FF0000"/>
                </a:solidFill>
                <a:latin typeface="Georgia Pro Semibold" pitchFamily="18" charset="0"/>
                <a:cs typeface="Arial" pitchFamily="34" charset="0"/>
              </a:rPr>
              <a:t> </a:t>
            </a:r>
            <a:r>
              <a:rPr lang="it-IT" sz="2800" dirty="0">
                <a:solidFill>
                  <a:schemeClr val="tx2"/>
                </a:solidFill>
                <a:latin typeface="Georgia Pro Semibold" pitchFamily="18" charset="0"/>
                <a:cs typeface="Arial" pitchFamily="34" charset="0"/>
              </a:rPr>
              <a:t>: Giapponese (Persona) </a:t>
            </a:r>
            <a:br>
              <a:rPr lang="it-IT" sz="2800" dirty="0">
                <a:solidFill>
                  <a:schemeClr val="tx2"/>
                </a:solidFill>
                <a:latin typeface="Georgia Pro Semibold" pitchFamily="18" charset="0"/>
                <a:cs typeface="Arial" pitchFamily="34" charset="0"/>
              </a:rPr>
            </a:br>
            <a:r>
              <a:rPr lang="it-IT" sz="2800" dirty="0" smtClean="0">
                <a:solidFill>
                  <a:schemeClr val="tx2"/>
                </a:solidFill>
                <a:latin typeface="Georgia Pro Semibold" pitchFamily="18" charset="0"/>
                <a:cs typeface="Arial" pitchFamily="34" charset="0"/>
              </a:rPr>
              <a:t>dove </a:t>
            </a:r>
            <a:r>
              <a:rPr lang="it-IT" sz="2800" dirty="0">
                <a:solidFill>
                  <a:schemeClr val="tx2"/>
                </a:solidFill>
                <a:latin typeface="Georgia Pro Semibold" pitchFamily="18" charset="0"/>
                <a:cs typeface="Arial" pitchFamily="34" charset="0"/>
              </a:rPr>
              <a:t>JIN significa Persona</a:t>
            </a:r>
            <a:br>
              <a:rPr lang="it-IT" sz="2800" dirty="0">
                <a:solidFill>
                  <a:schemeClr val="tx2"/>
                </a:solidFill>
                <a:latin typeface="Georgia Pro Semibold" pitchFamily="18" charset="0"/>
                <a:cs typeface="Arial" pitchFamily="34" charset="0"/>
              </a:rPr>
            </a:br>
            <a:r>
              <a:rPr lang="it-IT" sz="2800" dirty="0">
                <a:solidFill>
                  <a:schemeClr val="tx2"/>
                </a:solidFill>
                <a:latin typeface="Georgia Pro Semibold" pitchFamily="18" charset="0"/>
                <a:cs typeface="Arial" pitchFamily="34" charset="0"/>
              </a:rPr>
              <a:t> </a:t>
            </a:r>
            <a:br>
              <a:rPr lang="it-IT" sz="2800" dirty="0">
                <a:solidFill>
                  <a:schemeClr val="tx2"/>
                </a:solidFill>
                <a:latin typeface="Georgia Pro Semibold" pitchFamily="18" charset="0"/>
                <a:cs typeface="Arial" pitchFamily="34" charset="0"/>
              </a:rPr>
            </a:br>
            <a:r>
              <a:rPr kumimoji="0" lang="it-IT" sz="2800" b="1" i="0" u="none" strike="noStrike" cap="none" normalizeH="0" baseline="0" dirty="0" smtClean="0">
                <a:ln>
                  <a:noFill/>
                </a:ln>
                <a:effectLst/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800" b="1" u="sng" dirty="0">
                <a:solidFill>
                  <a:srgbClr val="FF0000"/>
                </a:solidFill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ITARIA</a:t>
            </a:r>
            <a:r>
              <a:rPr lang="it-IT" sz="2800" b="1" u="sng" dirty="0">
                <a:solidFill>
                  <a:schemeClr val="tx2"/>
                </a:solidFill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JIN</a:t>
            </a:r>
            <a:r>
              <a:rPr lang="it-IT" sz="2800" b="1" u="sng" dirty="0">
                <a:solidFill>
                  <a:srgbClr val="FF0000"/>
                </a:solidFill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 </a:t>
            </a:r>
            <a:r>
              <a:rPr lang="it-IT" sz="2800" b="1" dirty="0">
                <a:solidFill>
                  <a:srgbClr val="FF0000"/>
                </a:solidFill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=  </a:t>
            </a:r>
            <a:r>
              <a:rPr lang="it-IT" sz="2800" b="1" dirty="0">
                <a:solidFill>
                  <a:schemeClr val="tx2"/>
                </a:solidFill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Persona Italiana</a:t>
            </a:r>
            <a:r>
              <a:rPr lang="it-IT" sz="2800" b="1" dirty="0">
                <a:solidFill>
                  <a:srgbClr val="FF0000"/>
                </a:solidFill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/>
            </a:r>
            <a:br>
              <a:rPr lang="it-IT" sz="2800" b="1" dirty="0">
                <a:solidFill>
                  <a:srgbClr val="FF0000"/>
                </a:solidFill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</a:br>
            <a:endParaRPr kumimoji="0" lang="it-IT" sz="2800" b="1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Georgia Pro Semibold" pitchFamily="18" charset="0"/>
              <a:ea typeface="MS Mincho" pitchFamily="49" charset="-128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800" b="1" u="sng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SUPEINJIN</a:t>
            </a:r>
            <a:r>
              <a:rPr kumimoji="0" lang="it-IT" sz="28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= Persona </a:t>
            </a:r>
            <a:r>
              <a:rPr lang="it-IT" sz="2800" b="1" dirty="0" smtClean="0">
                <a:solidFill>
                  <a:schemeClr val="bg1"/>
                </a:solidFill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S</a:t>
            </a:r>
            <a:r>
              <a:rPr kumimoji="0" lang="it-IT" sz="28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pagnola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800" b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Georgia Pro Semibold" pitchFamily="18" charset="0"/>
              <a:ea typeface="MS Mincho" pitchFamily="49" charset="-128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it-IT" sz="2800" b="1" u="sng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FURANSU</a:t>
            </a:r>
            <a:r>
              <a:rPr lang="it-IT" sz="2800" b="1" u="sng" dirty="0" smtClean="0">
                <a:solidFill>
                  <a:schemeClr val="bg1"/>
                </a:solidFill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JIN</a:t>
            </a:r>
            <a:r>
              <a:rPr kumimoji="0" lang="it-IT" sz="28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 =</a:t>
            </a:r>
            <a:r>
              <a:rPr kumimoji="0" lang="it-IT" sz="2800" b="1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 Persona</a:t>
            </a:r>
            <a:r>
              <a:rPr kumimoji="0" lang="it-IT" sz="28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 </a:t>
            </a:r>
            <a:r>
              <a:rPr lang="it-IT" sz="2800" b="1" dirty="0">
                <a:solidFill>
                  <a:schemeClr val="bg1"/>
                </a:solidFill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F</a:t>
            </a:r>
            <a:r>
              <a:rPr kumimoji="0" lang="it-IT" sz="28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rancese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800" b="1" dirty="0" smtClean="0">
                <a:solidFill>
                  <a:schemeClr val="bg1"/>
                </a:solidFill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 </a:t>
            </a:r>
            <a:endParaRPr lang="it-IT" sz="2800" b="1" dirty="0">
              <a:solidFill>
                <a:schemeClr val="bg1"/>
              </a:solidFill>
              <a:latin typeface="Georgia Pro Semibold" pitchFamily="18" charset="0"/>
              <a:ea typeface="MS Mincho" pitchFamily="49" charset="-128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it-IT" sz="2400" b="1" i="1" dirty="0" smtClean="0">
              <a:latin typeface="Georgia Pro Semibold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653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dirty="0" smtClean="0">
                <a:solidFill>
                  <a:schemeClr val="tx2"/>
                </a:solidFill>
                <a:latin typeface="Georgia Pro Semibold" pitchFamily="18" charset="0"/>
              </a:rPr>
              <a:t>Notaio: </a:t>
            </a:r>
          </a:p>
          <a:p>
            <a:pPr marL="0" indent="0" algn="ctr">
              <a:buNone/>
            </a:pPr>
            <a:r>
              <a:rPr lang="it-IT" dirty="0" smtClean="0">
                <a:solidFill>
                  <a:schemeClr val="tx2"/>
                </a:solidFill>
                <a:latin typeface="Georgia Pro Semibold" pitchFamily="18" charset="0"/>
              </a:rPr>
              <a:t> </a:t>
            </a:r>
          </a:p>
          <a:p>
            <a:pPr marL="0" indent="0" algn="ctr">
              <a:buNone/>
            </a:pPr>
            <a:r>
              <a:rPr lang="it-IT" sz="2800" dirty="0" smtClean="0">
                <a:solidFill>
                  <a:schemeClr val="bg1"/>
                </a:solidFill>
                <a:latin typeface="Georgia Pro Semibold" pitchFamily="18" charset="0"/>
              </a:rPr>
              <a:t> </a:t>
            </a:r>
            <a:r>
              <a:rPr lang="it-IT" sz="2800" dirty="0" smtClean="0">
                <a:solidFill>
                  <a:schemeClr val="tx2"/>
                </a:solidFill>
                <a:latin typeface="Georgia Pro Semibold" pitchFamily="18" charset="0"/>
              </a:rPr>
              <a:t> Etimologia</a:t>
            </a:r>
            <a:r>
              <a:rPr lang="it-IT" sz="2800" dirty="0">
                <a:solidFill>
                  <a:schemeClr val="tx2"/>
                </a:solidFill>
                <a:latin typeface="Georgia Pro Semibold" pitchFamily="18" charset="0"/>
              </a:rPr>
              <a:t>: ← </a:t>
            </a:r>
            <a:r>
              <a:rPr lang="it-IT" sz="2800" dirty="0" err="1">
                <a:solidFill>
                  <a:schemeClr val="tx2"/>
                </a:solidFill>
                <a:latin typeface="Georgia Pro Semibold" pitchFamily="18" charset="0"/>
              </a:rPr>
              <a:t>lat</a:t>
            </a:r>
            <a:r>
              <a:rPr lang="it-IT" sz="2800" dirty="0">
                <a:solidFill>
                  <a:schemeClr val="tx2"/>
                </a:solidFill>
                <a:latin typeface="Georgia Pro Semibold" pitchFamily="18" charset="0"/>
              </a:rPr>
              <a:t>. </a:t>
            </a:r>
            <a:r>
              <a:rPr lang="it-IT" sz="2800" dirty="0" err="1">
                <a:solidFill>
                  <a:schemeClr val="tx2"/>
                </a:solidFill>
                <a:latin typeface="Georgia Pro Semibold" pitchFamily="18" charset="0"/>
              </a:rPr>
              <a:t>notarĭu</a:t>
            </a:r>
            <a:r>
              <a:rPr lang="it-IT" sz="2800" dirty="0">
                <a:solidFill>
                  <a:schemeClr val="tx2"/>
                </a:solidFill>
                <a:latin typeface="Georgia Pro Semibold" pitchFamily="18" charset="0"/>
              </a:rPr>
              <a:t>(m), </a:t>
            </a:r>
            <a:r>
              <a:rPr lang="it-IT" sz="2800" dirty="0" err="1">
                <a:solidFill>
                  <a:schemeClr val="tx2"/>
                </a:solidFill>
                <a:latin typeface="Georgia Pro Semibold" pitchFamily="18" charset="0"/>
              </a:rPr>
              <a:t>deriv</a:t>
            </a:r>
            <a:r>
              <a:rPr lang="it-IT" sz="2800" dirty="0">
                <a:solidFill>
                  <a:schemeClr val="tx2"/>
                </a:solidFill>
                <a:latin typeface="Georgia Pro Semibold" pitchFamily="18" charset="0"/>
              </a:rPr>
              <a:t>. di </a:t>
            </a:r>
            <a:r>
              <a:rPr lang="it-IT" sz="2800" dirty="0" err="1">
                <a:solidFill>
                  <a:schemeClr val="tx2"/>
                </a:solidFill>
                <a:latin typeface="Georgia Pro Semibold" pitchFamily="18" charset="0"/>
              </a:rPr>
              <a:t>nŏta</a:t>
            </a:r>
            <a:r>
              <a:rPr lang="it-IT" sz="2800" dirty="0">
                <a:solidFill>
                  <a:schemeClr val="tx2"/>
                </a:solidFill>
                <a:latin typeface="Georgia Pro Semibold" pitchFamily="18" charset="0"/>
              </a:rPr>
              <a:t> ‘nota’; </a:t>
            </a:r>
            <a:endParaRPr lang="it-IT" sz="2800" dirty="0" smtClean="0">
              <a:solidFill>
                <a:schemeClr val="tx2"/>
              </a:solidFill>
              <a:latin typeface="Georgia Pro Semibold" pitchFamily="18" charset="0"/>
            </a:endParaRPr>
          </a:p>
          <a:p>
            <a:pPr marL="0" indent="0" algn="ctr">
              <a:buNone/>
            </a:pPr>
            <a:r>
              <a:rPr lang="it-IT" sz="2800" dirty="0" smtClean="0">
                <a:solidFill>
                  <a:schemeClr val="tx2"/>
                </a:solidFill>
                <a:latin typeface="Georgia Pro Semibold" pitchFamily="18" charset="0"/>
              </a:rPr>
              <a:t>in </a:t>
            </a:r>
            <a:r>
              <a:rPr lang="it-IT" sz="2800" dirty="0">
                <a:solidFill>
                  <a:schemeClr val="tx2"/>
                </a:solidFill>
                <a:latin typeface="Georgia Pro Semibold" pitchFamily="18" charset="0"/>
              </a:rPr>
              <a:t>origine ‘chi prende appunti durante un discorso’, </a:t>
            </a:r>
            <a:endParaRPr lang="it-IT" sz="2800" dirty="0" smtClean="0">
              <a:solidFill>
                <a:schemeClr val="tx2"/>
              </a:solidFill>
              <a:latin typeface="Georgia Pro Semibold" pitchFamily="18" charset="0"/>
            </a:endParaRPr>
          </a:p>
          <a:p>
            <a:pPr marL="0" indent="0" algn="ctr">
              <a:buNone/>
            </a:pPr>
            <a:r>
              <a:rPr lang="it-IT" sz="2800" dirty="0" smtClean="0">
                <a:solidFill>
                  <a:schemeClr val="tx2"/>
                </a:solidFill>
                <a:latin typeface="Georgia Pro Semibold" pitchFamily="18" charset="0"/>
              </a:rPr>
              <a:t>nel </a:t>
            </a:r>
            <a:r>
              <a:rPr lang="it-IT" sz="2800" dirty="0" err="1">
                <a:solidFill>
                  <a:schemeClr val="tx2"/>
                </a:solidFill>
                <a:latin typeface="Georgia Pro Semibold" pitchFamily="18" charset="0"/>
              </a:rPr>
              <a:t>lat</a:t>
            </a:r>
            <a:r>
              <a:rPr lang="it-IT" sz="2800" dirty="0">
                <a:solidFill>
                  <a:schemeClr val="tx2"/>
                </a:solidFill>
                <a:latin typeface="Georgia Pro Semibold" pitchFamily="18" charset="0"/>
              </a:rPr>
              <a:t>. tardo ‘segretario’, </a:t>
            </a:r>
            <a:endParaRPr lang="it-IT" sz="2800" dirty="0" smtClean="0">
              <a:solidFill>
                <a:schemeClr val="tx2"/>
              </a:solidFill>
              <a:latin typeface="Georgia Pro Semibold" pitchFamily="18" charset="0"/>
            </a:endParaRPr>
          </a:p>
          <a:p>
            <a:pPr marL="0" indent="0" algn="ctr">
              <a:buNone/>
            </a:pPr>
            <a:r>
              <a:rPr lang="it-IT" sz="2800" dirty="0" smtClean="0">
                <a:solidFill>
                  <a:schemeClr val="tx2"/>
                </a:solidFill>
                <a:latin typeface="Georgia Pro Semibold" pitchFamily="18" charset="0"/>
              </a:rPr>
              <a:t>da </a:t>
            </a:r>
            <a:r>
              <a:rPr lang="it-IT" sz="2800" dirty="0">
                <a:solidFill>
                  <a:schemeClr val="tx2"/>
                </a:solidFill>
                <a:latin typeface="Georgia Pro Semibold" pitchFamily="18" charset="0"/>
              </a:rPr>
              <a:t>cui nel </a:t>
            </a:r>
            <a:r>
              <a:rPr lang="it-IT" sz="2800" dirty="0" err="1">
                <a:solidFill>
                  <a:schemeClr val="tx2"/>
                </a:solidFill>
                <a:latin typeface="Georgia Pro Semibold" pitchFamily="18" charset="0"/>
              </a:rPr>
              <a:t>lat</a:t>
            </a:r>
            <a:r>
              <a:rPr lang="it-IT" sz="2800" dirty="0">
                <a:solidFill>
                  <a:schemeClr val="tx2"/>
                </a:solidFill>
                <a:latin typeface="Georgia Pro Semibold" pitchFamily="18" charset="0"/>
              </a:rPr>
              <a:t>. </a:t>
            </a:r>
            <a:r>
              <a:rPr lang="it-IT" sz="2800" dirty="0" err="1">
                <a:solidFill>
                  <a:schemeClr val="tx2"/>
                </a:solidFill>
                <a:latin typeface="Georgia Pro Semibold" pitchFamily="18" charset="0"/>
              </a:rPr>
              <a:t>mediev</a:t>
            </a:r>
            <a:r>
              <a:rPr lang="it-IT" sz="2800" dirty="0">
                <a:solidFill>
                  <a:schemeClr val="tx2"/>
                </a:solidFill>
                <a:latin typeface="Georgia Pro Semibold" pitchFamily="18" charset="0"/>
              </a:rPr>
              <a:t>. ‘notaio</a:t>
            </a:r>
            <a:r>
              <a:rPr lang="it-IT" sz="2800" dirty="0" smtClean="0">
                <a:solidFill>
                  <a:schemeClr val="tx2"/>
                </a:solidFill>
                <a:latin typeface="Georgia Pro Semibold" pitchFamily="18" charset="0"/>
              </a:rPr>
              <a:t>’.  </a:t>
            </a:r>
            <a:endParaRPr lang="it-IT" sz="2800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098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it-IT" dirty="0" smtClean="0">
                <a:solidFill>
                  <a:schemeClr val="tx2"/>
                </a:solidFill>
                <a:latin typeface="Georgia Pro Semibold" pitchFamily="18" charset="0"/>
              </a:rPr>
              <a:t>Notaio: </a:t>
            </a:r>
          </a:p>
          <a:p>
            <a:pPr marL="0" indent="0" algn="ctr">
              <a:buNone/>
            </a:pPr>
            <a:r>
              <a:rPr lang="it-IT" dirty="0" smtClean="0">
                <a:solidFill>
                  <a:schemeClr val="tx2"/>
                </a:solidFill>
                <a:latin typeface="Georgia Pro Semibold" pitchFamily="18" charset="0"/>
              </a:rPr>
              <a:t>Pubblico </a:t>
            </a:r>
            <a:r>
              <a:rPr lang="it-IT" dirty="0">
                <a:solidFill>
                  <a:schemeClr val="tx2"/>
                </a:solidFill>
                <a:latin typeface="Georgia Pro Semibold" pitchFamily="18" charset="0"/>
              </a:rPr>
              <a:t>ufficiale che ha la funzione di ricevere gli atti tra vivi e di ultima volontà, attribuire loro pubblica fede, conservarne il deposito, rilasciarne copie, certificati ed estratti: riveste la volontà delle parti di forza autentica...</a:t>
            </a:r>
          </a:p>
        </p:txBody>
      </p:sp>
    </p:spTree>
    <p:extLst>
      <p:ext uri="{BB962C8B-B14F-4D97-AF65-F5344CB8AC3E}">
        <p14:creationId xmlns:p14="http://schemas.microsoft.com/office/powerpoint/2010/main" val="157725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1043608" y="951399"/>
            <a:ext cx="7056784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altLang="ja-JP" sz="4000" dirty="0" smtClean="0">
                <a:solidFill>
                  <a:srgbClr val="1F497D"/>
                </a:solidFill>
                <a:latin typeface="Georgia Pro Semibold" pitchFamily="18" charset="0"/>
                <a:cs typeface="+mj-cs"/>
              </a:rPr>
              <a:t>Notaio: </a:t>
            </a:r>
            <a:r>
              <a:rPr lang="it-IT" altLang="ja-JP" sz="4000" dirty="0" err="1" smtClean="0">
                <a:solidFill>
                  <a:srgbClr val="1F497D"/>
                </a:solidFill>
                <a:latin typeface="Georgia Pro Semibold" pitchFamily="18" charset="0"/>
                <a:cs typeface="+mj-cs"/>
              </a:rPr>
              <a:t>Kōshōnin</a:t>
            </a:r>
            <a:r>
              <a:rPr lang="it-IT" altLang="ja-JP" sz="4000" dirty="0">
                <a:solidFill>
                  <a:srgbClr val="1F497D"/>
                </a:solidFill>
                <a:latin typeface="Georgia Pro Semibold" pitchFamily="18" charset="0"/>
                <a:cs typeface="+mj-cs"/>
              </a:rPr>
              <a:t/>
            </a:r>
            <a:br>
              <a:rPr lang="it-IT" altLang="ja-JP" sz="4000" dirty="0">
                <a:solidFill>
                  <a:srgbClr val="1F497D"/>
                </a:solidFill>
                <a:latin typeface="Georgia Pro Semibold" pitchFamily="18" charset="0"/>
                <a:cs typeface="+mj-cs"/>
              </a:rPr>
            </a:br>
            <a:r>
              <a:rPr lang="ja-JP" altLang="it-IT" sz="4000" dirty="0">
                <a:solidFill>
                  <a:schemeClr val="bg1"/>
                </a:solidFill>
                <a:latin typeface="Georgia Pro Semibold" pitchFamily="18" charset="0"/>
                <a:cs typeface="+mj-cs"/>
              </a:rPr>
              <a:t>公証人</a:t>
            </a:r>
            <a:r>
              <a:rPr lang="ja-JP" altLang="it-IT" sz="4000" dirty="0">
                <a:solidFill>
                  <a:srgbClr val="1F497D"/>
                </a:solidFill>
                <a:latin typeface="Georgia Pro Semibold" pitchFamily="18" charset="0"/>
                <a:cs typeface="+mj-cs"/>
              </a:rPr>
              <a:t/>
            </a:r>
            <a:br>
              <a:rPr lang="ja-JP" altLang="it-IT" sz="4000" dirty="0">
                <a:solidFill>
                  <a:srgbClr val="1F497D"/>
                </a:solidFill>
                <a:latin typeface="Georgia Pro Semibold" pitchFamily="18" charset="0"/>
                <a:cs typeface="+mj-cs"/>
              </a:rPr>
            </a:br>
            <a:r>
              <a:rPr lang="it-IT" altLang="ja-JP" sz="4000" dirty="0">
                <a:solidFill>
                  <a:srgbClr val="1F497D"/>
                </a:solidFill>
                <a:latin typeface="Georgia Pro Semibold" pitchFamily="18" charset="0"/>
                <a:cs typeface="+mj-cs"/>
              </a:rPr>
              <a:t/>
            </a:r>
            <a:br>
              <a:rPr lang="it-IT" altLang="ja-JP" sz="4000" dirty="0">
                <a:solidFill>
                  <a:srgbClr val="1F497D"/>
                </a:solidFill>
                <a:latin typeface="Georgia Pro Semibold" pitchFamily="18" charset="0"/>
                <a:cs typeface="+mj-cs"/>
              </a:rPr>
            </a:br>
            <a:r>
              <a:rPr lang="it-IT" altLang="ja-JP" sz="2800" dirty="0">
                <a:solidFill>
                  <a:schemeClr val="bg1"/>
                </a:solidFill>
                <a:latin typeface="Georgia Pro Semibold" pitchFamily="18" charset="0"/>
                <a:cs typeface="+mj-cs"/>
              </a:rPr>
              <a:t>Pubblico ufficiale che convalida in modo retto, onesto, e giusto, senza nessun interesse personale atti tra persone</a:t>
            </a:r>
            <a:br>
              <a:rPr lang="it-IT" altLang="ja-JP" sz="2800" dirty="0">
                <a:solidFill>
                  <a:schemeClr val="bg1"/>
                </a:solidFill>
                <a:latin typeface="Georgia Pro Semibold" pitchFamily="18" charset="0"/>
                <a:cs typeface="+mj-cs"/>
              </a:rPr>
            </a:br>
            <a:r>
              <a:rPr lang="it-IT" altLang="ja-JP" sz="2800" dirty="0">
                <a:solidFill>
                  <a:schemeClr val="bg1"/>
                </a:solidFill>
                <a:latin typeface="Georgia Pro Semibold" pitchFamily="18" charset="0"/>
                <a:cs typeface="+mj-cs"/>
              </a:rPr>
              <a:t/>
            </a:r>
            <a:br>
              <a:rPr lang="it-IT" altLang="ja-JP" sz="2800" dirty="0">
                <a:solidFill>
                  <a:schemeClr val="bg1"/>
                </a:solidFill>
                <a:latin typeface="Georgia Pro Semibold" pitchFamily="18" charset="0"/>
                <a:cs typeface="+mj-cs"/>
              </a:rPr>
            </a:b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408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1043608" y="951399"/>
            <a:ext cx="7056784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altLang="ja-JP" sz="4000" dirty="0" smtClean="0">
                <a:solidFill>
                  <a:srgbClr val="1F497D"/>
                </a:solidFill>
                <a:latin typeface="Georgia Pro Semibold" pitchFamily="18" charset="0"/>
                <a:cs typeface="+mj-cs"/>
              </a:rPr>
              <a:t>Notaio: </a:t>
            </a:r>
            <a:r>
              <a:rPr lang="it-IT" altLang="ja-JP" sz="4000" dirty="0" err="1" smtClean="0">
                <a:solidFill>
                  <a:srgbClr val="1F497D"/>
                </a:solidFill>
                <a:latin typeface="Georgia Pro Semibold" pitchFamily="18" charset="0"/>
                <a:cs typeface="+mj-cs"/>
              </a:rPr>
              <a:t>Kōshōnin</a:t>
            </a:r>
            <a:r>
              <a:rPr lang="it-IT" altLang="ja-JP" sz="4000" dirty="0">
                <a:solidFill>
                  <a:srgbClr val="1F497D"/>
                </a:solidFill>
                <a:latin typeface="Georgia Pro Semibold" pitchFamily="18" charset="0"/>
                <a:cs typeface="+mj-cs"/>
              </a:rPr>
              <a:t/>
            </a:r>
            <a:br>
              <a:rPr lang="it-IT" altLang="ja-JP" sz="4000" dirty="0">
                <a:solidFill>
                  <a:srgbClr val="1F497D"/>
                </a:solidFill>
                <a:latin typeface="Georgia Pro Semibold" pitchFamily="18" charset="0"/>
                <a:cs typeface="+mj-cs"/>
              </a:rPr>
            </a:br>
            <a:r>
              <a:rPr lang="ja-JP" altLang="it-IT" sz="4000" dirty="0">
                <a:solidFill>
                  <a:schemeClr val="bg1"/>
                </a:solidFill>
                <a:latin typeface="Georgia Pro Semibold" pitchFamily="18" charset="0"/>
                <a:cs typeface="+mj-cs"/>
              </a:rPr>
              <a:t>公証人</a:t>
            </a:r>
            <a:r>
              <a:rPr lang="ja-JP" altLang="it-IT" sz="4000" dirty="0">
                <a:solidFill>
                  <a:srgbClr val="1F497D"/>
                </a:solidFill>
                <a:latin typeface="Georgia Pro Semibold" pitchFamily="18" charset="0"/>
                <a:cs typeface="+mj-cs"/>
              </a:rPr>
              <a:t/>
            </a:r>
            <a:br>
              <a:rPr lang="ja-JP" altLang="it-IT" sz="4000" dirty="0">
                <a:solidFill>
                  <a:srgbClr val="1F497D"/>
                </a:solidFill>
                <a:latin typeface="Georgia Pro Semibold" pitchFamily="18" charset="0"/>
                <a:cs typeface="+mj-cs"/>
              </a:rPr>
            </a:br>
            <a:r>
              <a:rPr lang="it-IT" altLang="ja-JP" sz="4000" dirty="0">
                <a:solidFill>
                  <a:srgbClr val="1F497D"/>
                </a:solidFill>
                <a:latin typeface="Georgia Pro Semibold" pitchFamily="18" charset="0"/>
                <a:cs typeface="+mj-cs"/>
              </a:rPr>
              <a:t/>
            </a:r>
            <a:br>
              <a:rPr lang="it-IT" altLang="ja-JP" sz="4000" dirty="0">
                <a:solidFill>
                  <a:srgbClr val="1F497D"/>
                </a:solidFill>
                <a:latin typeface="Georgia Pro Semibold" pitchFamily="18" charset="0"/>
                <a:cs typeface="+mj-cs"/>
              </a:rPr>
            </a:br>
            <a:r>
              <a:rPr lang="it-IT" altLang="ja-JP" sz="2800" dirty="0">
                <a:solidFill>
                  <a:srgbClr val="1F497D"/>
                </a:solidFill>
                <a:latin typeface="Georgia Pro Semibold" pitchFamily="18" charset="0"/>
                <a:cs typeface="+mj-cs"/>
              </a:rPr>
              <a:t>Pubblico ufficiale che convalida in modo retto, onesto, e giusto, senza nessun interesse personale atti tra persone</a:t>
            </a:r>
            <a:br>
              <a:rPr lang="it-IT" altLang="ja-JP" sz="2800" dirty="0">
                <a:solidFill>
                  <a:srgbClr val="1F497D"/>
                </a:solidFill>
                <a:latin typeface="Georgia Pro Semibold" pitchFamily="18" charset="0"/>
                <a:cs typeface="+mj-cs"/>
              </a:rPr>
            </a:br>
            <a:r>
              <a:rPr lang="it-IT" altLang="ja-JP" sz="2800" dirty="0">
                <a:solidFill>
                  <a:srgbClr val="1F497D"/>
                </a:solidFill>
                <a:latin typeface="Georgia Pro Semibold" pitchFamily="18" charset="0"/>
                <a:cs typeface="+mj-cs"/>
              </a:rPr>
              <a:t/>
            </a:r>
            <a:br>
              <a:rPr lang="it-IT" altLang="ja-JP" sz="2800" dirty="0">
                <a:solidFill>
                  <a:srgbClr val="1F497D"/>
                </a:solidFill>
                <a:latin typeface="Georgia Pro Semibold" pitchFamily="18" charset="0"/>
                <a:cs typeface="+mj-cs"/>
              </a:rPr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71936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1043608" y="951399"/>
            <a:ext cx="705678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altLang="ja-JP" sz="4000" dirty="0" smtClean="0">
                <a:solidFill>
                  <a:srgbClr val="1F497D"/>
                </a:solidFill>
                <a:latin typeface="Georgia Pro Semibold" pitchFamily="18" charset="0"/>
                <a:cs typeface="+mj-cs"/>
              </a:rPr>
              <a:t>Notaio: </a:t>
            </a:r>
            <a:r>
              <a:rPr lang="it-IT" altLang="ja-JP" sz="4000" dirty="0" err="1" smtClean="0">
                <a:solidFill>
                  <a:srgbClr val="1F497D"/>
                </a:solidFill>
                <a:latin typeface="Georgia Pro Semibold" pitchFamily="18" charset="0"/>
                <a:cs typeface="+mj-cs"/>
              </a:rPr>
              <a:t>Kōshōnin</a:t>
            </a:r>
            <a:r>
              <a:rPr lang="it-IT" altLang="ja-JP" sz="4000" dirty="0">
                <a:solidFill>
                  <a:srgbClr val="1F497D"/>
                </a:solidFill>
                <a:latin typeface="Georgia Pro Semibold" pitchFamily="18" charset="0"/>
                <a:cs typeface="+mj-cs"/>
              </a:rPr>
              <a:t/>
            </a:r>
            <a:br>
              <a:rPr lang="it-IT" altLang="ja-JP" sz="4000" dirty="0">
                <a:solidFill>
                  <a:srgbClr val="1F497D"/>
                </a:solidFill>
                <a:latin typeface="Georgia Pro Semibold" pitchFamily="18" charset="0"/>
                <a:cs typeface="+mj-cs"/>
              </a:rPr>
            </a:br>
            <a:r>
              <a:rPr lang="ja-JP" altLang="it-IT" sz="6000" dirty="0">
                <a:solidFill>
                  <a:srgbClr val="1F497D"/>
                </a:solidFill>
                <a:latin typeface="Georgia Pro Semibold" pitchFamily="18" charset="0"/>
                <a:cs typeface="+mj-cs"/>
              </a:rPr>
              <a:t>公証人</a:t>
            </a:r>
            <a:r>
              <a:rPr lang="ja-JP" altLang="it-IT" sz="4000" dirty="0">
                <a:solidFill>
                  <a:srgbClr val="1F497D"/>
                </a:solidFill>
                <a:latin typeface="Georgia Pro Semibold" pitchFamily="18" charset="0"/>
                <a:cs typeface="+mj-cs"/>
              </a:rPr>
              <a:t/>
            </a:r>
            <a:br>
              <a:rPr lang="ja-JP" altLang="it-IT" sz="4000" dirty="0">
                <a:solidFill>
                  <a:srgbClr val="1F497D"/>
                </a:solidFill>
                <a:latin typeface="Georgia Pro Semibold" pitchFamily="18" charset="0"/>
                <a:cs typeface="+mj-cs"/>
              </a:rPr>
            </a:br>
            <a:r>
              <a:rPr lang="it-IT" altLang="ja-JP" sz="4000" dirty="0">
                <a:solidFill>
                  <a:srgbClr val="1F497D"/>
                </a:solidFill>
                <a:latin typeface="Georgia Pro Semibold" pitchFamily="18" charset="0"/>
                <a:cs typeface="+mj-cs"/>
              </a:rPr>
              <a:t/>
            </a:r>
            <a:br>
              <a:rPr lang="it-IT" altLang="ja-JP" sz="4000" dirty="0">
                <a:solidFill>
                  <a:srgbClr val="1F497D"/>
                </a:solidFill>
                <a:latin typeface="Georgia Pro Semibold" pitchFamily="18" charset="0"/>
                <a:cs typeface="+mj-cs"/>
              </a:rPr>
            </a:br>
            <a:r>
              <a:rPr lang="it-IT" altLang="ja-JP" sz="2800" dirty="0">
                <a:solidFill>
                  <a:srgbClr val="1F497D"/>
                </a:solidFill>
                <a:latin typeface="Georgia Pro Semibold" pitchFamily="18" charset="0"/>
                <a:cs typeface="+mj-cs"/>
              </a:rPr>
              <a:t>Pubblico ufficiale che convalida in modo retto, onesto, e giusto, senza nessun interesse personale atti tra persone</a:t>
            </a:r>
            <a:br>
              <a:rPr lang="it-IT" altLang="ja-JP" sz="2800" dirty="0">
                <a:solidFill>
                  <a:srgbClr val="1F497D"/>
                </a:solidFill>
                <a:latin typeface="Georgia Pro Semibold" pitchFamily="18" charset="0"/>
                <a:cs typeface="+mj-cs"/>
              </a:rPr>
            </a:br>
            <a:r>
              <a:rPr lang="it-IT" altLang="ja-JP" sz="2800" dirty="0">
                <a:solidFill>
                  <a:srgbClr val="1F497D"/>
                </a:solidFill>
                <a:latin typeface="Georgia Pro Semibold" pitchFamily="18" charset="0"/>
                <a:cs typeface="+mj-cs"/>
              </a:rPr>
              <a:t/>
            </a:r>
            <a:br>
              <a:rPr lang="it-IT" altLang="ja-JP" sz="2800" dirty="0">
                <a:solidFill>
                  <a:srgbClr val="1F497D"/>
                </a:solidFill>
                <a:latin typeface="Georgia Pro Semibold" pitchFamily="18" charset="0"/>
                <a:cs typeface="+mj-cs"/>
              </a:rPr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75321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55576" y="1124744"/>
            <a:ext cx="7848872" cy="3888432"/>
          </a:xfrm>
        </p:spPr>
        <p:txBody>
          <a:bodyPr>
            <a:normAutofit fontScale="90000"/>
          </a:bodyPr>
          <a:lstStyle/>
          <a:p>
            <a:r>
              <a:rPr lang="it-IT" altLang="ja-JP" sz="6600" dirty="0" smtClean="0">
                <a:effectLst/>
                <a:latin typeface="Georgia Pro Semibold" pitchFamily="18" charset="0"/>
              </a:rPr>
              <a:t/>
            </a:r>
            <a:br>
              <a:rPr lang="it-IT" altLang="ja-JP" sz="6600" dirty="0" smtClean="0">
                <a:effectLst/>
                <a:latin typeface="Georgia Pro Semibold" pitchFamily="18" charset="0"/>
              </a:rPr>
            </a:br>
            <a:r>
              <a:rPr lang="ja-JP" altLang="it-IT" sz="6600" dirty="0" smtClean="0">
                <a:solidFill>
                  <a:schemeClr val="tx2"/>
                </a:solidFill>
                <a:latin typeface="Georgia Pro Semibold" pitchFamily="18" charset="0"/>
              </a:rPr>
              <a:t>公 </a:t>
            </a:r>
            <a:r>
              <a:rPr lang="it-IT" altLang="ja-JP" sz="4000" dirty="0" err="1" smtClean="0">
                <a:solidFill>
                  <a:schemeClr val="tx2"/>
                </a:solidFill>
                <a:latin typeface="Georgia Pro Semibold" pitchFamily="18" charset="0"/>
              </a:rPr>
              <a:t>Ko</a:t>
            </a:r>
            <a:r>
              <a:rPr lang="it-IT" altLang="ja-JP" sz="40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>: Pubblico Ufficiale</a:t>
            </a:r>
            <a:r>
              <a:rPr lang="it-IT" altLang="ja-JP" sz="66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/>
            </a:r>
            <a:br>
              <a:rPr lang="it-IT" altLang="ja-JP" sz="66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</a:br>
            <a:r>
              <a:rPr lang="it-IT" altLang="ja-JP" sz="66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/>
            </a:r>
            <a:br>
              <a:rPr lang="it-IT" altLang="ja-JP" sz="66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</a:br>
            <a:r>
              <a:rPr lang="ja-JP" altLang="it-IT" sz="6600" dirty="0" smtClean="0">
                <a:solidFill>
                  <a:schemeClr val="bg1"/>
                </a:solidFill>
                <a:latin typeface="Georgia Pro Semibold" pitchFamily="18" charset="0"/>
              </a:rPr>
              <a:t>証 </a:t>
            </a:r>
            <a:r>
              <a:rPr lang="it-IT" altLang="ja-JP" sz="4000" dirty="0" err="1" smtClean="0">
                <a:solidFill>
                  <a:schemeClr val="bg1"/>
                </a:solidFill>
                <a:latin typeface="Georgia Pro Semibold" pitchFamily="18" charset="0"/>
              </a:rPr>
              <a:t>Sho</a:t>
            </a:r>
            <a:r>
              <a:rPr lang="it-IT" altLang="ja-JP" sz="4000" dirty="0" smtClean="0">
                <a:solidFill>
                  <a:schemeClr val="bg1"/>
                </a:solidFill>
                <a:effectLst/>
                <a:latin typeface="Georgia Pro Semibold" pitchFamily="18" charset="0"/>
              </a:rPr>
              <a:t>: Dimostrare, convalidare</a:t>
            </a:r>
            <a:r>
              <a:rPr lang="it-IT" altLang="ja-JP" sz="6600" dirty="0" smtClean="0">
                <a:solidFill>
                  <a:schemeClr val="bg1"/>
                </a:solidFill>
                <a:effectLst/>
                <a:latin typeface="Georgia Pro Semibold" pitchFamily="18" charset="0"/>
              </a:rPr>
              <a:t/>
            </a:r>
            <a:br>
              <a:rPr lang="it-IT" altLang="ja-JP" sz="6600" dirty="0" smtClean="0">
                <a:solidFill>
                  <a:schemeClr val="bg1"/>
                </a:solidFill>
                <a:effectLst/>
                <a:latin typeface="Georgia Pro Semibold" pitchFamily="18" charset="0"/>
              </a:rPr>
            </a:br>
            <a:r>
              <a:rPr lang="it-IT" altLang="ja-JP" sz="6600" dirty="0" smtClean="0">
                <a:solidFill>
                  <a:schemeClr val="bg1"/>
                </a:solidFill>
                <a:effectLst/>
                <a:latin typeface="Georgia Pro Semibold" pitchFamily="18" charset="0"/>
              </a:rPr>
              <a:t/>
            </a:r>
            <a:br>
              <a:rPr lang="it-IT" altLang="ja-JP" sz="6600" dirty="0" smtClean="0">
                <a:solidFill>
                  <a:schemeClr val="bg1"/>
                </a:solidFill>
                <a:effectLst/>
                <a:latin typeface="Georgia Pro Semibold" pitchFamily="18" charset="0"/>
              </a:rPr>
            </a:br>
            <a:r>
              <a:rPr lang="ja-JP" altLang="it-IT" sz="6600" dirty="0" smtClean="0">
                <a:solidFill>
                  <a:schemeClr val="bg1"/>
                </a:solidFill>
                <a:latin typeface="Georgia Pro Semibold" pitchFamily="18" charset="0"/>
              </a:rPr>
              <a:t>人 </a:t>
            </a:r>
            <a:r>
              <a:rPr lang="it-IT" altLang="ja-JP" sz="4000" dirty="0" err="1" smtClean="0">
                <a:solidFill>
                  <a:schemeClr val="bg1"/>
                </a:solidFill>
                <a:effectLst/>
                <a:latin typeface="Georgia Pro Semibold" pitchFamily="18" charset="0"/>
              </a:rPr>
              <a:t>Nin</a:t>
            </a:r>
            <a:r>
              <a:rPr lang="it-IT" altLang="ja-JP" sz="4000" dirty="0" smtClean="0">
                <a:solidFill>
                  <a:schemeClr val="bg1"/>
                </a:solidFill>
                <a:effectLst/>
                <a:latin typeface="Georgia Pro Semibold" pitchFamily="18" charset="0"/>
              </a:rPr>
              <a:t>: Persona</a:t>
            </a:r>
            <a:r>
              <a:rPr lang="it-IT" altLang="ja-JP" sz="40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> </a:t>
            </a:r>
            <a:endParaRPr lang="it-IT" sz="4000" dirty="0">
              <a:solidFill>
                <a:schemeClr val="tx2"/>
              </a:solidFill>
              <a:effectLst/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21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55576" y="1124744"/>
            <a:ext cx="7848872" cy="3888432"/>
          </a:xfrm>
        </p:spPr>
        <p:txBody>
          <a:bodyPr>
            <a:normAutofit fontScale="90000"/>
          </a:bodyPr>
          <a:lstStyle/>
          <a:p>
            <a:r>
              <a:rPr lang="it-IT" altLang="ja-JP" sz="6600" dirty="0" smtClean="0">
                <a:effectLst/>
                <a:latin typeface="Georgia Pro Semibold" pitchFamily="18" charset="0"/>
              </a:rPr>
              <a:t/>
            </a:r>
            <a:br>
              <a:rPr lang="it-IT" altLang="ja-JP" sz="6600" dirty="0" smtClean="0">
                <a:effectLst/>
                <a:latin typeface="Georgia Pro Semibold" pitchFamily="18" charset="0"/>
              </a:rPr>
            </a:br>
            <a:r>
              <a:rPr lang="ja-JP" altLang="it-IT" sz="6600" dirty="0" smtClean="0">
                <a:solidFill>
                  <a:schemeClr val="tx2"/>
                </a:solidFill>
                <a:latin typeface="Georgia Pro Semibold" pitchFamily="18" charset="0"/>
              </a:rPr>
              <a:t>公 </a:t>
            </a:r>
            <a:r>
              <a:rPr lang="it-IT" altLang="ja-JP" sz="4000" dirty="0" err="1" smtClean="0">
                <a:solidFill>
                  <a:schemeClr val="tx2"/>
                </a:solidFill>
                <a:latin typeface="Georgia Pro Semibold" pitchFamily="18" charset="0"/>
              </a:rPr>
              <a:t>Ko</a:t>
            </a:r>
            <a:r>
              <a:rPr lang="it-IT" altLang="ja-JP" sz="40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>: Pubblico Ufficiale</a:t>
            </a:r>
            <a:r>
              <a:rPr lang="it-IT" altLang="ja-JP" sz="66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/>
            </a:r>
            <a:br>
              <a:rPr lang="it-IT" altLang="ja-JP" sz="66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</a:br>
            <a:r>
              <a:rPr lang="it-IT" altLang="ja-JP" sz="66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/>
            </a:r>
            <a:br>
              <a:rPr lang="it-IT" altLang="ja-JP" sz="66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</a:br>
            <a:r>
              <a:rPr lang="ja-JP" altLang="it-IT" sz="6600" dirty="0" smtClean="0">
                <a:solidFill>
                  <a:schemeClr val="tx2"/>
                </a:solidFill>
                <a:latin typeface="Georgia Pro Semibold" pitchFamily="18" charset="0"/>
              </a:rPr>
              <a:t>証 </a:t>
            </a:r>
            <a:r>
              <a:rPr lang="it-IT" altLang="ja-JP" sz="4000" dirty="0" err="1" smtClean="0">
                <a:solidFill>
                  <a:schemeClr val="tx2"/>
                </a:solidFill>
                <a:latin typeface="Georgia Pro Semibold" pitchFamily="18" charset="0"/>
              </a:rPr>
              <a:t>Sho</a:t>
            </a:r>
            <a:r>
              <a:rPr lang="it-IT" altLang="ja-JP" sz="40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>: Dimostrare, convalidare</a:t>
            </a:r>
            <a:r>
              <a:rPr lang="it-IT" altLang="ja-JP" sz="66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/>
            </a:r>
            <a:br>
              <a:rPr lang="it-IT" altLang="ja-JP" sz="66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</a:br>
            <a:r>
              <a:rPr lang="it-IT" altLang="ja-JP" sz="66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/>
            </a:r>
            <a:br>
              <a:rPr lang="it-IT" altLang="ja-JP" sz="66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</a:br>
            <a:r>
              <a:rPr lang="ja-JP" altLang="it-IT" sz="6600" dirty="0" smtClean="0">
                <a:solidFill>
                  <a:schemeClr val="bg1"/>
                </a:solidFill>
                <a:latin typeface="Georgia Pro Semibold" pitchFamily="18" charset="0"/>
              </a:rPr>
              <a:t>人 </a:t>
            </a:r>
            <a:r>
              <a:rPr lang="it-IT" altLang="ja-JP" sz="4000" dirty="0" err="1" smtClean="0">
                <a:solidFill>
                  <a:schemeClr val="bg1"/>
                </a:solidFill>
                <a:effectLst/>
                <a:latin typeface="Georgia Pro Semibold" pitchFamily="18" charset="0"/>
              </a:rPr>
              <a:t>Nin</a:t>
            </a:r>
            <a:r>
              <a:rPr lang="it-IT" altLang="ja-JP" sz="4000" dirty="0" smtClean="0">
                <a:solidFill>
                  <a:schemeClr val="bg1"/>
                </a:solidFill>
                <a:effectLst/>
                <a:latin typeface="Georgia Pro Semibold" pitchFamily="18" charset="0"/>
              </a:rPr>
              <a:t>: Persona </a:t>
            </a:r>
            <a:endParaRPr lang="it-IT" sz="4000" dirty="0">
              <a:solidFill>
                <a:schemeClr val="bg1"/>
              </a:solidFill>
              <a:effectLst/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631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55576" y="1124744"/>
            <a:ext cx="7848872" cy="3888432"/>
          </a:xfrm>
        </p:spPr>
        <p:txBody>
          <a:bodyPr>
            <a:normAutofit fontScale="90000"/>
          </a:bodyPr>
          <a:lstStyle/>
          <a:p>
            <a:r>
              <a:rPr lang="it-IT" altLang="ja-JP" sz="6600" dirty="0" smtClean="0">
                <a:effectLst/>
                <a:latin typeface="Georgia Pro Semibold" pitchFamily="18" charset="0"/>
              </a:rPr>
              <a:t/>
            </a:r>
            <a:br>
              <a:rPr lang="it-IT" altLang="ja-JP" sz="6600" dirty="0" smtClean="0">
                <a:effectLst/>
                <a:latin typeface="Georgia Pro Semibold" pitchFamily="18" charset="0"/>
              </a:rPr>
            </a:br>
            <a:r>
              <a:rPr lang="ja-JP" altLang="it-IT" sz="6600" dirty="0" smtClean="0">
                <a:solidFill>
                  <a:schemeClr val="tx2"/>
                </a:solidFill>
                <a:latin typeface="Georgia Pro Semibold" pitchFamily="18" charset="0"/>
              </a:rPr>
              <a:t>公 </a:t>
            </a:r>
            <a:r>
              <a:rPr lang="it-IT" altLang="ja-JP" sz="4000" dirty="0" err="1" smtClean="0">
                <a:solidFill>
                  <a:schemeClr val="tx2"/>
                </a:solidFill>
                <a:latin typeface="Georgia Pro Semibold" pitchFamily="18" charset="0"/>
              </a:rPr>
              <a:t>Ko</a:t>
            </a:r>
            <a:r>
              <a:rPr lang="it-IT" altLang="ja-JP" sz="40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>: Pubblico Ufficiale</a:t>
            </a:r>
            <a:r>
              <a:rPr lang="it-IT" altLang="ja-JP" sz="66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/>
            </a:r>
            <a:br>
              <a:rPr lang="it-IT" altLang="ja-JP" sz="66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</a:br>
            <a:r>
              <a:rPr lang="it-IT" altLang="ja-JP" sz="66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/>
            </a:r>
            <a:br>
              <a:rPr lang="it-IT" altLang="ja-JP" sz="66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</a:br>
            <a:r>
              <a:rPr lang="ja-JP" altLang="it-IT" sz="6600" dirty="0" smtClean="0">
                <a:solidFill>
                  <a:schemeClr val="tx2"/>
                </a:solidFill>
                <a:latin typeface="Georgia Pro Semibold" pitchFamily="18" charset="0"/>
              </a:rPr>
              <a:t>証 </a:t>
            </a:r>
            <a:r>
              <a:rPr lang="it-IT" altLang="ja-JP" sz="4000" dirty="0" err="1" smtClean="0">
                <a:solidFill>
                  <a:schemeClr val="tx2"/>
                </a:solidFill>
                <a:latin typeface="Georgia Pro Semibold" pitchFamily="18" charset="0"/>
              </a:rPr>
              <a:t>Sho</a:t>
            </a:r>
            <a:r>
              <a:rPr lang="it-IT" altLang="ja-JP" sz="40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>: Dimostrare, convalidare</a:t>
            </a:r>
            <a:r>
              <a:rPr lang="it-IT" altLang="ja-JP" sz="66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/>
            </a:r>
            <a:br>
              <a:rPr lang="it-IT" altLang="ja-JP" sz="66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</a:br>
            <a:r>
              <a:rPr lang="it-IT" altLang="ja-JP" sz="66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/>
            </a:r>
            <a:br>
              <a:rPr lang="it-IT" altLang="ja-JP" sz="66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</a:br>
            <a:r>
              <a:rPr lang="ja-JP" altLang="it-IT" sz="6600" dirty="0" smtClean="0">
                <a:solidFill>
                  <a:schemeClr val="tx2"/>
                </a:solidFill>
                <a:latin typeface="Georgia Pro Semibold" pitchFamily="18" charset="0"/>
              </a:rPr>
              <a:t>人 </a:t>
            </a:r>
            <a:r>
              <a:rPr lang="it-IT" altLang="ja-JP" sz="4000" dirty="0" err="1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>Nin</a:t>
            </a:r>
            <a:r>
              <a:rPr lang="it-IT" altLang="ja-JP" sz="40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>: Persona </a:t>
            </a:r>
            <a:endParaRPr lang="it-IT" sz="4000" dirty="0">
              <a:solidFill>
                <a:schemeClr val="tx2"/>
              </a:solidFill>
              <a:effectLst/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5691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55576" y="1124744"/>
            <a:ext cx="7848872" cy="3888432"/>
          </a:xfrm>
        </p:spPr>
        <p:txBody>
          <a:bodyPr>
            <a:normAutofit fontScale="90000"/>
          </a:bodyPr>
          <a:lstStyle/>
          <a:p>
            <a:r>
              <a:rPr lang="it-IT" altLang="ja-JP" sz="6600" dirty="0" smtClean="0">
                <a:effectLst/>
                <a:latin typeface="Georgia Pro Semibold" pitchFamily="18" charset="0"/>
              </a:rPr>
              <a:t/>
            </a:r>
            <a:br>
              <a:rPr lang="it-IT" altLang="ja-JP" sz="6600" dirty="0" smtClean="0">
                <a:effectLst/>
                <a:latin typeface="Georgia Pro Semibold" pitchFamily="18" charset="0"/>
              </a:rPr>
            </a:br>
            <a:r>
              <a:rPr lang="ja-JP" altLang="it-IT" sz="6600" dirty="0" smtClean="0">
                <a:solidFill>
                  <a:schemeClr val="tx2"/>
                </a:solidFill>
                <a:latin typeface="Georgia Pro Semibold" pitchFamily="18" charset="0"/>
              </a:rPr>
              <a:t>公 </a:t>
            </a:r>
            <a:r>
              <a:rPr lang="it-IT" altLang="ja-JP" sz="4000" dirty="0" err="1" smtClean="0">
                <a:solidFill>
                  <a:schemeClr val="tx2"/>
                </a:solidFill>
                <a:latin typeface="Georgia Pro Semibold" pitchFamily="18" charset="0"/>
              </a:rPr>
              <a:t>Ko</a:t>
            </a:r>
            <a:r>
              <a:rPr lang="it-IT" altLang="ja-JP" sz="40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>: Pubblico Ufficiale</a:t>
            </a:r>
            <a:r>
              <a:rPr lang="it-IT" altLang="ja-JP" sz="66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/>
            </a:r>
            <a:br>
              <a:rPr lang="it-IT" altLang="ja-JP" sz="66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</a:br>
            <a:r>
              <a:rPr lang="it-IT" altLang="ja-JP" sz="31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>( Individuo con una apertura verso l’infinito, dedito agli altri)</a:t>
            </a:r>
            <a:br>
              <a:rPr lang="it-IT" altLang="ja-JP" sz="31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</a:br>
            <a:r>
              <a:rPr lang="it-IT" altLang="ja-JP" sz="66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/>
            </a:r>
            <a:br>
              <a:rPr lang="it-IT" altLang="ja-JP" sz="66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</a:br>
            <a:r>
              <a:rPr lang="ja-JP" altLang="it-IT" sz="6600" dirty="0" smtClean="0">
                <a:solidFill>
                  <a:schemeClr val="bg1"/>
                </a:solidFill>
                <a:latin typeface="Georgia Pro Semibold" pitchFamily="18" charset="0"/>
              </a:rPr>
              <a:t>証 </a:t>
            </a:r>
            <a:r>
              <a:rPr lang="it-IT" altLang="ja-JP" sz="4000" dirty="0" err="1" smtClean="0">
                <a:solidFill>
                  <a:schemeClr val="bg1"/>
                </a:solidFill>
                <a:latin typeface="Georgia Pro Semibold" pitchFamily="18" charset="0"/>
              </a:rPr>
              <a:t>Sho</a:t>
            </a:r>
            <a:r>
              <a:rPr lang="it-IT" altLang="ja-JP" sz="4000" dirty="0" smtClean="0">
                <a:solidFill>
                  <a:schemeClr val="bg1"/>
                </a:solidFill>
                <a:effectLst/>
                <a:latin typeface="Georgia Pro Semibold" pitchFamily="18" charset="0"/>
              </a:rPr>
              <a:t>: Dimostrare, convalidare</a:t>
            </a:r>
            <a:r>
              <a:rPr lang="it-IT" altLang="ja-JP" sz="6600" dirty="0" smtClean="0">
                <a:solidFill>
                  <a:schemeClr val="bg1"/>
                </a:solidFill>
                <a:effectLst/>
                <a:latin typeface="Georgia Pro Semibold" pitchFamily="18" charset="0"/>
              </a:rPr>
              <a:t/>
            </a:r>
            <a:br>
              <a:rPr lang="it-IT" altLang="ja-JP" sz="6600" dirty="0" smtClean="0">
                <a:solidFill>
                  <a:schemeClr val="bg1"/>
                </a:solidFill>
                <a:effectLst/>
                <a:latin typeface="Georgia Pro Semibold" pitchFamily="18" charset="0"/>
              </a:rPr>
            </a:br>
            <a:r>
              <a:rPr lang="it-IT" altLang="ja-JP" sz="3100" dirty="0">
                <a:solidFill>
                  <a:schemeClr val="bg1"/>
                </a:solidFill>
                <a:latin typeface="Georgia Pro Semibold" pitchFamily="18" charset="0"/>
              </a:rPr>
              <a:t>(Parole rette, oneste, giuste veritiere)</a:t>
            </a:r>
            <a:r>
              <a:rPr lang="it-IT" altLang="ja-JP" sz="6600" dirty="0">
                <a:solidFill>
                  <a:schemeClr val="bg1"/>
                </a:solidFill>
                <a:latin typeface="Georgia Pro Semibold" pitchFamily="18" charset="0"/>
              </a:rPr>
              <a:t/>
            </a:r>
            <a:br>
              <a:rPr lang="it-IT" altLang="ja-JP" sz="6600" dirty="0">
                <a:solidFill>
                  <a:schemeClr val="bg1"/>
                </a:solidFill>
                <a:latin typeface="Georgia Pro Semibold" pitchFamily="18" charset="0"/>
              </a:rPr>
            </a:br>
            <a:r>
              <a:rPr lang="it-IT" altLang="ja-JP" sz="6600" dirty="0">
                <a:solidFill>
                  <a:schemeClr val="bg1"/>
                </a:solidFill>
                <a:latin typeface="Georgia Pro Semibold" pitchFamily="18" charset="0"/>
              </a:rPr>
              <a:t/>
            </a:r>
            <a:br>
              <a:rPr lang="it-IT" altLang="ja-JP" sz="6600" dirty="0">
                <a:solidFill>
                  <a:schemeClr val="bg1"/>
                </a:solidFill>
                <a:latin typeface="Georgia Pro Semibold" pitchFamily="18" charset="0"/>
              </a:rPr>
            </a:br>
            <a:r>
              <a:rPr lang="ja-JP" altLang="it-IT" sz="6600" dirty="0" smtClean="0">
                <a:solidFill>
                  <a:schemeClr val="bg1"/>
                </a:solidFill>
                <a:latin typeface="Georgia Pro Semibold" pitchFamily="18" charset="0"/>
              </a:rPr>
              <a:t>人 </a:t>
            </a:r>
            <a:r>
              <a:rPr lang="it-IT" altLang="ja-JP" sz="4000" dirty="0" err="1" smtClean="0">
                <a:solidFill>
                  <a:schemeClr val="bg1"/>
                </a:solidFill>
                <a:effectLst/>
                <a:latin typeface="Georgia Pro Semibold" pitchFamily="18" charset="0"/>
              </a:rPr>
              <a:t>Nin</a:t>
            </a:r>
            <a:r>
              <a:rPr lang="it-IT" altLang="ja-JP" sz="4000" dirty="0" smtClean="0">
                <a:solidFill>
                  <a:schemeClr val="bg1"/>
                </a:solidFill>
                <a:effectLst/>
                <a:latin typeface="Georgia Pro Semibold" pitchFamily="18" charset="0"/>
              </a:rPr>
              <a:t>: Persona</a:t>
            </a:r>
            <a:br>
              <a:rPr lang="it-IT" altLang="ja-JP" sz="4000" dirty="0" smtClean="0">
                <a:solidFill>
                  <a:schemeClr val="bg1"/>
                </a:solidFill>
                <a:effectLst/>
                <a:latin typeface="Georgia Pro Semibold" pitchFamily="18" charset="0"/>
              </a:rPr>
            </a:br>
            <a:r>
              <a:rPr lang="it-IT" altLang="ja-JP" sz="3100" dirty="0" smtClean="0">
                <a:solidFill>
                  <a:schemeClr val="bg1"/>
                </a:solidFill>
                <a:latin typeface="Georgia Pro Semibold" pitchFamily="18" charset="0"/>
              </a:rPr>
              <a:t>( In piedi, vigile)</a:t>
            </a:r>
            <a:r>
              <a:rPr lang="it-IT" altLang="ja-JP" sz="3100" dirty="0" smtClean="0">
                <a:solidFill>
                  <a:schemeClr val="bg1"/>
                </a:solidFill>
                <a:effectLst/>
                <a:latin typeface="Georgia Pro Semibold" pitchFamily="18" charset="0"/>
              </a:rPr>
              <a:t> </a:t>
            </a:r>
            <a:endParaRPr lang="it-IT" sz="3100" dirty="0">
              <a:solidFill>
                <a:schemeClr val="bg1"/>
              </a:solidFill>
              <a:effectLst/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457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55576" y="1124744"/>
            <a:ext cx="7848872" cy="3888432"/>
          </a:xfrm>
        </p:spPr>
        <p:txBody>
          <a:bodyPr>
            <a:normAutofit fontScale="90000"/>
          </a:bodyPr>
          <a:lstStyle/>
          <a:p>
            <a:r>
              <a:rPr lang="it-IT" altLang="ja-JP" sz="6600" dirty="0" smtClean="0">
                <a:effectLst/>
                <a:latin typeface="Georgia Pro Semibold" pitchFamily="18" charset="0"/>
              </a:rPr>
              <a:t/>
            </a:r>
            <a:br>
              <a:rPr lang="it-IT" altLang="ja-JP" sz="6600" dirty="0" smtClean="0">
                <a:effectLst/>
                <a:latin typeface="Georgia Pro Semibold" pitchFamily="18" charset="0"/>
              </a:rPr>
            </a:br>
            <a:r>
              <a:rPr lang="ja-JP" altLang="it-IT" sz="6600" dirty="0" smtClean="0">
                <a:solidFill>
                  <a:schemeClr val="tx2"/>
                </a:solidFill>
                <a:latin typeface="Georgia Pro Semibold" pitchFamily="18" charset="0"/>
              </a:rPr>
              <a:t>公 </a:t>
            </a:r>
            <a:r>
              <a:rPr lang="it-IT" altLang="ja-JP" sz="4000" dirty="0" err="1" smtClean="0">
                <a:solidFill>
                  <a:schemeClr val="tx2"/>
                </a:solidFill>
                <a:latin typeface="Georgia Pro Semibold" pitchFamily="18" charset="0"/>
              </a:rPr>
              <a:t>Ko</a:t>
            </a:r>
            <a:r>
              <a:rPr lang="it-IT" altLang="ja-JP" sz="40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>: Pubblico Ufficiale</a:t>
            </a:r>
            <a:r>
              <a:rPr lang="it-IT" altLang="ja-JP" sz="66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/>
            </a:r>
            <a:br>
              <a:rPr lang="it-IT" altLang="ja-JP" sz="66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</a:br>
            <a:r>
              <a:rPr lang="it-IT" altLang="ja-JP" sz="3100" dirty="0" smtClean="0">
                <a:solidFill>
                  <a:schemeClr val="bg1"/>
                </a:solidFill>
                <a:effectLst/>
                <a:latin typeface="Georgia Pro Semibold" pitchFamily="18" charset="0"/>
              </a:rPr>
              <a:t>(Un uomo con una apertura verso l’infinito)</a:t>
            </a:r>
            <a:br>
              <a:rPr lang="it-IT" altLang="ja-JP" sz="3100" dirty="0" smtClean="0">
                <a:solidFill>
                  <a:schemeClr val="bg1"/>
                </a:solidFill>
                <a:effectLst/>
                <a:latin typeface="Georgia Pro Semibold" pitchFamily="18" charset="0"/>
              </a:rPr>
            </a:br>
            <a:r>
              <a:rPr lang="it-IT" altLang="ja-JP" sz="6600" dirty="0" smtClean="0">
                <a:solidFill>
                  <a:schemeClr val="bg1"/>
                </a:solidFill>
                <a:effectLst/>
                <a:latin typeface="Georgia Pro Semibold" pitchFamily="18" charset="0"/>
              </a:rPr>
              <a:t/>
            </a:r>
            <a:br>
              <a:rPr lang="it-IT" altLang="ja-JP" sz="6600" dirty="0" smtClean="0">
                <a:solidFill>
                  <a:schemeClr val="bg1"/>
                </a:solidFill>
                <a:effectLst/>
                <a:latin typeface="Georgia Pro Semibold" pitchFamily="18" charset="0"/>
              </a:rPr>
            </a:br>
            <a:r>
              <a:rPr lang="ja-JP" altLang="it-IT" sz="6600" dirty="0" smtClean="0">
                <a:solidFill>
                  <a:schemeClr val="tx2"/>
                </a:solidFill>
                <a:latin typeface="Georgia Pro Semibold" pitchFamily="18" charset="0"/>
              </a:rPr>
              <a:t>証 </a:t>
            </a:r>
            <a:r>
              <a:rPr lang="it-IT" altLang="ja-JP" sz="4000" dirty="0" err="1" smtClean="0">
                <a:solidFill>
                  <a:schemeClr val="tx2"/>
                </a:solidFill>
                <a:latin typeface="Georgia Pro Semibold" pitchFamily="18" charset="0"/>
              </a:rPr>
              <a:t>Sho</a:t>
            </a:r>
            <a:r>
              <a:rPr lang="it-IT" altLang="ja-JP" sz="40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>: Dimostrare, convalidare</a:t>
            </a:r>
            <a:r>
              <a:rPr lang="it-IT" altLang="ja-JP" sz="66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/>
            </a:r>
            <a:br>
              <a:rPr lang="it-IT" altLang="ja-JP" sz="66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</a:br>
            <a:r>
              <a:rPr lang="it-IT" altLang="ja-JP" sz="3100" dirty="0">
                <a:solidFill>
                  <a:schemeClr val="tx2"/>
                </a:solidFill>
                <a:latin typeface="Georgia Pro Semibold" pitchFamily="18" charset="0"/>
              </a:rPr>
              <a:t>(Parole rette, oneste, giuste veritiere)</a:t>
            </a:r>
            <a:r>
              <a:rPr lang="it-IT" altLang="ja-JP" sz="6600" dirty="0">
                <a:solidFill>
                  <a:schemeClr val="tx2"/>
                </a:solidFill>
                <a:latin typeface="Georgia Pro Semibold" pitchFamily="18" charset="0"/>
              </a:rPr>
              <a:t/>
            </a:r>
            <a:br>
              <a:rPr lang="it-IT" altLang="ja-JP" sz="6600" dirty="0">
                <a:solidFill>
                  <a:schemeClr val="tx2"/>
                </a:solidFill>
                <a:latin typeface="Georgia Pro Semibold" pitchFamily="18" charset="0"/>
              </a:rPr>
            </a:br>
            <a:r>
              <a:rPr lang="it-IT" altLang="ja-JP" sz="6600" dirty="0">
                <a:solidFill>
                  <a:schemeClr val="tx2"/>
                </a:solidFill>
                <a:latin typeface="Georgia Pro Semibold" pitchFamily="18" charset="0"/>
              </a:rPr>
              <a:t/>
            </a:r>
            <a:br>
              <a:rPr lang="it-IT" altLang="ja-JP" sz="6600" dirty="0">
                <a:solidFill>
                  <a:schemeClr val="tx2"/>
                </a:solidFill>
                <a:latin typeface="Georgia Pro Semibold" pitchFamily="18" charset="0"/>
              </a:rPr>
            </a:br>
            <a:r>
              <a:rPr lang="ja-JP" altLang="it-IT" sz="6600" dirty="0" smtClean="0">
                <a:solidFill>
                  <a:schemeClr val="bg1"/>
                </a:solidFill>
                <a:latin typeface="Georgia Pro Semibold" pitchFamily="18" charset="0"/>
              </a:rPr>
              <a:t>人 </a:t>
            </a:r>
            <a:r>
              <a:rPr lang="it-IT" altLang="ja-JP" sz="4000" dirty="0" err="1" smtClean="0">
                <a:solidFill>
                  <a:schemeClr val="bg1"/>
                </a:solidFill>
                <a:effectLst/>
                <a:latin typeface="Georgia Pro Semibold" pitchFamily="18" charset="0"/>
              </a:rPr>
              <a:t>Nin</a:t>
            </a:r>
            <a:r>
              <a:rPr lang="it-IT" altLang="ja-JP" sz="4000" dirty="0" smtClean="0">
                <a:solidFill>
                  <a:schemeClr val="bg1"/>
                </a:solidFill>
                <a:effectLst/>
                <a:latin typeface="Georgia Pro Semibold" pitchFamily="18" charset="0"/>
              </a:rPr>
              <a:t>: Persona</a:t>
            </a:r>
            <a:br>
              <a:rPr lang="it-IT" altLang="ja-JP" sz="4000" dirty="0" smtClean="0">
                <a:solidFill>
                  <a:schemeClr val="bg1"/>
                </a:solidFill>
                <a:effectLst/>
                <a:latin typeface="Georgia Pro Semibold" pitchFamily="18" charset="0"/>
              </a:rPr>
            </a:br>
            <a:r>
              <a:rPr lang="it-IT" altLang="ja-JP" sz="3100" dirty="0" smtClean="0">
                <a:solidFill>
                  <a:schemeClr val="bg1"/>
                </a:solidFill>
                <a:latin typeface="Georgia Pro Semibold" pitchFamily="18" charset="0"/>
              </a:rPr>
              <a:t>( In piedi, vigile)</a:t>
            </a:r>
            <a:r>
              <a:rPr lang="it-IT" altLang="ja-JP" sz="3100" dirty="0" smtClean="0">
                <a:solidFill>
                  <a:schemeClr val="bg1"/>
                </a:solidFill>
                <a:effectLst/>
                <a:latin typeface="Georgia Pro Semibold" pitchFamily="18" charset="0"/>
              </a:rPr>
              <a:t> </a:t>
            </a:r>
            <a:endParaRPr lang="it-IT" sz="3100" dirty="0">
              <a:solidFill>
                <a:schemeClr val="bg1"/>
              </a:solidFill>
              <a:effectLst/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615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467544" y="948689"/>
            <a:ext cx="8286776" cy="513986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1" i="0" u="none" strike="noStrike" cap="none" normalizeH="0" baseline="0" dirty="0" smtClean="0">
              <a:ln>
                <a:noFill/>
              </a:ln>
              <a:effectLst/>
              <a:latin typeface="Bookman Old Style" pitchFamily="18" charset="0"/>
              <a:cs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800" dirty="0">
                <a:solidFill>
                  <a:srgbClr val="FF0000"/>
                </a:solidFill>
                <a:latin typeface="Georgia Pro Semibold" pitchFamily="18" charset="0"/>
                <a:cs typeface="Arial" pitchFamily="34" charset="0"/>
              </a:rPr>
              <a:t>NIHON</a:t>
            </a:r>
            <a:r>
              <a:rPr lang="it-IT" sz="2800" dirty="0">
                <a:solidFill>
                  <a:schemeClr val="tx2"/>
                </a:solidFill>
                <a:latin typeface="Georgia Pro Semibold" pitchFamily="18" charset="0"/>
                <a:cs typeface="Arial" pitchFamily="34" charset="0"/>
              </a:rPr>
              <a:t>  JIN</a:t>
            </a:r>
            <a:r>
              <a:rPr lang="it-IT" sz="2800" dirty="0">
                <a:solidFill>
                  <a:srgbClr val="FF0000"/>
                </a:solidFill>
                <a:latin typeface="Georgia Pro Semibold" pitchFamily="18" charset="0"/>
                <a:cs typeface="Arial" pitchFamily="34" charset="0"/>
              </a:rPr>
              <a:t> </a:t>
            </a:r>
            <a:r>
              <a:rPr lang="it-IT" sz="2800" dirty="0">
                <a:solidFill>
                  <a:schemeClr val="tx2"/>
                </a:solidFill>
                <a:latin typeface="Georgia Pro Semibold" pitchFamily="18" charset="0"/>
                <a:cs typeface="Arial" pitchFamily="34" charset="0"/>
              </a:rPr>
              <a:t>: Giapponese (Persona) </a:t>
            </a:r>
            <a:br>
              <a:rPr lang="it-IT" sz="2800" dirty="0">
                <a:solidFill>
                  <a:schemeClr val="tx2"/>
                </a:solidFill>
                <a:latin typeface="Georgia Pro Semibold" pitchFamily="18" charset="0"/>
                <a:cs typeface="Arial" pitchFamily="34" charset="0"/>
              </a:rPr>
            </a:br>
            <a:r>
              <a:rPr lang="it-IT" sz="2800" dirty="0" smtClean="0">
                <a:solidFill>
                  <a:schemeClr val="tx2"/>
                </a:solidFill>
                <a:latin typeface="Georgia Pro Semibold" pitchFamily="18" charset="0"/>
                <a:cs typeface="Arial" pitchFamily="34" charset="0"/>
              </a:rPr>
              <a:t>dove </a:t>
            </a:r>
            <a:r>
              <a:rPr lang="it-IT" sz="2800" dirty="0">
                <a:solidFill>
                  <a:schemeClr val="tx2"/>
                </a:solidFill>
                <a:latin typeface="Georgia Pro Semibold" pitchFamily="18" charset="0"/>
                <a:cs typeface="Arial" pitchFamily="34" charset="0"/>
              </a:rPr>
              <a:t>JIN significa Persona</a:t>
            </a:r>
            <a:br>
              <a:rPr lang="it-IT" sz="2800" dirty="0">
                <a:solidFill>
                  <a:schemeClr val="tx2"/>
                </a:solidFill>
                <a:latin typeface="Georgia Pro Semibold" pitchFamily="18" charset="0"/>
                <a:cs typeface="Arial" pitchFamily="34" charset="0"/>
              </a:rPr>
            </a:br>
            <a:r>
              <a:rPr lang="it-IT" sz="2800" dirty="0">
                <a:solidFill>
                  <a:schemeClr val="tx2"/>
                </a:solidFill>
                <a:latin typeface="Georgia Pro Semibold" pitchFamily="18" charset="0"/>
                <a:cs typeface="Arial" pitchFamily="34" charset="0"/>
              </a:rPr>
              <a:t> </a:t>
            </a:r>
            <a:br>
              <a:rPr lang="it-IT" sz="2800" dirty="0">
                <a:solidFill>
                  <a:schemeClr val="tx2"/>
                </a:solidFill>
                <a:latin typeface="Georgia Pro Semibold" pitchFamily="18" charset="0"/>
                <a:cs typeface="Arial" pitchFamily="34" charset="0"/>
              </a:rPr>
            </a:br>
            <a:r>
              <a:rPr kumimoji="0" lang="it-IT" sz="2800" b="1" i="0" u="none" strike="noStrike" cap="none" normalizeH="0" baseline="0" dirty="0" smtClean="0">
                <a:ln>
                  <a:noFill/>
                </a:ln>
                <a:effectLst/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800" b="1" u="sng" dirty="0">
                <a:solidFill>
                  <a:srgbClr val="FF0000"/>
                </a:solidFill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ITARIA</a:t>
            </a:r>
            <a:r>
              <a:rPr lang="it-IT" sz="2800" b="1" u="sng" dirty="0">
                <a:solidFill>
                  <a:schemeClr val="tx2"/>
                </a:solidFill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JIN</a:t>
            </a:r>
            <a:r>
              <a:rPr lang="it-IT" sz="2800" b="1" u="sng" dirty="0">
                <a:solidFill>
                  <a:srgbClr val="FF0000"/>
                </a:solidFill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 </a:t>
            </a:r>
            <a:r>
              <a:rPr lang="it-IT" sz="2800" b="1" dirty="0">
                <a:solidFill>
                  <a:srgbClr val="FF0000"/>
                </a:solidFill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=  </a:t>
            </a:r>
            <a:r>
              <a:rPr lang="it-IT" sz="2800" b="1" dirty="0">
                <a:solidFill>
                  <a:schemeClr val="tx2"/>
                </a:solidFill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Persona Italiana</a:t>
            </a:r>
            <a:r>
              <a:rPr lang="it-IT" sz="2800" b="1" dirty="0">
                <a:solidFill>
                  <a:srgbClr val="FF0000"/>
                </a:solidFill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/>
            </a:r>
            <a:br>
              <a:rPr lang="it-IT" sz="2800" b="1" dirty="0">
                <a:solidFill>
                  <a:srgbClr val="FF0000"/>
                </a:solidFill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</a:br>
            <a:endParaRPr kumimoji="0" lang="it-IT" sz="2800" b="1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Georgia Pro Semibold" pitchFamily="18" charset="0"/>
              <a:ea typeface="MS Mincho" pitchFamily="49" charset="-128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800" b="1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SUPEIN</a:t>
            </a:r>
            <a:r>
              <a:rPr kumimoji="0" lang="it-IT" sz="2800" b="1" u="sng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JIN</a:t>
            </a:r>
            <a:r>
              <a:rPr kumimoji="0" lang="it-IT" sz="2800" b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= Persona </a:t>
            </a:r>
            <a:r>
              <a:rPr lang="it-IT" sz="2800" b="1" dirty="0" smtClean="0">
                <a:solidFill>
                  <a:schemeClr val="tx2"/>
                </a:solidFill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S</a:t>
            </a:r>
            <a:r>
              <a:rPr kumimoji="0" lang="it-IT" sz="2800" b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pagnola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800" b="1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Georgia Pro Semibold" pitchFamily="18" charset="0"/>
              <a:ea typeface="MS Mincho" pitchFamily="49" charset="-128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it-IT" sz="2800" b="1" u="sng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FURANSU</a:t>
            </a:r>
            <a:r>
              <a:rPr lang="it-IT" sz="2800" b="1" u="sng" dirty="0" smtClean="0">
                <a:solidFill>
                  <a:schemeClr val="bg1"/>
                </a:solidFill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JIN</a:t>
            </a:r>
            <a:r>
              <a:rPr kumimoji="0" lang="it-IT" sz="28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 =</a:t>
            </a:r>
            <a:r>
              <a:rPr kumimoji="0" lang="it-IT" sz="2800" b="1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 Persona</a:t>
            </a:r>
            <a:r>
              <a:rPr kumimoji="0" lang="it-IT" sz="28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 </a:t>
            </a:r>
            <a:r>
              <a:rPr lang="it-IT" sz="2800" b="1" dirty="0">
                <a:solidFill>
                  <a:schemeClr val="bg1"/>
                </a:solidFill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F</a:t>
            </a:r>
            <a:r>
              <a:rPr kumimoji="0" lang="it-IT" sz="28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rancese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800" b="1" dirty="0" smtClean="0">
                <a:solidFill>
                  <a:schemeClr val="bg1"/>
                </a:solidFill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 </a:t>
            </a:r>
            <a:endParaRPr lang="it-IT" sz="2800" b="1" dirty="0">
              <a:solidFill>
                <a:schemeClr val="bg1"/>
              </a:solidFill>
              <a:latin typeface="Georgia Pro Semibold" pitchFamily="18" charset="0"/>
              <a:ea typeface="MS Mincho" pitchFamily="49" charset="-128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it-IT" sz="2400" b="1" i="1" dirty="0" smtClean="0">
              <a:solidFill>
                <a:schemeClr val="bg1"/>
              </a:solidFill>
              <a:latin typeface="Georgia Pro Semibold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653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1043608" y="2060848"/>
            <a:ext cx="7056784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it-IT" sz="8000" dirty="0" smtClean="0">
                <a:solidFill>
                  <a:srgbClr val="1F497D"/>
                </a:solidFill>
                <a:latin typeface="Georgia Pro Semibold" pitchFamily="18" charset="0"/>
                <a:cs typeface="+mj-cs"/>
              </a:rPr>
              <a:t>証</a:t>
            </a:r>
            <a:r>
              <a:rPr lang="it-IT" altLang="ja-JP" sz="4000" dirty="0">
                <a:solidFill>
                  <a:srgbClr val="1F497D"/>
                </a:solidFill>
                <a:latin typeface="Georgia Pro Semibold" pitchFamily="18" charset="0"/>
                <a:cs typeface="+mj-cs"/>
              </a:rPr>
              <a:t/>
            </a:r>
            <a:br>
              <a:rPr lang="it-IT" altLang="ja-JP" sz="4000" dirty="0">
                <a:solidFill>
                  <a:srgbClr val="1F497D"/>
                </a:solidFill>
                <a:latin typeface="Georgia Pro Semibold" pitchFamily="18" charset="0"/>
                <a:cs typeface="+mj-cs"/>
              </a:rPr>
            </a:br>
            <a:endParaRPr lang="it-IT" dirty="0"/>
          </a:p>
        </p:txBody>
      </p:sp>
      <p:sp>
        <p:nvSpPr>
          <p:cNvPr id="10" name="Rettangolo 9"/>
          <p:cNvSpPr/>
          <p:nvPr/>
        </p:nvSpPr>
        <p:spPr>
          <a:xfrm>
            <a:off x="1050121" y="476672"/>
            <a:ext cx="7056784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it-IT" sz="6000" dirty="0" smtClean="0">
                <a:solidFill>
                  <a:srgbClr val="1F497D"/>
                </a:solidFill>
                <a:latin typeface="Georgia Pro Semibold" pitchFamily="18" charset="0"/>
                <a:cs typeface="+mj-cs"/>
              </a:rPr>
              <a:t>公</a:t>
            </a:r>
            <a:r>
              <a:rPr lang="ja-JP" altLang="it-IT" sz="6000" dirty="0">
                <a:solidFill>
                  <a:srgbClr val="1F497D"/>
                </a:solidFill>
                <a:latin typeface="Georgia Pro Semibold" pitchFamily="18" charset="0"/>
                <a:cs typeface="+mj-cs"/>
              </a:rPr>
              <a:t>証人</a:t>
            </a:r>
            <a:r>
              <a:rPr lang="ja-JP" altLang="it-IT" sz="4000" dirty="0">
                <a:solidFill>
                  <a:srgbClr val="1F497D"/>
                </a:solidFill>
                <a:latin typeface="Georgia Pro Semibold" pitchFamily="18" charset="0"/>
                <a:cs typeface="+mj-cs"/>
              </a:rPr>
              <a:t/>
            </a:r>
            <a:br>
              <a:rPr lang="ja-JP" altLang="it-IT" sz="4000" dirty="0">
                <a:solidFill>
                  <a:srgbClr val="1F497D"/>
                </a:solidFill>
                <a:latin typeface="Georgia Pro Semibold" pitchFamily="18" charset="0"/>
                <a:cs typeface="+mj-cs"/>
              </a:rPr>
            </a:br>
            <a:r>
              <a:rPr lang="it-IT" altLang="ja-JP" sz="2800" dirty="0">
                <a:solidFill>
                  <a:srgbClr val="1F497D"/>
                </a:solidFill>
                <a:latin typeface="Georgia Pro Semibold" pitchFamily="18" charset="0"/>
                <a:cs typeface="+mj-cs"/>
              </a:rPr>
              <a:t/>
            </a:r>
            <a:br>
              <a:rPr lang="it-IT" altLang="ja-JP" sz="2800" dirty="0">
                <a:solidFill>
                  <a:srgbClr val="1F497D"/>
                </a:solidFill>
                <a:latin typeface="Georgia Pro Semibold" pitchFamily="18" charset="0"/>
                <a:cs typeface="+mj-cs"/>
              </a:rPr>
            </a:br>
            <a:endParaRPr lang="it-IT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13807"/>
            <a:ext cx="1008111" cy="1070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3432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1043608" y="2060848"/>
            <a:ext cx="7056784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it-IT" sz="8000" dirty="0" smtClean="0">
                <a:solidFill>
                  <a:srgbClr val="1F497D"/>
                </a:solidFill>
                <a:latin typeface="Georgia Pro Semibold" pitchFamily="18" charset="0"/>
                <a:cs typeface="+mj-cs"/>
              </a:rPr>
              <a:t>証</a:t>
            </a:r>
            <a:r>
              <a:rPr lang="it-IT" altLang="ja-JP" sz="4000" dirty="0">
                <a:solidFill>
                  <a:srgbClr val="1F497D"/>
                </a:solidFill>
                <a:latin typeface="Georgia Pro Semibold" pitchFamily="18" charset="0"/>
                <a:cs typeface="+mj-cs"/>
              </a:rPr>
              <a:t/>
            </a:r>
            <a:br>
              <a:rPr lang="it-IT" altLang="ja-JP" sz="4000" dirty="0">
                <a:solidFill>
                  <a:srgbClr val="1F497D"/>
                </a:solidFill>
                <a:latin typeface="Georgia Pro Semibold" pitchFamily="18" charset="0"/>
                <a:cs typeface="+mj-cs"/>
              </a:rPr>
            </a:br>
            <a:endParaRPr lang="it-IT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71" t="28510" r="42979" b="60851"/>
          <a:stretch/>
        </p:blipFill>
        <p:spPr bwMode="auto">
          <a:xfrm>
            <a:off x="1469027" y="3789040"/>
            <a:ext cx="833294" cy="1329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ttangolo 9"/>
          <p:cNvSpPr/>
          <p:nvPr/>
        </p:nvSpPr>
        <p:spPr>
          <a:xfrm>
            <a:off x="1050121" y="476672"/>
            <a:ext cx="7056784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it-IT" sz="6000" dirty="0" smtClean="0">
                <a:solidFill>
                  <a:srgbClr val="1F497D"/>
                </a:solidFill>
                <a:latin typeface="Georgia Pro Semibold" pitchFamily="18" charset="0"/>
                <a:cs typeface="+mj-cs"/>
              </a:rPr>
              <a:t>公</a:t>
            </a:r>
            <a:r>
              <a:rPr lang="ja-JP" altLang="it-IT" sz="6000" dirty="0">
                <a:solidFill>
                  <a:srgbClr val="1F497D"/>
                </a:solidFill>
                <a:latin typeface="Georgia Pro Semibold" pitchFamily="18" charset="0"/>
                <a:cs typeface="+mj-cs"/>
              </a:rPr>
              <a:t>証人</a:t>
            </a:r>
            <a:r>
              <a:rPr lang="ja-JP" altLang="it-IT" sz="4000" dirty="0">
                <a:solidFill>
                  <a:srgbClr val="1F497D"/>
                </a:solidFill>
                <a:latin typeface="Georgia Pro Semibold" pitchFamily="18" charset="0"/>
                <a:cs typeface="+mj-cs"/>
              </a:rPr>
              <a:t/>
            </a:r>
            <a:br>
              <a:rPr lang="ja-JP" altLang="it-IT" sz="4000" dirty="0">
                <a:solidFill>
                  <a:srgbClr val="1F497D"/>
                </a:solidFill>
                <a:latin typeface="Georgia Pro Semibold" pitchFamily="18" charset="0"/>
                <a:cs typeface="+mj-cs"/>
              </a:rPr>
            </a:br>
            <a:r>
              <a:rPr lang="it-IT" altLang="ja-JP" sz="2800" dirty="0">
                <a:solidFill>
                  <a:srgbClr val="1F497D"/>
                </a:solidFill>
                <a:latin typeface="Georgia Pro Semibold" pitchFamily="18" charset="0"/>
                <a:cs typeface="+mj-cs"/>
              </a:rPr>
              <a:t/>
            </a:r>
            <a:br>
              <a:rPr lang="it-IT" altLang="ja-JP" sz="2800" dirty="0">
                <a:solidFill>
                  <a:srgbClr val="1F497D"/>
                </a:solidFill>
                <a:latin typeface="Georgia Pro Semibold" pitchFamily="18" charset="0"/>
                <a:cs typeface="+mj-cs"/>
              </a:rPr>
            </a:br>
            <a:endParaRPr lang="it-IT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127798"/>
            <a:ext cx="627612" cy="1301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CasellaDiTesto 12"/>
          <p:cNvSpPr txBox="1"/>
          <p:nvPr/>
        </p:nvSpPr>
        <p:spPr>
          <a:xfrm>
            <a:off x="611560" y="5177372"/>
            <a:ext cx="28083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>
                <a:solidFill>
                  <a:srgbClr val="FF0000"/>
                </a:solidFill>
                <a:latin typeface="Georgia Pro Semibold" pitchFamily="18" charset="0"/>
              </a:rPr>
              <a:t>Parole dettate dal cuore, Fiducia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858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1043608" y="2060848"/>
            <a:ext cx="7056784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it-IT" sz="8000" dirty="0" smtClean="0">
                <a:solidFill>
                  <a:srgbClr val="1F497D"/>
                </a:solidFill>
                <a:latin typeface="Georgia Pro Semibold" pitchFamily="18" charset="0"/>
                <a:cs typeface="+mj-cs"/>
              </a:rPr>
              <a:t>証</a:t>
            </a:r>
            <a:r>
              <a:rPr lang="it-IT" altLang="ja-JP" sz="4000" dirty="0">
                <a:solidFill>
                  <a:srgbClr val="1F497D"/>
                </a:solidFill>
                <a:latin typeface="Georgia Pro Semibold" pitchFamily="18" charset="0"/>
                <a:cs typeface="+mj-cs"/>
              </a:rPr>
              <a:t/>
            </a:r>
            <a:br>
              <a:rPr lang="it-IT" altLang="ja-JP" sz="4000" dirty="0">
                <a:solidFill>
                  <a:srgbClr val="1F497D"/>
                </a:solidFill>
                <a:latin typeface="Georgia Pro Semibold" pitchFamily="18" charset="0"/>
                <a:cs typeface="+mj-cs"/>
              </a:rPr>
            </a:br>
            <a:endParaRPr lang="it-IT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71" t="28510" r="42979" b="60851"/>
          <a:stretch/>
        </p:blipFill>
        <p:spPr bwMode="auto">
          <a:xfrm>
            <a:off x="1469027" y="3789040"/>
            <a:ext cx="833294" cy="1329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21" t="28510" r="39229" b="60851"/>
          <a:stretch/>
        </p:blipFill>
        <p:spPr bwMode="auto">
          <a:xfrm>
            <a:off x="6963665" y="3789040"/>
            <a:ext cx="833294" cy="1329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ttangolo 9"/>
          <p:cNvSpPr/>
          <p:nvPr/>
        </p:nvSpPr>
        <p:spPr>
          <a:xfrm>
            <a:off x="1050121" y="476672"/>
            <a:ext cx="7056784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it-IT" sz="6000" dirty="0" smtClean="0">
                <a:solidFill>
                  <a:srgbClr val="1F497D"/>
                </a:solidFill>
                <a:latin typeface="Georgia Pro Semibold" pitchFamily="18" charset="0"/>
                <a:cs typeface="+mj-cs"/>
              </a:rPr>
              <a:t>公</a:t>
            </a:r>
            <a:r>
              <a:rPr lang="ja-JP" altLang="it-IT" sz="6000" dirty="0">
                <a:solidFill>
                  <a:srgbClr val="1F497D"/>
                </a:solidFill>
                <a:latin typeface="Georgia Pro Semibold" pitchFamily="18" charset="0"/>
                <a:cs typeface="+mj-cs"/>
              </a:rPr>
              <a:t>証人</a:t>
            </a:r>
            <a:r>
              <a:rPr lang="ja-JP" altLang="it-IT" sz="4000" dirty="0">
                <a:solidFill>
                  <a:srgbClr val="1F497D"/>
                </a:solidFill>
                <a:latin typeface="Georgia Pro Semibold" pitchFamily="18" charset="0"/>
                <a:cs typeface="+mj-cs"/>
              </a:rPr>
              <a:t/>
            </a:r>
            <a:br>
              <a:rPr lang="ja-JP" altLang="it-IT" sz="4000" dirty="0">
                <a:solidFill>
                  <a:srgbClr val="1F497D"/>
                </a:solidFill>
                <a:latin typeface="Georgia Pro Semibold" pitchFamily="18" charset="0"/>
                <a:cs typeface="+mj-cs"/>
              </a:rPr>
            </a:br>
            <a:r>
              <a:rPr lang="it-IT" altLang="ja-JP" sz="2800" dirty="0">
                <a:solidFill>
                  <a:srgbClr val="1F497D"/>
                </a:solidFill>
                <a:latin typeface="Georgia Pro Semibold" pitchFamily="18" charset="0"/>
                <a:cs typeface="+mj-cs"/>
              </a:rPr>
              <a:t/>
            </a:r>
            <a:br>
              <a:rPr lang="it-IT" altLang="ja-JP" sz="2800" dirty="0">
                <a:solidFill>
                  <a:srgbClr val="1F497D"/>
                </a:solidFill>
                <a:latin typeface="Georgia Pro Semibold" pitchFamily="18" charset="0"/>
                <a:cs typeface="+mj-cs"/>
              </a:rPr>
            </a:br>
            <a:endParaRPr lang="it-IT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117524"/>
            <a:ext cx="720080" cy="1311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CasellaDiTesto 11"/>
          <p:cNvSpPr txBox="1"/>
          <p:nvPr/>
        </p:nvSpPr>
        <p:spPr>
          <a:xfrm>
            <a:off x="5391673" y="5118764"/>
            <a:ext cx="36337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>
                <a:solidFill>
                  <a:srgbClr val="FF0000"/>
                </a:solidFill>
                <a:latin typeface="Georgia Pro Semibold" pitchFamily="18" charset="0"/>
              </a:rPr>
              <a:t>Passo fermo, Corretto, Giusto, Vero, Retto, Etico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611560" y="5177372"/>
            <a:ext cx="28083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Parole dettate dal cuore, Fiducia</a:t>
            </a:r>
            <a:r>
              <a:rPr lang="it-IT" dirty="0" smtClean="0"/>
              <a:t>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33580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55576" y="1124744"/>
            <a:ext cx="7848872" cy="3888432"/>
          </a:xfrm>
        </p:spPr>
        <p:txBody>
          <a:bodyPr>
            <a:normAutofit fontScale="90000"/>
          </a:bodyPr>
          <a:lstStyle/>
          <a:p>
            <a:r>
              <a:rPr lang="it-IT" altLang="ja-JP" sz="6600" dirty="0" smtClean="0">
                <a:effectLst/>
                <a:latin typeface="Georgia Pro Semibold" pitchFamily="18" charset="0"/>
              </a:rPr>
              <a:t/>
            </a:r>
            <a:br>
              <a:rPr lang="it-IT" altLang="ja-JP" sz="6600" dirty="0" smtClean="0">
                <a:effectLst/>
                <a:latin typeface="Georgia Pro Semibold" pitchFamily="18" charset="0"/>
              </a:rPr>
            </a:br>
            <a:r>
              <a:rPr lang="ja-JP" altLang="it-IT" sz="6600" dirty="0" smtClean="0">
                <a:solidFill>
                  <a:schemeClr val="tx2"/>
                </a:solidFill>
                <a:latin typeface="Georgia Pro Semibold" pitchFamily="18" charset="0"/>
              </a:rPr>
              <a:t>公 </a:t>
            </a:r>
            <a:r>
              <a:rPr lang="it-IT" altLang="ja-JP" sz="4000" dirty="0" err="1" smtClean="0">
                <a:solidFill>
                  <a:schemeClr val="tx2"/>
                </a:solidFill>
                <a:latin typeface="Georgia Pro Semibold" pitchFamily="18" charset="0"/>
              </a:rPr>
              <a:t>Ko</a:t>
            </a:r>
            <a:r>
              <a:rPr lang="it-IT" altLang="ja-JP" sz="40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>: Pubblico Ufficiale</a:t>
            </a:r>
            <a:r>
              <a:rPr lang="it-IT" altLang="ja-JP" sz="66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/>
            </a:r>
            <a:br>
              <a:rPr lang="it-IT" altLang="ja-JP" sz="66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</a:br>
            <a:r>
              <a:rPr lang="it-IT" altLang="ja-JP" sz="3100" dirty="0" smtClean="0">
                <a:solidFill>
                  <a:schemeClr val="bg1"/>
                </a:solidFill>
                <a:effectLst/>
                <a:latin typeface="Georgia Pro Semibold" pitchFamily="18" charset="0"/>
              </a:rPr>
              <a:t>(Un uomo con una apertura verso l’infinito)</a:t>
            </a:r>
            <a:br>
              <a:rPr lang="it-IT" altLang="ja-JP" sz="3100" dirty="0" smtClean="0">
                <a:solidFill>
                  <a:schemeClr val="bg1"/>
                </a:solidFill>
                <a:effectLst/>
                <a:latin typeface="Georgia Pro Semibold" pitchFamily="18" charset="0"/>
              </a:rPr>
            </a:br>
            <a:r>
              <a:rPr lang="it-IT" altLang="ja-JP" sz="6600" dirty="0" smtClean="0">
                <a:solidFill>
                  <a:schemeClr val="bg1"/>
                </a:solidFill>
                <a:effectLst/>
                <a:latin typeface="Georgia Pro Semibold" pitchFamily="18" charset="0"/>
              </a:rPr>
              <a:t/>
            </a:r>
            <a:br>
              <a:rPr lang="it-IT" altLang="ja-JP" sz="6600" dirty="0" smtClean="0">
                <a:solidFill>
                  <a:schemeClr val="bg1"/>
                </a:solidFill>
                <a:effectLst/>
                <a:latin typeface="Georgia Pro Semibold" pitchFamily="18" charset="0"/>
              </a:rPr>
            </a:br>
            <a:r>
              <a:rPr lang="ja-JP" altLang="it-IT" sz="6600" dirty="0" smtClean="0">
                <a:solidFill>
                  <a:schemeClr val="tx2"/>
                </a:solidFill>
                <a:latin typeface="Georgia Pro Semibold" pitchFamily="18" charset="0"/>
              </a:rPr>
              <a:t>証 </a:t>
            </a:r>
            <a:r>
              <a:rPr lang="it-IT" altLang="ja-JP" sz="4000" dirty="0" err="1" smtClean="0">
                <a:solidFill>
                  <a:schemeClr val="tx2"/>
                </a:solidFill>
                <a:latin typeface="Georgia Pro Semibold" pitchFamily="18" charset="0"/>
              </a:rPr>
              <a:t>Sho</a:t>
            </a:r>
            <a:r>
              <a:rPr lang="it-IT" altLang="ja-JP" sz="40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>: Dimostrare, convalidare</a:t>
            </a:r>
            <a:r>
              <a:rPr lang="it-IT" altLang="ja-JP" sz="66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/>
            </a:r>
            <a:br>
              <a:rPr lang="it-IT" altLang="ja-JP" sz="66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</a:br>
            <a:r>
              <a:rPr lang="it-IT" altLang="ja-JP" sz="3100" dirty="0" smtClean="0">
                <a:solidFill>
                  <a:schemeClr val="tx2"/>
                </a:solidFill>
                <a:latin typeface="Georgia Pro Semibold" pitchFamily="18" charset="0"/>
              </a:rPr>
              <a:t>(Parole rette, oneste, giuste veritiere)</a:t>
            </a:r>
            <a:r>
              <a:rPr lang="it-IT" altLang="ja-JP" sz="6600" dirty="0">
                <a:solidFill>
                  <a:schemeClr val="tx2"/>
                </a:solidFill>
                <a:latin typeface="Georgia Pro Semibold" pitchFamily="18" charset="0"/>
              </a:rPr>
              <a:t/>
            </a:r>
            <a:br>
              <a:rPr lang="it-IT" altLang="ja-JP" sz="6600" dirty="0">
                <a:solidFill>
                  <a:schemeClr val="tx2"/>
                </a:solidFill>
                <a:latin typeface="Georgia Pro Semibold" pitchFamily="18" charset="0"/>
              </a:rPr>
            </a:br>
            <a:r>
              <a:rPr lang="it-IT" altLang="ja-JP" sz="6600" dirty="0" smtClean="0">
                <a:solidFill>
                  <a:schemeClr val="tx2"/>
                </a:solidFill>
                <a:latin typeface="Georgia Pro Semibold" pitchFamily="18" charset="0"/>
              </a:rPr>
              <a:t/>
            </a:r>
            <a:br>
              <a:rPr lang="it-IT" altLang="ja-JP" sz="6600" dirty="0" smtClean="0">
                <a:solidFill>
                  <a:schemeClr val="tx2"/>
                </a:solidFill>
                <a:latin typeface="Georgia Pro Semibold" pitchFamily="18" charset="0"/>
              </a:rPr>
            </a:br>
            <a:r>
              <a:rPr lang="ja-JP" altLang="it-IT" sz="6600" dirty="0" smtClean="0">
                <a:solidFill>
                  <a:schemeClr val="tx2"/>
                </a:solidFill>
                <a:latin typeface="Georgia Pro Semibold" pitchFamily="18" charset="0"/>
              </a:rPr>
              <a:t>人 </a:t>
            </a:r>
            <a:r>
              <a:rPr lang="it-IT" altLang="ja-JP" sz="4000" dirty="0" err="1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>Nin</a:t>
            </a:r>
            <a:r>
              <a:rPr lang="it-IT" altLang="ja-JP" sz="40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>: Persona</a:t>
            </a:r>
            <a:br>
              <a:rPr lang="it-IT" altLang="ja-JP" sz="40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</a:br>
            <a:r>
              <a:rPr lang="it-IT" altLang="ja-JP" sz="3100" dirty="0" smtClean="0">
                <a:solidFill>
                  <a:schemeClr val="tx2"/>
                </a:solidFill>
                <a:latin typeface="Georgia Pro Semibold" pitchFamily="18" charset="0"/>
              </a:rPr>
              <a:t>( In piedi, vigile)</a:t>
            </a:r>
            <a:r>
              <a:rPr lang="it-IT" altLang="ja-JP" sz="31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> </a:t>
            </a:r>
            <a:endParaRPr lang="it-IT" sz="3100" dirty="0">
              <a:solidFill>
                <a:schemeClr val="tx2"/>
              </a:solidFill>
              <a:effectLst/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477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1560" y="908720"/>
            <a:ext cx="8229600" cy="5472608"/>
          </a:xfrm>
        </p:spPr>
        <p:txBody>
          <a:bodyPr>
            <a:normAutofit/>
          </a:bodyPr>
          <a:lstStyle/>
          <a:p>
            <a:r>
              <a:rPr lang="it-IT" altLang="ja-JP" sz="4000" dirty="0" err="1" smtClean="0">
                <a:solidFill>
                  <a:schemeClr val="tx2"/>
                </a:solidFill>
                <a:latin typeface="Georgia Pro Semibold" pitchFamily="18" charset="0"/>
              </a:rPr>
              <a:t>Kōshōnin</a:t>
            </a:r>
            <a:r>
              <a:rPr lang="it-IT" altLang="ja-JP" sz="4000" dirty="0">
                <a:solidFill>
                  <a:schemeClr val="tx2"/>
                </a:solidFill>
                <a:latin typeface="Georgia Pro Semibold" pitchFamily="18" charset="0"/>
              </a:rPr>
              <a:t/>
            </a:r>
            <a:br>
              <a:rPr lang="it-IT" altLang="ja-JP" sz="4000" dirty="0">
                <a:solidFill>
                  <a:schemeClr val="tx2"/>
                </a:solidFill>
                <a:latin typeface="Georgia Pro Semibold" pitchFamily="18" charset="0"/>
              </a:rPr>
            </a:br>
            <a:r>
              <a:rPr lang="ja-JP" altLang="it-IT" sz="4000" dirty="0">
                <a:solidFill>
                  <a:schemeClr val="tx2"/>
                </a:solidFill>
                <a:latin typeface="Georgia Pro Semibold" pitchFamily="18" charset="0"/>
              </a:rPr>
              <a:t>公証人</a:t>
            </a:r>
            <a:br>
              <a:rPr lang="ja-JP" altLang="it-IT" sz="4000" dirty="0">
                <a:solidFill>
                  <a:schemeClr val="tx2"/>
                </a:solidFill>
                <a:latin typeface="Georgia Pro Semibold" pitchFamily="18" charset="0"/>
              </a:rPr>
            </a:br>
            <a:r>
              <a:rPr lang="it-IT" altLang="ja-JP" sz="4000" dirty="0">
                <a:solidFill>
                  <a:schemeClr val="tx2"/>
                </a:solidFill>
                <a:latin typeface="Georgia Pro Semibold" pitchFamily="18" charset="0"/>
              </a:rPr>
              <a:t/>
            </a:r>
            <a:br>
              <a:rPr lang="it-IT" altLang="ja-JP" sz="4000" dirty="0">
                <a:solidFill>
                  <a:schemeClr val="tx2"/>
                </a:solidFill>
                <a:latin typeface="Georgia Pro Semibold" pitchFamily="18" charset="0"/>
              </a:rPr>
            </a:br>
            <a:r>
              <a:rPr lang="it-IT" altLang="ja-JP" sz="28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>Pubblico </a:t>
            </a:r>
            <a:r>
              <a:rPr lang="it-IT" altLang="ja-JP" sz="2800" dirty="0" smtClean="0">
                <a:solidFill>
                  <a:schemeClr val="tx2"/>
                </a:solidFill>
                <a:latin typeface="Georgia Pro Semibold" pitchFamily="18" charset="0"/>
              </a:rPr>
              <a:t>ufficiale che convalida in modo retto, onesto, e giusto, senza nessun interesse personale atti tra persone</a:t>
            </a:r>
            <a:r>
              <a:rPr lang="it-IT" altLang="ja-JP" sz="28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/>
            </a:r>
            <a:br>
              <a:rPr lang="it-IT" altLang="ja-JP" sz="28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</a:br>
            <a:r>
              <a:rPr lang="it-IT" altLang="ja-JP" sz="2800" dirty="0">
                <a:solidFill>
                  <a:schemeClr val="tx2"/>
                </a:solidFill>
                <a:latin typeface="Georgia Pro Semibold" pitchFamily="18" charset="0"/>
              </a:rPr>
              <a:t/>
            </a:r>
            <a:br>
              <a:rPr lang="it-IT" altLang="ja-JP" sz="2800" dirty="0">
                <a:solidFill>
                  <a:schemeClr val="tx2"/>
                </a:solidFill>
                <a:latin typeface="Georgia Pro Semibold" pitchFamily="18" charset="0"/>
              </a:rPr>
            </a:br>
            <a:r>
              <a:rPr lang="it-IT" altLang="ja-JP" sz="2800" dirty="0" smtClean="0">
                <a:solidFill>
                  <a:schemeClr val="tx2"/>
                </a:solidFill>
                <a:latin typeface="Georgia Pro Semibold" pitchFamily="18" charset="0"/>
              </a:rPr>
              <a:t>Notaio </a:t>
            </a:r>
            <a:r>
              <a:rPr lang="it-IT" altLang="ja-JP" sz="2800" dirty="0">
                <a:solidFill>
                  <a:schemeClr val="bg1"/>
                </a:solidFill>
                <a:latin typeface="Georgia Pro Semibold" pitchFamily="18" charset="0"/>
              </a:rPr>
              <a:t>a</a:t>
            </a:r>
            <a:r>
              <a:rPr lang="it-IT" altLang="ja-JP" sz="2800" dirty="0" smtClean="0">
                <a:solidFill>
                  <a:schemeClr val="bg1"/>
                </a:solidFill>
                <a:effectLst/>
                <a:latin typeface="Georgia Pro Semibold" pitchFamily="18" charset="0"/>
              </a:rPr>
              <a:t>!</a:t>
            </a:r>
            <a:endParaRPr lang="it-IT" sz="2800" dirty="0">
              <a:solidFill>
                <a:schemeClr val="bg1"/>
              </a:solidFill>
              <a:effectLst/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1054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it-IT" dirty="0" smtClean="0">
                <a:solidFill>
                  <a:schemeClr val="tx2"/>
                </a:solidFill>
                <a:latin typeface="Georgia Pro Semibold" pitchFamily="18" charset="0"/>
              </a:rPr>
              <a:t>Nelle parole giapponesi accade spesso che </a:t>
            </a:r>
            <a:r>
              <a:rPr lang="it-IT" dirty="0">
                <a:solidFill>
                  <a:schemeClr val="tx2"/>
                </a:solidFill>
                <a:latin typeface="Georgia Pro Semibold" pitchFamily="18" charset="0"/>
              </a:rPr>
              <a:t>le parole </a:t>
            </a:r>
            <a:r>
              <a:rPr lang="it-IT" dirty="0" smtClean="0">
                <a:solidFill>
                  <a:schemeClr val="tx2"/>
                </a:solidFill>
                <a:latin typeface="Georgia Pro Semibold" pitchFamily="18" charset="0"/>
              </a:rPr>
              <a:t>abbiamo un </a:t>
            </a:r>
            <a:r>
              <a:rPr lang="it-IT" dirty="0">
                <a:solidFill>
                  <a:schemeClr val="tx2"/>
                </a:solidFill>
                <a:latin typeface="Georgia Pro Semibold" pitchFamily="18" charset="0"/>
              </a:rPr>
              <a:t>suo </a:t>
            </a:r>
            <a:r>
              <a:rPr lang="it-IT" dirty="0" smtClean="0">
                <a:solidFill>
                  <a:schemeClr val="tx2"/>
                </a:solidFill>
                <a:latin typeface="Georgia Pro Semibold" pitchFamily="18" charset="0"/>
              </a:rPr>
              <a:t>significato, o vari significati che vanno </a:t>
            </a:r>
            <a:r>
              <a:rPr lang="it-IT" dirty="0">
                <a:solidFill>
                  <a:schemeClr val="tx2"/>
                </a:solidFill>
                <a:latin typeface="Georgia Pro Semibold" pitchFamily="18" charset="0"/>
              </a:rPr>
              <a:t>ben oltre la </a:t>
            </a:r>
            <a:r>
              <a:rPr lang="it-IT" dirty="0" smtClean="0">
                <a:solidFill>
                  <a:schemeClr val="tx2"/>
                </a:solidFill>
                <a:latin typeface="Georgia Pro Semibold" pitchFamily="18" charset="0"/>
              </a:rPr>
              <a:t> mera </a:t>
            </a:r>
            <a:r>
              <a:rPr lang="it-IT" dirty="0">
                <a:solidFill>
                  <a:schemeClr val="tx2"/>
                </a:solidFill>
                <a:latin typeface="Georgia Pro Semibold" pitchFamily="18" charset="0"/>
              </a:rPr>
              <a:t>traduzione letteraria 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76423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0" y="1916832"/>
            <a:ext cx="9144000" cy="2520280"/>
          </a:xfrm>
        </p:spPr>
        <p:txBody>
          <a:bodyPr>
            <a:normAutofit/>
          </a:bodyPr>
          <a:lstStyle/>
          <a:p>
            <a:r>
              <a:rPr lang="it-IT" sz="3600" dirty="0" err="1" smtClean="0">
                <a:solidFill>
                  <a:schemeClr val="bg1"/>
                </a:solidFill>
                <a:effectLst/>
                <a:latin typeface="Georgia Pro Semibold" pitchFamily="18" charset="0"/>
              </a:rPr>
              <a:t>Kotoba</a:t>
            </a:r>
            <a:r>
              <a:rPr lang="it-IT" sz="3600" dirty="0" smtClean="0">
                <a:solidFill>
                  <a:schemeClr val="bg1"/>
                </a:solidFill>
                <a:effectLst/>
                <a:latin typeface="Georgia Pro Semibold" pitchFamily="18" charset="0"/>
              </a:rPr>
              <a:t> : Parola</a:t>
            </a:r>
            <a:r>
              <a:rPr lang="it-IT" sz="3600" i="1" dirty="0" smtClean="0">
                <a:solidFill>
                  <a:schemeClr val="bg1"/>
                </a:solidFill>
                <a:latin typeface="Georgia Pro Semibold" pitchFamily="18" charset="0"/>
              </a:rPr>
              <a:t/>
            </a:r>
            <a:br>
              <a:rPr lang="it-IT" sz="3600" i="1" dirty="0" smtClean="0">
                <a:solidFill>
                  <a:schemeClr val="bg1"/>
                </a:solidFill>
                <a:latin typeface="Georgia Pro Semibold" pitchFamily="18" charset="0"/>
              </a:rPr>
            </a:br>
            <a:r>
              <a:rPr lang="it-IT" sz="3600" i="1" dirty="0" smtClean="0">
                <a:solidFill>
                  <a:schemeClr val="tx2"/>
                </a:solidFill>
                <a:latin typeface="Georgia Pro Semibold" pitchFamily="18" charset="0"/>
              </a:rPr>
              <a:t/>
            </a:r>
            <a:br>
              <a:rPr lang="it-IT" sz="3600" i="1" dirty="0" smtClean="0">
                <a:solidFill>
                  <a:schemeClr val="tx2"/>
                </a:solidFill>
                <a:latin typeface="Georgia Pro Semibold" pitchFamily="18" charset="0"/>
              </a:rPr>
            </a:br>
            <a:r>
              <a:rPr lang="ja-JP" altLang="it-IT" sz="6600" dirty="0" smtClean="0">
                <a:solidFill>
                  <a:schemeClr val="bg1"/>
                </a:solidFill>
                <a:effectLst/>
                <a:latin typeface="Georgia Pro Semibold" pitchFamily="18" charset="0"/>
              </a:rPr>
              <a:t>言葉</a:t>
            </a:r>
            <a:endParaRPr lang="it-IT" sz="6600" dirty="0">
              <a:solidFill>
                <a:schemeClr val="bg1"/>
              </a:solidFill>
              <a:effectLst/>
              <a:latin typeface="Georgia Pro Semibold" pitchFamily="18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49176" y="260649"/>
            <a:ext cx="8534832" cy="2520279"/>
          </a:xfrm>
        </p:spPr>
        <p:txBody>
          <a:bodyPr>
            <a:normAutofit fontScale="32500" lnSpcReduction="20000"/>
          </a:bodyPr>
          <a:lstStyle/>
          <a:p>
            <a:pPr marL="0" indent="0" algn="ctr">
              <a:buNone/>
            </a:pPr>
            <a:r>
              <a:rPr lang="it-IT" sz="98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 </a:t>
            </a:r>
            <a:r>
              <a:rPr lang="it-IT" sz="9800" dirty="0" smtClean="0">
                <a:solidFill>
                  <a:schemeClr val="tx2"/>
                </a:solidFill>
                <a:latin typeface="Georgia Pro Semibold" pitchFamily="18" charset="0"/>
              </a:rPr>
              <a:t>Esiste una mera traduzione ma molto spesso non basta per farci comprendere il significato autentico</a:t>
            </a:r>
          </a:p>
          <a:p>
            <a:pPr marL="0" indent="0" algn="ctr">
              <a:buNone/>
            </a:pPr>
            <a:r>
              <a:rPr lang="it-IT" sz="9800" dirty="0" smtClean="0">
                <a:solidFill>
                  <a:schemeClr val="tx2"/>
                </a:solidFill>
                <a:latin typeface="Georgia Pro Semibold" pitchFamily="18" charset="0"/>
              </a:rPr>
              <a:t> Analizziamo le parole</a:t>
            </a:r>
            <a:r>
              <a:rPr lang="it-IT" sz="98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! </a:t>
            </a:r>
          </a:p>
          <a:p>
            <a:pPr marL="0" indent="0" algn="ctr">
              <a:buNone/>
            </a:pPr>
            <a:r>
              <a:rPr lang="it-IT" sz="12800" dirty="0" smtClean="0">
                <a:latin typeface="Georgia Pro Semibold" pitchFamily="18" charset="0"/>
              </a:rPr>
              <a:t> </a:t>
            </a:r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687526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0" y="1916832"/>
            <a:ext cx="9144000" cy="2520280"/>
          </a:xfrm>
        </p:spPr>
        <p:txBody>
          <a:bodyPr>
            <a:normAutofit/>
          </a:bodyPr>
          <a:lstStyle/>
          <a:p>
            <a:r>
              <a:rPr lang="it-IT" sz="3600" dirty="0" err="1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>Kotoba</a:t>
            </a:r>
            <a:r>
              <a:rPr lang="it-IT" sz="36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> : Parola</a:t>
            </a:r>
            <a:r>
              <a:rPr lang="it-IT" sz="3600" i="1" dirty="0" smtClean="0">
                <a:solidFill>
                  <a:schemeClr val="tx2"/>
                </a:solidFill>
                <a:latin typeface="Georgia Pro Semibold" pitchFamily="18" charset="0"/>
              </a:rPr>
              <a:t/>
            </a:r>
            <a:br>
              <a:rPr lang="it-IT" sz="3600" i="1" dirty="0" smtClean="0">
                <a:solidFill>
                  <a:schemeClr val="tx2"/>
                </a:solidFill>
                <a:latin typeface="Georgia Pro Semibold" pitchFamily="18" charset="0"/>
              </a:rPr>
            </a:br>
            <a:r>
              <a:rPr lang="it-IT" sz="3600" i="1" dirty="0" smtClean="0">
                <a:solidFill>
                  <a:schemeClr val="tx2"/>
                </a:solidFill>
                <a:latin typeface="Georgia Pro Semibold" pitchFamily="18" charset="0"/>
              </a:rPr>
              <a:t/>
            </a:r>
            <a:br>
              <a:rPr lang="it-IT" sz="3600" i="1" dirty="0" smtClean="0">
                <a:solidFill>
                  <a:schemeClr val="tx2"/>
                </a:solidFill>
                <a:latin typeface="Georgia Pro Semibold" pitchFamily="18" charset="0"/>
              </a:rPr>
            </a:br>
            <a:r>
              <a:rPr lang="ja-JP" altLang="it-IT" sz="6600" dirty="0" smtClean="0">
                <a:solidFill>
                  <a:schemeClr val="bg1"/>
                </a:solidFill>
                <a:effectLst/>
                <a:latin typeface="Georgia Pro Semibold" pitchFamily="18" charset="0"/>
              </a:rPr>
              <a:t>言葉</a:t>
            </a:r>
            <a:endParaRPr lang="it-IT" sz="6600" dirty="0">
              <a:solidFill>
                <a:schemeClr val="bg1"/>
              </a:solidFill>
              <a:effectLst/>
              <a:latin typeface="Georgia Pro Semibold" pitchFamily="18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49176" y="260649"/>
            <a:ext cx="8534832" cy="2520279"/>
          </a:xfrm>
        </p:spPr>
        <p:txBody>
          <a:bodyPr>
            <a:normAutofit fontScale="32500" lnSpcReduction="20000"/>
          </a:bodyPr>
          <a:lstStyle/>
          <a:p>
            <a:pPr marL="0" indent="0" algn="ctr">
              <a:buNone/>
            </a:pPr>
            <a:r>
              <a:rPr lang="it-IT" sz="98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 </a:t>
            </a:r>
            <a:r>
              <a:rPr lang="it-IT" sz="9800" dirty="0" smtClean="0">
                <a:solidFill>
                  <a:schemeClr val="tx2"/>
                </a:solidFill>
                <a:latin typeface="Georgia Pro Semibold" pitchFamily="18" charset="0"/>
              </a:rPr>
              <a:t>Esiste una mera traduzione ma molto spesso non basta per farci comprendere il significato autentico</a:t>
            </a:r>
          </a:p>
          <a:p>
            <a:pPr marL="0" indent="0" algn="ctr">
              <a:buNone/>
            </a:pPr>
            <a:r>
              <a:rPr lang="it-IT" sz="9800" dirty="0" smtClean="0">
                <a:solidFill>
                  <a:schemeClr val="tx2"/>
                </a:solidFill>
                <a:latin typeface="Georgia Pro Semibold" pitchFamily="18" charset="0"/>
              </a:rPr>
              <a:t> Analizziamo le parole</a:t>
            </a:r>
            <a:r>
              <a:rPr lang="it-IT" sz="98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! </a:t>
            </a:r>
          </a:p>
          <a:p>
            <a:pPr marL="0" indent="0" algn="ctr">
              <a:buNone/>
            </a:pPr>
            <a:r>
              <a:rPr lang="it-IT" sz="12800" dirty="0" smtClean="0">
                <a:latin typeface="Georgia Pro Semibold" pitchFamily="18" charset="0"/>
              </a:rPr>
              <a:t> </a:t>
            </a:r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3665412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0" y="1916832"/>
            <a:ext cx="9144000" cy="2520280"/>
          </a:xfrm>
        </p:spPr>
        <p:txBody>
          <a:bodyPr>
            <a:normAutofit/>
          </a:bodyPr>
          <a:lstStyle/>
          <a:p>
            <a:r>
              <a:rPr lang="it-IT" sz="3600" dirty="0" err="1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>Kotoba</a:t>
            </a:r>
            <a:r>
              <a:rPr lang="it-IT" sz="36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> : Parola</a:t>
            </a:r>
            <a:r>
              <a:rPr lang="it-IT" sz="3600" dirty="0" smtClean="0">
                <a:solidFill>
                  <a:schemeClr val="tx2"/>
                </a:solidFill>
                <a:latin typeface="Georgia Pro Semibold" pitchFamily="18" charset="0"/>
              </a:rPr>
              <a:t/>
            </a:r>
            <a:br>
              <a:rPr lang="it-IT" sz="3600" dirty="0" smtClean="0">
                <a:solidFill>
                  <a:schemeClr val="tx2"/>
                </a:solidFill>
                <a:latin typeface="Georgia Pro Semibold" pitchFamily="18" charset="0"/>
              </a:rPr>
            </a:br>
            <a:r>
              <a:rPr lang="it-IT" sz="3600" dirty="0" smtClean="0">
                <a:solidFill>
                  <a:schemeClr val="tx2"/>
                </a:solidFill>
                <a:latin typeface="Georgia Pro Semibold" pitchFamily="18" charset="0"/>
              </a:rPr>
              <a:t/>
            </a:r>
            <a:br>
              <a:rPr lang="it-IT" sz="3600" dirty="0" smtClean="0">
                <a:solidFill>
                  <a:schemeClr val="tx2"/>
                </a:solidFill>
                <a:latin typeface="Georgia Pro Semibold" pitchFamily="18" charset="0"/>
              </a:rPr>
            </a:br>
            <a:r>
              <a:rPr lang="ja-JP" altLang="it-IT" sz="66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>言葉</a:t>
            </a:r>
            <a:endParaRPr lang="it-IT" sz="6600" dirty="0">
              <a:solidFill>
                <a:schemeClr val="tx2"/>
              </a:solidFill>
              <a:effectLst/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6118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0" y="1916832"/>
            <a:ext cx="9144000" cy="2520280"/>
          </a:xfrm>
        </p:spPr>
        <p:txBody>
          <a:bodyPr>
            <a:normAutofit/>
          </a:bodyPr>
          <a:lstStyle/>
          <a:p>
            <a:r>
              <a:rPr lang="it-IT" sz="3600" dirty="0" err="1" smtClean="0">
                <a:solidFill>
                  <a:srgbClr val="FF0000"/>
                </a:solidFill>
                <a:effectLst/>
                <a:latin typeface="Georgia Pro Semibold" pitchFamily="18" charset="0"/>
              </a:rPr>
              <a:t>Koto</a:t>
            </a:r>
            <a:r>
              <a:rPr lang="it-IT" sz="3600" dirty="0" err="1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>ba</a:t>
            </a:r>
            <a:r>
              <a:rPr lang="it-IT" sz="36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> : Parola</a:t>
            </a:r>
            <a:r>
              <a:rPr lang="it-IT" sz="3600" i="1" dirty="0" smtClean="0">
                <a:solidFill>
                  <a:schemeClr val="tx2"/>
                </a:solidFill>
                <a:latin typeface="Georgia Pro Semibold" pitchFamily="18" charset="0"/>
              </a:rPr>
              <a:t/>
            </a:r>
            <a:br>
              <a:rPr lang="it-IT" sz="3600" i="1" dirty="0" smtClean="0">
                <a:solidFill>
                  <a:schemeClr val="tx2"/>
                </a:solidFill>
                <a:latin typeface="Georgia Pro Semibold" pitchFamily="18" charset="0"/>
              </a:rPr>
            </a:br>
            <a:r>
              <a:rPr lang="it-IT" sz="3600" i="1" dirty="0" smtClean="0">
                <a:solidFill>
                  <a:schemeClr val="tx2"/>
                </a:solidFill>
                <a:latin typeface="Georgia Pro Semibold" pitchFamily="18" charset="0"/>
              </a:rPr>
              <a:t/>
            </a:r>
            <a:br>
              <a:rPr lang="it-IT" sz="3600" i="1" dirty="0" smtClean="0">
                <a:solidFill>
                  <a:schemeClr val="tx2"/>
                </a:solidFill>
                <a:latin typeface="Georgia Pro Semibold" pitchFamily="18" charset="0"/>
              </a:rPr>
            </a:br>
            <a:r>
              <a:rPr lang="ja-JP" altLang="it-IT" sz="66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>言葉</a:t>
            </a:r>
            <a:endParaRPr lang="it-IT" sz="6600" dirty="0">
              <a:solidFill>
                <a:schemeClr val="tx2"/>
              </a:solidFill>
              <a:effectLst/>
              <a:latin typeface="Georgia Pro Semibold" pitchFamily="18" charset="0"/>
            </a:endParaRPr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557162" y="4797152"/>
            <a:ext cx="3974691" cy="126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900" i="1" dirty="0" smtClean="0">
                <a:latin typeface="Georgia Pro Semibold" pitchFamily="18" charset="0"/>
              </a:rPr>
              <a:t> </a:t>
            </a:r>
            <a:r>
              <a:rPr lang="it-IT" altLang="ja-JP" sz="3300" dirty="0" smtClean="0">
                <a:solidFill>
                  <a:srgbClr val="FF0000"/>
                </a:solidFill>
                <a:latin typeface="Georgia Pro Semibold" pitchFamily="18" charset="0"/>
              </a:rPr>
              <a:t>Koto</a:t>
            </a:r>
            <a:r>
              <a:rPr lang="ja-JP" altLang="it-IT" sz="4900" dirty="0" smtClean="0">
                <a:solidFill>
                  <a:schemeClr val="tx2"/>
                </a:solidFill>
                <a:latin typeface="+mj-ea"/>
              </a:rPr>
              <a:t>言</a:t>
            </a:r>
            <a:endParaRPr lang="it-IT" altLang="ja-JP" sz="4900" dirty="0" smtClean="0">
              <a:solidFill>
                <a:schemeClr val="tx2"/>
              </a:solidFill>
              <a:latin typeface="+mj-ea"/>
            </a:endParaRPr>
          </a:p>
          <a:p>
            <a:r>
              <a:rPr lang="it-IT" altLang="ja-JP" sz="3300" dirty="0" smtClean="0">
                <a:solidFill>
                  <a:schemeClr val="tx2"/>
                </a:solidFill>
                <a:latin typeface="Georgia Pro Semibold" pitchFamily="18" charset="0"/>
              </a:rPr>
              <a:t>Dialogo, Dire    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068960"/>
            <a:ext cx="1039974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3224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467544" y="948689"/>
            <a:ext cx="8286776" cy="513986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1" i="0" u="none" strike="noStrike" cap="none" normalizeH="0" baseline="0" dirty="0" smtClean="0">
              <a:ln>
                <a:noFill/>
              </a:ln>
              <a:effectLst/>
              <a:latin typeface="Bookman Old Style" pitchFamily="18" charset="0"/>
              <a:cs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800" dirty="0">
                <a:solidFill>
                  <a:srgbClr val="FF0000"/>
                </a:solidFill>
                <a:latin typeface="Georgia Pro Semibold" pitchFamily="18" charset="0"/>
                <a:cs typeface="Arial" pitchFamily="34" charset="0"/>
              </a:rPr>
              <a:t>NIHON</a:t>
            </a:r>
            <a:r>
              <a:rPr lang="it-IT" sz="2800" dirty="0">
                <a:solidFill>
                  <a:schemeClr val="tx2"/>
                </a:solidFill>
                <a:latin typeface="Georgia Pro Semibold" pitchFamily="18" charset="0"/>
                <a:cs typeface="Arial" pitchFamily="34" charset="0"/>
              </a:rPr>
              <a:t>  JIN</a:t>
            </a:r>
            <a:r>
              <a:rPr lang="it-IT" sz="2800" dirty="0">
                <a:solidFill>
                  <a:srgbClr val="FF0000"/>
                </a:solidFill>
                <a:latin typeface="Georgia Pro Semibold" pitchFamily="18" charset="0"/>
                <a:cs typeface="Arial" pitchFamily="34" charset="0"/>
              </a:rPr>
              <a:t> </a:t>
            </a:r>
            <a:r>
              <a:rPr lang="it-IT" sz="2800" dirty="0">
                <a:solidFill>
                  <a:schemeClr val="tx2"/>
                </a:solidFill>
                <a:latin typeface="Georgia Pro Semibold" pitchFamily="18" charset="0"/>
                <a:cs typeface="Arial" pitchFamily="34" charset="0"/>
              </a:rPr>
              <a:t>: Giapponese (Persona) </a:t>
            </a:r>
            <a:br>
              <a:rPr lang="it-IT" sz="2800" dirty="0">
                <a:solidFill>
                  <a:schemeClr val="tx2"/>
                </a:solidFill>
                <a:latin typeface="Georgia Pro Semibold" pitchFamily="18" charset="0"/>
                <a:cs typeface="Arial" pitchFamily="34" charset="0"/>
              </a:rPr>
            </a:br>
            <a:r>
              <a:rPr lang="it-IT" sz="2800" dirty="0" smtClean="0">
                <a:solidFill>
                  <a:schemeClr val="tx2"/>
                </a:solidFill>
                <a:latin typeface="Georgia Pro Semibold" pitchFamily="18" charset="0"/>
                <a:cs typeface="Arial" pitchFamily="34" charset="0"/>
              </a:rPr>
              <a:t>dove </a:t>
            </a:r>
            <a:r>
              <a:rPr lang="it-IT" sz="2800" dirty="0">
                <a:solidFill>
                  <a:schemeClr val="tx2"/>
                </a:solidFill>
                <a:latin typeface="Georgia Pro Semibold" pitchFamily="18" charset="0"/>
                <a:cs typeface="Arial" pitchFamily="34" charset="0"/>
              </a:rPr>
              <a:t>JIN significa Persona</a:t>
            </a:r>
            <a:br>
              <a:rPr lang="it-IT" sz="2800" dirty="0">
                <a:solidFill>
                  <a:schemeClr val="tx2"/>
                </a:solidFill>
                <a:latin typeface="Georgia Pro Semibold" pitchFamily="18" charset="0"/>
                <a:cs typeface="Arial" pitchFamily="34" charset="0"/>
              </a:rPr>
            </a:br>
            <a:r>
              <a:rPr lang="it-IT" sz="2800" dirty="0">
                <a:solidFill>
                  <a:schemeClr val="tx2"/>
                </a:solidFill>
                <a:latin typeface="Georgia Pro Semibold" pitchFamily="18" charset="0"/>
                <a:cs typeface="Arial" pitchFamily="34" charset="0"/>
              </a:rPr>
              <a:t> </a:t>
            </a:r>
            <a:br>
              <a:rPr lang="it-IT" sz="2800" dirty="0">
                <a:solidFill>
                  <a:schemeClr val="tx2"/>
                </a:solidFill>
                <a:latin typeface="Georgia Pro Semibold" pitchFamily="18" charset="0"/>
                <a:cs typeface="Arial" pitchFamily="34" charset="0"/>
              </a:rPr>
            </a:br>
            <a:r>
              <a:rPr kumimoji="0" lang="it-IT" sz="2800" b="1" i="0" u="none" strike="noStrike" cap="none" normalizeH="0" baseline="0" dirty="0" smtClean="0">
                <a:ln>
                  <a:noFill/>
                </a:ln>
                <a:effectLst/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800" b="1" u="sng" dirty="0">
                <a:solidFill>
                  <a:srgbClr val="FF0000"/>
                </a:solidFill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ITARIA</a:t>
            </a:r>
            <a:r>
              <a:rPr lang="it-IT" sz="2800" b="1" u="sng" dirty="0">
                <a:solidFill>
                  <a:schemeClr val="tx2"/>
                </a:solidFill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JIN</a:t>
            </a:r>
            <a:r>
              <a:rPr lang="it-IT" sz="2800" b="1" u="sng" dirty="0">
                <a:solidFill>
                  <a:srgbClr val="FF0000"/>
                </a:solidFill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 </a:t>
            </a:r>
            <a:r>
              <a:rPr lang="it-IT" sz="2800" b="1" dirty="0">
                <a:solidFill>
                  <a:srgbClr val="FF0000"/>
                </a:solidFill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=  </a:t>
            </a:r>
            <a:r>
              <a:rPr lang="it-IT" sz="2800" b="1" dirty="0">
                <a:solidFill>
                  <a:schemeClr val="tx2"/>
                </a:solidFill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Persona Italiana</a:t>
            </a:r>
            <a:r>
              <a:rPr lang="it-IT" sz="2800" b="1" dirty="0">
                <a:solidFill>
                  <a:srgbClr val="FF0000"/>
                </a:solidFill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/>
            </a:r>
            <a:br>
              <a:rPr lang="it-IT" sz="2800" b="1" dirty="0">
                <a:solidFill>
                  <a:srgbClr val="FF0000"/>
                </a:solidFill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</a:br>
            <a:endParaRPr kumimoji="0" lang="it-IT" sz="2800" b="1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Georgia Pro Semibold" pitchFamily="18" charset="0"/>
              <a:ea typeface="MS Mincho" pitchFamily="49" charset="-128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800" b="1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SUPEIN</a:t>
            </a:r>
            <a:r>
              <a:rPr kumimoji="0" lang="it-IT" sz="2800" b="1" u="sng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JIN</a:t>
            </a:r>
            <a:r>
              <a:rPr kumimoji="0" lang="it-IT" sz="2800" b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= Persona </a:t>
            </a:r>
            <a:r>
              <a:rPr lang="it-IT" sz="2800" b="1" dirty="0" smtClean="0">
                <a:solidFill>
                  <a:schemeClr val="tx2"/>
                </a:solidFill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S</a:t>
            </a:r>
            <a:r>
              <a:rPr kumimoji="0" lang="it-IT" sz="2800" b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pagnola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800" b="1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Georgia Pro Semibold" pitchFamily="18" charset="0"/>
              <a:ea typeface="MS Mincho" pitchFamily="49" charset="-128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it-IT" sz="2800" b="1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FURANSU</a:t>
            </a:r>
            <a:r>
              <a:rPr lang="it-IT" sz="2800" b="1" u="sng" dirty="0" smtClean="0">
                <a:solidFill>
                  <a:schemeClr val="tx2"/>
                </a:solidFill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JIN</a:t>
            </a:r>
            <a:r>
              <a:rPr kumimoji="0" lang="it-IT" sz="2800" b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 =</a:t>
            </a:r>
            <a:r>
              <a:rPr kumimoji="0" lang="it-IT" sz="2800" b="1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 Persona</a:t>
            </a:r>
            <a:r>
              <a:rPr kumimoji="0" lang="it-IT" sz="2800" b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 </a:t>
            </a:r>
            <a:r>
              <a:rPr lang="it-IT" sz="2800" b="1" dirty="0">
                <a:solidFill>
                  <a:schemeClr val="tx2"/>
                </a:solidFill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F</a:t>
            </a:r>
            <a:r>
              <a:rPr kumimoji="0" lang="it-IT" sz="2800" b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rancese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800" b="1" dirty="0" smtClean="0">
                <a:solidFill>
                  <a:srgbClr val="1F497D"/>
                </a:solidFill>
                <a:latin typeface="Georgia Pro Semibold" pitchFamily="18" charset="0"/>
                <a:ea typeface="MS Mincho" pitchFamily="49" charset="-128"/>
                <a:cs typeface="Times New Roman" pitchFamily="18" charset="0"/>
              </a:rPr>
              <a:t> </a:t>
            </a:r>
            <a:endParaRPr lang="it-IT" sz="2800" b="1" dirty="0">
              <a:solidFill>
                <a:srgbClr val="1F497D"/>
              </a:solidFill>
              <a:latin typeface="Georgia Pro Semibold" pitchFamily="18" charset="0"/>
              <a:ea typeface="MS Mincho" pitchFamily="49" charset="-128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it-IT" sz="2400" b="1" i="1" dirty="0" smtClean="0">
              <a:latin typeface="Georgia Pro Semibold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890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0" y="1916832"/>
            <a:ext cx="9144000" cy="2520280"/>
          </a:xfrm>
        </p:spPr>
        <p:txBody>
          <a:bodyPr>
            <a:normAutofit/>
          </a:bodyPr>
          <a:lstStyle/>
          <a:p>
            <a:r>
              <a:rPr lang="it-IT" sz="3600" dirty="0" err="1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>Koto</a:t>
            </a:r>
            <a:r>
              <a:rPr lang="it-IT" sz="3600" dirty="0" err="1" smtClean="0">
                <a:solidFill>
                  <a:srgbClr val="FF0000"/>
                </a:solidFill>
                <a:effectLst/>
                <a:latin typeface="Georgia Pro Semibold" pitchFamily="18" charset="0"/>
              </a:rPr>
              <a:t>ba</a:t>
            </a:r>
            <a:r>
              <a:rPr lang="it-IT" sz="36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> : Parola</a:t>
            </a:r>
            <a:r>
              <a:rPr lang="it-IT" sz="3600" i="1" dirty="0" smtClean="0">
                <a:solidFill>
                  <a:schemeClr val="tx2"/>
                </a:solidFill>
                <a:latin typeface="Georgia Pro Semibold" pitchFamily="18" charset="0"/>
              </a:rPr>
              <a:t/>
            </a:r>
            <a:br>
              <a:rPr lang="it-IT" sz="3600" i="1" dirty="0" smtClean="0">
                <a:solidFill>
                  <a:schemeClr val="tx2"/>
                </a:solidFill>
                <a:latin typeface="Georgia Pro Semibold" pitchFamily="18" charset="0"/>
              </a:rPr>
            </a:br>
            <a:r>
              <a:rPr lang="it-IT" sz="3600" i="1" dirty="0" smtClean="0">
                <a:solidFill>
                  <a:schemeClr val="tx2"/>
                </a:solidFill>
                <a:latin typeface="Georgia Pro Semibold" pitchFamily="18" charset="0"/>
              </a:rPr>
              <a:t/>
            </a:r>
            <a:br>
              <a:rPr lang="it-IT" sz="3600" i="1" dirty="0" smtClean="0">
                <a:solidFill>
                  <a:schemeClr val="tx2"/>
                </a:solidFill>
                <a:latin typeface="Georgia Pro Semibold" pitchFamily="18" charset="0"/>
              </a:rPr>
            </a:br>
            <a:r>
              <a:rPr lang="ja-JP" altLang="it-IT" sz="66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>言葉</a:t>
            </a:r>
            <a:endParaRPr lang="it-IT" sz="6600" dirty="0">
              <a:solidFill>
                <a:schemeClr val="tx2"/>
              </a:solidFill>
              <a:effectLst/>
              <a:latin typeface="Georgia Pro Semibold" pitchFamily="18" charset="0"/>
            </a:endParaRPr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557162" y="4797152"/>
            <a:ext cx="3974691" cy="126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900" dirty="0" smtClean="0">
                <a:latin typeface="Georgia Pro Semibold" pitchFamily="18" charset="0"/>
              </a:rPr>
              <a:t> </a:t>
            </a:r>
            <a:r>
              <a:rPr lang="it-IT" altLang="ja-JP" sz="33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Koto</a:t>
            </a:r>
            <a:r>
              <a:rPr lang="ja-JP" altLang="it-IT" sz="4900" dirty="0" smtClean="0">
                <a:solidFill>
                  <a:schemeClr val="accent1">
                    <a:lumMod val="75000"/>
                  </a:schemeClr>
                </a:solidFill>
                <a:latin typeface="+mj-ea"/>
              </a:rPr>
              <a:t>言</a:t>
            </a:r>
            <a:endParaRPr lang="it-IT" altLang="ja-JP" sz="4900" dirty="0" smtClean="0">
              <a:solidFill>
                <a:schemeClr val="accent1">
                  <a:lumMod val="75000"/>
                </a:schemeClr>
              </a:solidFill>
              <a:latin typeface="+mj-ea"/>
            </a:endParaRPr>
          </a:p>
          <a:p>
            <a:r>
              <a:rPr lang="it-IT" altLang="ja-JP" sz="33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Dialogo, Dire    </a:t>
            </a:r>
            <a:endParaRPr lang="it-IT" altLang="ja-JP" sz="3300" dirty="0" smtClean="0">
              <a:latin typeface="Georgia Pro Semibold" pitchFamily="18" charset="0"/>
            </a:endParaRPr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4531853" y="4535140"/>
            <a:ext cx="3816424" cy="20882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altLang="ja-JP" sz="3300" dirty="0" err="1" smtClean="0">
                <a:solidFill>
                  <a:srgbClr val="FF0000"/>
                </a:solidFill>
                <a:latin typeface="Georgia Pro Semibold" pitchFamily="18" charset="0"/>
              </a:rPr>
              <a:t>Ba</a:t>
            </a:r>
            <a:r>
              <a:rPr lang="it-IT" altLang="ja-JP" sz="33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 </a:t>
            </a:r>
            <a:r>
              <a:rPr lang="ja-JP" altLang="it-IT" sz="4900" dirty="0" smtClean="0">
                <a:solidFill>
                  <a:schemeClr val="accent1">
                    <a:lumMod val="75000"/>
                  </a:schemeClr>
                </a:solidFill>
                <a:latin typeface="+mj-ea"/>
              </a:rPr>
              <a:t>葉</a:t>
            </a:r>
            <a:endParaRPr lang="it-IT" altLang="ja-JP" sz="4900" dirty="0" smtClean="0">
              <a:solidFill>
                <a:schemeClr val="accent1">
                  <a:lumMod val="75000"/>
                </a:schemeClr>
              </a:solidFill>
              <a:latin typeface="+mj-ea"/>
            </a:endParaRPr>
          </a:p>
          <a:p>
            <a:r>
              <a:rPr lang="it-IT" altLang="ja-JP" sz="33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Foglia</a:t>
            </a:r>
            <a:endParaRPr lang="it-IT" altLang="ja-JP" sz="3300" dirty="0">
              <a:solidFill>
                <a:schemeClr val="accent1">
                  <a:lumMod val="75000"/>
                </a:schemeClr>
              </a:solidFill>
              <a:latin typeface="Georgia Pro Semibold" pitchFamily="18" charset="0"/>
            </a:endParaRPr>
          </a:p>
          <a:p>
            <a:r>
              <a:rPr lang="ja-JP" altLang="it-IT" sz="3300" i="1" dirty="0" smtClean="0">
                <a:latin typeface="Georgia Pro Semibold" pitchFamily="18" charset="0"/>
              </a:rPr>
              <a:t>　　　</a:t>
            </a:r>
            <a:endParaRPr lang="it-IT" altLang="ja-JP" sz="3300" i="1" dirty="0" smtClean="0">
              <a:latin typeface="Georgia Pro Semibold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068" y="3068960"/>
            <a:ext cx="860028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32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55756" y="550137"/>
            <a:ext cx="8632488" cy="579350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40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Trasformare il </a:t>
            </a:r>
          </a:p>
          <a:p>
            <a:pPr marL="0" indent="0" algn="ctr">
              <a:buNone/>
            </a:pPr>
            <a:r>
              <a:rPr lang="it-IT" sz="40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«Dire in una foglia» </a:t>
            </a:r>
          </a:p>
          <a:p>
            <a:pPr marL="0" indent="0" algn="ctr">
              <a:buNone/>
            </a:pPr>
            <a:endParaRPr lang="it-IT" sz="8600" i="1" dirty="0" smtClean="0">
              <a:latin typeface="Georgia Pro Semibold" pitchFamily="18" charset="0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86703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51520" y="620688"/>
            <a:ext cx="8632488" cy="5793507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it-IT" sz="160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Trasformare il </a:t>
            </a:r>
          </a:p>
          <a:p>
            <a:pPr marL="0" indent="0" algn="ctr">
              <a:buNone/>
            </a:pPr>
            <a:r>
              <a:rPr lang="it-IT" sz="160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«Dire in una foglia» </a:t>
            </a:r>
          </a:p>
          <a:p>
            <a:pPr marL="0" indent="0" algn="ctr">
              <a:buNone/>
            </a:pPr>
            <a:endParaRPr lang="it-IT" sz="12800" i="1" dirty="0">
              <a:solidFill>
                <a:schemeClr val="accent1">
                  <a:lumMod val="75000"/>
                </a:schemeClr>
              </a:solidFill>
              <a:latin typeface="Georgia Pro Semibold" pitchFamily="18" charset="0"/>
            </a:endParaRPr>
          </a:p>
          <a:p>
            <a:pPr marL="0" indent="0" algn="ctr">
              <a:buNone/>
            </a:pPr>
            <a:r>
              <a:rPr lang="it-IT" sz="128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Il Linguaggio viene visualizzato con un arbusto che deve crescere alto, possente, aitante e vigoroso </a:t>
            </a:r>
          </a:p>
          <a:p>
            <a:pPr marL="0" indent="0" algn="ctr">
              <a:buNone/>
            </a:pPr>
            <a:r>
              <a:rPr lang="it-IT" sz="128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Che dia vita a rami forti  impreziositi  fronde folte e splendenti e da gemme «preziose» </a:t>
            </a:r>
          </a:p>
          <a:p>
            <a:pPr marL="0" indent="0" algn="ctr">
              <a:buNone/>
            </a:pPr>
            <a:endParaRPr lang="it-IT" sz="12800" i="1" dirty="0" smtClean="0">
              <a:solidFill>
                <a:schemeClr val="accent1">
                  <a:lumMod val="75000"/>
                </a:schemeClr>
              </a:solidFill>
              <a:latin typeface="Georgia Pro Semibold" pitchFamily="18" charset="0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78354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51520" y="620688"/>
            <a:ext cx="8632488" cy="5793507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it-IT" sz="160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Trasformare il </a:t>
            </a:r>
          </a:p>
          <a:p>
            <a:pPr marL="0" indent="0" algn="ctr">
              <a:buNone/>
            </a:pPr>
            <a:r>
              <a:rPr lang="it-IT" sz="160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«Dire in una foglia» </a:t>
            </a:r>
          </a:p>
          <a:p>
            <a:pPr marL="0" indent="0" algn="ctr">
              <a:buNone/>
            </a:pPr>
            <a:endParaRPr lang="it-IT" sz="12800" i="1" dirty="0">
              <a:solidFill>
                <a:schemeClr val="accent1">
                  <a:lumMod val="75000"/>
                </a:schemeClr>
              </a:solidFill>
              <a:latin typeface="Georgia Pro Semibold" pitchFamily="18" charset="0"/>
            </a:endParaRPr>
          </a:p>
          <a:p>
            <a:pPr marL="0" indent="0" algn="ctr">
              <a:buNone/>
            </a:pPr>
            <a:r>
              <a:rPr lang="it-IT" sz="128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Il Linguaggio viene visualizzato con un arbusto che deve crescere alto, possente, aitante e vigoroso </a:t>
            </a:r>
          </a:p>
          <a:p>
            <a:pPr marL="0" indent="0" algn="ctr">
              <a:buNone/>
            </a:pPr>
            <a:r>
              <a:rPr lang="it-IT" sz="128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Che dia vita a rami forti  impreziositi  fronde folte e splendenti e da gemme «preziose» </a:t>
            </a:r>
          </a:p>
          <a:p>
            <a:pPr marL="0" indent="0" algn="ctr">
              <a:buNone/>
            </a:pPr>
            <a:endParaRPr lang="it-IT" sz="12800" dirty="0" smtClean="0">
              <a:solidFill>
                <a:schemeClr val="accent1">
                  <a:lumMod val="75000"/>
                </a:schemeClr>
              </a:solidFill>
              <a:latin typeface="Georgia Pro Semibold" pitchFamily="18" charset="0"/>
            </a:endParaRPr>
          </a:p>
          <a:p>
            <a:pPr marL="0" indent="0" algn="ctr">
              <a:buNone/>
            </a:pPr>
            <a:r>
              <a:rPr lang="it-IT" sz="128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Il Dire deve divenire foglia, fiore, frutto</a:t>
            </a:r>
          </a:p>
          <a:p>
            <a:pPr marL="0" indent="0" algn="ctr">
              <a:buNone/>
            </a:pPr>
            <a:r>
              <a:rPr lang="it-IT" sz="128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Maestosi alberi </a:t>
            </a:r>
          </a:p>
          <a:p>
            <a:pPr marL="0" indent="0" algn="ctr">
              <a:buNone/>
            </a:pPr>
            <a:endParaRPr lang="it-IT" sz="8600" i="1" dirty="0">
              <a:latin typeface="Georgia Pro Semibold" pitchFamily="18" charset="0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25958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it-IT" dirty="0" smtClean="0">
                <a:solidFill>
                  <a:schemeClr val="tx2"/>
                </a:solidFill>
                <a:latin typeface="Georgia Pro Semibold" pitchFamily="18" charset="0"/>
              </a:rPr>
              <a:t>Questi alberi rigogliosi ci accompagnano lungo i percorsi di crescita, </a:t>
            </a:r>
          </a:p>
          <a:p>
            <a:pPr marL="0" indent="0" algn="ctr">
              <a:buNone/>
            </a:pPr>
            <a:r>
              <a:rPr lang="it-IT" dirty="0" smtClean="0">
                <a:solidFill>
                  <a:schemeClr val="tx2"/>
                </a:solidFill>
                <a:latin typeface="Georgia Pro Semibold" pitchFamily="18" charset="0"/>
              </a:rPr>
              <a:t>professionale e personale</a:t>
            </a:r>
          </a:p>
          <a:p>
            <a:pPr marL="0" indent="0" algn="ctr">
              <a:buNone/>
            </a:pPr>
            <a:endParaRPr lang="it-IT" dirty="0">
              <a:solidFill>
                <a:schemeClr val="tx2"/>
              </a:solidFill>
              <a:latin typeface="Georgia Pro Semibold" pitchFamily="18" charset="0"/>
            </a:endParaRPr>
          </a:p>
          <a:p>
            <a:pPr marL="0" indent="0" algn="ctr">
              <a:buNone/>
            </a:pPr>
            <a:r>
              <a:rPr lang="it-IT" dirty="0" smtClean="0">
                <a:solidFill>
                  <a:schemeClr val="tx2"/>
                </a:solidFill>
                <a:latin typeface="Georgia Pro Semibold" pitchFamily="18" charset="0"/>
              </a:rPr>
              <a:t>Sono i nostri compagni di viaggio </a:t>
            </a:r>
            <a:endParaRPr lang="it-IT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160215"/>
      </p:ext>
    </p:extLst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15774" y="0"/>
            <a:ext cx="9144000" cy="2160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i="1" dirty="0" smtClean="0">
                <a:latin typeface="Georgia Pro Semibold" pitchFamily="18" charset="0"/>
              </a:rPr>
              <a:t> </a:t>
            </a:r>
            <a:endParaRPr lang="it-IT" sz="4000" i="1" dirty="0">
              <a:latin typeface="Georgia Pro Semibold" pitchFamily="18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-87019" y="1988840"/>
            <a:ext cx="9144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it-IT" sz="16000" dirty="0" smtClean="0">
                <a:solidFill>
                  <a:schemeClr val="accent1">
                    <a:lumMod val="75000"/>
                  </a:schemeClr>
                </a:solidFill>
              </a:rPr>
              <a:t>日</a:t>
            </a:r>
            <a:endParaRPr lang="it-IT" sz="16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-34116" y="-1"/>
            <a:ext cx="9144000" cy="24208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altLang="ja-JP" sz="40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Sole - Giorno</a:t>
            </a:r>
            <a:r>
              <a:rPr lang="it-IT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it-IT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953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-34116" y="-1"/>
            <a:ext cx="9144000" cy="24208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i="1" dirty="0" smtClean="0"/>
              <a:t> </a:t>
            </a:r>
            <a:endParaRPr lang="it-IT" i="1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-87019" y="1988840"/>
            <a:ext cx="9144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it-IT" sz="16000" dirty="0" smtClean="0">
                <a:solidFill>
                  <a:schemeClr val="accent1">
                    <a:lumMod val="75000"/>
                  </a:schemeClr>
                </a:solidFill>
              </a:rPr>
              <a:t>木</a:t>
            </a:r>
            <a:endParaRPr lang="it-IT" sz="16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0" y="152399"/>
            <a:ext cx="9144000" cy="24208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Albero / Legno</a:t>
            </a:r>
            <a:r>
              <a:rPr lang="it-IT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it-IT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979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-34116" y="-1"/>
            <a:ext cx="9144000" cy="24208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altLang="ja-JP" sz="40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Acqua</a:t>
            </a:r>
            <a:r>
              <a:rPr lang="it-IT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it-IT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-87019" y="1988840"/>
            <a:ext cx="9144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it-IT" sz="16000" dirty="0" smtClean="0">
                <a:solidFill>
                  <a:schemeClr val="accent1">
                    <a:lumMod val="75000"/>
                  </a:schemeClr>
                </a:solidFill>
              </a:rPr>
              <a:t>水</a:t>
            </a:r>
            <a:endParaRPr lang="it-IT" sz="160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951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-34116" y="-1"/>
            <a:ext cx="9144000" cy="24208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i="1" dirty="0" smtClean="0"/>
              <a:t> </a:t>
            </a:r>
            <a:endParaRPr lang="it-IT" i="1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-87019" y="1988840"/>
            <a:ext cx="9144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it-IT" sz="16000" dirty="0">
                <a:solidFill>
                  <a:schemeClr val="accent1">
                    <a:lumMod val="75000"/>
                  </a:schemeClr>
                </a:solidFill>
              </a:rPr>
              <a:t>火</a:t>
            </a:r>
            <a:endParaRPr lang="it-IT" sz="16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0" y="152399"/>
            <a:ext cx="9144000" cy="24208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altLang="ja-JP" sz="40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Fuoco</a:t>
            </a:r>
            <a:r>
              <a:rPr lang="it-IT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it-IT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418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-34116" y="-1"/>
            <a:ext cx="9144000" cy="24208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i="1" dirty="0" smtClean="0"/>
              <a:t> </a:t>
            </a:r>
            <a:endParaRPr lang="it-IT" i="1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-87019" y="1988840"/>
            <a:ext cx="9144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it-IT" sz="16000" dirty="0" smtClean="0">
                <a:solidFill>
                  <a:schemeClr val="accent1">
                    <a:lumMod val="75000"/>
                  </a:schemeClr>
                </a:solidFill>
              </a:rPr>
              <a:t>土</a:t>
            </a:r>
            <a:endParaRPr lang="it-IT" sz="16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0" y="152399"/>
            <a:ext cx="9144000" cy="24208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altLang="ja-JP" sz="40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Suolo, Terreno</a:t>
            </a:r>
            <a:endParaRPr lang="it-IT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182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-99392"/>
            <a:ext cx="9144000" cy="6957392"/>
          </a:xfrm>
        </p:spPr>
        <p:txBody>
          <a:bodyPr anchor="ctr">
            <a:no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36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Karate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it-IT" sz="36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　</a:t>
            </a:r>
            <a:endParaRPr lang="it-IT" sz="3600" dirty="0" smtClean="0">
              <a:solidFill>
                <a:schemeClr val="accent1">
                  <a:lumMod val="75000"/>
                </a:schemeClr>
              </a:solidFill>
              <a:latin typeface="Georgia Pro Semibold" pitchFamily="18" charset="0"/>
              <a:ea typeface="Times New Roman" pitchFamily="18" charset="0"/>
              <a:cs typeface="Times New Roman" pitchFamily="18" charset="0"/>
            </a:endParaRP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3600" dirty="0" smtClean="0">
                <a:solidFill>
                  <a:schemeClr val="bg1"/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Tsunami</a:t>
            </a: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ja-JP" sz="3600" dirty="0">
              <a:solidFill>
                <a:schemeClr val="bg1"/>
              </a:solidFill>
              <a:latin typeface="Georgia Pro Semibold" pitchFamily="18" charset="0"/>
              <a:ea typeface="Times New Roman" pitchFamily="18" charset="0"/>
              <a:cs typeface="Times New Roman" pitchFamily="18" charset="0"/>
            </a:endParaRP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ja-JP" sz="3600" dirty="0" smtClean="0">
                <a:solidFill>
                  <a:schemeClr val="bg1"/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Origami</a:t>
            </a: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ja-JP" sz="3600" dirty="0">
              <a:solidFill>
                <a:schemeClr val="bg1"/>
              </a:solidFill>
              <a:latin typeface="Georgia Pro Semibold" pitchFamily="18" charset="0"/>
              <a:ea typeface="Times New Roman" pitchFamily="18" charset="0"/>
              <a:cs typeface="Times New Roman" pitchFamily="18" charset="0"/>
            </a:endParaRP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ja-JP" sz="3600" dirty="0" smtClean="0">
                <a:solidFill>
                  <a:schemeClr val="bg1"/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Bonsai</a:t>
            </a:r>
            <a:r>
              <a:rPr lang="ja-JP" altLang="it-IT" sz="3600" dirty="0" smtClean="0">
                <a:solidFill>
                  <a:schemeClr val="bg1"/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　</a:t>
            </a:r>
            <a:endParaRPr lang="it-IT" altLang="ja-JP" sz="3600" dirty="0" smtClean="0">
              <a:solidFill>
                <a:schemeClr val="bg1"/>
              </a:solidFill>
              <a:latin typeface="Georgia Pro Semibold" pitchFamily="18" charset="0"/>
              <a:ea typeface="Times New Roman" pitchFamily="18" charset="0"/>
              <a:cs typeface="Times New Roman" pitchFamily="18" charset="0"/>
            </a:endParaRP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sz="3600" dirty="0" smtClean="0">
              <a:solidFill>
                <a:schemeClr val="bg1"/>
              </a:solidFill>
              <a:latin typeface="Georgia Pro Semibold" pitchFamily="18" charset="0"/>
              <a:ea typeface="Times New Roman" pitchFamily="18" charset="0"/>
              <a:cs typeface="Times New Roman" pitchFamily="18" charset="0"/>
            </a:endParaRP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3600" dirty="0" smtClean="0">
                <a:solidFill>
                  <a:schemeClr val="bg1"/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Kamikaze</a:t>
            </a:r>
            <a:r>
              <a:rPr lang="ja-JP" altLang="it-IT" sz="3600" dirty="0" smtClean="0">
                <a:solidFill>
                  <a:schemeClr val="bg1"/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　</a:t>
            </a:r>
            <a:endParaRPr lang="it-IT" altLang="ja-JP" sz="3600" dirty="0" smtClean="0">
              <a:solidFill>
                <a:schemeClr val="bg1"/>
              </a:solidFill>
              <a:latin typeface="Georgia Pro Semibold" pitchFamily="18" charset="0"/>
              <a:ea typeface="Times New Roman" pitchFamily="18" charset="0"/>
              <a:cs typeface="Times New Roman" pitchFamily="18" charset="0"/>
            </a:endParaRP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sz="3600" dirty="0" smtClean="0">
              <a:solidFill>
                <a:schemeClr val="bg1"/>
              </a:solidFill>
              <a:latin typeface="Georgia Pro Semibold" pitchFamily="18" charset="0"/>
              <a:ea typeface="Times New Roman" pitchFamily="18" charset="0"/>
              <a:cs typeface="Times New Roman" pitchFamily="18" charset="0"/>
            </a:endParaRP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3600" dirty="0" err="1" smtClean="0">
                <a:solidFill>
                  <a:schemeClr val="bg1"/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Tōkyō</a:t>
            </a:r>
            <a:r>
              <a:rPr lang="ja-JP" altLang="it-IT" sz="4000" b="1" i="1" dirty="0" smtClean="0">
                <a:solidFill>
                  <a:schemeClr val="bg1"/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　</a:t>
            </a:r>
            <a:endParaRPr lang="it-IT" sz="4000" b="1" dirty="0">
              <a:solidFill>
                <a:schemeClr val="bg1"/>
              </a:solidFill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217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-34116" y="-1"/>
            <a:ext cx="9144000" cy="24208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Luna</a:t>
            </a:r>
            <a:r>
              <a:rPr lang="it-IT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it-IT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-87019" y="1988840"/>
            <a:ext cx="9144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it-IT" sz="16000" dirty="0">
                <a:solidFill>
                  <a:schemeClr val="accent1">
                    <a:lumMod val="75000"/>
                  </a:schemeClr>
                </a:solidFill>
              </a:rPr>
              <a:t>月</a:t>
            </a:r>
            <a:endParaRPr lang="it-IT" sz="160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505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it-IT" sz="4000" dirty="0" smtClean="0">
                <a:solidFill>
                  <a:schemeClr val="tx2"/>
                </a:solidFill>
                <a:latin typeface="Georgia Pro Semibold" pitchFamily="18" charset="0"/>
              </a:rPr>
              <a:t>Numeri </a:t>
            </a:r>
            <a:endParaRPr lang="it-IT" sz="4000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  <p:graphicFrame>
        <p:nvGraphicFramePr>
          <p:cNvPr id="4" name="Tabel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2623409"/>
              </p:ext>
            </p:extLst>
          </p:nvPr>
        </p:nvGraphicFramePr>
        <p:xfrm>
          <a:off x="539552" y="1052736"/>
          <a:ext cx="8136905" cy="54143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08750"/>
                <a:gridCol w="2359702"/>
                <a:gridCol w="2298675"/>
                <a:gridCol w="1769778"/>
              </a:tblGrid>
              <a:tr h="5596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400" dirty="0">
                          <a:effectLst/>
                          <a:latin typeface="Georgia Pro Semibold" pitchFamily="18" charset="0"/>
                        </a:rPr>
                        <a:t>N°</a:t>
                      </a:r>
                      <a:endParaRPr lang="it-IT" sz="2400" dirty="0">
                        <a:effectLst/>
                        <a:latin typeface="Georgia Pro Semibold" pitchFamily="18" charset="0"/>
                        <a:ea typeface="MS Mincho"/>
                        <a:cs typeface="Times New Roman"/>
                      </a:endParaRPr>
                    </a:p>
                  </a:txBody>
                  <a:tcPr marL="37582" marR="3758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400" dirty="0">
                          <a:effectLst/>
                          <a:latin typeface="Georgia Pro Semibold" pitchFamily="18" charset="0"/>
                        </a:rPr>
                        <a:t>Giapponese</a:t>
                      </a:r>
                      <a:endParaRPr lang="it-IT" sz="2400" dirty="0">
                        <a:effectLst/>
                        <a:latin typeface="Georgia Pro Semibold" pitchFamily="18" charset="0"/>
                        <a:ea typeface="MS Mincho"/>
                        <a:cs typeface="Times New Roman"/>
                      </a:endParaRPr>
                    </a:p>
                  </a:txBody>
                  <a:tcPr marL="37582" marR="3758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400" dirty="0">
                          <a:effectLst/>
                          <a:latin typeface="Georgia Pro Semibold" pitchFamily="18" charset="0"/>
                        </a:rPr>
                        <a:t>Pronuncia</a:t>
                      </a:r>
                      <a:endParaRPr lang="it-IT" sz="2400" dirty="0">
                        <a:effectLst/>
                        <a:latin typeface="Georgia Pro Semibold" pitchFamily="18" charset="0"/>
                        <a:ea typeface="MS Mincho"/>
                        <a:cs typeface="Times New Roman"/>
                      </a:endParaRPr>
                    </a:p>
                  </a:txBody>
                  <a:tcPr marL="37582" marR="3758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400" dirty="0" err="1">
                          <a:effectLst/>
                          <a:latin typeface="Georgia Pro Semibold" pitchFamily="18" charset="0"/>
                        </a:rPr>
                        <a:t>Kanji</a:t>
                      </a:r>
                      <a:endParaRPr lang="it-IT" sz="2400" dirty="0">
                        <a:effectLst/>
                        <a:latin typeface="Georgia Pro Semibold" pitchFamily="18" charset="0"/>
                        <a:ea typeface="MS Mincho"/>
                        <a:cs typeface="Times New Roman"/>
                      </a:endParaRPr>
                    </a:p>
                  </a:txBody>
                  <a:tcPr marL="37582" marR="37582" marT="0" marB="0" anchor="ctr">
                    <a:noFill/>
                  </a:tcPr>
                </a:tc>
              </a:tr>
              <a:tr h="4413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400" dirty="0">
                          <a:effectLst/>
                          <a:latin typeface="Georgia Pro Semibold" pitchFamily="18" charset="0"/>
                        </a:rPr>
                        <a:t>0</a:t>
                      </a:r>
                      <a:endParaRPr lang="it-IT" sz="2400" dirty="0">
                        <a:effectLst/>
                        <a:latin typeface="Georgia Pro Semibold" pitchFamily="18" charset="0"/>
                        <a:ea typeface="MS Mincho"/>
                        <a:cs typeface="Times New Roman"/>
                      </a:endParaRPr>
                    </a:p>
                  </a:txBody>
                  <a:tcPr marL="37582" marR="37582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400" dirty="0">
                          <a:effectLst/>
                          <a:latin typeface="Georgia Pro Semibold" pitchFamily="18" charset="0"/>
                        </a:rPr>
                        <a:t>Zero</a:t>
                      </a:r>
                      <a:endParaRPr lang="it-IT" sz="2400" dirty="0">
                        <a:effectLst/>
                        <a:latin typeface="Georgia Pro Semibold" pitchFamily="18" charset="0"/>
                        <a:ea typeface="MS Mincho"/>
                        <a:cs typeface="Times New Roman"/>
                      </a:endParaRPr>
                    </a:p>
                  </a:txBody>
                  <a:tcPr marL="37582" marR="37582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400" dirty="0">
                          <a:effectLst/>
                          <a:latin typeface="Georgia Pro Semibold" pitchFamily="18" charset="0"/>
                        </a:rPr>
                        <a:t>Zero</a:t>
                      </a:r>
                      <a:endParaRPr lang="it-IT" sz="2400" dirty="0">
                        <a:effectLst/>
                        <a:latin typeface="Georgia Pro Semibold" pitchFamily="18" charset="0"/>
                        <a:ea typeface="MS Mincho"/>
                        <a:cs typeface="Times New Roman"/>
                      </a:endParaRPr>
                    </a:p>
                  </a:txBody>
                  <a:tcPr marL="37582" marR="37582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400">
                          <a:effectLst/>
                          <a:latin typeface="Georgia Pro Semibold" pitchFamily="18" charset="0"/>
                        </a:rPr>
                        <a:t>0</a:t>
                      </a:r>
                      <a:endParaRPr lang="it-IT" sz="2400">
                        <a:effectLst/>
                        <a:latin typeface="Georgia Pro Semibold" pitchFamily="18" charset="0"/>
                        <a:ea typeface="MS Mincho"/>
                        <a:cs typeface="Times New Roman"/>
                      </a:endParaRPr>
                    </a:p>
                  </a:txBody>
                  <a:tcPr marL="37582" marR="37582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413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400">
                          <a:effectLst/>
                          <a:latin typeface="Georgia Pro Semibold" pitchFamily="18" charset="0"/>
                        </a:rPr>
                        <a:t>1</a:t>
                      </a:r>
                      <a:endParaRPr lang="it-IT" sz="2400">
                        <a:effectLst/>
                        <a:latin typeface="Georgia Pro Semibold" pitchFamily="18" charset="0"/>
                        <a:ea typeface="MS Mincho"/>
                        <a:cs typeface="Times New Roman"/>
                      </a:endParaRPr>
                    </a:p>
                  </a:txBody>
                  <a:tcPr marL="37582" marR="37582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400" dirty="0" err="1">
                          <a:effectLst/>
                          <a:latin typeface="Georgia Pro Semibold" pitchFamily="18" charset="0"/>
                        </a:rPr>
                        <a:t>Ichi</a:t>
                      </a:r>
                      <a:endParaRPr lang="it-IT" sz="2400" dirty="0">
                        <a:effectLst/>
                        <a:latin typeface="Georgia Pro Semibold" pitchFamily="18" charset="0"/>
                        <a:ea typeface="MS Mincho"/>
                        <a:cs typeface="Times New Roman"/>
                      </a:endParaRPr>
                    </a:p>
                  </a:txBody>
                  <a:tcPr marL="37582" marR="37582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400" dirty="0">
                          <a:effectLst/>
                          <a:latin typeface="Georgia Pro Semibold" pitchFamily="18" charset="0"/>
                        </a:rPr>
                        <a:t>Ici</a:t>
                      </a:r>
                      <a:endParaRPr lang="it-IT" sz="2400" dirty="0">
                        <a:effectLst/>
                        <a:latin typeface="Georgia Pro Semibold" pitchFamily="18" charset="0"/>
                        <a:ea typeface="MS Mincho"/>
                        <a:cs typeface="Times New Roman"/>
                      </a:endParaRPr>
                    </a:p>
                  </a:txBody>
                  <a:tcPr marL="37582" marR="37582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ja-JP" sz="2400" dirty="0">
                          <a:effectLst/>
                          <a:latin typeface="Georgia Pro Semibold" pitchFamily="18" charset="0"/>
                        </a:rPr>
                        <a:t>一</a:t>
                      </a:r>
                      <a:endParaRPr lang="it-IT" sz="2400" dirty="0">
                        <a:effectLst/>
                        <a:latin typeface="Georgia Pro Semibold" pitchFamily="18" charset="0"/>
                        <a:ea typeface="MS Mincho"/>
                        <a:cs typeface="Times New Roman"/>
                      </a:endParaRPr>
                    </a:p>
                  </a:txBody>
                  <a:tcPr marL="37582" marR="37582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413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400">
                          <a:effectLst/>
                          <a:latin typeface="Georgia Pro Semibold" pitchFamily="18" charset="0"/>
                        </a:rPr>
                        <a:t>2</a:t>
                      </a:r>
                      <a:endParaRPr lang="it-IT" sz="2400">
                        <a:effectLst/>
                        <a:latin typeface="Georgia Pro Semibold" pitchFamily="18" charset="0"/>
                        <a:ea typeface="MS Mincho"/>
                        <a:cs typeface="Times New Roman"/>
                      </a:endParaRPr>
                    </a:p>
                  </a:txBody>
                  <a:tcPr marL="37582" marR="37582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400" dirty="0">
                          <a:effectLst/>
                          <a:latin typeface="Georgia Pro Semibold" pitchFamily="18" charset="0"/>
                        </a:rPr>
                        <a:t>Ni</a:t>
                      </a:r>
                      <a:endParaRPr lang="it-IT" sz="2400" dirty="0">
                        <a:effectLst/>
                        <a:latin typeface="Georgia Pro Semibold" pitchFamily="18" charset="0"/>
                        <a:ea typeface="MS Mincho"/>
                        <a:cs typeface="Times New Roman"/>
                      </a:endParaRPr>
                    </a:p>
                  </a:txBody>
                  <a:tcPr marL="37582" marR="37582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400" dirty="0">
                          <a:effectLst/>
                          <a:latin typeface="Georgia Pro Semibold" pitchFamily="18" charset="0"/>
                        </a:rPr>
                        <a:t>Ni</a:t>
                      </a:r>
                      <a:endParaRPr lang="it-IT" sz="2400" dirty="0">
                        <a:effectLst/>
                        <a:latin typeface="Georgia Pro Semibold" pitchFamily="18" charset="0"/>
                        <a:ea typeface="MS Mincho"/>
                        <a:cs typeface="Times New Roman"/>
                      </a:endParaRPr>
                    </a:p>
                  </a:txBody>
                  <a:tcPr marL="37582" marR="37582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ja-JP" sz="2400" dirty="0">
                          <a:effectLst/>
                          <a:latin typeface="Georgia Pro Semibold" pitchFamily="18" charset="0"/>
                        </a:rPr>
                        <a:t>二</a:t>
                      </a:r>
                      <a:endParaRPr lang="it-IT" sz="2400" dirty="0">
                        <a:effectLst/>
                        <a:latin typeface="Georgia Pro Semibold" pitchFamily="18" charset="0"/>
                        <a:ea typeface="MS Mincho"/>
                        <a:cs typeface="Times New Roman"/>
                      </a:endParaRPr>
                    </a:p>
                  </a:txBody>
                  <a:tcPr marL="37582" marR="37582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413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400">
                          <a:effectLst/>
                          <a:latin typeface="Georgia Pro Semibold" pitchFamily="18" charset="0"/>
                        </a:rPr>
                        <a:t>3</a:t>
                      </a:r>
                      <a:endParaRPr lang="it-IT" sz="2400">
                        <a:effectLst/>
                        <a:latin typeface="Georgia Pro Semibold" pitchFamily="18" charset="0"/>
                        <a:ea typeface="MS Mincho"/>
                        <a:cs typeface="Times New Roman"/>
                      </a:endParaRPr>
                    </a:p>
                  </a:txBody>
                  <a:tcPr marL="37582" marR="37582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400" dirty="0">
                          <a:effectLst/>
                          <a:latin typeface="Georgia Pro Semibold" pitchFamily="18" charset="0"/>
                        </a:rPr>
                        <a:t>San</a:t>
                      </a:r>
                      <a:endParaRPr lang="it-IT" sz="2400" dirty="0">
                        <a:effectLst/>
                        <a:latin typeface="Georgia Pro Semibold" pitchFamily="18" charset="0"/>
                        <a:ea typeface="MS Mincho"/>
                        <a:cs typeface="Times New Roman"/>
                      </a:endParaRPr>
                    </a:p>
                  </a:txBody>
                  <a:tcPr marL="37582" marR="37582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400" dirty="0">
                          <a:effectLst/>
                          <a:latin typeface="Georgia Pro Semibold" pitchFamily="18" charset="0"/>
                        </a:rPr>
                        <a:t>San</a:t>
                      </a:r>
                      <a:endParaRPr lang="it-IT" sz="2400" dirty="0">
                        <a:effectLst/>
                        <a:latin typeface="Georgia Pro Semibold" pitchFamily="18" charset="0"/>
                        <a:ea typeface="MS Mincho"/>
                        <a:cs typeface="Times New Roman"/>
                      </a:endParaRPr>
                    </a:p>
                  </a:txBody>
                  <a:tcPr marL="37582" marR="37582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ja-JP" sz="2400" dirty="0">
                          <a:effectLst/>
                          <a:latin typeface="Georgia Pro Semibold" pitchFamily="18" charset="0"/>
                        </a:rPr>
                        <a:t>三</a:t>
                      </a:r>
                      <a:endParaRPr lang="it-IT" sz="2400" dirty="0">
                        <a:effectLst/>
                        <a:latin typeface="Georgia Pro Semibold" pitchFamily="18" charset="0"/>
                        <a:ea typeface="MS Mincho"/>
                        <a:cs typeface="Times New Roman"/>
                      </a:endParaRPr>
                    </a:p>
                  </a:txBody>
                  <a:tcPr marL="37582" marR="37582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413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400">
                          <a:effectLst/>
                          <a:latin typeface="Georgia Pro Semibold" pitchFamily="18" charset="0"/>
                        </a:rPr>
                        <a:t>4</a:t>
                      </a:r>
                      <a:endParaRPr lang="it-IT" sz="2400">
                        <a:effectLst/>
                        <a:latin typeface="Georgia Pro Semibold" pitchFamily="18" charset="0"/>
                        <a:ea typeface="MS Mincho"/>
                        <a:cs typeface="Times New Roman"/>
                      </a:endParaRPr>
                    </a:p>
                  </a:txBody>
                  <a:tcPr marL="37582" marR="37582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400">
                          <a:effectLst/>
                          <a:latin typeface="Georgia Pro Semibold" pitchFamily="18" charset="0"/>
                        </a:rPr>
                        <a:t>Shi / Yon</a:t>
                      </a:r>
                      <a:endParaRPr lang="it-IT" sz="2400">
                        <a:effectLst/>
                        <a:latin typeface="Georgia Pro Semibold" pitchFamily="18" charset="0"/>
                        <a:ea typeface="MS Mincho"/>
                        <a:cs typeface="Times New Roman"/>
                      </a:endParaRPr>
                    </a:p>
                  </a:txBody>
                  <a:tcPr marL="37582" marR="37582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400" dirty="0">
                          <a:effectLst/>
                          <a:latin typeface="Georgia Pro Semibold" pitchFamily="18" charset="0"/>
                        </a:rPr>
                        <a:t>sci / </a:t>
                      </a:r>
                      <a:r>
                        <a:rPr lang="it-IT" sz="2400" dirty="0" err="1">
                          <a:effectLst/>
                          <a:latin typeface="Georgia Pro Semibold" pitchFamily="18" charset="0"/>
                        </a:rPr>
                        <a:t>ion</a:t>
                      </a:r>
                      <a:endParaRPr lang="it-IT" sz="2400" dirty="0">
                        <a:effectLst/>
                        <a:latin typeface="Georgia Pro Semibold" pitchFamily="18" charset="0"/>
                        <a:ea typeface="MS Mincho"/>
                        <a:cs typeface="Times New Roman"/>
                      </a:endParaRPr>
                    </a:p>
                  </a:txBody>
                  <a:tcPr marL="37582" marR="37582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ja-JP" sz="2400" dirty="0">
                          <a:effectLst/>
                          <a:latin typeface="Georgia Pro Semibold" pitchFamily="18" charset="0"/>
                        </a:rPr>
                        <a:t>四</a:t>
                      </a:r>
                      <a:endParaRPr lang="it-IT" sz="2400" dirty="0">
                        <a:effectLst/>
                        <a:latin typeface="Georgia Pro Semibold" pitchFamily="18" charset="0"/>
                        <a:ea typeface="MS Mincho"/>
                        <a:cs typeface="Times New Roman"/>
                      </a:endParaRPr>
                    </a:p>
                  </a:txBody>
                  <a:tcPr marL="37582" marR="37582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413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400">
                          <a:effectLst/>
                          <a:latin typeface="Georgia Pro Semibold" pitchFamily="18" charset="0"/>
                        </a:rPr>
                        <a:t>5</a:t>
                      </a:r>
                      <a:endParaRPr lang="it-IT" sz="2400">
                        <a:effectLst/>
                        <a:latin typeface="Georgia Pro Semibold" pitchFamily="18" charset="0"/>
                        <a:ea typeface="MS Mincho"/>
                        <a:cs typeface="Times New Roman"/>
                      </a:endParaRPr>
                    </a:p>
                  </a:txBody>
                  <a:tcPr marL="37582" marR="37582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400">
                          <a:effectLst/>
                          <a:latin typeface="Georgia Pro Semibold" pitchFamily="18" charset="0"/>
                        </a:rPr>
                        <a:t>Go</a:t>
                      </a:r>
                      <a:endParaRPr lang="it-IT" sz="2400">
                        <a:effectLst/>
                        <a:latin typeface="Georgia Pro Semibold" pitchFamily="18" charset="0"/>
                        <a:ea typeface="MS Mincho"/>
                        <a:cs typeface="Times New Roman"/>
                      </a:endParaRPr>
                    </a:p>
                  </a:txBody>
                  <a:tcPr marL="37582" marR="37582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400" dirty="0">
                          <a:effectLst/>
                          <a:latin typeface="Georgia Pro Semibold" pitchFamily="18" charset="0"/>
                        </a:rPr>
                        <a:t>Go</a:t>
                      </a:r>
                      <a:endParaRPr lang="it-IT" sz="2400" dirty="0">
                        <a:effectLst/>
                        <a:latin typeface="Georgia Pro Semibold" pitchFamily="18" charset="0"/>
                        <a:ea typeface="MS Mincho"/>
                        <a:cs typeface="Times New Roman"/>
                      </a:endParaRPr>
                    </a:p>
                  </a:txBody>
                  <a:tcPr marL="37582" marR="37582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ja-JP" sz="2400" dirty="0">
                          <a:effectLst/>
                          <a:latin typeface="Georgia Pro Semibold" pitchFamily="18" charset="0"/>
                        </a:rPr>
                        <a:t>五</a:t>
                      </a:r>
                      <a:endParaRPr lang="it-IT" sz="2400" dirty="0">
                        <a:effectLst/>
                        <a:latin typeface="Georgia Pro Semibold" pitchFamily="18" charset="0"/>
                        <a:ea typeface="MS Mincho"/>
                        <a:cs typeface="Times New Roman"/>
                      </a:endParaRPr>
                    </a:p>
                  </a:txBody>
                  <a:tcPr marL="37582" marR="37582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413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400">
                          <a:effectLst/>
                          <a:latin typeface="Georgia Pro Semibold" pitchFamily="18" charset="0"/>
                        </a:rPr>
                        <a:t>6</a:t>
                      </a:r>
                      <a:endParaRPr lang="it-IT" sz="2400">
                        <a:effectLst/>
                        <a:latin typeface="Georgia Pro Semibold" pitchFamily="18" charset="0"/>
                        <a:ea typeface="MS Mincho"/>
                        <a:cs typeface="Times New Roman"/>
                      </a:endParaRPr>
                    </a:p>
                  </a:txBody>
                  <a:tcPr marL="37582" marR="37582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400" dirty="0" err="1">
                          <a:effectLst/>
                          <a:latin typeface="Georgia Pro Semibold" pitchFamily="18" charset="0"/>
                        </a:rPr>
                        <a:t>Roku</a:t>
                      </a:r>
                      <a:endParaRPr lang="it-IT" sz="2400" dirty="0">
                        <a:effectLst/>
                        <a:latin typeface="Georgia Pro Semibold" pitchFamily="18" charset="0"/>
                        <a:ea typeface="MS Mincho"/>
                        <a:cs typeface="Times New Roman"/>
                      </a:endParaRPr>
                    </a:p>
                  </a:txBody>
                  <a:tcPr marL="37582" marR="37582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400" dirty="0" err="1">
                          <a:effectLst/>
                          <a:latin typeface="Georgia Pro Semibold" pitchFamily="18" charset="0"/>
                        </a:rPr>
                        <a:t>Roku</a:t>
                      </a:r>
                      <a:endParaRPr lang="it-IT" sz="2400" dirty="0">
                        <a:effectLst/>
                        <a:latin typeface="Georgia Pro Semibold" pitchFamily="18" charset="0"/>
                        <a:ea typeface="MS Mincho"/>
                        <a:cs typeface="Times New Roman"/>
                      </a:endParaRPr>
                    </a:p>
                  </a:txBody>
                  <a:tcPr marL="37582" marR="37582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ja-JP" sz="2400" dirty="0">
                          <a:effectLst/>
                          <a:latin typeface="Georgia Pro Semibold" pitchFamily="18" charset="0"/>
                        </a:rPr>
                        <a:t>六</a:t>
                      </a:r>
                      <a:endParaRPr lang="it-IT" sz="2400" dirty="0">
                        <a:effectLst/>
                        <a:latin typeface="Georgia Pro Semibold" pitchFamily="18" charset="0"/>
                        <a:ea typeface="MS Mincho"/>
                        <a:cs typeface="Times New Roman"/>
                      </a:endParaRPr>
                    </a:p>
                  </a:txBody>
                  <a:tcPr marL="37582" marR="37582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413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400">
                          <a:effectLst/>
                          <a:latin typeface="Georgia Pro Semibold" pitchFamily="18" charset="0"/>
                        </a:rPr>
                        <a:t>7</a:t>
                      </a:r>
                      <a:endParaRPr lang="it-IT" sz="2400">
                        <a:effectLst/>
                        <a:latin typeface="Georgia Pro Semibold" pitchFamily="18" charset="0"/>
                        <a:ea typeface="MS Mincho"/>
                        <a:cs typeface="Times New Roman"/>
                      </a:endParaRPr>
                    </a:p>
                  </a:txBody>
                  <a:tcPr marL="37582" marR="37582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400">
                          <a:effectLst/>
                          <a:latin typeface="Georgia Pro Semibold" pitchFamily="18" charset="0"/>
                        </a:rPr>
                        <a:t>Shichi / Nana</a:t>
                      </a:r>
                      <a:endParaRPr lang="it-IT" sz="2400">
                        <a:effectLst/>
                        <a:latin typeface="Georgia Pro Semibold" pitchFamily="18" charset="0"/>
                        <a:ea typeface="MS Mincho"/>
                        <a:cs typeface="Times New Roman"/>
                      </a:endParaRPr>
                    </a:p>
                  </a:txBody>
                  <a:tcPr marL="37582" marR="37582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400" dirty="0" err="1">
                          <a:effectLst/>
                          <a:latin typeface="Georgia Pro Semibold" pitchFamily="18" charset="0"/>
                        </a:rPr>
                        <a:t>Scici</a:t>
                      </a:r>
                      <a:r>
                        <a:rPr lang="it-IT" sz="2400" dirty="0">
                          <a:effectLst/>
                          <a:latin typeface="Georgia Pro Semibold" pitchFamily="18" charset="0"/>
                        </a:rPr>
                        <a:t> /nana</a:t>
                      </a:r>
                      <a:endParaRPr lang="it-IT" sz="2400" dirty="0">
                        <a:effectLst/>
                        <a:latin typeface="Georgia Pro Semibold" pitchFamily="18" charset="0"/>
                        <a:ea typeface="MS Mincho"/>
                        <a:cs typeface="Times New Roman"/>
                      </a:endParaRPr>
                    </a:p>
                  </a:txBody>
                  <a:tcPr marL="37582" marR="37582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ja-JP" sz="2400" dirty="0">
                          <a:effectLst/>
                          <a:latin typeface="Georgia Pro Semibold" pitchFamily="18" charset="0"/>
                        </a:rPr>
                        <a:t>七</a:t>
                      </a:r>
                      <a:endParaRPr lang="it-IT" sz="2400" dirty="0">
                        <a:effectLst/>
                        <a:latin typeface="Georgia Pro Semibold" pitchFamily="18" charset="0"/>
                        <a:ea typeface="MS Mincho"/>
                        <a:cs typeface="Times New Roman"/>
                      </a:endParaRPr>
                    </a:p>
                  </a:txBody>
                  <a:tcPr marL="37582" marR="37582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413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400">
                          <a:effectLst/>
                          <a:latin typeface="Georgia Pro Semibold" pitchFamily="18" charset="0"/>
                        </a:rPr>
                        <a:t>8</a:t>
                      </a:r>
                      <a:endParaRPr lang="it-IT" sz="2400">
                        <a:effectLst/>
                        <a:latin typeface="Georgia Pro Semibold" pitchFamily="18" charset="0"/>
                        <a:ea typeface="MS Mincho"/>
                        <a:cs typeface="Times New Roman"/>
                      </a:endParaRPr>
                    </a:p>
                  </a:txBody>
                  <a:tcPr marL="37582" marR="37582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400">
                          <a:effectLst/>
                          <a:latin typeface="Georgia Pro Semibold" pitchFamily="18" charset="0"/>
                        </a:rPr>
                        <a:t>Hachi</a:t>
                      </a:r>
                      <a:endParaRPr lang="it-IT" sz="2400">
                        <a:effectLst/>
                        <a:latin typeface="Georgia Pro Semibold" pitchFamily="18" charset="0"/>
                        <a:ea typeface="MS Mincho"/>
                        <a:cs typeface="Times New Roman"/>
                      </a:endParaRPr>
                    </a:p>
                  </a:txBody>
                  <a:tcPr marL="37582" marR="37582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400" dirty="0" err="1">
                          <a:effectLst/>
                          <a:latin typeface="Georgia Pro Semibold" pitchFamily="18" charset="0"/>
                        </a:rPr>
                        <a:t>Haci</a:t>
                      </a:r>
                      <a:endParaRPr lang="it-IT" sz="2400" dirty="0">
                        <a:effectLst/>
                        <a:latin typeface="Georgia Pro Semibold" pitchFamily="18" charset="0"/>
                        <a:ea typeface="MS Mincho"/>
                        <a:cs typeface="Times New Roman"/>
                      </a:endParaRPr>
                    </a:p>
                  </a:txBody>
                  <a:tcPr marL="37582" marR="37582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ja-JP" sz="2400" dirty="0">
                          <a:effectLst/>
                          <a:latin typeface="Georgia Pro Semibold" pitchFamily="18" charset="0"/>
                        </a:rPr>
                        <a:t>八</a:t>
                      </a:r>
                      <a:endParaRPr lang="it-IT" sz="2400" dirty="0">
                        <a:effectLst/>
                        <a:latin typeface="Georgia Pro Semibold" pitchFamily="18" charset="0"/>
                        <a:ea typeface="MS Mincho"/>
                        <a:cs typeface="Times New Roman"/>
                      </a:endParaRPr>
                    </a:p>
                  </a:txBody>
                  <a:tcPr marL="37582" marR="37582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413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400">
                          <a:effectLst/>
                          <a:latin typeface="Georgia Pro Semibold" pitchFamily="18" charset="0"/>
                        </a:rPr>
                        <a:t>9</a:t>
                      </a:r>
                      <a:endParaRPr lang="it-IT" sz="2400">
                        <a:effectLst/>
                        <a:latin typeface="Georgia Pro Semibold" pitchFamily="18" charset="0"/>
                        <a:ea typeface="MS Mincho"/>
                        <a:cs typeface="Times New Roman"/>
                      </a:endParaRPr>
                    </a:p>
                  </a:txBody>
                  <a:tcPr marL="37582" marR="37582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400">
                          <a:effectLst/>
                          <a:latin typeface="Georgia Pro Semibold" pitchFamily="18" charset="0"/>
                        </a:rPr>
                        <a:t>Kyū /ku</a:t>
                      </a:r>
                      <a:endParaRPr lang="it-IT" sz="2400">
                        <a:effectLst/>
                        <a:latin typeface="Georgia Pro Semibold" pitchFamily="18" charset="0"/>
                        <a:ea typeface="MS Mincho"/>
                        <a:cs typeface="Times New Roman"/>
                      </a:endParaRPr>
                    </a:p>
                  </a:txBody>
                  <a:tcPr marL="37582" marR="37582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400" dirty="0" err="1">
                          <a:effectLst/>
                          <a:latin typeface="Georgia Pro Semibold" pitchFamily="18" charset="0"/>
                        </a:rPr>
                        <a:t>Chiuu</a:t>
                      </a:r>
                      <a:r>
                        <a:rPr lang="it-IT" sz="2400" dirty="0">
                          <a:effectLst/>
                          <a:latin typeface="Georgia Pro Semibold" pitchFamily="18" charset="0"/>
                        </a:rPr>
                        <a:t>/cu</a:t>
                      </a:r>
                      <a:endParaRPr lang="it-IT" sz="2400" dirty="0">
                        <a:effectLst/>
                        <a:latin typeface="Georgia Pro Semibold" pitchFamily="18" charset="0"/>
                        <a:ea typeface="MS Mincho"/>
                        <a:cs typeface="Times New Roman"/>
                      </a:endParaRPr>
                    </a:p>
                  </a:txBody>
                  <a:tcPr marL="37582" marR="37582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ja-JP" sz="2400" dirty="0">
                          <a:effectLst/>
                          <a:latin typeface="Georgia Pro Semibold" pitchFamily="18" charset="0"/>
                        </a:rPr>
                        <a:t>九</a:t>
                      </a:r>
                      <a:endParaRPr lang="it-IT" sz="2400" dirty="0">
                        <a:effectLst/>
                        <a:latin typeface="Georgia Pro Semibold" pitchFamily="18" charset="0"/>
                        <a:ea typeface="MS Mincho"/>
                        <a:cs typeface="Times New Roman"/>
                      </a:endParaRPr>
                    </a:p>
                  </a:txBody>
                  <a:tcPr marL="37582" marR="37582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413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400">
                          <a:effectLst/>
                          <a:latin typeface="Georgia Pro Semibold" pitchFamily="18" charset="0"/>
                        </a:rPr>
                        <a:t>10</a:t>
                      </a:r>
                      <a:endParaRPr lang="it-IT" sz="2400">
                        <a:effectLst/>
                        <a:latin typeface="Georgia Pro Semibold" pitchFamily="18" charset="0"/>
                        <a:ea typeface="MS Mincho"/>
                        <a:cs typeface="Times New Roman"/>
                      </a:endParaRPr>
                    </a:p>
                  </a:txBody>
                  <a:tcPr marL="37582" marR="37582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400">
                          <a:effectLst/>
                          <a:latin typeface="Georgia Pro Semibold" pitchFamily="18" charset="0"/>
                        </a:rPr>
                        <a:t>Jū</a:t>
                      </a:r>
                      <a:endParaRPr lang="it-IT" sz="2400">
                        <a:effectLst/>
                        <a:latin typeface="Georgia Pro Semibold" pitchFamily="18" charset="0"/>
                        <a:ea typeface="MS Mincho"/>
                        <a:cs typeface="Times New Roman"/>
                      </a:endParaRPr>
                    </a:p>
                  </a:txBody>
                  <a:tcPr marL="37582" marR="37582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400" dirty="0" err="1">
                          <a:effectLst/>
                          <a:latin typeface="Georgia Pro Semibold" pitchFamily="18" charset="0"/>
                        </a:rPr>
                        <a:t>Giuu</a:t>
                      </a:r>
                      <a:endParaRPr lang="it-IT" sz="2400" dirty="0">
                        <a:effectLst/>
                        <a:latin typeface="Georgia Pro Semibold" pitchFamily="18" charset="0"/>
                        <a:ea typeface="MS Mincho"/>
                        <a:cs typeface="Times New Roman"/>
                      </a:endParaRPr>
                    </a:p>
                  </a:txBody>
                  <a:tcPr marL="37582" marR="37582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ja-JP" sz="2400" dirty="0">
                          <a:effectLst/>
                          <a:latin typeface="Georgia Pro Semibold" pitchFamily="18" charset="0"/>
                        </a:rPr>
                        <a:t>十</a:t>
                      </a:r>
                      <a:endParaRPr lang="it-IT" sz="2400" dirty="0">
                        <a:effectLst/>
                        <a:latin typeface="Georgia Pro Semibold" pitchFamily="18" charset="0"/>
                        <a:ea typeface="MS Mincho"/>
                        <a:cs typeface="Times New Roman"/>
                      </a:endParaRPr>
                    </a:p>
                  </a:txBody>
                  <a:tcPr marL="37582" marR="37582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8725596"/>
      </p:ext>
    </p:extLst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-34116" y="-1"/>
            <a:ext cx="9144000" cy="24208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Luna: </a:t>
            </a:r>
            <a:r>
              <a:rPr lang="it-IT" sz="4000" dirty="0" err="1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Gatsu</a:t>
            </a:r>
            <a:r>
              <a:rPr lang="it-IT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it-IT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-87019" y="1988840"/>
            <a:ext cx="9144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it-IT" sz="16000" dirty="0">
                <a:solidFill>
                  <a:schemeClr val="accent1">
                    <a:lumMod val="75000"/>
                  </a:schemeClr>
                </a:solidFill>
              </a:rPr>
              <a:t>月</a:t>
            </a:r>
            <a:endParaRPr lang="it-IT" sz="160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493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57158" y="1428736"/>
            <a:ext cx="8229600" cy="1143000"/>
          </a:xfrm>
        </p:spPr>
        <p:txBody>
          <a:bodyPr>
            <a:noAutofit/>
          </a:bodyPr>
          <a:lstStyle/>
          <a:p>
            <a:r>
              <a:rPr lang="it-IT" sz="4000" b="1" dirty="0" smtClean="0">
                <a:solidFill>
                  <a:schemeClr val="tx2"/>
                </a:solidFill>
                <a:latin typeface="Georgia Pro Semibold" pitchFamily="18" charset="0"/>
              </a:rPr>
              <a:t>I</a:t>
            </a:r>
            <a:r>
              <a:rPr lang="it-IT" sz="4000" dirty="0" smtClean="0">
                <a:solidFill>
                  <a:schemeClr val="tx2"/>
                </a:solidFill>
                <a:latin typeface="Georgia Pro Semibold" pitchFamily="18" charset="0"/>
              </a:rPr>
              <a:t>CHIGATSU   </a:t>
            </a:r>
            <a:r>
              <a:rPr lang="it-IT" sz="4000" b="1" dirty="0" smtClean="0">
                <a:solidFill>
                  <a:schemeClr val="tx2"/>
                </a:solidFill>
                <a:latin typeface="Georgia Pro Semibold" pitchFamily="18" charset="0"/>
              </a:rPr>
              <a:t>    </a:t>
            </a:r>
            <a:r>
              <a:rPr lang="it-IT" sz="4000" b="1" dirty="0" smtClean="0">
                <a:latin typeface="Georgia Pro Semibold" pitchFamily="18" charset="0"/>
              </a:rPr>
              <a:t> </a:t>
            </a:r>
            <a:br>
              <a:rPr lang="it-IT" sz="4000" b="1" dirty="0" smtClean="0">
                <a:latin typeface="Georgia Pro Semibold" pitchFamily="18" charset="0"/>
              </a:rPr>
            </a:br>
            <a:r>
              <a:rPr lang="ja-JP" altLang="it-IT" sz="8000" dirty="0" smtClean="0">
                <a:solidFill>
                  <a:schemeClr val="tx2"/>
                </a:solidFill>
                <a:latin typeface="Georgia Pro Semibold" pitchFamily="18" charset="0"/>
              </a:rPr>
              <a:t>一月</a:t>
            </a:r>
            <a:r>
              <a:rPr lang="it-IT" sz="4000" b="1" dirty="0" smtClean="0">
                <a:latin typeface="Georgia Pro Semibold" pitchFamily="18" charset="0"/>
              </a:rPr>
              <a:t/>
            </a:r>
            <a:br>
              <a:rPr lang="it-IT" sz="4000" b="1" dirty="0" smtClean="0">
                <a:latin typeface="Georgia Pro Semibold" pitchFamily="18" charset="0"/>
              </a:rPr>
            </a:br>
            <a:r>
              <a:rPr lang="it-IT" sz="4000" b="1" dirty="0" smtClean="0">
                <a:solidFill>
                  <a:schemeClr val="bg1"/>
                </a:solidFill>
                <a:latin typeface="Georgia Pro Semibold" pitchFamily="18" charset="0"/>
              </a:rPr>
              <a:t>GENNAIO</a:t>
            </a:r>
            <a:endParaRPr lang="it-IT" sz="4000" b="1" dirty="0">
              <a:solidFill>
                <a:schemeClr val="bg1"/>
              </a:solidFill>
              <a:latin typeface="Georgia Pro Semibold" pitchFamily="18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2135056" y="3068960"/>
            <a:ext cx="4572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it-IT" sz="4000" dirty="0" smtClean="0">
              <a:solidFill>
                <a:schemeClr val="tx2"/>
              </a:solidFill>
              <a:latin typeface="Georgia Pro Semibold" pitchFamily="18" charset="0"/>
            </a:endParaRPr>
          </a:p>
          <a:p>
            <a:pPr algn="ctr"/>
            <a:r>
              <a:rPr lang="it-IT" sz="4000" dirty="0" smtClean="0">
                <a:solidFill>
                  <a:schemeClr val="bg1"/>
                </a:solidFill>
                <a:latin typeface="Georgia Pro Semibold" pitchFamily="18" charset="0"/>
              </a:rPr>
              <a:t>NIGATSU</a:t>
            </a:r>
            <a:r>
              <a:rPr lang="it-IT" sz="8000" dirty="0" smtClean="0">
                <a:solidFill>
                  <a:schemeClr val="bg1"/>
                </a:solidFill>
                <a:latin typeface="Georgia Pro Semibold" pitchFamily="18" charset="0"/>
              </a:rPr>
              <a:t/>
            </a:r>
            <a:br>
              <a:rPr lang="it-IT" sz="8000" dirty="0" smtClean="0">
                <a:solidFill>
                  <a:schemeClr val="bg1"/>
                </a:solidFill>
                <a:latin typeface="Georgia Pro Semibold" pitchFamily="18" charset="0"/>
              </a:rPr>
            </a:br>
            <a:r>
              <a:rPr lang="ja-JP" altLang="it-IT" sz="8000" dirty="0" smtClean="0">
                <a:solidFill>
                  <a:schemeClr val="bg1"/>
                </a:solidFill>
                <a:latin typeface="Bookman Old Style" pitchFamily="18" charset="0"/>
              </a:rPr>
              <a:t>二月</a:t>
            </a:r>
            <a:r>
              <a:rPr lang="it-IT" sz="8000" b="1" dirty="0" smtClean="0">
                <a:solidFill>
                  <a:schemeClr val="tx2"/>
                </a:solidFill>
                <a:latin typeface="Bookman Old Style" pitchFamily="18" charset="0"/>
              </a:rPr>
              <a:t/>
            </a:r>
            <a:br>
              <a:rPr lang="it-IT" sz="8000" b="1" dirty="0" smtClean="0">
                <a:solidFill>
                  <a:schemeClr val="tx2"/>
                </a:solidFill>
                <a:latin typeface="Bookman Old Style" pitchFamily="18" charset="0"/>
              </a:rPr>
            </a:br>
            <a:r>
              <a:rPr lang="it-IT" sz="4000" b="1" dirty="0" smtClean="0">
                <a:solidFill>
                  <a:schemeClr val="bg1"/>
                </a:solidFill>
                <a:latin typeface="Georgia Pro Semibold" pitchFamily="18" charset="0"/>
              </a:rPr>
              <a:t>FEBBRAIO</a:t>
            </a:r>
            <a:endParaRPr lang="it-IT" sz="4000" dirty="0">
              <a:solidFill>
                <a:schemeClr val="bg1"/>
              </a:solidFill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067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57158" y="1428736"/>
            <a:ext cx="8229600" cy="1143000"/>
          </a:xfrm>
        </p:spPr>
        <p:txBody>
          <a:bodyPr>
            <a:noAutofit/>
          </a:bodyPr>
          <a:lstStyle/>
          <a:p>
            <a:r>
              <a:rPr lang="it-IT" sz="4000" b="1" dirty="0" smtClean="0">
                <a:solidFill>
                  <a:schemeClr val="tx2"/>
                </a:solidFill>
                <a:latin typeface="Georgia Pro Semibold" pitchFamily="18" charset="0"/>
              </a:rPr>
              <a:t>I</a:t>
            </a:r>
            <a:r>
              <a:rPr lang="it-IT" sz="4000" dirty="0" smtClean="0">
                <a:solidFill>
                  <a:schemeClr val="tx2"/>
                </a:solidFill>
                <a:latin typeface="Georgia Pro Semibold" pitchFamily="18" charset="0"/>
              </a:rPr>
              <a:t>CHIGATSU   </a:t>
            </a:r>
            <a:r>
              <a:rPr lang="it-IT" sz="4000" b="1" dirty="0" smtClean="0">
                <a:solidFill>
                  <a:schemeClr val="tx2"/>
                </a:solidFill>
                <a:latin typeface="Georgia Pro Semibold" pitchFamily="18" charset="0"/>
              </a:rPr>
              <a:t>    </a:t>
            </a:r>
            <a:r>
              <a:rPr lang="it-IT" sz="4000" b="1" dirty="0" smtClean="0">
                <a:latin typeface="Georgia Pro Semibold" pitchFamily="18" charset="0"/>
              </a:rPr>
              <a:t> </a:t>
            </a:r>
            <a:br>
              <a:rPr lang="it-IT" sz="4000" b="1" dirty="0" smtClean="0">
                <a:latin typeface="Georgia Pro Semibold" pitchFamily="18" charset="0"/>
              </a:rPr>
            </a:br>
            <a:r>
              <a:rPr lang="ja-JP" altLang="it-IT" sz="8000" dirty="0" smtClean="0">
                <a:solidFill>
                  <a:schemeClr val="tx2"/>
                </a:solidFill>
                <a:latin typeface="Georgia Pro Semibold" pitchFamily="18" charset="0"/>
              </a:rPr>
              <a:t>一月</a:t>
            </a:r>
            <a:r>
              <a:rPr lang="it-IT" sz="4000" b="1" dirty="0" smtClean="0">
                <a:latin typeface="Georgia Pro Semibold" pitchFamily="18" charset="0"/>
              </a:rPr>
              <a:t/>
            </a:r>
            <a:br>
              <a:rPr lang="it-IT" sz="4000" b="1" dirty="0" smtClean="0">
                <a:latin typeface="Georgia Pro Semibold" pitchFamily="18" charset="0"/>
              </a:rPr>
            </a:br>
            <a:r>
              <a:rPr lang="it-IT" sz="4000" b="1" dirty="0" smtClean="0">
                <a:solidFill>
                  <a:schemeClr val="bg1"/>
                </a:solidFill>
                <a:latin typeface="Georgia Pro Semibold" pitchFamily="18" charset="0"/>
              </a:rPr>
              <a:t>GENNAIO</a:t>
            </a:r>
            <a:endParaRPr lang="it-IT" sz="4000" b="1" dirty="0">
              <a:solidFill>
                <a:schemeClr val="bg1"/>
              </a:solidFill>
              <a:latin typeface="Georgia Pro Semibold" pitchFamily="18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2135056" y="3068960"/>
            <a:ext cx="4572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it-IT" sz="4000" dirty="0" smtClean="0">
              <a:solidFill>
                <a:schemeClr val="tx2"/>
              </a:solidFill>
              <a:latin typeface="Georgia Pro Semibold" pitchFamily="18" charset="0"/>
            </a:endParaRPr>
          </a:p>
          <a:p>
            <a:pPr algn="ctr"/>
            <a:r>
              <a:rPr lang="it-IT" sz="4000" dirty="0" smtClean="0">
                <a:solidFill>
                  <a:schemeClr val="tx2"/>
                </a:solidFill>
                <a:latin typeface="Georgia Pro Semibold" pitchFamily="18" charset="0"/>
              </a:rPr>
              <a:t>NIGATSU</a:t>
            </a:r>
            <a:r>
              <a:rPr lang="it-IT" sz="8000" dirty="0" smtClean="0">
                <a:solidFill>
                  <a:schemeClr val="tx2"/>
                </a:solidFill>
                <a:latin typeface="Georgia Pro Semibold" pitchFamily="18" charset="0"/>
              </a:rPr>
              <a:t/>
            </a:r>
            <a:br>
              <a:rPr lang="it-IT" sz="8000" dirty="0" smtClean="0">
                <a:solidFill>
                  <a:schemeClr val="tx2"/>
                </a:solidFill>
                <a:latin typeface="Georgia Pro Semibold" pitchFamily="18" charset="0"/>
              </a:rPr>
            </a:br>
            <a:r>
              <a:rPr lang="ja-JP" altLang="it-IT" sz="8000" dirty="0" smtClean="0">
                <a:solidFill>
                  <a:schemeClr val="tx2"/>
                </a:solidFill>
                <a:latin typeface="Bookman Old Style" pitchFamily="18" charset="0"/>
              </a:rPr>
              <a:t>二月</a:t>
            </a:r>
            <a:r>
              <a:rPr lang="it-IT" sz="8000" b="1" dirty="0" smtClean="0">
                <a:solidFill>
                  <a:schemeClr val="tx2"/>
                </a:solidFill>
                <a:latin typeface="Bookman Old Style" pitchFamily="18" charset="0"/>
              </a:rPr>
              <a:t/>
            </a:r>
            <a:br>
              <a:rPr lang="it-IT" sz="8000" b="1" dirty="0" smtClean="0">
                <a:solidFill>
                  <a:schemeClr val="tx2"/>
                </a:solidFill>
                <a:latin typeface="Bookman Old Style" pitchFamily="18" charset="0"/>
              </a:rPr>
            </a:br>
            <a:r>
              <a:rPr lang="it-IT" sz="4000" b="1" dirty="0" smtClean="0">
                <a:solidFill>
                  <a:schemeClr val="bg1"/>
                </a:solidFill>
                <a:latin typeface="Georgia Pro Semibold" pitchFamily="18" charset="0"/>
              </a:rPr>
              <a:t>FEBBRAIO</a:t>
            </a:r>
            <a:endParaRPr lang="it-IT" sz="4000" dirty="0">
              <a:solidFill>
                <a:schemeClr val="bg1"/>
              </a:solidFill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8573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57158" y="1428736"/>
            <a:ext cx="8229600" cy="1143000"/>
          </a:xfrm>
        </p:spPr>
        <p:txBody>
          <a:bodyPr>
            <a:noAutofit/>
          </a:bodyPr>
          <a:lstStyle/>
          <a:p>
            <a:r>
              <a:rPr lang="it-IT" sz="4000" b="1" dirty="0" smtClean="0">
                <a:solidFill>
                  <a:schemeClr val="tx2"/>
                </a:solidFill>
                <a:latin typeface="Georgia Pro Semibold" pitchFamily="18" charset="0"/>
              </a:rPr>
              <a:t>I</a:t>
            </a:r>
            <a:r>
              <a:rPr lang="it-IT" sz="4000" dirty="0" smtClean="0">
                <a:solidFill>
                  <a:schemeClr val="tx2"/>
                </a:solidFill>
                <a:latin typeface="Georgia Pro Semibold" pitchFamily="18" charset="0"/>
              </a:rPr>
              <a:t>CHIGATSU   </a:t>
            </a:r>
            <a:r>
              <a:rPr lang="it-IT" sz="4000" b="1" dirty="0" smtClean="0">
                <a:solidFill>
                  <a:schemeClr val="tx2"/>
                </a:solidFill>
                <a:latin typeface="Georgia Pro Semibold" pitchFamily="18" charset="0"/>
              </a:rPr>
              <a:t>    </a:t>
            </a:r>
            <a:r>
              <a:rPr lang="it-IT" sz="4000" b="1" dirty="0" smtClean="0">
                <a:latin typeface="Georgia Pro Semibold" pitchFamily="18" charset="0"/>
              </a:rPr>
              <a:t> </a:t>
            </a:r>
            <a:br>
              <a:rPr lang="it-IT" sz="4000" b="1" dirty="0" smtClean="0">
                <a:latin typeface="Georgia Pro Semibold" pitchFamily="18" charset="0"/>
              </a:rPr>
            </a:br>
            <a:r>
              <a:rPr lang="ja-JP" altLang="it-IT" sz="8000" dirty="0" smtClean="0">
                <a:solidFill>
                  <a:schemeClr val="tx2"/>
                </a:solidFill>
                <a:latin typeface="Georgia Pro Semibold" pitchFamily="18" charset="0"/>
              </a:rPr>
              <a:t>一月</a:t>
            </a:r>
            <a:r>
              <a:rPr lang="it-IT" sz="4000" b="1" dirty="0" smtClean="0">
                <a:latin typeface="Georgia Pro Semibold" pitchFamily="18" charset="0"/>
              </a:rPr>
              <a:t/>
            </a:r>
            <a:br>
              <a:rPr lang="it-IT" sz="4000" b="1" dirty="0" smtClean="0">
                <a:latin typeface="Georgia Pro Semibold" pitchFamily="18" charset="0"/>
              </a:rPr>
            </a:br>
            <a:r>
              <a:rPr lang="it-IT" sz="4000" b="1" dirty="0" smtClean="0">
                <a:solidFill>
                  <a:srgbClr val="FF0000"/>
                </a:solidFill>
                <a:latin typeface="Georgia Pro Semibold" pitchFamily="18" charset="0"/>
              </a:rPr>
              <a:t>GENNAIO</a:t>
            </a:r>
            <a:endParaRPr lang="it-IT" sz="4000" b="1" dirty="0">
              <a:solidFill>
                <a:srgbClr val="FF0000"/>
              </a:solidFill>
              <a:latin typeface="Georgia Pro Semibold" pitchFamily="18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2135056" y="3068960"/>
            <a:ext cx="4572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it-IT" sz="4000" dirty="0" smtClean="0">
              <a:solidFill>
                <a:schemeClr val="tx2"/>
              </a:solidFill>
              <a:latin typeface="Georgia Pro Semibold" pitchFamily="18" charset="0"/>
            </a:endParaRPr>
          </a:p>
          <a:p>
            <a:pPr algn="ctr"/>
            <a:r>
              <a:rPr lang="it-IT" sz="4000" dirty="0" smtClean="0">
                <a:solidFill>
                  <a:schemeClr val="tx2"/>
                </a:solidFill>
                <a:latin typeface="Georgia Pro Semibold" pitchFamily="18" charset="0"/>
              </a:rPr>
              <a:t>NIGATSU</a:t>
            </a:r>
            <a:r>
              <a:rPr lang="it-IT" sz="8000" dirty="0" smtClean="0">
                <a:solidFill>
                  <a:schemeClr val="tx2"/>
                </a:solidFill>
                <a:latin typeface="Georgia Pro Semibold" pitchFamily="18" charset="0"/>
              </a:rPr>
              <a:t/>
            </a:r>
            <a:br>
              <a:rPr lang="it-IT" sz="8000" dirty="0" smtClean="0">
                <a:solidFill>
                  <a:schemeClr val="tx2"/>
                </a:solidFill>
                <a:latin typeface="Georgia Pro Semibold" pitchFamily="18" charset="0"/>
              </a:rPr>
            </a:br>
            <a:r>
              <a:rPr lang="ja-JP" altLang="it-IT" sz="8000" dirty="0" smtClean="0">
                <a:solidFill>
                  <a:schemeClr val="tx2"/>
                </a:solidFill>
                <a:latin typeface="Bookman Old Style" pitchFamily="18" charset="0"/>
              </a:rPr>
              <a:t>二月</a:t>
            </a:r>
            <a:r>
              <a:rPr lang="it-IT" sz="8000" b="1" dirty="0" smtClean="0">
                <a:solidFill>
                  <a:schemeClr val="tx2"/>
                </a:solidFill>
                <a:latin typeface="Bookman Old Style" pitchFamily="18" charset="0"/>
              </a:rPr>
              <a:t/>
            </a:r>
            <a:br>
              <a:rPr lang="it-IT" sz="8000" b="1" dirty="0" smtClean="0">
                <a:solidFill>
                  <a:schemeClr val="tx2"/>
                </a:solidFill>
                <a:latin typeface="Bookman Old Style" pitchFamily="18" charset="0"/>
              </a:rPr>
            </a:br>
            <a:endParaRPr lang="it-IT" sz="4000" dirty="0">
              <a:solidFill>
                <a:srgbClr val="FF0000"/>
              </a:solidFill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911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57158" y="1428736"/>
            <a:ext cx="8229600" cy="1143000"/>
          </a:xfrm>
        </p:spPr>
        <p:txBody>
          <a:bodyPr>
            <a:noAutofit/>
          </a:bodyPr>
          <a:lstStyle/>
          <a:p>
            <a:r>
              <a:rPr lang="it-IT" sz="4000" b="1" dirty="0" smtClean="0">
                <a:solidFill>
                  <a:schemeClr val="tx2"/>
                </a:solidFill>
                <a:latin typeface="Georgia Pro Semibold" pitchFamily="18" charset="0"/>
              </a:rPr>
              <a:t>I</a:t>
            </a:r>
            <a:r>
              <a:rPr lang="it-IT" sz="4000" dirty="0" smtClean="0">
                <a:solidFill>
                  <a:schemeClr val="tx2"/>
                </a:solidFill>
                <a:latin typeface="Georgia Pro Semibold" pitchFamily="18" charset="0"/>
              </a:rPr>
              <a:t>CHIGATSU   </a:t>
            </a:r>
            <a:r>
              <a:rPr lang="it-IT" sz="4000" b="1" dirty="0" smtClean="0">
                <a:solidFill>
                  <a:schemeClr val="tx2"/>
                </a:solidFill>
                <a:latin typeface="Georgia Pro Semibold" pitchFamily="18" charset="0"/>
              </a:rPr>
              <a:t>    </a:t>
            </a:r>
            <a:r>
              <a:rPr lang="it-IT" sz="4000" b="1" dirty="0" smtClean="0">
                <a:latin typeface="Georgia Pro Semibold" pitchFamily="18" charset="0"/>
              </a:rPr>
              <a:t> </a:t>
            </a:r>
            <a:br>
              <a:rPr lang="it-IT" sz="4000" b="1" dirty="0" smtClean="0">
                <a:latin typeface="Georgia Pro Semibold" pitchFamily="18" charset="0"/>
              </a:rPr>
            </a:br>
            <a:r>
              <a:rPr lang="ja-JP" altLang="it-IT" sz="8000" dirty="0" smtClean="0">
                <a:solidFill>
                  <a:schemeClr val="tx2"/>
                </a:solidFill>
                <a:latin typeface="Georgia Pro Semibold" pitchFamily="18" charset="0"/>
              </a:rPr>
              <a:t>一月</a:t>
            </a:r>
            <a:r>
              <a:rPr lang="it-IT" sz="4000" b="1" dirty="0" smtClean="0">
                <a:latin typeface="Georgia Pro Semibold" pitchFamily="18" charset="0"/>
              </a:rPr>
              <a:t/>
            </a:r>
            <a:br>
              <a:rPr lang="it-IT" sz="4000" b="1" dirty="0" smtClean="0">
                <a:latin typeface="Georgia Pro Semibold" pitchFamily="18" charset="0"/>
              </a:rPr>
            </a:br>
            <a:r>
              <a:rPr lang="it-IT" sz="4000" b="1" dirty="0" smtClean="0">
                <a:solidFill>
                  <a:srgbClr val="FF0000"/>
                </a:solidFill>
                <a:latin typeface="Georgia Pro Semibold" pitchFamily="18" charset="0"/>
              </a:rPr>
              <a:t>GENNAIO</a:t>
            </a:r>
            <a:endParaRPr lang="it-IT" sz="4000" b="1" dirty="0">
              <a:solidFill>
                <a:srgbClr val="FF0000"/>
              </a:solidFill>
              <a:latin typeface="Georgia Pro Semibold" pitchFamily="18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2135056" y="3068960"/>
            <a:ext cx="4572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it-IT" sz="4000" dirty="0" smtClean="0">
              <a:solidFill>
                <a:schemeClr val="tx2"/>
              </a:solidFill>
              <a:latin typeface="Georgia Pro Semibold" pitchFamily="18" charset="0"/>
            </a:endParaRPr>
          </a:p>
          <a:p>
            <a:pPr algn="ctr"/>
            <a:r>
              <a:rPr lang="it-IT" sz="4000" dirty="0" smtClean="0">
                <a:solidFill>
                  <a:schemeClr val="tx2"/>
                </a:solidFill>
                <a:latin typeface="Georgia Pro Semibold" pitchFamily="18" charset="0"/>
              </a:rPr>
              <a:t>NIGATSU</a:t>
            </a:r>
            <a:r>
              <a:rPr lang="it-IT" sz="8000" dirty="0" smtClean="0">
                <a:solidFill>
                  <a:schemeClr val="tx2"/>
                </a:solidFill>
                <a:latin typeface="Georgia Pro Semibold" pitchFamily="18" charset="0"/>
              </a:rPr>
              <a:t/>
            </a:r>
            <a:br>
              <a:rPr lang="it-IT" sz="8000" dirty="0" smtClean="0">
                <a:solidFill>
                  <a:schemeClr val="tx2"/>
                </a:solidFill>
                <a:latin typeface="Georgia Pro Semibold" pitchFamily="18" charset="0"/>
              </a:rPr>
            </a:br>
            <a:r>
              <a:rPr lang="ja-JP" altLang="it-IT" sz="8000" dirty="0" smtClean="0">
                <a:solidFill>
                  <a:schemeClr val="tx2"/>
                </a:solidFill>
                <a:latin typeface="Bookman Old Style" pitchFamily="18" charset="0"/>
              </a:rPr>
              <a:t>二月</a:t>
            </a:r>
            <a:r>
              <a:rPr lang="it-IT" sz="8000" b="1" dirty="0" smtClean="0">
                <a:solidFill>
                  <a:schemeClr val="tx2"/>
                </a:solidFill>
                <a:latin typeface="Bookman Old Style" pitchFamily="18" charset="0"/>
              </a:rPr>
              <a:t/>
            </a:r>
            <a:br>
              <a:rPr lang="it-IT" sz="8000" b="1" dirty="0" smtClean="0">
                <a:solidFill>
                  <a:schemeClr val="tx2"/>
                </a:solidFill>
                <a:latin typeface="Bookman Old Style" pitchFamily="18" charset="0"/>
              </a:rPr>
            </a:br>
            <a:r>
              <a:rPr lang="it-IT" sz="4000" b="1" dirty="0" smtClean="0">
                <a:solidFill>
                  <a:srgbClr val="FF0000"/>
                </a:solidFill>
                <a:latin typeface="Georgia Pro Semibold" pitchFamily="18" charset="0"/>
              </a:rPr>
              <a:t>FEBBRAIO</a:t>
            </a:r>
            <a:endParaRPr lang="it-IT" sz="4000" dirty="0">
              <a:solidFill>
                <a:srgbClr val="FF0000"/>
              </a:solidFill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911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Segnaposto contenut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76148811"/>
              </p:ext>
            </p:extLst>
          </p:nvPr>
        </p:nvGraphicFramePr>
        <p:xfrm>
          <a:off x="316810" y="764704"/>
          <a:ext cx="8496944" cy="5814690"/>
        </p:xfrm>
        <a:graphic>
          <a:graphicData uri="http://schemas.openxmlformats.org/drawingml/2006/table">
            <a:tbl>
              <a:tblPr/>
              <a:tblGrid>
                <a:gridCol w="1950934"/>
                <a:gridCol w="1728192"/>
                <a:gridCol w="1651580"/>
                <a:gridCol w="3166238"/>
              </a:tblGrid>
              <a:tr h="1509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400" dirty="0" err="1">
                          <a:solidFill>
                            <a:schemeClr val="tx2"/>
                          </a:solidFill>
                          <a:latin typeface="Cambria"/>
                          <a:ea typeface="MS Mincho"/>
                          <a:cs typeface="Times New Roman"/>
                        </a:rPr>
                        <a:t>Kanji</a:t>
                      </a:r>
                      <a:endParaRPr lang="it-IT" sz="2400" dirty="0">
                        <a:solidFill>
                          <a:schemeClr val="tx2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9460" marR="394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chemeClr val="tx2"/>
                          </a:solidFill>
                          <a:latin typeface="Cambria"/>
                          <a:ea typeface="MS Mincho"/>
                          <a:cs typeface="Times New Roman"/>
                        </a:rPr>
                        <a:t>Giapponese</a:t>
                      </a:r>
                      <a:endParaRPr lang="it-IT" sz="2400" dirty="0">
                        <a:solidFill>
                          <a:schemeClr val="tx2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9460" marR="394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chemeClr val="tx2"/>
                          </a:solidFill>
                          <a:latin typeface="Cambria"/>
                          <a:ea typeface="MS Mincho"/>
                          <a:cs typeface="Times New Roman"/>
                        </a:rPr>
                        <a:t>Traduzione</a:t>
                      </a:r>
                      <a:endParaRPr lang="it-IT" sz="2400" dirty="0">
                        <a:solidFill>
                          <a:schemeClr val="tx2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9460" marR="394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chemeClr val="tx2"/>
                          </a:solidFill>
                          <a:latin typeface="Cambria"/>
                          <a:ea typeface="MS Mincho"/>
                          <a:cs typeface="Times New Roman"/>
                        </a:rPr>
                        <a:t>Note</a:t>
                      </a:r>
                      <a:endParaRPr lang="it-IT" sz="2400" dirty="0">
                        <a:solidFill>
                          <a:schemeClr val="tx2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9460" marR="394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05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ja-JP" sz="2000" b="1" dirty="0">
                          <a:solidFill>
                            <a:schemeClr val="tx2"/>
                          </a:solidFill>
                          <a:latin typeface="Cambria"/>
                          <a:ea typeface="MS Mincho"/>
                          <a:cs typeface="Times New Roman"/>
                        </a:rPr>
                        <a:t>一月</a:t>
                      </a:r>
                      <a:endParaRPr lang="it-IT" sz="2000" dirty="0">
                        <a:solidFill>
                          <a:schemeClr val="tx2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9460" marR="394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 err="1">
                          <a:solidFill>
                            <a:schemeClr val="tx2"/>
                          </a:solidFill>
                          <a:latin typeface="Cambria"/>
                          <a:ea typeface="MS Mincho"/>
                          <a:cs typeface="Times New Roman"/>
                        </a:rPr>
                        <a:t>Ichigatsu</a:t>
                      </a:r>
                      <a:endParaRPr lang="it-IT" sz="2000" dirty="0">
                        <a:solidFill>
                          <a:schemeClr val="tx2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9460" marR="394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>
                          <a:solidFill>
                            <a:schemeClr val="tx2"/>
                          </a:solidFill>
                          <a:latin typeface="Cambria"/>
                          <a:ea typeface="MS Mincho"/>
                          <a:cs typeface="Times New Roman"/>
                        </a:rPr>
                        <a:t>Gennaio</a:t>
                      </a:r>
                      <a:endParaRPr lang="it-IT" sz="2000" dirty="0">
                        <a:solidFill>
                          <a:schemeClr val="tx2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9460" marR="394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>
                          <a:solidFill>
                            <a:schemeClr val="tx2"/>
                          </a:solidFill>
                          <a:latin typeface="Cambria"/>
                          <a:ea typeface="MS Mincho"/>
                          <a:cs typeface="Times New Roman"/>
                        </a:rPr>
                        <a:t>Mese della prima luna</a:t>
                      </a:r>
                      <a:endParaRPr lang="it-IT" sz="2000" dirty="0">
                        <a:solidFill>
                          <a:schemeClr val="tx2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9460" marR="394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442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ja-JP" sz="2000" b="1" dirty="0">
                          <a:solidFill>
                            <a:schemeClr val="tx2"/>
                          </a:solidFill>
                          <a:latin typeface="Cambria"/>
                          <a:ea typeface="MS Mincho"/>
                          <a:cs typeface="Times New Roman"/>
                        </a:rPr>
                        <a:t>二月</a:t>
                      </a:r>
                      <a:endParaRPr lang="it-IT" sz="2000" dirty="0">
                        <a:solidFill>
                          <a:schemeClr val="tx2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9460" marR="394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 err="1">
                          <a:solidFill>
                            <a:schemeClr val="tx2"/>
                          </a:solidFill>
                          <a:latin typeface="Cambria"/>
                          <a:ea typeface="MS Mincho"/>
                          <a:cs typeface="Times New Roman"/>
                        </a:rPr>
                        <a:t>Nigatsu</a:t>
                      </a:r>
                      <a:endParaRPr lang="it-IT" sz="2000" dirty="0">
                        <a:solidFill>
                          <a:schemeClr val="tx2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9460" marR="394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>
                          <a:solidFill>
                            <a:schemeClr val="tx2"/>
                          </a:solidFill>
                          <a:latin typeface="Cambria"/>
                          <a:ea typeface="MS Mincho"/>
                          <a:cs typeface="Times New Roman"/>
                        </a:rPr>
                        <a:t>Febbraio</a:t>
                      </a:r>
                      <a:endParaRPr lang="it-IT" sz="2000" dirty="0">
                        <a:solidFill>
                          <a:schemeClr val="tx2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9460" marR="394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>
                          <a:solidFill>
                            <a:schemeClr val="tx2"/>
                          </a:solidFill>
                          <a:latin typeface="Cambria"/>
                          <a:ea typeface="MS Mincho"/>
                          <a:cs typeface="Times New Roman"/>
                        </a:rPr>
                        <a:t>Mese della seconda luna</a:t>
                      </a:r>
                      <a:endParaRPr lang="it-IT" sz="2000" dirty="0">
                        <a:solidFill>
                          <a:schemeClr val="tx2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9460" marR="394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379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ja-JP" sz="2000" b="1" dirty="0">
                          <a:solidFill>
                            <a:schemeClr val="tx2"/>
                          </a:solidFill>
                          <a:latin typeface="Cambria"/>
                          <a:ea typeface="MS Mincho"/>
                          <a:cs typeface="Times New Roman"/>
                        </a:rPr>
                        <a:t>三月</a:t>
                      </a:r>
                      <a:endParaRPr lang="it-IT" sz="2000" dirty="0">
                        <a:solidFill>
                          <a:schemeClr val="tx2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9460" marR="394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 err="1">
                          <a:solidFill>
                            <a:schemeClr val="tx2"/>
                          </a:solidFill>
                          <a:latin typeface="Cambria"/>
                          <a:ea typeface="MS Mincho"/>
                          <a:cs typeface="Times New Roman"/>
                        </a:rPr>
                        <a:t>Sangatsu</a:t>
                      </a:r>
                      <a:endParaRPr lang="it-IT" sz="2000" dirty="0">
                        <a:solidFill>
                          <a:schemeClr val="tx2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9460" marR="394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>
                          <a:solidFill>
                            <a:schemeClr val="tx2"/>
                          </a:solidFill>
                          <a:latin typeface="Cambria"/>
                          <a:ea typeface="MS Mincho"/>
                          <a:cs typeface="Times New Roman"/>
                        </a:rPr>
                        <a:t>Marzo</a:t>
                      </a:r>
                      <a:endParaRPr lang="it-IT" sz="2000" dirty="0">
                        <a:solidFill>
                          <a:schemeClr val="tx2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9460" marR="394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>
                          <a:solidFill>
                            <a:schemeClr val="tx2"/>
                          </a:solidFill>
                          <a:latin typeface="Cambria"/>
                          <a:ea typeface="MS Mincho"/>
                          <a:cs typeface="Times New Roman"/>
                        </a:rPr>
                        <a:t>Mese della terza luna</a:t>
                      </a:r>
                      <a:endParaRPr lang="it-IT" sz="2000" dirty="0">
                        <a:solidFill>
                          <a:schemeClr val="tx2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9460" marR="394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442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ja-JP" sz="2000" b="1" dirty="0">
                          <a:solidFill>
                            <a:schemeClr val="tx2"/>
                          </a:solidFill>
                          <a:latin typeface="Cambria"/>
                          <a:ea typeface="MS Mincho"/>
                          <a:cs typeface="Times New Roman"/>
                        </a:rPr>
                        <a:t>四月</a:t>
                      </a:r>
                      <a:endParaRPr lang="it-IT" sz="2000" dirty="0">
                        <a:solidFill>
                          <a:schemeClr val="tx2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9460" marR="394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 err="1">
                          <a:solidFill>
                            <a:schemeClr val="tx2"/>
                          </a:solidFill>
                          <a:latin typeface="Cambria"/>
                          <a:ea typeface="MS Mincho"/>
                          <a:cs typeface="Times New Roman"/>
                        </a:rPr>
                        <a:t>Shigatsu</a:t>
                      </a:r>
                      <a:endParaRPr lang="it-IT" sz="2000" dirty="0">
                        <a:solidFill>
                          <a:schemeClr val="tx2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9460" marR="394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>
                          <a:solidFill>
                            <a:schemeClr val="tx2"/>
                          </a:solidFill>
                          <a:latin typeface="Cambria"/>
                          <a:ea typeface="MS Mincho"/>
                          <a:cs typeface="Times New Roman"/>
                        </a:rPr>
                        <a:t>Aprile</a:t>
                      </a:r>
                      <a:endParaRPr lang="it-IT" sz="2000" dirty="0">
                        <a:solidFill>
                          <a:schemeClr val="tx2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9460" marR="394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>
                          <a:solidFill>
                            <a:schemeClr val="tx2"/>
                          </a:solidFill>
                          <a:latin typeface="Cambria"/>
                          <a:ea typeface="MS Mincho"/>
                          <a:cs typeface="Times New Roman"/>
                        </a:rPr>
                        <a:t>Mese della quarta luna</a:t>
                      </a:r>
                      <a:endParaRPr lang="it-IT" sz="2000" dirty="0">
                        <a:solidFill>
                          <a:schemeClr val="tx2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9460" marR="394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379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ja-JP" sz="2000" b="1" dirty="0">
                          <a:solidFill>
                            <a:schemeClr val="tx2"/>
                          </a:solidFill>
                          <a:latin typeface="Cambria"/>
                          <a:ea typeface="MS Mincho"/>
                          <a:cs typeface="Times New Roman"/>
                        </a:rPr>
                        <a:t>五月</a:t>
                      </a:r>
                      <a:endParaRPr lang="it-IT" sz="2000" dirty="0">
                        <a:solidFill>
                          <a:schemeClr val="tx2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9460" marR="394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 err="1">
                          <a:solidFill>
                            <a:schemeClr val="tx2"/>
                          </a:solidFill>
                          <a:latin typeface="Cambria"/>
                          <a:ea typeface="MS Mincho"/>
                          <a:cs typeface="Times New Roman"/>
                        </a:rPr>
                        <a:t>Gogatsu</a:t>
                      </a:r>
                      <a:endParaRPr lang="it-IT" sz="2000" dirty="0">
                        <a:solidFill>
                          <a:schemeClr val="tx2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9460" marR="394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>
                          <a:solidFill>
                            <a:schemeClr val="tx2"/>
                          </a:solidFill>
                          <a:latin typeface="Cambria"/>
                          <a:ea typeface="MS Mincho"/>
                          <a:cs typeface="Times New Roman"/>
                        </a:rPr>
                        <a:t>Maggio</a:t>
                      </a:r>
                      <a:endParaRPr lang="it-IT" sz="2000" dirty="0">
                        <a:solidFill>
                          <a:schemeClr val="tx2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9460" marR="394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>
                          <a:solidFill>
                            <a:schemeClr val="tx2"/>
                          </a:solidFill>
                          <a:latin typeface="Cambria"/>
                          <a:ea typeface="MS Mincho"/>
                          <a:cs typeface="Times New Roman"/>
                        </a:rPr>
                        <a:t>Mese della quinta luna</a:t>
                      </a:r>
                      <a:endParaRPr lang="it-IT" sz="2000" dirty="0">
                        <a:solidFill>
                          <a:schemeClr val="tx2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9460" marR="394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5076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ja-JP" sz="2000" b="1" dirty="0">
                          <a:solidFill>
                            <a:schemeClr val="tx2"/>
                          </a:solidFill>
                          <a:latin typeface="Cambria"/>
                          <a:ea typeface="MS Mincho"/>
                          <a:cs typeface="Times New Roman"/>
                        </a:rPr>
                        <a:t>六月</a:t>
                      </a:r>
                      <a:endParaRPr lang="it-IT" sz="2000" dirty="0">
                        <a:solidFill>
                          <a:schemeClr val="tx2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9460" marR="394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 err="1">
                          <a:solidFill>
                            <a:schemeClr val="tx2"/>
                          </a:solidFill>
                          <a:latin typeface="Cambria"/>
                          <a:ea typeface="MS Mincho"/>
                          <a:cs typeface="Times New Roman"/>
                        </a:rPr>
                        <a:t>Rokugatsu</a:t>
                      </a:r>
                      <a:endParaRPr lang="it-IT" sz="2000" dirty="0">
                        <a:solidFill>
                          <a:schemeClr val="tx2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9460" marR="394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>
                          <a:solidFill>
                            <a:schemeClr val="tx2"/>
                          </a:solidFill>
                          <a:latin typeface="Cambria"/>
                          <a:ea typeface="MS Mincho"/>
                          <a:cs typeface="Times New Roman"/>
                        </a:rPr>
                        <a:t>Giugno</a:t>
                      </a:r>
                      <a:endParaRPr lang="it-IT" sz="2000" dirty="0">
                        <a:solidFill>
                          <a:schemeClr val="tx2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9460" marR="394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>
                          <a:solidFill>
                            <a:schemeClr val="tx2"/>
                          </a:solidFill>
                          <a:latin typeface="Cambria"/>
                          <a:ea typeface="MS Mincho"/>
                          <a:cs typeface="Times New Roman"/>
                        </a:rPr>
                        <a:t>Mese della sesta luna</a:t>
                      </a:r>
                      <a:endParaRPr lang="it-IT" sz="2000" dirty="0">
                        <a:solidFill>
                          <a:schemeClr val="tx2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9460" marR="394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460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ja-JP" sz="2000" b="1" dirty="0">
                          <a:solidFill>
                            <a:schemeClr val="tx2"/>
                          </a:solidFill>
                          <a:latin typeface="Cambria"/>
                          <a:ea typeface="MS Mincho"/>
                          <a:cs typeface="Times New Roman"/>
                        </a:rPr>
                        <a:t>七月</a:t>
                      </a:r>
                      <a:endParaRPr lang="it-IT" sz="2000" dirty="0">
                        <a:solidFill>
                          <a:schemeClr val="tx2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9460" marR="394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 err="1">
                          <a:solidFill>
                            <a:schemeClr val="tx2"/>
                          </a:solidFill>
                          <a:latin typeface="Cambria"/>
                          <a:ea typeface="MS Mincho"/>
                          <a:cs typeface="Times New Roman"/>
                        </a:rPr>
                        <a:t>Shichigatsu</a:t>
                      </a:r>
                      <a:endParaRPr lang="it-IT" sz="2000" dirty="0">
                        <a:solidFill>
                          <a:schemeClr val="tx2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9460" marR="394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>
                          <a:solidFill>
                            <a:schemeClr val="tx2"/>
                          </a:solidFill>
                          <a:latin typeface="Cambria"/>
                          <a:ea typeface="MS Mincho"/>
                          <a:cs typeface="Times New Roman"/>
                        </a:rPr>
                        <a:t>Luglio</a:t>
                      </a:r>
                      <a:endParaRPr lang="it-IT" sz="2000" dirty="0">
                        <a:solidFill>
                          <a:schemeClr val="tx2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9460" marR="394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>
                          <a:solidFill>
                            <a:schemeClr val="tx2"/>
                          </a:solidFill>
                          <a:latin typeface="Cambria"/>
                          <a:ea typeface="MS Mincho"/>
                          <a:cs typeface="Times New Roman"/>
                        </a:rPr>
                        <a:t>Mese della settima luna</a:t>
                      </a:r>
                      <a:endParaRPr lang="it-IT" sz="2000" dirty="0">
                        <a:solidFill>
                          <a:schemeClr val="tx2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9460" marR="394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325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ja-JP" sz="2000" b="1" dirty="0">
                          <a:solidFill>
                            <a:schemeClr val="tx2"/>
                          </a:solidFill>
                          <a:latin typeface="Cambria"/>
                          <a:ea typeface="MS Mincho"/>
                          <a:cs typeface="Times New Roman"/>
                        </a:rPr>
                        <a:t>八月</a:t>
                      </a:r>
                      <a:endParaRPr lang="it-IT" sz="2000" dirty="0">
                        <a:solidFill>
                          <a:schemeClr val="tx2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9460" marR="394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 err="1">
                          <a:solidFill>
                            <a:schemeClr val="tx2"/>
                          </a:solidFill>
                          <a:latin typeface="Cambria"/>
                          <a:ea typeface="MS Mincho"/>
                          <a:cs typeface="Times New Roman"/>
                        </a:rPr>
                        <a:t>Hachigatsu</a:t>
                      </a:r>
                      <a:endParaRPr lang="it-IT" sz="2000" dirty="0">
                        <a:solidFill>
                          <a:schemeClr val="tx2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9460" marR="394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000">
                          <a:solidFill>
                            <a:schemeClr val="tx2"/>
                          </a:solidFill>
                          <a:latin typeface="Cambria"/>
                          <a:ea typeface="MS Mincho"/>
                          <a:cs typeface="Times New Roman"/>
                        </a:rPr>
                        <a:t>Agosto</a:t>
                      </a:r>
                      <a:endParaRPr lang="it-IT" sz="2000">
                        <a:solidFill>
                          <a:schemeClr val="tx2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9460" marR="394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>
                          <a:solidFill>
                            <a:schemeClr val="tx2"/>
                          </a:solidFill>
                          <a:latin typeface="Cambria"/>
                          <a:ea typeface="MS Mincho"/>
                          <a:cs typeface="Times New Roman"/>
                        </a:rPr>
                        <a:t>Mese dell’ottava luna</a:t>
                      </a:r>
                      <a:endParaRPr lang="it-IT" sz="2000" dirty="0">
                        <a:solidFill>
                          <a:schemeClr val="tx2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9460" marR="394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5117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ja-JP" sz="2000" b="1" dirty="0">
                          <a:solidFill>
                            <a:schemeClr val="tx2"/>
                          </a:solidFill>
                          <a:latin typeface="Cambria"/>
                          <a:ea typeface="MS Mincho"/>
                          <a:cs typeface="Times New Roman"/>
                        </a:rPr>
                        <a:t>九月</a:t>
                      </a:r>
                      <a:endParaRPr lang="it-IT" sz="2000" dirty="0">
                        <a:solidFill>
                          <a:schemeClr val="tx2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9460" marR="394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 err="1">
                          <a:solidFill>
                            <a:schemeClr val="tx2"/>
                          </a:solidFill>
                          <a:latin typeface="Cambria"/>
                          <a:ea typeface="MS Mincho"/>
                          <a:cs typeface="Times New Roman"/>
                        </a:rPr>
                        <a:t>Kugatsu</a:t>
                      </a:r>
                      <a:endParaRPr lang="it-IT" sz="2000" dirty="0">
                        <a:solidFill>
                          <a:schemeClr val="tx2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9460" marR="394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000">
                          <a:solidFill>
                            <a:schemeClr val="tx2"/>
                          </a:solidFill>
                          <a:latin typeface="Cambria"/>
                          <a:ea typeface="MS Mincho"/>
                          <a:cs typeface="Times New Roman"/>
                        </a:rPr>
                        <a:t>Settembre</a:t>
                      </a:r>
                      <a:endParaRPr lang="it-IT" sz="2000">
                        <a:solidFill>
                          <a:schemeClr val="tx2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9460" marR="394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>
                          <a:solidFill>
                            <a:schemeClr val="tx2"/>
                          </a:solidFill>
                          <a:latin typeface="Cambria"/>
                          <a:ea typeface="MS Mincho"/>
                          <a:cs typeface="Times New Roman"/>
                        </a:rPr>
                        <a:t>Mese della nona luna</a:t>
                      </a:r>
                      <a:endParaRPr lang="it-IT" sz="2000" dirty="0">
                        <a:solidFill>
                          <a:schemeClr val="tx2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9460" marR="394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172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ja-JP" sz="2000" b="1" dirty="0">
                          <a:solidFill>
                            <a:schemeClr val="tx2"/>
                          </a:solidFill>
                          <a:latin typeface="Cambria"/>
                          <a:ea typeface="MS Mincho"/>
                          <a:cs typeface="Times New Roman"/>
                        </a:rPr>
                        <a:t>十月</a:t>
                      </a:r>
                      <a:endParaRPr lang="it-IT" sz="2000" dirty="0">
                        <a:solidFill>
                          <a:schemeClr val="tx2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9460" marR="394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 err="1">
                          <a:solidFill>
                            <a:schemeClr val="tx2"/>
                          </a:solidFill>
                          <a:latin typeface="Cambria"/>
                          <a:ea typeface="MS Mincho"/>
                          <a:cs typeface="Times New Roman"/>
                        </a:rPr>
                        <a:t>Jūgatsu</a:t>
                      </a:r>
                      <a:endParaRPr lang="it-IT" sz="2000" dirty="0">
                        <a:solidFill>
                          <a:schemeClr val="tx2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9460" marR="394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>
                          <a:solidFill>
                            <a:schemeClr val="tx2"/>
                          </a:solidFill>
                          <a:latin typeface="Cambria"/>
                          <a:ea typeface="MS Mincho"/>
                          <a:cs typeface="Times New Roman"/>
                        </a:rPr>
                        <a:t>Ottobre</a:t>
                      </a:r>
                      <a:endParaRPr lang="it-IT" sz="2000" dirty="0">
                        <a:solidFill>
                          <a:schemeClr val="tx2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9460" marR="394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>
                          <a:solidFill>
                            <a:schemeClr val="tx2"/>
                          </a:solidFill>
                          <a:latin typeface="Cambria"/>
                          <a:ea typeface="MS Mincho"/>
                          <a:cs typeface="Times New Roman"/>
                        </a:rPr>
                        <a:t>Mese della decima luna</a:t>
                      </a:r>
                      <a:endParaRPr lang="it-IT" sz="2000" dirty="0">
                        <a:solidFill>
                          <a:schemeClr val="tx2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9460" marR="394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424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ja-JP" sz="2000" b="1" dirty="0">
                          <a:solidFill>
                            <a:schemeClr val="tx2"/>
                          </a:solidFill>
                          <a:latin typeface="Cambria"/>
                          <a:ea typeface="MS Mincho"/>
                          <a:cs typeface="Times New Roman"/>
                        </a:rPr>
                        <a:t>十一月</a:t>
                      </a:r>
                      <a:endParaRPr lang="it-IT" sz="2000" dirty="0">
                        <a:solidFill>
                          <a:schemeClr val="tx2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9460" marR="394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000">
                          <a:solidFill>
                            <a:schemeClr val="tx2"/>
                          </a:solidFill>
                          <a:latin typeface="Cambria"/>
                          <a:ea typeface="MS Mincho"/>
                          <a:cs typeface="Times New Roman"/>
                        </a:rPr>
                        <a:t>Jūichigatsu</a:t>
                      </a:r>
                      <a:endParaRPr lang="it-IT" sz="2000">
                        <a:solidFill>
                          <a:schemeClr val="tx2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9460" marR="394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>
                          <a:solidFill>
                            <a:schemeClr val="tx2"/>
                          </a:solidFill>
                          <a:latin typeface="Cambria"/>
                          <a:ea typeface="MS Mincho"/>
                          <a:cs typeface="Times New Roman"/>
                        </a:rPr>
                        <a:t>Novembre</a:t>
                      </a:r>
                      <a:endParaRPr lang="it-IT" sz="2000" dirty="0">
                        <a:solidFill>
                          <a:schemeClr val="tx2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9460" marR="394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>
                          <a:solidFill>
                            <a:schemeClr val="tx2"/>
                          </a:solidFill>
                          <a:latin typeface="Cambria"/>
                          <a:ea typeface="MS Mincho"/>
                          <a:cs typeface="Times New Roman"/>
                        </a:rPr>
                        <a:t>Mese della undicesima luna</a:t>
                      </a:r>
                      <a:endParaRPr lang="it-IT" sz="2000" dirty="0">
                        <a:solidFill>
                          <a:schemeClr val="tx2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9460" marR="394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483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ja-JP" sz="2000" b="1" dirty="0">
                          <a:solidFill>
                            <a:schemeClr val="tx2"/>
                          </a:solidFill>
                          <a:latin typeface="Cambria"/>
                          <a:ea typeface="MS Mincho"/>
                          <a:cs typeface="Times New Roman"/>
                        </a:rPr>
                        <a:t>十二月</a:t>
                      </a:r>
                      <a:endParaRPr lang="it-IT" sz="2000" dirty="0">
                        <a:solidFill>
                          <a:schemeClr val="tx2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9460" marR="394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 err="1">
                          <a:solidFill>
                            <a:schemeClr val="tx2"/>
                          </a:solidFill>
                          <a:latin typeface="Cambria"/>
                          <a:ea typeface="MS Mincho"/>
                          <a:cs typeface="Times New Roman"/>
                        </a:rPr>
                        <a:t>Jūnigatsu</a:t>
                      </a:r>
                      <a:endParaRPr lang="it-IT" sz="2000" dirty="0">
                        <a:solidFill>
                          <a:schemeClr val="tx2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9460" marR="394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>
                          <a:solidFill>
                            <a:schemeClr val="tx2"/>
                          </a:solidFill>
                          <a:latin typeface="Cambria"/>
                          <a:ea typeface="MS Mincho"/>
                          <a:cs typeface="Times New Roman"/>
                        </a:rPr>
                        <a:t>Dicembre</a:t>
                      </a:r>
                      <a:endParaRPr lang="it-IT" sz="2000" dirty="0">
                        <a:solidFill>
                          <a:schemeClr val="tx2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9460" marR="394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>
                          <a:solidFill>
                            <a:schemeClr val="tx2"/>
                          </a:solidFill>
                          <a:latin typeface="Cambria"/>
                          <a:ea typeface="MS Mincho"/>
                          <a:cs typeface="Times New Roman"/>
                        </a:rPr>
                        <a:t>Mese della dodicesima luna</a:t>
                      </a:r>
                      <a:endParaRPr lang="it-IT" sz="2000" dirty="0">
                        <a:solidFill>
                          <a:schemeClr val="tx2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39460" marR="394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CasellaDiTesto 1"/>
          <p:cNvSpPr txBox="1"/>
          <p:nvPr/>
        </p:nvSpPr>
        <p:spPr>
          <a:xfrm>
            <a:off x="-6718" y="14799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>
                <a:solidFill>
                  <a:schemeClr val="tx2"/>
                </a:solidFill>
                <a:latin typeface="Georgia Pro Semibold" pitchFamily="18" charset="0"/>
              </a:rPr>
              <a:t>Mesi dell’anno</a:t>
            </a:r>
            <a:endParaRPr lang="it-IT" sz="2800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045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1486465"/>
              </p:ext>
            </p:extLst>
          </p:nvPr>
        </p:nvGraphicFramePr>
        <p:xfrm>
          <a:off x="287524" y="764704"/>
          <a:ext cx="8568951" cy="5472613"/>
        </p:xfrm>
        <a:graphic>
          <a:graphicData uri="http://schemas.openxmlformats.org/drawingml/2006/table">
            <a:tbl>
              <a:tblPr/>
              <a:tblGrid>
                <a:gridCol w="2786651"/>
                <a:gridCol w="3240124"/>
                <a:gridCol w="2542176"/>
              </a:tblGrid>
              <a:tr h="389539">
                <a:tc>
                  <a:txBody>
                    <a:bodyPr/>
                    <a:lstStyle/>
                    <a:p>
                      <a:pPr marR="1143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400" b="0" i="0" dirty="0" smtClean="0">
                          <a:solidFill>
                            <a:schemeClr val="tx2"/>
                          </a:solidFill>
                          <a:latin typeface="Georgia Pro Semibold" pitchFamily="18" charset="0"/>
                          <a:ea typeface="MS Mincho"/>
                          <a:cs typeface="Times New Roman"/>
                        </a:rPr>
                        <a:t> Italiano</a:t>
                      </a:r>
                      <a:endParaRPr lang="it-IT" sz="2400" b="0" i="0" dirty="0">
                        <a:solidFill>
                          <a:schemeClr val="tx2"/>
                        </a:solidFill>
                        <a:latin typeface="Georgia Pro Semibold" pitchFamily="18" charset="0"/>
                        <a:ea typeface="MS Mincho"/>
                        <a:cs typeface="Times New Roman"/>
                      </a:endParaRPr>
                    </a:p>
                  </a:txBody>
                  <a:tcPr marL="56953" marR="46934" marT="242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206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400" b="0" i="0" dirty="0" smtClean="0">
                          <a:solidFill>
                            <a:schemeClr val="tx2"/>
                          </a:solidFill>
                          <a:latin typeface="Georgia Pro Semibold" pitchFamily="18" charset="0"/>
                          <a:ea typeface="Calibri"/>
                          <a:cs typeface="Calibri"/>
                        </a:rPr>
                        <a:t>Giapponese </a:t>
                      </a:r>
                      <a:endParaRPr lang="it-IT" sz="2400" b="0" i="0" dirty="0">
                        <a:solidFill>
                          <a:schemeClr val="tx2"/>
                        </a:solidFill>
                        <a:latin typeface="Georgia Pro Semibold" pitchFamily="18" charset="0"/>
                        <a:ea typeface="MS Mincho"/>
                        <a:cs typeface="Times New Roman"/>
                      </a:endParaRPr>
                    </a:p>
                  </a:txBody>
                  <a:tcPr marL="56953" marR="46934" marT="242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079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400" b="0" i="0" dirty="0" smtClean="0">
                          <a:solidFill>
                            <a:schemeClr val="tx2"/>
                          </a:solidFill>
                          <a:latin typeface="Georgia Pro Semibold" pitchFamily="18" charset="0"/>
                          <a:ea typeface="MS Mincho"/>
                          <a:cs typeface="Times New Roman"/>
                        </a:rPr>
                        <a:t>Pronuncia</a:t>
                      </a:r>
                      <a:endParaRPr lang="it-IT" sz="2400" b="0" i="0" dirty="0">
                        <a:solidFill>
                          <a:schemeClr val="tx2"/>
                        </a:solidFill>
                        <a:latin typeface="Georgia Pro Semibold" pitchFamily="18" charset="0"/>
                        <a:ea typeface="MS Mincho"/>
                        <a:cs typeface="Times New Roman"/>
                      </a:endParaRPr>
                    </a:p>
                  </a:txBody>
                  <a:tcPr marL="56953" marR="46934" marT="242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26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b="0" i="0" dirty="0" smtClean="0">
                          <a:solidFill>
                            <a:schemeClr val="tx2"/>
                          </a:solidFill>
                          <a:latin typeface="Georgia Pro Semibold" pitchFamily="18" charset="0"/>
                          <a:ea typeface="MS Mincho"/>
                          <a:cs typeface="Times New Roman"/>
                        </a:rPr>
                        <a:t>Buon Appetito</a:t>
                      </a:r>
                      <a:endParaRPr lang="it-IT" sz="2000" b="0" i="0" dirty="0">
                        <a:solidFill>
                          <a:schemeClr val="tx2"/>
                        </a:solidFill>
                        <a:latin typeface="Georgia Pro Semibold" pitchFamily="18" charset="0"/>
                        <a:ea typeface="MS Mincho"/>
                        <a:cs typeface="Times New Roman"/>
                      </a:endParaRPr>
                    </a:p>
                  </a:txBody>
                  <a:tcPr marL="56953" marR="46934" marT="242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7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b="0" i="0" dirty="0" err="1" smtClean="0">
                          <a:solidFill>
                            <a:schemeClr val="tx2"/>
                          </a:solidFill>
                          <a:latin typeface="Georgia Pro Semibold" pitchFamily="18" charset="0"/>
                          <a:ea typeface="MS Mincho"/>
                          <a:cs typeface="Times New Roman"/>
                        </a:rPr>
                        <a:t>Itadakimasu</a:t>
                      </a:r>
                      <a:endParaRPr lang="it-IT" sz="2000" b="0" i="0" dirty="0">
                        <a:solidFill>
                          <a:schemeClr val="tx2"/>
                        </a:solidFill>
                        <a:latin typeface="Georgia Pro Semibold" pitchFamily="18" charset="0"/>
                        <a:ea typeface="MS Mincho"/>
                        <a:cs typeface="Times New Roman"/>
                      </a:endParaRPr>
                    </a:p>
                  </a:txBody>
                  <a:tcPr marL="56953" marR="46934" marT="242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b="0" i="0" dirty="0" err="1" smtClean="0">
                          <a:solidFill>
                            <a:schemeClr val="tx2"/>
                          </a:solidFill>
                          <a:latin typeface="Georgia Pro Semibold" pitchFamily="18" charset="0"/>
                          <a:ea typeface="MS Mincho"/>
                          <a:cs typeface="Times New Roman"/>
                        </a:rPr>
                        <a:t>Itadakimasu</a:t>
                      </a:r>
                      <a:endParaRPr lang="it-IT" sz="2000" b="0" i="0" dirty="0">
                        <a:solidFill>
                          <a:schemeClr val="tx2"/>
                        </a:solidFill>
                        <a:latin typeface="Georgia Pro Semibold" pitchFamily="18" charset="0"/>
                        <a:ea typeface="MS Mincho"/>
                        <a:cs typeface="Times New Roman"/>
                      </a:endParaRPr>
                    </a:p>
                  </a:txBody>
                  <a:tcPr marL="56953" marR="46934" marT="242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26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b="0" i="0" dirty="0" smtClean="0">
                          <a:solidFill>
                            <a:schemeClr val="tx2"/>
                          </a:solidFill>
                          <a:latin typeface="Georgia Pro Semibold" pitchFamily="18" charset="0"/>
                          <a:ea typeface="MS Mincho"/>
                          <a:cs typeface="Times New Roman"/>
                        </a:rPr>
                        <a:t>Salute! Cin</a:t>
                      </a:r>
                      <a:r>
                        <a:rPr lang="it-IT" sz="2000" b="0" i="0" baseline="0" dirty="0" smtClean="0">
                          <a:solidFill>
                            <a:schemeClr val="tx2"/>
                          </a:solidFill>
                          <a:latin typeface="Georgia Pro Semibold" pitchFamily="18" charset="0"/>
                          <a:ea typeface="MS Mincho"/>
                          <a:cs typeface="Times New Roman"/>
                        </a:rPr>
                        <a:t> </a:t>
                      </a:r>
                      <a:r>
                        <a:rPr lang="it-IT" sz="2000" b="0" i="0" baseline="0" dirty="0" err="1" smtClean="0">
                          <a:solidFill>
                            <a:schemeClr val="tx2"/>
                          </a:solidFill>
                          <a:latin typeface="Georgia Pro Semibold" pitchFamily="18" charset="0"/>
                          <a:ea typeface="MS Mincho"/>
                          <a:cs typeface="Times New Roman"/>
                        </a:rPr>
                        <a:t>Cin</a:t>
                      </a:r>
                      <a:r>
                        <a:rPr lang="it-IT" sz="2000" b="0" i="0" baseline="0" dirty="0" smtClean="0">
                          <a:solidFill>
                            <a:schemeClr val="tx2"/>
                          </a:solidFill>
                          <a:latin typeface="Georgia Pro Semibold" pitchFamily="18" charset="0"/>
                          <a:ea typeface="MS Mincho"/>
                          <a:cs typeface="Times New Roman"/>
                        </a:rPr>
                        <a:t>!!</a:t>
                      </a:r>
                      <a:endParaRPr lang="it-IT" sz="2000" b="0" i="0" dirty="0">
                        <a:solidFill>
                          <a:schemeClr val="tx2"/>
                        </a:solidFill>
                        <a:latin typeface="Georgia Pro Semibold" pitchFamily="18" charset="0"/>
                        <a:ea typeface="MS Mincho"/>
                        <a:cs typeface="Times New Roman"/>
                      </a:endParaRPr>
                    </a:p>
                  </a:txBody>
                  <a:tcPr marL="56953" marR="46934" marT="242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7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b="0" i="0" dirty="0" err="1" smtClean="0">
                          <a:solidFill>
                            <a:schemeClr val="tx2"/>
                          </a:solidFill>
                          <a:latin typeface="Georgia Pro Semibold" pitchFamily="18" charset="0"/>
                          <a:ea typeface="MS Mincho"/>
                          <a:cs typeface="Times New Roman"/>
                        </a:rPr>
                        <a:t>Kanpai</a:t>
                      </a:r>
                      <a:endParaRPr lang="it-IT" sz="2000" b="0" i="0" dirty="0">
                        <a:solidFill>
                          <a:schemeClr val="tx2"/>
                        </a:solidFill>
                        <a:latin typeface="Georgia Pro Semibold" pitchFamily="18" charset="0"/>
                        <a:ea typeface="MS Mincho"/>
                        <a:cs typeface="Times New Roman"/>
                      </a:endParaRPr>
                    </a:p>
                  </a:txBody>
                  <a:tcPr marL="56953" marR="46934" marT="242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b="0" i="0" dirty="0" err="1" smtClean="0">
                          <a:solidFill>
                            <a:schemeClr val="tx2"/>
                          </a:solidFill>
                          <a:latin typeface="Georgia Pro Semibold" pitchFamily="18" charset="0"/>
                          <a:ea typeface="MS Mincho"/>
                          <a:cs typeface="Times New Roman"/>
                        </a:rPr>
                        <a:t>Kampai</a:t>
                      </a:r>
                      <a:endParaRPr lang="it-IT" sz="2000" b="0" i="0" dirty="0">
                        <a:solidFill>
                          <a:schemeClr val="tx2"/>
                        </a:solidFill>
                        <a:latin typeface="Georgia Pro Semibold" pitchFamily="18" charset="0"/>
                        <a:ea typeface="MS Mincho"/>
                        <a:cs typeface="Times New Roman"/>
                      </a:endParaRPr>
                    </a:p>
                  </a:txBody>
                  <a:tcPr marL="56953" marR="46934" marT="242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26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b="0" i="0" dirty="0" smtClean="0">
                          <a:solidFill>
                            <a:schemeClr val="tx2"/>
                          </a:solidFill>
                          <a:latin typeface="Georgia Pro Semibold" pitchFamily="18" charset="0"/>
                          <a:ea typeface="MS Mincho"/>
                          <a:cs typeface="Times New Roman"/>
                        </a:rPr>
                        <a:t>Menù</a:t>
                      </a:r>
                      <a:endParaRPr lang="it-IT" sz="2000" b="0" i="0" dirty="0">
                        <a:solidFill>
                          <a:schemeClr val="tx2"/>
                        </a:solidFill>
                        <a:latin typeface="Georgia Pro Semibold" pitchFamily="18" charset="0"/>
                        <a:ea typeface="MS Mincho"/>
                        <a:cs typeface="Times New Roman"/>
                      </a:endParaRPr>
                    </a:p>
                  </a:txBody>
                  <a:tcPr marL="56953" marR="46934" marT="242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7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b="0" i="0" dirty="0" err="1" smtClean="0">
                          <a:solidFill>
                            <a:schemeClr val="tx2"/>
                          </a:solidFill>
                          <a:latin typeface="Georgia Pro Semibold" pitchFamily="18" charset="0"/>
                          <a:ea typeface="MS Mincho"/>
                          <a:cs typeface="Times New Roman"/>
                        </a:rPr>
                        <a:t>Menyū</a:t>
                      </a:r>
                      <a:endParaRPr lang="it-IT" sz="2000" b="0" i="0" dirty="0">
                        <a:solidFill>
                          <a:schemeClr val="tx2"/>
                        </a:solidFill>
                        <a:latin typeface="Georgia Pro Semibold" pitchFamily="18" charset="0"/>
                        <a:ea typeface="MS Mincho"/>
                        <a:cs typeface="Times New Roman"/>
                      </a:endParaRPr>
                    </a:p>
                  </a:txBody>
                  <a:tcPr marL="56953" marR="46934" marT="242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b="0" i="0" dirty="0" err="1" smtClean="0">
                          <a:solidFill>
                            <a:schemeClr val="tx2"/>
                          </a:solidFill>
                          <a:latin typeface="Georgia Pro Semibold" pitchFamily="18" charset="0"/>
                          <a:ea typeface="MS Mincho"/>
                          <a:cs typeface="Times New Roman"/>
                        </a:rPr>
                        <a:t>Maniuu</a:t>
                      </a:r>
                      <a:endParaRPr lang="it-IT" sz="2000" b="0" i="0" dirty="0">
                        <a:solidFill>
                          <a:schemeClr val="tx2"/>
                        </a:solidFill>
                        <a:latin typeface="Georgia Pro Semibold" pitchFamily="18" charset="0"/>
                        <a:ea typeface="MS Mincho"/>
                        <a:cs typeface="Times New Roman"/>
                      </a:endParaRPr>
                    </a:p>
                  </a:txBody>
                  <a:tcPr marL="56953" marR="46934" marT="242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26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b="0" i="0" dirty="0" smtClean="0">
                          <a:solidFill>
                            <a:schemeClr val="tx2"/>
                          </a:solidFill>
                          <a:latin typeface="Georgia Pro Semibold" pitchFamily="18" charset="0"/>
                          <a:ea typeface="MS Mincho"/>
                          <a:cs typeface="Times New Roman"/>
                        </a:rPr>
                        <a:t>Acqua</a:t>
                      </a:r>
                      <a:endParaRPr lang="it-IT" sz="2000" b="0" i="0" dirty="0">
                        <a:solidFill>
                          <a:schemeClr val="tx2"/>
                        </a:solidFill>
                        <a:latin typeface="Georgia Pro Semibold" pitchFamily="18" charset="0"/>
                        <a:ea typeface="MS Mincho"/>
                        <a:cs typeface="Times New Roman"/>
                      </a:endParaRPr>
                    </a:p>
                  </a:txBody>
                  <a:tcPr marL="56953" marR="46934" marT="242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7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b="0" i="0" dirty="0" err="1" smtClean="0">
                          <a:solidFill>
                            <a:schemeClr val="tx2"/>
                          </a:solidFill>
                          <a:latin typeface="Georgia Pro Semibold" pitchFamily="18" charset="0"/>
                          <a:ea typeface="MS Mincho"/>
                          <a:cs typeface="Times New Roman"/>
                        </a:rPr>
                        <a:t>Mizu</a:t>
                      </a:r>
                      <a:endParaRPr lang="it-IT" sz="2000" b="0" i="0" dirty="0">
                        <a:solidFill>
                          <a:schemeClr val="tx2"/>
                        </a:solidFill>
                        <a:latin typeface="Georgia Pro Semibold" pitchFamily="18" charset="0"/>
                        <a:ea typeface="MS Mincho"/>
                        <a:cs typeface="Times New Roman"/>
                      </a:endParaRPr>
                    </a:p>
                  </a:txBody>
                  <a:tcPr marL="56953" marR="46934" marT="242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b="0" i="0" dirty="0" err="1" smtClean="0">
                          <a:solidFill>
                            <a:schemeClr val="tx2"/>
                          </a:solidFill>
                          <a:latin typeface="Georgia Pro Semibold" pitchFamily="18" charset="0"/>
                          <a:ea typeface="MS Mincho"/>
                          <a:cs typeface="Times New Roman"/>
                        </a:rPr>
                        <a:t>Misu</a:t>
                      </a:r>
                      <a:endParaRPr lang="it-IT" sz="2000" b="0" i="0" dirty="0">
                        <a:solidFill>
                          <a:schemeClr val="tx2"/>
                        </a:solidFill>
                        <a:latin typeface="Georgia Pro Semibold" pitchFamily="18" charset="0"/>
                        <a:ea typeface="MS Mincho"/>
                        <a:cs typeface="Times New Roman"/>
                      </a:endParaRPr>
                    </a:p>
                  </a:txBody>
                  <a:tcPr marL="56953" marR="46934" marT="242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26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b="0" i="0" dirty="0" smtClean="0">
                          <a:solidFill>
                            <a:schemeClr val="tx2"/>
                          </a:solidFill>
                          <a:latin typeface="Georgia Pro Semibold" pitchFamily="18" charset="0"/>
                          <a:ea typeface="MS Mincho"/>
                          <a:cs typeface="Times New Roman"/>
                        </a:rPr>
                        <a:t>Vino</a:t>
                      </a:r>
                      <a:endParaRPr lang="it-IT" sz="2000" b="0" i="0" dirty="0">
                        <a:solidFill>
                          <a:schemeClr val="tx2"/>
                        </a:solidFill>
                        <a:latin typeface="Georgia Pro Semibold" pitchFamily="18" charset="0"/>
                        <a:ea typeface="MS Mincho"/>
                        <a:cs typeface="Times New Roman"/>
                      </a:endParaRPr>
                    </a:p>
                  </a:txBody>
                  <a:tcPr marL="56953" marR="46934" marT="242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7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b="0" i="0" dirty="0" err="1" smtClean="0">
                          <a:solidFill>
                            <a:schemeClr val="tx2"/>
                          </a:solidFill>
                          <a:latin typeface="Georgia Pro Semibold" pitchFamily="18" charset="0"/>
                          <a:ea typeface="MS Mincho"/>
                          <a:cs typeface="Times New Roman"/>
                        </a:rPr>
                        <a:t>Uain</a:t>
                      </a:r>
                      <a:endParaRPr lang="it-IT" sz="2000" b="0" i="0" dirty="0">
                        <a:solidFill>
                          <a:schemeClr val="tx2"/>
                        </a:solidFill>
                        <a:latin typeface="Georgia Pro Semibold" pitchFamily="18" charset="0"/>
                        <a:ea typeface="MS Mincho"/>
                        <a:cs typeface="Times New Roman"/>
                      </a:endParaRPr>
                    </a:p>
                  </a:txBody>
                  <a:tcPr marL="56953" marR="46934" marT="242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b="0" i="0" dirty="0" err="1" smtClean="0">
                          <a:solidFill>
                            <a:schemeClr val="tx2"/>
                          </a:solidFill>
                          <a:latin typeface="Georgia Pro Semibold" pitchFamily="18" charset="0"/>
                          <a:ea typeface="MS Mincho"/>
                          <a:cs typeface="Times New Roman"/>
                        </a:rPr>
                        <a:t>Uain</a:t>
                      </a:r>
                      <a:endParaRPr lang="it-IT" sz="2000" b="0" i="0" dirty="0">
                        <a:solidFill>
                          <a:schemeClr val="tx2"/>
                        </a:solidFill>
                        <a:latin typeface="Georgia Pro Semibold" pitchFamily="18" charset="0"/>
                        <a:ea typeface="MS Mincho"/>
                        <a:cs typeface="Times New Roman"/>
                      </a:endParaRPr>
                    </a:p>
                  </a:txBody>
                  <a:tcPr marL="56953" marR="46934" marT="242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26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b="0" i="0" dirty="0" smtClean="0">
                          <a:solidFill>
                            <a:schemeClr val="tx2"/>
                          </a:solidFill>
                          <a:latin typeface="Georgia Pro Semibold" pitchFamily="18" charset="0"/>
                          <a:ea typeface="MS Mincho"/>
                          <a:cs typeface="Times New Roman"/>
                        </a:rPr>
                        <a:t>Forchetta</a:t>
                      </a:r>
                      <a:endParaRPr lang="it-IT" sz="2000" b="0" i="0" dirty="0">
                        <a:solidFill>
                          <a:schemeClr val="tx2"/>
                        </a:solidFill>
                        <a:latin typeface="Georgia Pro Semibold" pitchFamily="18" charset="0"/>
                        <a:ea typeface="MS Mincho"/>
                        <a:cs typeface="Times New Roman"/>
                      </a:endParaRPr>
                    </a:p>
                  </a:txBody>
                  <a:tcPr marL="56953" marR="46934" marT="242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7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b="0" i="0" dirty="0" err="1" smtClean="0">
                          <a:solidFill>
                            <a:schemeClr val="tx2"/>
                          </a:solidFill>
                          <a:latin typeface="Georgia Pro Semibold" pitchFamily="18" charset="0"/>
                          <a:ea typeface="MS Mincho"/>
                          <a:cs typeface="Times New Roman"/>
                        </a:rPr>
                        <a:t>Fōku</a:t>
                      </a:r>
                      <a:endParaRPr lang="it-IT" sz="2000" b="0" i="0" dirty="0">
                        <a:solidFill>
                          <a:schemeClr val="tx2"/>
                        </a:solidFill>
                        <a:latin typeface="Georgia Pro Semibold" pitchFamily="18" charset="0"/>
                        <a:ea typeface="MS Mincho"/>
                        <a:cs typeface="Times New Roman"/>
                      </a:endParaRPr>
                    </a:p>
                  </a:txBody>
                  <a:tcPr marL="56953" marR="46934" marT="242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b="0" i="0" dirty="0" err="1" smtClean="0">
                          <a:solidFill>
                            <a:schemeClr val="tx2"/>
                          </a:solidFill>
                          <a:latin typeface="Georgia Pro Semibold" pitchFamily="18" charset="0"/>
                          <a:ea typeface="MS Mincho"/>
                          <a:cs typeface="Times New Roman"/>
                        </a:rPr>
                        <a:t>Fooku</a:t>
                      </a:r>
                      <a:endParaRPr lang="it-IT" sz="2000" b="0" i="0" dirty="0">
                        <a:solidFill>
                          <a:schemeClr val="tx2"/>
                        </a:solidFill>
                        <a:latin typeface="Georgia Pro Semibold" pitchFamily="18" charset="0"/>
                        <a:ea typeface="MS Mincho"/>
                        <a:cs typeface="Times New Roman"/>
                      </a:endParaRPr>
                    </a:p>
                  </a:txBody>
                  <a:tcPr marL="56953" marR="46934" marT="242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26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b="0" i="0" dirty="0" smtClean="0">
                          <a:solidFill>
                            <a:schemeClr val="tx2"/>
                          </a:solidFill>
                          <a:latin typeface="Georgia Pro Semibold" pitchFamily="18" charset="0"/>
                          <a:ea typeface="MS Mincho"/>
                          <a:cs typeface="Times New Roman"/>
                        </a:rPr>
                        <a:t>Coltello</a:t>
                      </a:r>
                      <a:endParaRPr lang="it-IT" sz="2000" b="0" i="0" dirty="0">
                        <a:solidFill>
                          <a:schemeClr val="tx2"/>
                        </a:solidFill>
                        <a:latin typeface="Georgia Pro Semibold" pitchFamily="18" charset="0"/>
                        <a:ea typeface="MS Mincho"/>
                        <a:cs typeface="Times New Roman"/>
                      </a:endParaRPr>
                    </a:p>
                  </a:txBody>
                  <a:tcPr marL="56953" marR="46934" marT="242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7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b="0" i="0" dirty="0" err="1" smtClean="0">
                          <a:solidFill>
                            <a:schemeClr val="tx2"/>
                          </a:solidFill>
                          <a:latin typeface="Georgia Pro Semibold" pitchFamily="18" charset="0"/>
                          <a:ea typeface="MS Mincho"/>
                          <a:cs typeface="Times New Roman"/>
                        </a:rPr>
                        <a:t>Naifu</a:t>
                      </a:r>
                      <a:endParaRPr lang="it-IT" sz="2000" b="0" i="0" dirty="0">
                        <a:solidFill>
                          <a:schemeClr val="tx2"/>
                        </a:solidFill>
                        <a:latin typeface="Georgia Pro Semibold" pitchFamily="18" charset="0"/>
                        <a:ea typeface="MS Mincho"/>
                        <a:cs typeface="Times New Roman"/>
                      </a:endParaRPr>
                    </a:p>
                  </a:txBody>
                  <a:tcPr marL="56953" marR="46934" marT="242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b="0" i="0" dirty="0" err="1" smtClean="0">
                          <a:solidFill>
                            <a:schemeClr val="tx2"/>
                          </a:solidFill>
                          <a:latin typeface="Georgia Pro Semibold" pitchFamily="18" charset="0"/>
                          <a:ea typeface="MS Mincho"/>
                          <a:cs typeface="Times New Roman"/>
                        </a:rPr>
                        <a:t>Naifu</a:t>
                      </a:r>
                      <a:endParaRPr lang="it-IT" sz="2000" b="0" i="0" dirty="0">
                        <a:solidFill>
                          <a:schemeClr val="tx2"/>
                        </a:solidFill>
                        <a:latin typeface="Georgia Pro Semibold" pitchFamily="18" charset="0"/>
                        <a:ea typeface="MS Mincho"/>
                        <a:cs typeface="Times New Roman"/>
                      </a:endParaRPr>
                    </a:p>
                  </a:txBody>
                  <a:tcPr marL="56953" marR="46934" marT="242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169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b="0" i="0" dirty="0" smtClean="0">
                          <a:solidFill>
                            <a:schemeClr val="tx2"/>
                          </a:solidFill>
                          <a:latin typeface="Georgia Pro Semibold" pitchFamily="18" charset="0"/>
                          <a:ea typeface="MS Mincho"/>
                          <a:cs typeface="Times New Roman"/>
                        </a:rPr>
                        <a:t>Cucchiaio</a:t>
                      </a:r>
                      <a:endParaRPr lang="it-IT" sz="2000" b="0" i="0" dirty="0">
                        <a:solidFill>
                          <a:schemeClr val="tx2"/>
                        </a:solidFill>
                        <a:latin typeface="Georgia Pro Semibold" pitchFamily="18" charset="0"/>
                        <a:ea typeface="MS Mincho"/>
                        <a:cs typeface="Times New Roman"/>
                      </a:endParaRPr>
                    </a:p>
                  </a:txBody>
                  <a:tcPr marL="56953" marR="46934" marT="242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7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000" b="0" i="0" dirty="0" err="1" smtClean="0">
                          <a:solidFill>
                            <a:schemeClr val="tx2"/>
                          </a:solidFill>
                          <a:latin typeface="Georgia Pro Semibold" pitchFamily="18" charset="0"/>
                          <a:ea typeface="MS Mincho"/>
                          <a:cs typeface="Times New Roman"/>
                        </a:rPr>
                        <a:t>Supūn</a:t>
                      </a:r>
                      <a:endParaRPr lang="it-IT" sz="2000" b="0" i="0" dirty="0">
                        <a:solidFill>
                          <a:schemeClr val="tx2"/>
                        </a:solidFill>
                        <a:latin typeface="Georgia Pro Semibold" pitchFamily="18" charset="0"/>
                        <a:ea typeface="MS Mincho"/>
                        <a:cs typeface="Times New Roman"/>
                      </a:endParaRPr>
                    </a:p>
                  </a:txBody>
                  <a:tcPr marL="56953" marR="46934" marT="242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b="0" i="0" dirty="0" err="1" smtClean="0">
                          <a:solidFill>
                            <a:schemeClr val="tx2"/>
                          </a:solidFill>
                          <a:latin typeface="Georgia Pro Semibold" pitchFamily="18" charset="0"/>
                          <a:ea typeface="MS Mincho"/>
                          <a:cs typeface="Times New Roman"/>
                        </a:rPr>
                        <a:t>Supun</a:t>
                      </a:r>
                      <a:endParaRPr lang="it-IT" sz="2000" b="0" i="0" dirty="0">
                        <a:solidFill>
                          <a:schemeClr val="tx2"/>
                        </a:solidFill>
                        <a:latin typeface="Georgia Pro Semibold" pitchFamily="18" charset="0"/>
                        <a:ea typeface="MS Mincho"/>
                        <a:cs typeface="Times New Roman"/>
                      </a:endParaRPr>
                    </a:p>
                  </a:txBody>
                  <a:tcPr marL="56953" marR="46934" marT="242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26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b="0" i="0" dirty="0" smtClean="0">
                          <a:solidFill>
                            <a:schemeClr val="tx2"/>
                          </a:solidFill>
                          <a:latin typeface="Georgia Pro Semibold" pitchFamily="18" charset="0"/>
                          <a:ea typeface="MS Mincho"/>
                          <a:cs typeface="Times New Roman"/>
                        </a:rPr>
                        <a:t>Bacchette</a:t>
                      </a:r>
                      <a:endParaRPr lang="it-IT" sz="2000" b="0" i="0" dirty="0">
                        <a:solidFill>
                          <a:schemeClr val="tx2"/>
                        </a:solidFill>
                        <a:latin typeface="Georgia Pro Semibold" pitchFamily="18" charset="0"/>
                        <a:ea typeface="MS Mincho"/>
                        <a:cs typeface="Times New Roman"/>
                      </a:endParaRPr>
                    </a:p>
                  </a:txBody>
                  <a:tcPr marL="56953" marR="46934" marT="242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7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b="0" i="0" dirty="0" smtClean="0">
                          <a:solidFill>
                            <a:schemeClr val="tx2"/>
                          </a:solidFill>
                          <a:latin typeface="Georgia Pro Semibold" pitchFamily="18" charset="0"/>
                          <a:ea typeface="MS Mincho"/>
                          <a:cs typeface="Times New Roman"/>
                        </a:rPr>
                        <a:t>Ohashi</a:t>
                      </a:r>
                      <a:endParaRPr lang="it-IT" sz="2000" b="0" i="0" dirty="0">
                        <a:solidFill>
                          <a:schemeClr val="tx2"/>
                        </a:solidFill>
                        <a:latin typeface="Georgia Pro Semibold" pitchFamily="18" charset="0"/>
                        <a:ea typeface="MS Mincho"/>
                        <a:cs typeface="Times New Roman"/>
                      </a:endParaRPr>
                    </a:p>
                  </a:txBody>
                  <a:tcPr marL="56953" marR="46934" marT="242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b="0" i="0" dirty="0" smtClean="0">
                          <a:solidFill>
                            <a:schemeClr val="tx2"/>
                          </a:solidFill>
                          <a:latin typeface="Georgia Pro Semibold" pitchFamily="18" charset="0"/>
                          <a:ea typeface="MS Mincho"/>
                          <a:cs typeface="Times New Roman"/>
                        </a:rPr>
                        <a:t>Ohashi</a:t>
                      </a:r>
                      <a:endParaRPr lang="it-IT" sz="2000" b="0" i="0" dirty="0">
                        <a:solidFill>
                          <a:schemeClr val="tx2"/>
                        </a:solidFill>
                        <a:latin typeface="Georgia Pro Semibold" pitchFamily="18" charset="0"/>
                        <a:ea typeface="MS Mincho"/>
                        <a:cs typeface="Times New Roman"/>
                      </a:endParaRPr>
                    </a:p>
                  </a:txBody>
                  <a:tcPr marL="56953" marR="46934" marT="242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26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b="0" i="0" dirty="0" smtClean="0">
                          <a:solidFill>
                            <a:schemeClr val="tx2"/>
                          </a:solidFill>
                          <a:latin typeface="Georgia Pro Semibold" pitchFamily="18" charset="0"/>
                          <a:ea typeface="MS Mincho"/>
                          <a:cs typeface="Times New Roman"/>
                        </a:rPr>
                        <a:t>Te</a:t>
                      </a:r>
                      <a:endParaRPr lang="it-IT" sz="2000" b="0" i="0" dirty="0">
                        <a:solidFill>
                          <a:schemeClr val="tx2"/>
                        </a:solidFill>
                        <a:latin typeface="Georgia Pro Semibold" pitchFamily="18" charset="0"/>
                        <a:ea typeface="MS Mincho"/>
                        <a:cs typeface="Times New Roman"/>
                      </a:endParaRPr>
                    </a:p>
                  </a:txBody>
                  <a:tcPr marL="56953" marR="46934" marT="242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7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b="0" i="0" dirty="0" err="1" smtClean="0">
                          <a:solidFill>
                            <a:schemeClr val="tx2"/>
                          </a:solidFill>
                          <a:latin typeface="Georgia Pro Semibold" pitchFamily="18" charset="0"/>
                          <a:ea typeface="MS Mincho"/>
                          <a:cs typeface="Times New Roman"/>
                        </a:rPr>
                        <a:t>Ocha</a:t>
                      </a:r>
                      <a:endParaRPr lang="it-IT" sz="2000" b="0" i="0" dirty="0">
                        <a:solidFill>
                          <a:schemeClr val="tx2"/>
                        </a:solidFill>
                        <a:latin typeface="Georgia Pro Semibold" pitchFamily="18" charset="0"/>
                        <a:ea typeface="MS Mincho"/>
                        <a:cs typeface="Times New Roman"/>
                      </a:endParaRPr>
                    </a:p>
                  </a:txBody>
                  <a:tcPr marL="56953" marR="46934" marT="242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b="0" i="0" dirty="0" err="1" smtClean="0">
                          <a:solidFill>
                            <a:schemeClr val="tx2"/>
                          </a:solidFill>
                          <a:latin typeface="Georgia Pro Semibold" pitchFamily="18" charset="0"/>
                          <a:ea typeface="MS Mincho"/>
                          <a:cs typeface="Times New Roman"/>
                        </a:rPr>
                        <a:t>Ocia</a:t>
                      </a:r>
                      <a:endParaRPr lang="it-IT" sz="2000" b="0" i="0" dirty="0">
                        <a:solidFill>
                          <a:schemeClr val="tx2"/>
                        </a:solidFill>
                        <a:latin typeface="Georgia Pro Semibold" pitchFamily="18" charset="0"/>
                        <a:ea typeface="MS Mincho"/>
                        <a:cs typeface="Times New Roman"/>
                      </a:endParaRPr>
                    </a:p>
                  </a:txBody>
                  <a:tcPr marL="56953" marR="46934" marT="242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26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b="0" i="0" dirty="0" smtClean="0">
                          <a:solidFill>
                            <a:schemeClr val="tx2"/>
                          </a:solidFill>
                          <a:latin typeface="Georgia Pro Semibold" pitchFamily="18" charset="0"/>
                          <a:ea typeface="MS Mincho"/>
                          <a:cs typeface="Times New Roman"/>
                        </a:rPr>
                        <a:t>Caffè</a:t>
                      </a:r>
                      <a:endParaRPr lang="it-IT" sz="2000" b="0" i="0" dirty="0">
                        <a:solidFill>
                          <a:schemeClr val="tx2"/>
                        </a:solidFill>
                        <a:latin typeface="Georgia Pro Semibold" pitchFamily="18" charset="0"/>
                        <a:ea typeface="MS Mincho"/>
                        <a:cs typeface="Times New Roman"/>
                      </a:endParaRPr>
                    </a:p>
                  </a:txBody>
                  <a:tcPr marL="56953" marR="46934" marT="242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7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b="0" i="0" dirty="0" err="1" smtClean="0">
                          <a:solidFill>
                            <a:schemeClr val="tx2"/>
                          </a:solidFill>
                          <a:latin typeface="Georgia Pro Semibold" pitchFamily="18" charset="0"/>
                          <a:ea typeface="MS Mincho"/>
                          <a:cs typeface="Times New Roman"/>
                        </a:rPr>
                        <a:t>Kōhii</a:t>
                      </a:r>
                      <a:endParaRPr lang="it-IT" sz="2000" b="0" i="0" dirty="0">
                        <a:solidFill>
                          <a:schemeClr val="tx2"/>
                        </a:solidFill>
                        <a:latin typeface="Georgia Pro Semibold" pitchFamily="18" charset="0"/>
                        <a:ea typeface="MS Mincho"/>
                        <a:cs typeface="Times New Roman"/>
                      </a:endParaRPr>
                    </a:p>
                  </a:txBody>
                  <a:tcPr marL="56953" marR="46934" marT="242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b="0" i="0" dirty="0" err="1" smtClean="0">
                          <a:solidFill>
                            <a:schemeClr val="tx2"/>
                          </a:solidFill>
                          <a:latin typeface="Georgia Pro Semibold" pitchFamily="18" charset="0"/>
                          <a:ea typeface="MS Mincho"/>
                          <a:cs typeface="Times New Roman"/>
                        </a:rPr>
                        <a:t>Kooii</a:t>
                      </a:r>
                      <a:endParaRPr lang="it-IT" sz="2000" b="0" i="0" dirty="0">
                        <a:solidFill>
                          <a:schemeClr val="tx2"/>
                        </a:solidFill>
                        <a:latin typeface="Georgia Pro Semibold" pitchFamily="18" charset="0"/>
                        <a:ea typeface="MS Mincho"/>
                        <a:cs typeface="Times New Roman"/>
                      </a:endParaRPr>
                    </a:p>
                  </a:txBody>
                  <a:tcPr marL="56953" marR="46934" marT="242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26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b="0" i="0" dirty="0" smtClean="0">
                          <a:solidFill>
                            <a:schemeClr val="tx2"/>
                          </a:solidFill>
                          <a:latin typeface="Georgia Pro Semibold" pitchFamily="18" charset="0"/>
                          <a:ea typeface="MS Mincho"/>
                          <a:cs typeface="Times New Roman"/>
                        </a:rPr>
                        <a:t>Coca Cola</a:t>
                      </a:r>
                      <a:endParaRPr lang="it-IT" sz="2000" b="0" i="0" dirty="0">
                        <a:solidFill>
                          <a:schemeClr val="tx2"/>
                        </a:solidFill>
                        <a:latin typeface="Georgia Pro Semibold" pitchFamily="18" charset="0"/>
                        <a:ea typeface="MS Mincho"/>
                        <a:cs typeface="Times New Roman"/>
                      </a:endParaRPr>
                    </a:p>
                  </a:txBody>
                  <a:tcPr marL="56953" marR="46934" marT="242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7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b="0" i="0" dirty="0" err="1" smtClean="0">
                          <a:solidFill>
                            <a:schemeClr val="tx2"/>
                          </a:solidFill>
                          <a:latin typeface="Georgia Pro Semibold" pitchFamily="18" charset="0"/>
                          <a:ea typeface="MS Mincho"/>
                          <a:cs typeface="Times New Roman"/>
                        </a:rPr>
                        <a:t>Kōra</a:t>
                      </a:r>
                      <a:endParaRPr lang="it-IT" sz="2000" b="0" i="0" dirty="0">
                        <a:solidFill>
                          <a:schemeClr val="tx2"/>
                        </a:solidFill>
                        <a:latin typeface="Georgia Pro Semibold" pitchFamily="18" charset="0"/>
                        <a:ea typeface="MS Mincho"/>
                        <a:cs typeface="Times New Roman"/>
                      </a:endParaRPr>
                    </a:p>
                  </a:txBody>
                  <a:tcPr marL="56953" marR="46934" marT="242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b="0" i="0" dirty="0" err="1" smtClean="0">
                          <a:solidFill>
                            <a:schemeClr val="tx2"/>
                          </a:solidFill>
                          <a:latin typeface="Georgia Pro Semibold" pitchFamily="18" charset="0"/>
                          <a:ea typeface="MS Mincho"/>
                          <a:cs typeface="Times New Roman"/>
                        </a:rPr>
                        <a:t>Koora</a:t>
                      </a:r>
                      <a:endParaRPr lang="it-IT" sz="2000" b="0" i="0" dirty="0">
                        <a:solidFill>
                          <a:schemeClr val="tx2"/>
                        </a:solidFill>
                        <a:latin typeface="Georgia Pro Semibold" pitchFamily="18" charset="0"/>
                        <a:ea typeface="MS Mincho"/>
                        <a:cs typeface="Times New Roman"/>
                      </a:endParaRPr>
                    </a:p>
                  </a:txBody>
                  <a:tcPr marL="56953" marR="46934" marT="242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26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b="0" i="0" dirty="0" smtClean="0">
                          <a:solidFill>
                            <a:schemeClr val="tx2"/>
                          </a:solidFill>
                          <a:latin typeface="Georgia Pro Semibold" pitchFamily="18" charset="0"/>
                          <a:ea typeface="MS Mincho"/>
                          <a:cs typeface="Times New Roman"/>
                        </a:rPr>
                        <a:t>Succo</a:t>
                      </a:r>
                      <a:endParaRPr lang="it-IT" sz="2000" b="0" i="0" dirty="0">
                        <a:solidFill>
                          <a:schemeClr val="tx2"/>
                        </a:solidFill>
                        <a:latin typeface="Georgia Pro Semibold" pitchFamily="18" charset="0"/>
                        <a:ea typeface="MS Mincho"/>
                        <a:cs typeface="Times New Roman"/>
                      </a:endParaRPr>
                    </a:p>
                  </a:txBody>
                  <a:tcPr marL="56953" marR="46934" marT="242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7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b="0" i="0" dirty="0" err="1" smtClean="0">
                          <a:solidFill>
                            <a:schemeClr val="tx2"/>
                          </a:solidFill>
                          <a:latin typeface="Georgia Pro Semibold" pitchFamily="18" charset="0"/>
                          <a:ea typeface="MS Mincho"/>
                          <a:cs typeface="Times New Roman"/>
                        </a:rPr>
                        <a:t>Jūsu</a:t>
                      </a:r>
                      <a:endParaRPr lang="it-IT" sz="2000" b="0" i="0" dirty="0">
                        <a:solidFill>
                          <a:schemeClr val="tx2"/>
                        </a:solidFill>
                        <a:latin typeface="Georgia Pro Semibold" pitchFamily="18" charset="0"/>
                        <a:ea typeface="MS Mincho"/>
                        <a:cs typeface="Times New Roman"/>
                      </a:endParaRPr>
                    </a:p>
                  </a:txBody>
                  <a:tcPr marL="56953" marR="46934" marT="242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b="0" i="0" dirty="0" err="1" smtClean="0">
                          <a:solidFill>
                            <a:schemeClr val="tx2"/>
                          </a:solidFill>
                          <a:latin typeface="Georgia Pro Semibold" pitchFamily="18" charset="0"/>
                          <a:ea typeface="MS Mincho"/>
                          <a:cs typeface="Times New Roman"/>
                        </a:rPr>
                        <a:t>Juusu</a:t>
                      </a:r>
                      <a:endParaRPr lang="it-IT" sz="2000" b="0" i="0" dirty="0">
                        <a:solidFill>
                          <a:schemeClr val="tx2"/>
                        </a:solidFill>
                        <a:latin typeface="Georgia Pro Semibold" pitchFamily="18" charset="0"/>
                        <a:ea typeface="MS Mincho"/>
                        <a:cs typeface="Times New Roman"/>
                      </a:endParaRPr>
                    </a:p>
                  </a:txBody>
                  <a:tcPr marL="56953" marR="46934" marT="242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Titolo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908720"/>
          </a:xfrm>
        </p:spPr>
        <p:txBody>
          <a:bodyPr>
            <a:normAutofit/>
          </a:bodyPr>
          <a:lstStyle/>
          <a:p>
            <a:r>
              <a:rPr lang="it-IT" sz="3200" dirty="0" smtClean="0">
                <a:solidFill>
                  <a:schemeClr val="tx2"/>
                </a:solidFill>
                <a:latin typeface="Georgia Pro Semibold" pitchFamily="18" charset="0"/>
              </a:rPr>
              <a:t>Parole e frasi utili a tavola</a:t>
            </a:r>
            <a:endParaRPr lang="it-IT" sz="3200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133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376307"/>
              </p:ext>
            </p:extLst>
          </p:nvPr>
        </p:nvGraphicFramePr>
        <p:xfrm>
          <a:off x="179512" y="476672"/>
          <a:ext cx="8856984" cy="5631443"/>
        </p:xfrm>
        <a:graphic>
          <a:graphicData uri="http://schemas.openxmlformats.org/drawingml/2006/table">
            <a:tbl>
              <a:tblPr/>
              <a:tblGrid>
                <a:gridCol w="2664296"/>
                <a:gridCol w="3312368"/>
                <a:gridCol w="2880320"/>
              </a:tblGrid>
              <a:tr h="243612">
                <a:tc>
                  <a:txBody>
                    <a:bodyPr/>
                    <a:lstStyle/>
                    <a:p>
                      <a:pPr marR="1143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400" b="0" i="0" dirty="0" smtClean="0">
                          <a:solidFill>
                            <a:schemeClr val="tx2"/>
                          </a:solidFill>
                          <a:latin typeface="Georgia Pro Semibold" pitchFamily="18" charset="0"/>
                          <a:ea typeface="MS Mincho"/>
                          <a:cs typeface="Times New Roman"/>
                        </a:rPr>
                        <a:t> Italiano</a:t>
                      </a:r>
                      <a:endParaRPr lang="it-IT" sz="2400" b="0" i="0" dirty="0">
                        <a:solidFill>
                          <a:schemeClr val="tx2"/>
                        </a:solidFill>
                        <a:latin typeface="Georgia Pro Semibold" pitchFamily="18" charset="0"/>
                        <a:ea typeface="MS Mincho"/>
                        <a:cs typeface="Times New Roman"/>
                      </a:endParaRPr>
                    </a:p>
                  </a:txBody>
                  <a:tcPr marL="56953" marR="46934" marT="242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206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400" b="0" i="0" dirty="0" smtClean="0">
                          <a:solidFill>
                            <a:schemeClr val="tx2"/>
                          </a:solidFill>
                          <a:latin typeface="Georgia Pro Semibold" pitchFamily="18" charset="0"/>
                          <a:ea typeface="Calibri"/>
                          <a:cs typeface="Calibri"/>
                        </a:rPr>
                        <a:t>Giapponese </a:t>
                      </a:r>
                      <a:endParaRPr lang="it-IT" sz="2400" b="0" i="0" dirty="0">
                        <a:solidFill>
                          <a:schemeClr val="tx2"/>
                        </a:solidFill>
                        <a:latin typeface="Georgia Pro Semibold" pitchFamily="18" charset="0"/>
                        <a:ea typeface="MS Mincho"/>
                        <a:cs typeface="Times New Roman"/>
                      </a:endParaRPr>
                    </a:p>
                  </a:txBody>
                  <a:tcPr marL="56953" marR="46934" marT="242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079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400" b="0" i="0" dirty="0" smtClean="0">
                          <a:solidFill>
                            <a:schemeClr val="tx2"/>
                          </a:solidFill>
                          <a:latin typeface="Georgia Pro Semibold" pitchFamily="18" charset="0"/>
                          <a:ea typeface="MS Mincho"/>
                          <a:cs typeface="Times New Roman"/>
                        </a:rPr>
                        <a:t>Pronuncia</a:t>
                      </a:r>
                      <a:endParaRPr lang="it-IT" sz="2400" b="0" i="0" dirty="0">
                        <a:solidFill>
                          <a:schemeClr val="tx2"/>
                        </a:solidFill>
                        <a:latin typeface="Georgia Pro Semibold" pitchFamily="18" charset="0"/>
                        <a:ea typeface="MS Mincho"/>
                        <a:cs typeface="Times New Roman"/>
                      </a:endParaRPr>
                    </a:p>
                  </a:txBody>
                  <a:tcPr marL="56953" marR="46934" marT="242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88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b="0" i="0" dirty="0" smtClean="0">
                          <a:solidFill>
                            <a:schemeClr val="tx2"/>
                          </a:solidFill>
                          <a:latin typeface="Georgia Pro Semibold" pitchFamily="18" charset="0"/>
                          <a:ea typeface="MS Mincho"/>
                          <a:cs typeface="Times New Roman"/>
                        </a:rPr>
                        <a:t>Birra</a:t>
                      </a:r>
                      <a:endParaRPr lang="it-IT" sz="2000" b="0" i="0" dirty="0">
                        <a:solidFill>
                          <a:schemeClr val="tx2"/>
                        </a:solidFill>
                        <a:latin typeface="Georgia Pro Semibold" pitchFamily="18" charset="0"/>
                        <a:ea typeface="MS Mincho"/>
                        <a:cs typeface="Times New Roman"/>
                      </a:endParaRPr>
                    </a:p>
                  </a:txBody>
                  <a:tcPr marL="56953" marR="46934" marT="242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7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b="0" i="0" dirty="0" err="1" smtClean="0">
                          <a:solidFill>
                            <a:schemeClr val="tx2"/>
                          </a:solidFill>
                          <a:latin typeface="Georgia Pro Semibold" pitchFamily="18" charset="0"/>
                          <a:ea typeface="MS Mincho"/>
                          <a:cs typeface="Times New Roman"/>
                        </a:rPr>
                        <a:t>Biiru</a:t>
                      </a:r>
                      <a:endParaRPr lang="it-IT" sz="2000" b="0" i="0" dirty="0">
                        <a:solidFill>
                          <a:schemeClr val="tx2"/>
                        </a:solidFill>
                        <a:latin typeface="Georgia Pro Semibold" pitchFamily="18" charset="0"/>
                        <a:ea typeface="MS Mincho"/>
                        <a:cs typeface="Times New Roman"/>
                      </a:endParaRPr>
                    </a:p>
                  </a:txBody>
                  <a:tcPr marL="56953" marR="46934" marT="242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b="0" i="0" dirty="0" err="1" smtClean="0">
                          <a:solidFill>
                            <a:schemeClr val="tx2"/>
                          </a:solidFill>
                          <a:latin typeface="Georgia Pro Semibold" pitchFamily="18" charset="0"/>
                          <a:ea typeface="MS Mincho"/>
                          <a:cs typeface="Times New Roman"/>
                        </a:rPr>
                        <a:t>Biiru</a:t>
                      </a:r>
                      <a:endParaRPr lang="it-IT" sz="2000" b="0" i="0" dirty="0">
                        <a:solidFill>
                          <a:schemeClr val="tx2"/>
                        </a:solidFill>
                        <a:latin typeface="Georgia Pro Semibold" pitchFamily="18" charset="0"/>
                        <a:ea typeface="MS Mincho"/>
                        <a:cs typeface="Times New Roman"/>
                      </a:endParaRPr>
                    </a:p>
                  </a:txBody>
                  <a:tcPr marL="56953" marR="46934" marT="242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88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b="0" i="0" dirty="0" smtClean="0">
                          <a:solidFill>
                            <a:schemeClr val="tx2"/>
                          </a:solidFill>
                          <a:latin typeface="Georgia Pro Semibold" pitchFamily="18" charset="0"/>
                          <a:ea typeface="MS Mincho"/>
                          <a:cs typeface="Times New Roman"/>
                        </a:rPr>
                        <a:t>Carne </a:t>
                      </a:r>
                      <a:endParaRPr lang="it-IT" sz="2000" b="0" i="0" dirty="0">
                        <a:solidFill>
                          <a:schemeClr val="tx2"/>
                        </a:solidFill>
                        <a:latin typeface="Georgia Pro Semibold" pitchFamily="18" charset="0"/>
                        <a:ea typeface="MS Mincho"/>
                        <a:cs typeface="Times New Roman"/>
                      </a:endParaRPr>
                    </a:p>
                  </a:txBody>
                  <a:tcPr marL="56953" marR="46934" marT="242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7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b="0" i="0" dirty="0" err="1" smtClean="0">
                          <a:solidFill>
                            <a:schemeClr val="tx2"/>
                          </a:solidFill>
                          <a:latin typeface="Georgia Pro Semibold" pitchFamily="18" charset="0"/>
                          <a:ea typeface="MS Mincho"/>
                          <a:cs typeface="Times New Roman"/>
                        </a:rPr>
                        <a:t>Niku</a:t>
                      </a:r>
                      <a:endParaRPr lang="it-IT" sz="2000" b="0" i="0" dirty="0">
                        <a:solidFill>
                          <a:schemeClr val="tx2"/>
                        </a:solidFill>
                        <a:latin typeface="Georgia Pro Semibold" pitchFamily="18" charset="0"/>
                        <a:ea typeface="MS Mincho"/>
                        <a:cs typeface="Times New Roman"/>
                      </a:endParaRPr>
                    </a:p>
                  </a:txBody>
                  <a:tcPr marL="56953" marR="46934" marT="242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b="0" i="0" dirty="0" err="1" smtClean="0">
                          <a:solidFill>
                            <a:schemeClr val="tx2"/>
                          </a:solidFill>
                          <a:latin typeface="Georgia Pro Semibold" pitchFamily="18" charset="0"/>
                          <a:ea typeface="MS Mincho"/>
                          <a:cs typeface="Times New Roman"/>
                        </a:rPr>
                        <a:t>Niku</a:t>
                      </a:r>
                      <a:endParaRPr lang="it-IT" sz="2000" b="0" i="0" dirty="0">
                        <a:solidFill>
                          <a:schemeClr val="tx2"/>
                        </a:solidFill>
                        <a:latin typeface="Georgia Pro Semibold" pitchFamily="18" charset="0"/>
                        <a:ea typeface="MS Mincho"/>
                        <a:cs typeface="Times New Roman"/>
                      </a:endParaRPr>
                    </a:p>
                  </a:txBody>
                  <a:tcPr marL="56953" marR="46934" marT="242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88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b="0" i="0" dirty="0" smtClean="0">
                          <a:solidFill>
                            <a:schemeClr val="tx2"/>
                          </a:solidFill>
                          <a:latin typeface="Georgia Pro Semibold" pitchFamily="18" charset="0"/>
                          <a:ea typeface="MS Mincho"/>
                          <a:cs typeface="Times New Roman"/>
                        </a:rPr>
                        <a:t>Pesce</a:t>
                      </a:r>
                      <a:endParaRPr lang="it-IT" sz="2000" b="0" i="0" dirty="0">
                        <a:solidFill>
                          <a:schemeClr val="tx2"/>
                        </a:solidFill>
                        <a:latin typeface="Georgia Pro Semibold" pitchFamily="18" charset="0"/>
                        <a:ea typeface="MS Mincho"/>
                        <a:cs typeface="Times New Roman"/>
                      </a:endParaRPr>
                    </a:p>
                  </a:txBody>
                  <a:tcPr marL="56953" marR="46934" marT="242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7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b="0" i="0" dirty="0" err="1" smtClean="0">
                          <a:solidFill>
                            <a:schemeClr val="tx2"/>
                          </a:solidFill>
                          <a:latin typeface="Georgia Pro Semibold" pitchFamily="18" charset="0"/>
                          <a:ea typeface="MS Mincho"/>
                          <a:cs typeface="Times New Roman"/>
                        </a:rPr>
                        <a:t>Sakana</a:t>
                      </a:r>
                      <a:endParaRPr lang="it-IT" sz="2000" b="0" i="0" dirty="0">
                        <a:solidFill>
                          <a:schemeClr val="tx2"/>
                        </a:solidFill>
                        <a:latin typeface="Georgia Pro Semibold" pitchFamily="18" charset="0"/>
                        <a:ea typeface="MS Mincho"/>
                        <a:cs typeface="Times New Roman"/>
                      </a:endParaRPr>
                    </a:p>
                  </a:txBody>
                  <a:tcPr marL="56953" marR="46934" marT="242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b="0" i="0" dirty="0" err="1" smtClean="0">
                          <a:solidFill>
                            <a:schemeClr val="tx2"/>
                          </a:solidFill>
                          <a:latin typeface="Georgia Pro Semibold" pitchFamily="18" charset="0"/>
                          <a:ea typeface="MS Mincho"/>
                          <a:cs typeface="Times New Roman"/>
                        </a:rPr>
                        <a:t>Sakana</a:t>
                      </a:r>
                      <a:endParaRPr lang="it-IT" sz="2000" b="0" i="0" dirty="0">
                        <a:solidFill>
                          <a:schemeClr val="tx2"/>
                        </a:solidFill>
                        <a:latin typeface="Georgia Pro Semibold" pitchFamily="18" charset="0"/>
                        <a:ea typeface="MS Mincho"/>
                        <a:cs typeface="Times New Roman"/>
                      </a:endParaRPr>
                    </a:p>
                  </a:txBody>
                  <a:tcPr marL="56953" marR="46934" marT="242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88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b="0" i="0" dirty="0" smtClean="0">
                          <a:solidFill>
                            <a:schemeClr val="tx2"/>
                          </a:solidFill>
                          <a:latin typeface="Georgia Pro Semibold" pitchFamily="18" charset="0"/>
                          <a:ea typeface="MS Mincho"/>
                          <a:cs typeface="Times New Roman"/>
                        </a:rPr>
                        <a:t>Verdura</a:t>
                      </a:r>
                      <a:endParaRPr lang="it-IT" sz="2000" b="0" i="0" dirty="0">
                        <a:solidFill>
                          <a:schemeClr val="tx2"/>
                        </a:solidFill>
                        <a:latin typeface="Georgia Pro Semibold" pitchFamily="18" charset="0"/>
                        <a:ea typeface="MS Mincho"/>
                        <a:cs typeface="Times New Roman"/>
                      </a:endParaRPr>
                    </a:p>
                  </a:txBody>
                  <a:tcPr marL="56953" marR="46934" marT="242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7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b="0" i="0" dirty="0" err="1" smtClean="0">
                          <a:solidFill>
                            <a:schemeClr val="tx2"/>
                          </a:solidFill>
                          <a:latin typeface="Georgia Pro Semibold" pitchFamily="18" charset="0"/>
                          <a:ea typeface="MS Mincho"/>
                          <a:cs typeface="Times New Roman"/>
                        </a:rPr>
                        <a:t>Yasai</a:t>
                      </a:r>
                      <a:endParaRPr lang="it-IT" sz="2000" b="0" i="0" dirty="0">
                        <a:solidFill>
                          <a:schemeClr val="tx2"/>
                        </a:solidFill>
                        <a:latin typeface="Georgia Pro Semibold" pitchFamily="18" charset="0"/>
                        <a:ea typeface="MS Mincho"/>
                        <a:cs typeface="Times New Roman"/>
                      </a:endParaRPr>
                    </a:p>
                  </a:txBody>
                  <a:tcPr marL="56953" marR="46934" marT="242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b="0" i="0" dirty="0" err="1" smtClean="0">
                          <a:solidFill>
                            <a:schemeClr val="tx2"/>
                          </a:solidFill>
                          <a:latin typeface="Georgia Pro Semibold" pitchFamily="18" charset="0"/>
                          <a:ea typeface="MS Mincho"/>
                          <a:cs typeface="Times New Roman"/>
                        </a:rPr>
                        <a:t>Yasai</a:t>
                      </a:r>
                      <a:endParaRPr lang="it-IT" sz="2000" b="0" i="0" dirty="0">
                        <a:solidFill>
                          <a:schemeClr val="tx2"/>
                        </a:solidFill>
                        <a:latin typeface="Georgia Pro Semibold" pitchFamily="18" charset="0"/>
                        <a:ea typeface="MS Mincho"/>
                        <a:cs typeface="Times New Roman"/>
                      </a:endParaRPr>
                    </a:p>
                  </a:txBody>
                  <a:tcPr marL="56953" marR="46934" marT="242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88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b="0" i="0" dirty="0" smtClean="0">
                          <a:solidFill>
                            <a:schemeClr val="tx2"/>
                          </a:solidFill>
                          <a:latin typeface="Georgia Pro Semibold" pitchFamily="18" charset="0"/>
                          <a:ea typeface="MS Mincho"/>
                          <a:cs typeface="Times New Roman"/>
                        </a:rPr>
                        <a:t>Formaggio</a:t>
                      </a:r>
                      <a:endParaRPr lang="it-IT" sz="2000" b="0" i="0" dirty="0">
                        <a:solidFill>
                          <a:schemeClr val="tx2"/>
                        </a:solidFill>
                        <a:latin typeface="Georgia Pro Semibold" pitchFamily="18" charset="0"/>
                        <a:ea typeface="MS Mincho"/>
                        <a:cs typeface="Times New Roman"/>
                      </a:endParaRPr>
                    </a:p>
                  </a:txBody>
                  <a:tcPr marL="56953" marR="46934" marT="242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7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b="0" i="0" dirty="0" err="1" smtClean="0">
                          <a:solidFill>
                            <a:schemeClr val="tx2"/>
                          </a:solidFill>
                          <a:latin typeface="Georgia Pro Semibold" pitchFamily="18" charset="0"/>
                          <a:ea typeface="MS Mincho"/>
                          <a:cs typeface="Times New Roman"/>
                        </a:rPr>
                        <a:t>Chiizu</a:t>
                      </a:r>
                      <a:endParaRPr lang="it-IT" sz="2000" b="0" i="0" dirty="0">
                        <a:solidFill>
                          <a:schemeClr val="tx2"/>
                        </a:solidFill>
                        <a:latin typeface="Georgia Pro Semibold" pitchFamily="18" charset="0"/>
                        <a:ea typeface="MS Mincho"/>
                        <a:cs typeface="Times New Roman"/>
                      </a:endParaRPr>
                    </a:p>
                  </a:txBody>
                  <a:tcPr marL="56953" marR="46934" marT="242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b="0" i="0" dirty="0" err="1" smtClean="0">
                          <a:solidFill>
                            <a:schemeClr val="tx2"/>
                          </a:solidFill>
                          <a:latin typeface="Georgia Pro Semibold" pitchFamily="18" charset="0"/>
                          <a:ea typeface="MS Mincho"/>
                          <a:cs typeface="Times New Roman"/>
                        </a:rPr>
                        <a:t>Ciizu</a:t>
                      </a:r>
                      <a:endParaRPr lang="it-IT" sz="2000" b="0" i="0" dirty="0">
                        <a:solidFill>
                          <a:schemeClr val="tx2"/>
                        </a:solidFill>
                        <a:latin typeface="Georgia Pro Semibold" pitchFamily="18" charset="0"/>
                        <a:ea typeface="MS Mincho"/>
                        <a:cs typeface="Times New Roman"/>
                      </a:endParaRPr>
                    </a:p>
                  </a:txBody>
                  <a:tcPr marL="56953" marR="46934" marT="242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88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b="0" i="0" dirty="0" smtClean="0">
                          <a:solidFill>
                            <a:schemeClr val="tx2"/>
                          </a:solidFill>
                          <a:latin typeface="Georgia Pro Semibold" pitchFamily="18" charset="0"/>
                          <a:ea typeface="MS Mincho"/>
                          <a:cs typeface="Times New Roman"/>
                        </a:rPr>
                        <a:t>Frutta</a:t>
                      </a:r>
                      <a:endParaRPr lang="it-IT" sz="2000" b="0" i="0" dirty="0">
                        <a:solidFill>
                          <a:schemeClr val="tx2"/>
                        </a:solidFill>
                        <a:latin typeface="Georgia Pro Semibold" pitchFamily="18" charset="0"/>
                        <a:ea typeface="MS Mincho"/>
                        <a:cs typeface="Times New Roman"/>
                      </a:endParaRPr>
                    </a:p>
                  </a:txBody>
                  <a:tcPr marL="56953" marR="46934" marT="242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7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b="0" i="0" dirty="0" err="1" smtClean="0">
                          <a:solidFill>
                            <a:schemeClr val="tx2"/>
                          </a:solidFill>
                          <a:latin typeface="Georgia Pro Semibold" pitchFamily="18" charset="0"/>
                          <a:ea typeface="MS Mincho"/>
                          <a:cs typeface="Times New Roman"/>
                        </a:rPr>
                        <a:t>Kudamono</a:t>
                      </a:r>
                      <a:endParaRPr lang="it-IT" sz="2000" b="0" i="0" dirty="0">
                        <a:solidFill>
                          <a:schemeClr val="tx2"/>
                        </a:solidFill>
                        <a:latin typeface="Georgia Pro Semibold" pitchFamily="18" charset="0"/>
                        <a:ea typeface="MS Mincho"/>
                        <a:cs typeface="Times New Roman"/>
                      </a:endParaRPr>
                    </a:p>
                  </a:txBody>
                  <a:tcPr marL="56953" marR="46934" marT="242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b="0" i="0" dirty="0" err="1" smtClean="0">
                          <a:solidFill>
                            <a:schemeClr val="tx2"/>
                          </a:solidFill>
                          <a:latin typeface="Georgia Pro Semibold" pitchFamily="18" charset="0"/>
                          <a:ea typeface="MS Mincho"/>
                          <a:cs typeface="Times New Roman"/>
                        </a:rPr>
                        <a:t>Kudamono</a:t>
                      </a:r>
                      <a:endParaRPr lang="it-IT" sz="2000" b="0" i="0" dirty="0">
                        <a:solidFill>
                          <a:schemeClr val="tx2"/>
                        </a:solidFill>
                        <a:latin typeface="Georgia Pro Semibold" pitchFamily="18" charset="0"/>
                        <a:ea typeface="MS Mincho"/>
                        <a:cs typeface="Times New Roman"/>
                      </a:endParaRPr>
                    </a:p>
                  </a:txBody>
                  <a:tcPr marL="56953" marR="46934" marT="242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37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b="0" i="0" dirty="0" smtClean="0">
                          <a:solidFill>
                            <a:schemeClr val="tx2"/>
                          </a:solidFill>
                          <a:latin typeface="Georgia Pro Semibold" pitchFamily="18" charset="0"/>
                          <a:ea typeface="MS Mincho"/>
                          <a:cs typeface="Times New Roman"/>
                        </a:rPr>
                        <a:t>Carta di credito</a:t>
                      </a:r>
                      <a:endParaRPr lang="it-IT" sz="2000" b="0" i="0" dirty="0">
                        <a:solidFill>
                          <a:schemeClr val="tx2"/>
                        </a:solidFill>
                        <a:latin typeface="Georgia Pro Semibold" pitchFamily="18" charset="0"/>
                        <a:ea typeface="MS Mincho"/>
                        <a:cs typeface="Times New Roman"/>
                      </a:endParaRPr>
                    </a:p>
                  </a:txBody>
                  <a:tcPr marL="56953" marR="46934" marT="242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7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b="0" i="0" dirty="0" err="1" smtClean="0">
                          <a:solidFill>
                            <a:schemeClr val="tx2"/>
                          </a:solidFill>
                          <a:latin typeface="Georgia Pro Semibold" pitchFamily="18" charset="0"/>
                          <a:ea typeface="MS Mincho"/>
                          <a:cs typeface="Times New Roman"/>
                        </a:rPr>
                        <a:t>Kurejitto</a:t>
                      </a:r>
                      <a:r>
                        <a:rPr lang="it-IT" sz="2000" b="0" i="0" baseline="0" dirty="0" smtClean="0">
                          <a:solidFill>
                            <a:schemeClr val="tx2"/>
                          </a:solidFill>
                          <a:latin typeface="Georgia Pro Semibold" pitchFamily="18" charset="0"/>
                          <a:ea typeface="MS Mincho"/>
                          <a:cs typeface="Times New Roman"/>
                        </a:rPr>
                        <a:t> </a:t>
                      </a:r>
                      <a:r>
                        <a:rPr lang="it-IT" sz="2000" b="0" i="0" baseline="0" dirty="0" err="1" smtClean="0">
                          <a:solidFill>
                            <a:schemeClr val="tx2"/>
                          </a:solidFill>
                          <a:latin typeface="Georgia Pro Semibold" pitchFamily="18" charset="0"/>
                          <a:ea typeface="MS Mincho"/>
                          <a:cs typeface="Times New Roman"/>
                        </a:rPr>
                        <a:t>Kaado</a:t>
                      </a:r>
                      <a:endParaRPr lang="it-IT" sz="2000" b="0" i="0" dirty="0">
                        <a:solidFill>
                          <a:schemeClr val="tx2"/>
                        </a:solidFill>
                        <a:latin typeface="Georgia Pro Semibold" pitchFamily="18" charset="0"/>
                        <a:ea typeface="MS Mincho"/>
                        <a:cs typeface="Times New Roman"/>
                      </a:endParaRPr>
                    </a:p>
                  </a:txBody>
                  <a:tcPr marL="56953" marR="46934" marT="242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b="0" i="0" dirty="0" err="1" smtClean="0">
                          <a:solidFill>
                            <a:schemeClr val="tx2"/>
                          </a:solidFill>
                          <a:latin typeface="Georgia Pro Semibold" pitchFamily="18" charset="0"/>
                          <a:ea typeface="MS Mincho"/>
                          <a:cs typeface="Times New Roman"/>
                        </a:rPr>
                        <a:t>Kurejitto</a:t>
                      </a:r>
                      <a:r>
                        <a:rPr lang="it-IT" sz="2000" b="0" i="0" dirty="0" smtClean="0">
                          <a:solidFill>
                            <a:schemeClr val="tx2"/>
                          </a:solidFill>
                          <a:latin typeface="Georgia Pro Semibold" pitchFamily="18" charset="0"/>
                          <a:ea typeface="MS Mincho"/>
                          <a:cs typeface="Times New Roman"/>
                        </a:rPr>
                        <a:t> </a:t>
                      </a:r>
                      <a:r>
                        <a:rPr lang="it-IT" sz="2000" b="0" i="0" dirty="0" err="1" smtClean="0">
                          <a:solidFill>
                            <a:schemeClr val="tx2"/>
                          </a:solidFill>
                          <a:latin typeface="Georgia Pro Semibold" pitchFamily="18" charset="0"/>
                          <a:ea typeface="MS Mincho"/>
                          <a:cs typeface="Times New Roman"/>
                        </a:rPr>
                        <a:t>Kaado</a:t>
                      </a:r>
                      <a:endParaRPr lang="it-IT" sz="2000" b="0" i="0" dirty="0">
                        <a:solidFill>
                          <a:schemeClr val="tx2"/>
                        </a:solidFill>
                        <a:latin typeface="Georgia Pro Semibold" pitchFamily="18" charset="0"/>
                        <a:ea typeface="MS Mincho"/>
                        <a:cs typeface="Times New Roman"/>
                      </a:endParaRPr>
                    </a:p>
                  </a:txBody>
                  <a:tcPr marL="56953" marR="46934" marT="242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88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b="0" i="0" dirty="0" smtClean="0">
                          <a:solidFill>
                            <a:schemeClr val="tx2"/>
                          </a:solidFill>
                          <a:latin typeface="Georgia Pro Semibold" pitchFamily="18" charset="0"/>
                          <a:ea typeface="MS Mincho"/>
                          <a:cs typeface="Times New Roman"/>
                        </a:rPr>
                        <a:t>Il Conto per cortesia</a:t>
                      </a:r>
                      <a:endParaRPr lang="it-IT" sz="2000" b="0" i="0" dirty="0">
                        <a:solidFill>
                          <a:schemeClr val="tx2"/>
                        </a:solidFill>
                        <a:latin typeface="Georgia Pro Semibold" pitchFamily="18" charset="0"/>
                        <a:ea typeface="MS Mincho"/>
                        <a:cs typeface="Times New Roman"/>
                      </a:endParaRPr>
                    </a:p>
                  </a:txBody>
                  <a:tcPr marL="56953" marR="46934" marT="242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7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b="0" i="0" dirty="0" err="1" smtClean="0">
                          <a:solidFill>
                            <a:schemeClr val="tx2"/>
                          </a:solidFill>
                          <a:latin typeface="Georgia Pro Semibold" pitchFamily="18" charset="0"/>
                          <a:ea typeface="MS Mincho"/>
                          <a:cs typeface="Times New Roman"/>
                        </a:rPr>
                        <a:t>Okanyō</a:t>
                      </a:r>
                      <a:r>
                        <a:rPr lang="it-IT" sz="2000" b="0" i="0" dirty="0" smtClean="0">
                          <a:solidFill>
                            <a:schemeClr val="tx2"/>
                          </a:solidFill>
                          <a:latin typeface="Georgia Pro Semibold" pitchFamily="18" charset="0"/>
                          <a:ea typeface="MS Mincho"/>
                          <a:cs typeface="Times New Roman"/>
                        </a:rPr>
                        <a:t> </a:t>
                      </a:r>
                      <a:r>
                        <a:rPr lang="it-IT" sz="2000" b="0" i="0" dirty="0" err="1" smtClean="0">
                          <a:solidFill>
                            <a:schemeClr val="tx2"/>
                          </a:solidFill>
                          <a:latin typeface="Georgia Pro Semibold" pitchFamily="18" charset="0"/>
                          <a:ea typeface="MS Mincho"/>
                          <a:cs typeface="Times New Roman"/>
                        </a:rPr>
                        <a:t>Kudasai</a:t>
                      </a:r>
                      <a:endParaRPr lang="it-IT" sz="2000" b="0" i="0" dirty="0">
                        <a:solidFill>
                          <a:schemeClr val="tx2"/>
                        </a:solidFill>
                        <a:latin typeface="Georgia Pro Semibold" pitchFamily="18" charset="0"/>
                        <a:ea typeface="MS Mincho"/>
                        <a:cs typeface="Times New Roman"/>
                      </a:endParaRPr>
                    </a:p>
                  </a:txBody>
                  <a:tcPr marL="56953" marR="46934" marT="242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b="0" i="0" dirty="0" err="1" smtClean="0">
                          <a:solidFill>
                            <a:schemeClr val="tx2"/>
                          </a:solidFill>
                          <a:latin typeface="Georgia Pro Semibold" pitchFamily="18" charset="0"/>
                          <a:ea typeface="MS Mincho"/>
                          <a:cs typeface="Times New Roman"/>
                        </a:rPr>
                        <a:t>OKanjoo</a:t>
                      </a:r>
                      <a:r>
                        <a:rPr lang="it-IT" sz="2000" b="0" i="0" dirty="0" smtClean="0">
                          <a:solidFill>
                            <a:schemeClr val="tx2"/>
                          </a:solidFill>
                          <a:latin typeface="Georgia Pro Semibold" pitchFamily="18" charset="0"/>
                          <a:ea typeface="MS Mincho"/>
                          <a:cs typeface="Times New Roman"/>
                        </a:rPr>
                        <a:t> </a:t>
                      </a:r>
                      <a:r>
                        <a:rPr lang="it-IT" sz="2000" b="0" i="0" dirty="0" err="1" smtClean="0">
                          <a:solidFill>
                            <a:schemeClr val="tx2"/>
                          </a:solidFill>
                          <a:latin typeface="Georgia Pro Semibold" pitchFamily="18" charset="0"/>
                          <a:ea typeface="MS Mincho"/>
                          <a:cs typeface="Times New Roman"/>
                        </a:rPr>
                        <a:t>kudasai</a:t>
                      </a:r>
                      <a:endParaRPr lang="it-IT" sz="2000" b="0" i="0" dirty="0">
                        <a:solidFill>
                          <a:schemeClr val="tx2"/>
                        </a:solidFill>
                        <a:latin typeface="Georgia Pro Semibold" pitchFamily="18" charset="0"/>
                        <a:ea typeface="MS Mincho"/>
                        <a:cs typeface="Times New Roman"/>
                      </a:endParaRPr>
                    </a:p>
                  </a:txBody>
                  <a:tcPr marL="56953" marR="46934" marT="242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88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b="0" i="0" dirty="0" smtClean="0">
                          <a:solidFill>
                            <a:schemeClr val="tx2"/>
                          </a:solidFill>
                          <a:latin typeface="Georgia Pro Semibold" pitchFamily="18" charset="0"/>
                          <a:ea typeface="MS Mincho"/>
                          <a:cs typeface="Times New Roman"/>
                        </a:rPr>
                        <a:t>Grazie (informale)</a:t>
                      </a:r>
                      <a:endParaRPr lang="it-IT" sz="2000" b="0" i="0" dirty="0">
                        <a:solidFill>
                          <a:schemeClr val="tx2"/>
                        </a:solidFill>
                        <a:latin typeface="Georgia Pro Semibold" pitchFamily="18" charset="0"/>
                        <a:ea typeface="MS Mincho"/>
                        <a:cs typeface="Times New Roman"/>
                      </a:endParaRPr>
                    </a:p>
                  </a:txBody>
                  <a:tcPr marL="56953" marR="46934" marT="242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7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b="0" i="0" dirty="0" err="1" smtClean="0">
                          <a:solidFill>
                            <a:schemeClr val="tx2"/>
                          </a:solidFill>
                          <a:latin typeface="Georgia Pro Semibold" pitchFamily="18" charset="0"/>
                          <a:ea typeface="MS Mincho"/>
                          <a:cs typeface="Times New Roman"/>
                        </a:rPr>
                        <a:t>Arigatō</a:t>
                      </a:r>
                      <a:endParaRPr lang="it-IT" sz="2000" b="0" i="0" dirty="0">
                        <a:solidFill>
                          <a:schemeClr val="tx2"/>
                        </a:solidFill>
                        <a:latin typeface="Georgia Pro Semibold" pitchFamily="18" charset="0"/>
                        <a:ea typeface="MS Mincho"/>
                        <a:cs typeface="Times New Roman"/>
                      </a:endParaRPr>
                    </a:p>
                  </a:txBody>
                  <a:tcPr marL="56953" marR="46934" marT="242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b="0" i="0" dirty="0" err="1" smtClean="0">
                          <a:solidFill>
                            <a:schemeClr val="tx2"/>
                          </a:solidFill>
                          <a:latin typeface="Georgia Pro Semibold" pitchFamily="18" charset="0"/>
                          <a:ea typeface="MS Mincho"/>
                          <a:cs typeface="Times New Roman"/>
                        </a:rPr>
                        <a:t>Arigatoo</a:t>
                      </a:r>
                      <a:endParaRPr lang="it-IT" sz="2000" b="0" i="0" dirty="0">
                        <a:solidFill>
                          <a:schemeClr val="tx2"/>
                        </a:solidFill>
                        <a:latin typeface="Georgia Pro Semibold" pitchFamily="18" charset="0"/>
                        <a:ea typeface="MS Mincho"/>
                        <a:cs typeface="Times New Roman"/>
                      </a:endParaRPr>
                    </a:p>
                  </a:txBody>
                  <a:tcPr marL="56953" marR="46934" marT="242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88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b="0" i="0" dirty="0" smtClean="0">
                          <a:solidFill>
                            <a:schemeClr val="tx2"/>
                          </a:solidFill>
                          <a:latin typeface="Georgia Pro Semibold" pitchFamily="18" charset="0"/>
                          <a:ea typeface="MS Mincho"/>
                          <a:cs typeface="Times New Roman"/>
                        </a:rPr>
                        <a:t>Grazie </a:t>
                      </a:r>
                      <a:endParaRPr lang="it-IT" sz="2000" b="0" i="0" dirty="0">
                        <a:solidFill>
                          <a:schemeClr val="tx2"/>
                        </a:solidFill>
                        <a:latin typeface="Georgia Pro Semibold" pitchFamily="18" charset="0"/>
                        <a:ea typeface="MS Mincho"/>
                        <a:cs typeface="Times New Roman"/>
                      </a:endParaRPr>
                    </a:p>
                  </a:txBody>
                  <a:tcPr marL="56953" marR="46934" marT="242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7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b="0" i="0" dirty="0" err="1" smtClean="0">
                          <a:solidFill>
                            <a:schemeClr val="tx2"/>
                          </a:solidFill>
                          <a:latin typeface="Georgia Pro Semibold" pitchFamily="18" charset="0"/>
                          <a:ea typeface="MS Mincho"/>
                          <a:cs typeface="Times New Roman"/>
                        </a:rPr>
                        <a:t>Arigatō</a:t>
                      </a:r>
                      <a:r>
                        <a:rPr lang="it-IT" sz="2000" b="0" i="0" dirty="0" smtClean="0">
                          <a:solidFill>
                            <a:schemeClr val="tx2"/>
                          </a:solidFill>
                          <a:latin typeface="Georgia Pro Semibold" pitchFamily="18" charset="0"/>
                          <a:ea typeface="MS Mincho"/>
                          <a:cs typeface="Times New Roman"/>
                        </a:rPr>
                        <a:t> </a:t>
                      </a:r>
                      <a:r>
                        <a:rPr lang="it-IT" sz="2000" b="0" i="0" dirty="0" err="1" smtClean="0">
                          <a:solidFill>
                            <a:schemeClr val="tx2"/>
                          </a:solidFill>
                          <a:latin typeface="Georgia Pro Semibold" pitchFamily="18" charset="0"/>
                          <a:ea typeface="MS Mincho"/>
                          <a:cs typeface="Times New Roman"/>
                        </a:rPr>
                        <a:t>gozaimasu</a:t>
                      </a:r>
                      <a:endParaRPr lang="it-IT" sz="2000" b="0" i="0" dirty="0">
                        <a:solidFill>
                          <a:schemeClr val="tx2"/>
                        </a:solidFill>
                        <a:latin typeface="Georgia Pro Semibold" pitchFamily="18" charset="0"/>
                        <a:ea typeface="MS Mincho"/>
                        <a:cs typeface="Times New Roman"/>
                      </a:endParaRPr>
                    </a:p>
                  </a:txBody>
                  <a:tcPr marL="56953" marR="46934" marT="242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b="0" i="0" dirty="0" err="1" smtClean="0">
                          <a:solidFill>
                            <a:schemeClr val="tx2"/>
                          </a:solidFill>
                          <a:latin typeface="Georgia Pro Semibold" pitchFamily="18" charset="0"/>
                          <a:ea typeface="MS Mincho"/>
                          <a:cs typeface="Times New Roman"/>
                        </a:rPr>
                        <a:t>Arigatoo</a:t>
                      </a:r>
                      <a:r>
                        <a:rPr lang="it-IT" sz="2000" b="0" i="0" dirty="0" smtClean="0">
                          <a:solidFill>
                            <a:schemeClr val="tx2"/>
                          </a:solidFill>
                          <a:latin typeface="Georgia Pro Semibold" pitchFamily="18" charset="0"/>
                          <a:ea typeface="MS Mincho"/>
                          <a:cs typeface="Times New Roman"/>
                        </a:rPr>
                        <a:t> </a:t>
                      </a:r>
                      <a:r>
                        <a:rPr lang="it-IT" sz="2000" b="0" i="0" dirty="0" err="1" smtClean="0">
                          <a:solidFill>
                            <a:schemeClr val="tx2"/>
                          </a:solidFill>
                          <a:latin typeface="Georgia Pro Semibold" pitchFamily="18" charset="0"/>
                          <a:ea typeface="MS Mincho"/>
                          <a:cs typeface="Times New Roman"/>
                        </a:rPr>
                        <a:t>gozaimasu</a:t>
                      </a:r>
                      <a:endParaRPr lang="it-IT" sz="2000" b="0" i="0" dirty="0">
                        <a:solidFill>
                          <a:schemeClr val="tx2"/>
                        </a:solidFill>
                        <a:latin typeface="Georgia Pro Semibold" pitchFamily="18" charset="0"/>
                        <a:ea typeface="MS Mincho"/>
                        <a:cs typeface="Times New Roman"/>
                      </a:endParaRPr>
                    </a:p>
                  </a:txBody>
                  <a:tcPr marL="56953" marR="46934" marT="242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88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b="0" i="0" dirty="0" smtClean="0">
                          <a:solidFill>
                            <a:schemeClr val="tx2"/>
                          </a:solidFill>
                          <a:latin typeface="Georgia Pro Semibold" pitchFamily="18" charset="0"/>
                          <a:ea typeface="MS Mincho"/>
                          <a:cs typeface="Times New Roman"/>
                        </a:rPr>
                        <a:t>Grazie mille</a:t>
                      </a:r>
                      <a:endParaRPr lang="it-IT" sz="2000" b="0" i="0" dirty="0">
                        <a:solidFill>
                          <a:schemeClr val="tx2"/>
                        </a:solidFill>
                        <a:latin typeface="Georgia Pro Semibold" pitchFamily="18" charset="0"/>
                        <a:ea typeface="MS Mincho"/>
                        <a:cs typeface="Times New Roman"/>
                      </a:endParaRPr>
                    </a:p>
                  </a:txBody>
                  <a:tcPr marL="56953" marR="46934" marT="242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7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b="0" i="0" dirty="0" err="1" smtClean="0">
                          <a:solidFill>
                            <a:schemeClr val="tx2"/>
                          </a:solidFill>
                          <a:latin typeface="Georgia Pro Semibold" pitchFamily="18" charset="0"/>
                          <a:ea typeface="MS Mincho"/>
                          <a:cs typeface="Times New Roman"/>
                        </a:rPr>
                        <a:t>Dōmo</a:t>
                      </a:r>
                      <a:r>
                        <a:rPr lang="it-IT" sz="2000" b="0" i="0" dirty="0" smtClean="0">
                          <a:solidFill>
                            <a:schemeClr val="tx2"/>
                          </a:solidFill>
                          <a:latin typeface="Georgia Pro Semibold" pitchFamily="18" charset="0"/>
                          <a:ea typeface="MS Mincho"/>
                          <a:cs typeface="Times New Roman"/>
                        </a:rPr>
                        <a:t> </a:t>
                      </a:r>
                      <a:r>
                        <a:rPr lang="it-IT" sz="2000" b="0" i="0" dirty="0" err="1" smtClean="0">
                          <a:solidFill>
                            <a:schemeClr val="tx2"/>
                          </a:solidFill>
                          <a:latin typeface="Georgia Pro Semibold" pitchFamily="18" charset="0"/>
                          <a:ea typeface="MS Mincho"/>
                          <a:cs typeface="Times New Roman"/>
                        </a:rPr>
                        <a:t>arigatō</a:t>
                      </a:r>
                      <a:r>
                        <a:rPr lang="it-IT" sz="2000" b="0" i="0" dirty="0" smtClean="0">
                          <a:solidFill>
                            <a:schemeClr val="tx2"/>
                          </a:solidFill>
                          <a:latin typeface="Georgia Pro Semibold" pitchFamily="18" charset="0"/>
                          <a:ea typeface="MS Mincho"/>
                          <a:cs typeface="Times New Roman"/>
                        </a:rPr>
                        <a:t> </a:t>
                      </a:r>
                      <a:r>
                        <a:rPr lang="it-IT" sz="2000" b="0" i="0" dirty="0" err="1" smtClean="0">
                          <a:solidFill>
                            <a:schemeClr val="tx2"/>
                          </a:solidFill>
                          <a:latin typeface="Georgia Pro Semibold" pitchFamily="18" charset="0"/>
                          <a:ea typeface="MS Mincho"/>
                          <a:cs typeface="Times New Roman"/>
                        </a:rPr>
                        <a:t>gozaimasu</a:t>
                      </a:r>
                      <a:endParaRPr lang="it-IT" sz="2000" b="0" i="0" dirty="0">
                        <a:solidFill>
                          <a:schemeClr val="tx2"/>
                        </a:solidFill>
                        <a:latin typeface="Georgia Pro Semibold" pitchFamily="18" charset="0"/>
                        <a:ea typeface="MS Mincho"/>
                        <a:cs typeface="Times New Roman"/>
                      </a:endParaRPr>
                    </a:p>
                  </a:txBody>
                  <a:tcPr marL="56953" marR="46934" marT="242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b="0" i="0" dirty="0" err="1" smtClean="0">
                          <a:solidFill>
                            <a:schemeClr val="tx2"/>
                          </a:solidFill>
                          <a:latin typeface="Georgia Pro Semibold" pitchFamily="18" charset="0"/>
                          <a:ea typeface="MS Mincho"/>
                          <a:cs typeface="Times New Roman"/>
                        </a:rPr>
                        <a:t>Doomo</a:t>
                      </a:r>
                      <a:r>
                        <a:rPr lang="it-IT" sz="2000" b="0" i="0" dirty="0" smtClean="0">
                          <a:solidFill>
                            <a:schemeClr val="tx2"/>
                          </a:solidFill>
                          <a:latin typeface="Georgia Pro Semibold" pitchFamily="18" charset="0"/>
                          <a:ea typeface="MS Mincho"/>
                          <a:cs typeface="Times New Roman"/>
                        </a:rPr>
                        <a:t> </a:t>
                      </a:r>
                      <a:r>
                        <a:rPr lang="it-IT" sz="2000" b="0" i="0" dirty="0" err="1" smtClean="0">
                          <a:solidFill>
                            <a:schemeClr val="tx2"/>
                          </a:solidFill>
                          <a:latin typeface="Georgia Pro Semibold" pitchFamily="18" charset="0"/>
                          <a:ea typeface="MS Mincho"/>
                          <a:cs typeface="Times New Roman"/>
                        </a:rPr>
                        <a:t>arigatou</a:t>
                      </a:r>
                      <a:r>
                        <a:rPr lang="it-IT" sz="2000" b="0" i="0" dirty="0" smtClean="0">
                          <a:solidFill>
                            <a:schemeClr val="tx2"/>
                          </a:solidFill>
                          <a:latin typeface="Georgia Pro Semibold" pitchFamily="18" charset="0"/>
                          <a:ea typeface="MS Mincho"/>
                          <a:cs typeface="Times New Roman"/>
                        </a:rPr>
                        <a:t> </a:t>
                      </a:r>
                      <a:r>
                        <a:rPr lang="it-IT" sz="2000" b="0" i="0" dirty="0" err="1" smtClean="0">
                          <a:solidFill>
                            <a:schemeClr val="tx2"/>
                          </a:solidFill>
                          <a:latin typeface="Georgia Pro Semibold" pitchFamily="18" charset="0"/>
                          <a:ea typeface="MS Mincho"/>
                          <a:cs typeface="Times New Roman"/>
                        </a:rPr>
                        <a:t>gozaimasu</a:t>
                      </a:r>
                      <a:endParaRPr lang="it-IT" sz="2000" b="0" i="0" dirty="0">
                        <a:solidFill>
                          <a:schemeClr val="tx2"/>
                        </a:solidFill>
                        <a:latin typeface="Georgia Pro Semibold" pitchFamily="18" charset="0"/>
                        <a:ea typeface="MS Mincho"/>
                        <a:cs typeface="Times New Roman"/>
                      </a:endParaRPr>
                    </a:p>
                  </a:txBody>
                  <a:tcPr marL="56953" marR="46934" marT="242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88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b="0" i="0" dirty="0" smtClean="0">
                          <a:solidFill>
                            <a:schemeClr val="tx2"/>
                          </a:solidFill>
                          <a:latin typeface="Georgia Pro Semibold" pitchFamily="18" charset="0"/>
                          <a:ea typeface="MS Mincho"/>
                          <a:cs typeface="Times New Roman"/>
                        </a:rPr>
                        <a:t>Grazie per il pasto</a:t>
                      </a:r>
                      <a:endParaRPr lang="it-IT" sz="2000" b="0" i="0" dirty="0">
                        <a:solidFill>
                          <a:schemeClr val="tx2"/>
                        </a:solidFill>
                        <a:latin typeface="Georgia Pro Semibold" pitchFamily="18" charset="0"/>
                        <a:ea typeface="MS Mincho"/>
                        <a:cs typeface="Times New Roman"/>
                      </a:endParaRPr>
                    </a:p>
                  </a:txBody>
                  <a:tcPr marL="56953" marR="46934" marT="242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7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b="0" i="0" dirty="0" err="1" smtClean="0">
                          <a:solidFill>
                            <a:schemeClr val="tx2"/>
                          </a:solidFill>
                          <a:latin typeface="Georgia Pro Semibold" pitchFamily="18" charset="0"/>
                          <a:ea typeface="MS Mincho"/>
                          <a:cs typeface="Times New Roman"/>
                        </a:rPr>
                        <a:t>Gochisōsamadeshita</a:t>
                      </a:r>
                      <a:endParaRPr lang="it-IT" sz="2000" b="0" i="0" dirty="0">
                        <a:solidFill>
                          <a:schemeClr val="tx2"/>
                        </a:solidFill>
                        <a:latin typeface="Georgia Pro Semibold" pitchFamily="18" charset="0"/>
                        <a:ea typeface="MS Mincho"/>
                        <a:cs typeface="Times New Roman"/>
                      </a:endParaRPr>
                    </a:p>
                  </a:txBody>
                  <a:tcPr marL="56953" marR="46934" marT="242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b="0" i="0" dirty="0" err="1" smtClean="0">
                          <a:solidFill>
                            <a:schemeClr val="tx2"/>
                          </a:solidFill>
                          <a:latin typeface="Georgia Pro Semibold" pitchFamily="18" charset="0"/>
                          <a:ea typeface="MS Mincho"/>
                          <a:cs typeface="Times New Roman"/>
                        </a:rPr>
                        <a:t>Gocisosamadescita</a:t>
                      </a:r>
                      <a:endParaRPr lang="it-IT" sz="2000" b="0" i="0" dirty="0">
                        <a:solidFill>
                          <a:schemeClr val="tx2"/>
                        </a:solidFill>
                        <a:latin typeface="Georgia Pro Semibold" pitchFamily="18" charset="0"/>
                        <a:ea typeface="MS Mincho"/>
                        <a:cs typeface="Times New Roman"/>
                      </a:endParaRPr>
                    </a:p>
                  </a:txBody>
                  <a:tcPr marL="56953" marR="46934" marT="242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6256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-99392"/>
            <a:ext cx="9144000" cy="6957392"/>
          </a:xfrm>
        </p:spPr>
        <p:txBody>
          <a:bodyPr anchor="ctr">
            <a:no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36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Karate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it-IT" sz="36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　</a:t>
            </a:r>
            <a:endParaRPr lang="it-IT" sz="3600" dirty="0" smtClean="0">
              <a:solidFill>
                <a:schemeClr val="accent1">
                  <a:lumMod val="75000"/>
                </a:schemeClr>
              </a:solidFill>
              <a:latin typeface="Georgia Pro Semibold" pitchFamily="18" charset="0"/>
              <a:ea typeface="Times New Roman" pitchFamily="18" charset="0"/>
              <a:cs typeface="Times New Roman" pitchFamily="18" charset="0"/>
            </a:endParaRP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36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Tsunami</a:t>
            </a: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ja-JP" sz="3600" dirty="0">
              <a:solidFill>
                <a:schemeClr val="accent1">
                  <a:lumMod val="75000"/>
                </a:schemeClr>
              </a:solidFill>
              <a:latin typeface="Georgia Pro Semibold" pitchFamily="18" charset="0"/>
              <a:ea typeface="Times New Roman" pitchFamily="18" charset="0"/>
              <a:cs typeface="Times New Roman" pitchFamily="18" charset="0"/>
            </a:endParaRP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ja-JP" sz="3600" dirty="0" smtClean="0">
                <a:solidFill>
                  <a:schemeClr val="bg1"/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Origami</a:t>
            </a: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ja-JP" sz="3600" dirty="0">
              <a:solidFill>
                <a:schemeClr val="bg1"/>
              </a:solidFill>
              <a:latin typeface="Georgia Pro Semibold" pitchFamily="18" charset="0"/>
              <a:ea typeface="Times New Roman" pitchFamily="18" charset="0"/>
              <a:cs typeface="Times New Roman" pitchFamily="18" charset="0"/>
            </a:endParaRP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ja-JP" sz="3600" dirty="0" smtClean="0">
                <a:solidFill>
                  <a:schemeClr val="bg1"/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Bonsai</a:t>
            </a:r>
            <a:r>
              <a:rPr lang="ja-JP" altLang="it-IT" sz="3600" dirty="0" smtClean="0">
                <a:solidFill>
                  <a:schemeClr val="bg1"/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　</a:t>
            </a:r>
            <a:endParaRPr lang="it-IT" altLang="ja-JP" sz="3600" dirty="0" smtClean="0">
              <a:solidFill>
                <a:schemeClr val="bg1"/>
              </a:solidFill>
              <a:latin typeface="Georgia Pro Semibold" pitchFamily="18" charset="0"/>
              <a:ea typeface="Times New Roman" pitchFamily="18" charset="0"/>
              <a:cs typeface="Times New Roman" pitchFamily="18" charset="0"/>
            </a:endParaRP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sz="3600" dirty="0" smtClean="0">
              <a:solidFill>
                <a:schemeClr val="bg1"/>
              </a:solidFill>
              <a:latin typeface="Georgia Pro Semibold" pitchFamily="18" charset="0"/>
              <a:ea typeface="Times New Roman" pitchFamily="18" charset="0"/>
              <a:cs typeface="Times New Roman" pitchFamily="18" charset="0"/>
            </a:endParaRP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3600" dirty="0" smtClean="0">
                <a:solidFill>
                  <a:schemeClr val="bg1"/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Kamikaze</a:t>
            </a:r>
            <a:r>
              <a:rPr lang="ja-JP" altLang="it-IT" sz="3600" dirty="0" smtClean="0">
                <a:solidFill>
                  <a:schemeClr val="bg1"/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　</a:t>
            </a:r>
            <a:endParaRPr lang="it-IT" altLang="ja-JP" sz="3600" dirty="0" smtClean="0">
              <a:solidFill>
                <a:schemeClr val="bg1"/>
              </a:solidFill>
              <a:latin typeface="Georgia Pro Semibold" pitchFamily="18" charset="0"/>
              <a:ea typeface="Times New Roman" pitchFamily="18" charset="0"/>
              <a:cs typeface="Times New Roman" pitchFamily="18" charset="0"/>
            </a:endParaRP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sz="3600" dirty="0" smtClean="0">
              <a:solidFill>
                <a:schemeClr val="bg1"/>
              </a:solidFill>
              <a:latin typeface="Georgia Pro Semibold" pitchFamily="18" charset="0"/>
              <a:ea typeface="Times New Roman" pitchFamily="18" charset="0"/>
              <a:cs typeface="Times New Roman" pitchFamily="18" charset="0"/>
            </a:endParaRP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3600" dirty="0" err="1" smtClean="0">
                <a:solidFill>
                  <a:schemeClr val="bg1"/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Tōkyō</a:t>
            </a:r>
            <a:r>
              <a:rPr lang="ja-JP" altLang="it-IT" sz="4000" b="1" i="1" dirty="0" smtClean="0">
                <a:solidFill>
                  <a:schemeClr val="bg1"/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　</a:t>
            </a:r>
            <a:endParaRPr lang="it-IT" sz="4000" b="1" dirty="0">
              <a:solidFill>
                <a:schemeClr val="bg1"/>
              </a:solidFill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957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contenuto 2"/>
          <p:cNvSpPr txBox="1">
            <a:spLocks/>
          </p:cNvSpPr>
          <p:nvPr/>
        </p:nvSpPr>
        <p:spPr>
          <a:xfrm>
            <a:off x="340735" y="2636912"/>
            <a:ext cx="5040560" cy="16561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it-IT" sz="3200" b="1" dirty="0" err="1" smtClean="0">
                <a:solidFill>
                  <a:schemeClr val="tx2"/>
                </a:solidFill>
                <a:latin typeface="Georgia Pro Semibold" pitchFamily="18" charset="0"/>
              </a:rPr>
              <a:t>Kenkyo</a:t>
            </a:r>
            <a:r>
              <a:rPr lang="it-IT" sz="3200" b="1" dirty="0" smtClean="0">
                <a:solidFill>
                  <a:schemeClr val="tx2"/>
                </a:solidFill>
                <a:latin typeface="Georgia Pro Semibold" pitchFamily="18" charset="0"/>
              </a:rPr>
              <a:t>, </a:t>
            </a:r>
          </a:p>
          <a:p>
            <a:pPr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it-IT" sz="3200" b="1" dirty="0" smtClean="0">
                <a:solidFill>
                  <a:schemeClr val="tx2"/>
                </a:solidFill>
                <a:latin typeface="Georgia Pro Semibold" pitchFamily="18" charset="0"/>
              </a:rPr>
              <a:t>principio di modestia e umiltà </a:t>
            </a:r>
          </a:p>
          <a:p>
            <a:pPr>
              <a:spcBef>
                <a:spcPct val="20000"/>
              </a:spcBef>
              <a:buFont typeface="Arial" pitchFamily="34" charset="0"/>
              <a:buNone/>
              <a:defRPr/>
            </a:pPr>
            <a:endParaRPr lang="it-IT" sz="4000" b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pic>
        <p:nvPicPr>
          <p:cNvPr id="7" name="Picture 9" descr="Risultato immagine per inchino giapponese"/>
          <p:cNvPicPr>
            <a:picLocks noChangeAspect="1" noChangeArrowheads="1"/>
          </p:cNvPicPr>
          <p:nvPr/>
        </p:nvPicPr>
        <p:blipFill rotWithShape="1">
          <a:blip r:embed="rId2"/>
          <a:srcRect t="30870"/>
          <a:stretch/>
        </p:blipFill>
        <p:spPr bwMode="auto">
          <a:xfrm>
            <a:off x="5508104" y="2780928"/>
            <a:ext cx="3312368" cy="3916742"/>
          </a:xfrm>
          <a:prstGeom prst="rect">
            <a:avLst/>
          </a:prstGeom>
          <a:noFill/>
        </p:spPr>
      </p:pic>
      <p:pic>
        <p:nvPicPr>
          <p:cNvPr id="9" name="Picture 2" descr="C:\Users\Utente\Desktop\kenkyo\inchino 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0735" y="4437817"/>
            <a:ext cx="3079137" cy="2259853"/>
          </a:xfrm>
          <a:prstGeom prst="rect">
            <a:avLst/>
          </a:prstGeom>
          <a:noFill/>
        </p:spPr>
      </p:pic>
      <p:sp>
        <p:nvSpPr>
          <p:cNvPr id="5" name="Rettangolo 4"/>
          <p:cNvSpPr/>
          <p:nvPr/>
        </p:nvSpPr>
        <p:spPr>
          <a:xfrm>
            <a:off x="5198" y="260648"/>
            <a:ext cx="9143999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dirty="0" smtClean="0">
                <a:solidFill>
                  <a:schemeClr val="tx2"/>
                </a:solidFill>
                <a:latin typeface="Georgia Pro Semibold" pitchFamily="18" charset="0"/>
              </a:rPr>
              <a:t>16:10- 17:00 </a:t>
            </a:r>
            <a:r>
              <a:rPr lang="it-IT" sz="4000" dirty="0">
                <a:solidFill>
                  <a:schemeClr val="tx2"/>
                </a:solidFill>
                <a:latin typeface="Georgia Pro Semibold" pitchFamily="18" charset="0"/>
              </a:rPr>
              <a:t>Parte </a:t>
            </a:r>
            <a:r>
              <a:rPr lang="it-IT" sz="4000" dirty="0" smtClean="0">
                <a:solidFill>
                  <a:schemeClr val="tx2"/>
                </a:solidFill>
                <a:latin typeface="Georgia Pro Semibold" pitchFamily="18" charset="0"/>
              </a:rPr>
              <a:t>seconda:</a:t>
            </a:r>
          </a:p>
          <a:p>
            <a:pPr algn="ctr"/>
            <a:endParaRPr lang="it-IT" sz="4000" dirty="0" smtClean="0">
              <a:solidFill>
                <a:prstClr val="black"/>
              </a:solidFill>
              <a:latin typeface="Georgia Pro Semibold" pitchFamily="18" charset="0"/>
            </a:endParaRPr>
          </a:p>
          <a:p>
            <a:pPr algn="ctr"/>
            <a:r>
              <a:rPr lang="it-IT" sz="4000" dirty="0" smtClean="0">
                <a:solidFill>
                  <a:prstClr val="black"/>
                </a:solidFill>
                <a:latin typeface="Georgia Pro Semibold" pitchFamily="18" charset="0"/>
              </a:rPr>
              <a:t> </a:t>
            </a:r>
            <a:r>
              <a:rPr lang="it-IT" sz="4000" dirty="0" smtClean="0">
                <a:solidFill>
                  <a:schemeClr val="tx2"/>
                </a:solidFill>
                <a:latin typeface="Georgia Pro Semibold" pitchFamily="18" charset="0"/>
              </a:rPr>
              <a:t>«Presentazioni, saluti»</a:t>
            </a:r>
            <a:endParaRPr lang="it-IT" sz="4000" dirty="0">
              <a:solidFill>
                <a:schemeClr val="tx2"/>
              </a:solidFill>
              <a:latin typeface="Georgia Pro Semibold" pitchFamily="18" charset="0"/>
            </a:endParaRPr>
          </a:p>
          <a:p>
            <a:pPr algn="ctr"/>
            <a:endParaRPr lang="it-IT" sz="3600" dirty="0">
              <a:solidFill>
                <a:prstClr val="black"/>
              </a:solidFill>
              <a:latin typeface="Georgia Pro Semibold" pitchFamily="18" charset="0"/>
            </a:endParaRPr>
          </a:p>
          <a:p>
            <a:pPr algn="ctr"/>
            <a:endParaRPr lang="it-IT" sz="4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91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-99392"/>
            <a:ext cx="9144000" cy="6957392"/>
          </a:xfrm>
        </p:spPr>
        <p:txBody>
          <a:bodyPr anchor="ctr">
            <a:no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36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Karate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it-IT" sz="36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　</a:t>
            </a:r>
            <a:endParaRPr lang="it-IT" sz="3600" dirty="0" smtClean="0">
              <a:solidFill>
                <a:schemeClr val="accent1">
                  <a:lumMod val="75000"/>
                </a:schemeClr>
              </a:solidFill>
              <a:latin typeface="Georgia Pro Semibold" pitchFamily="18" charset="0"/>
              <a:ea typeface="Times New Roman" pitchFamily="18" charset="0"/>
              <a:cs typeface="Times New Roman" pitchFamily="18" charset="0"/>
            </a:endParaRP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36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Tsunami</a:t>
            </a: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ja-JP" sz="3600" dirty="0">
              <a:solidFill>
                <a:schemeClr val="accent1">
                  <a:lumMod val="75000"/>
                </a:schemeClr>
              </a:solidFill>
              <a:latin typeface="Georgia Pro Semibold" pitchFamily="18" charset="0"/>
              <a:ea typeface="Times New Roman" pitchFamily="18" charset="0"/>
              <a:cs typeface="Times New Roman" pitchFamily="18" charset="0"/>
            </a:endParaRP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ja-JP" sz="36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Origami</a:t>
            </a: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ja-JP" sz="3600" dirty="0">
              <a:solidFill>
                <a:schemeClr val="accent1">
                  <a:lumMod val="75000"/>
                </a:schemeClr>
              </a:solidFill>
              <a:latin typeface="Georgia Pro Semibold" pitchFamily="18" charset="0"/>
              <a:ea typeface="Times New Roman" pitchFamily="18" charset="0"/>
              <a:cs typeface="Times New Roman" pitchFamily="18" charset="0"/>
            </a:endParaRP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ja-JP" sz="3600" dirty="0" smtClean="0">
                <a:solidFill>
                  <a:schemeClr val="bg1"/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Bonsai</a:t>
            </a:r>
            <a:r>
              <a:rPr lang="ja-JP" altLang="it-IT" sz="3600" dirty="0" smtClean="0">
                <a:solidFill>
                  <a:schemeClr val="bg1"/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　</a:t>
            </a:r>
            <a:endParaRPr lang="it-IT" altLang="ja-JP" sz="3600" dirty="0" smtClean="0">
              <a:solidFill>
                <a:schemeClr val="bg1"/>
              </a:solidFill>
              <a:latin typeface="Georgia Pro Semibold" pitchFamily="18" charset="0"/>
              <a:ea typeface="Times New Roman" pitchFamily="18" charset="0"/>
              <a:cs typeface="Times New Roman" pitchFamily="18" charset="0"/>
            </a:endParaRP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sz="3600" dirty="0" smtClean="0">
              <a:solidFill>
                <a:schemeClr val="bg1"/>
              </a:solidFill>
              <a:latin typeface="Georgia Pro Semibold" pitchFamily="18" charset="0"/>
              <a:ea typeface="Times New Roman" pitchFamily="18" charset="0"/>
              <a:cs typeface="Times New Roman" pitchFamily="18" charset="0"/>
            </a:endParaRP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3600" dirty="0" smtClean="0">
                <a:solidFill>
                  <a:schemeClr val="bg1"/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Kamikaze</a:t>
            </a:r>
            <a:r>
              <a:rPr lang="ja-JP" altLang="it-IT" sz="3600" dirty="0" smtClean="0">
                <a:solidFill>
                  <a:schemeClr val="bg1"/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　</a:t>
            </a:r>
            <a:endParaRPr lang="it-IT" altLang="ja-JP" sz="3600" dirty="0" smtClean="0">
              <a:solidFill>
                <a:schemeClr val="bg1"/>
              </a:solidFill>
              <a:latin typeface="Georgia Pro Semibold" pitchFamily="18" charset="0"/>
              <a:ea typeface="Times New Roman" pitchFamily="18" charset="0"/>
              <a:cs typeface="Times New Roman" pitchFamily="18" charset="0"/>
            </a:endParaRP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sz="3600" dirty="0" smtClean="0">
              <a:solidFill>
                <a:schemeClr val="bg1"/>
              </a:solidFill>
              <a:latin typeface="Georgia Pro Semibold" pitchFamily="18" charset="0"/>
              <a:ea typeface="Times New Roman" pitchFamily="18" charset="0"/>
              <a:cs typeface="Times New Roman" pitchFamily="18" charset="0"/>
            </a:endParaRP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3600" dirty="0" err="1" smtClean="0">
                <a:solidFill>
                  <a:schemeClr val="bg1"/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Tōkyō</a:t>
            </a:r>
            <a:r>
              <a:rPr lang="ja-JP" altLang="it-IT" sz="4000" b="1" i="1" dirty="0" smtClean="0">
                <a:solidFill>
                  <a:schemeClr val="bg1"/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　</a:t>
            </a:r>
            <a:endParaRPr lang="it-IT" sz="4000" b="1" dirty="0">
              <a:solidFill>
                <a:schemeClr val="bg1"/>
              </a:solidFill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49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-99392"/>
            <a:ext cx="9144000" cy="6957392"/>
          </a:xfrm>
        </p:spPr>
        <p:txBody>
          <a:bodyPr anchor="ctr">
            <a:no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36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Karate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it-IT" sz="36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　</a:t>
            </a:r>
            <a:endParaRPr lang="it-IT" sz="3600" dirty="0" smtClean="0">
              <a:solidFill>
                <a:schemeClr val="accent1">
                  <a:lumMod val="75000"/>
                </a:schemeClr>
              </a:solidFill>
              <a:latin typeface="Georgia Pro Semibold" pitchFamily="18" charset="0"/>
              <a:ea typeface="Times New Roman" pitchFamily="18" charset="0"/>
              <a:cs typeface="Times New Roman" pitchFamily="18" charset="0"/>
            </a:endParaRP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36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Tsunami</a:t>
            </a: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ja-JP" sz="3600" dirty="0">
              <a:solidFill>
                <a:schemeClr val="accent1">
                  <a:lumMod val="75000"/>
                </a:schemeClr>
              </a:solidFill>
              <a:latin typeface="Georgia Pro Semibold" pitchFamily="18" charset="0"/>
              <a:ea typeface="Times New Roman" pitchFamily="18" charset="0"/>
              <a:cs typeface="Times New Roman" pitchFamily="18" charset="0"/>
            </a:endParaRP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ja-JP" sz="36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Origami</a:t>
            </a: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ja-JP" sz="3600" dirty="0">
              <a:solidFill>
                <a:schemeClr val="accent1">
                  <a:lumMod val="75000"/>
                </a:schemeClr>
              </a:solidFill>
              <a:latin typeface="Georgia Pro Semibold" pitchFamily="18" charset="0"/>
              <a:ea typeface="Times New Roman" pitchFamily="18" charset="0"/>
              <a:cs typeface="Times New Roman" pitchFamily="18" charset="0"/>
            </a:endParaRP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ja-JP" sz="36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Bonsai</a:t>
            </a:r>
            <a:r>
              <a:rPr lang="ja-JP" altLang="it-IT" sz="36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　</a:t>
            </a:r>
            <a:endParaRPr lang="it-IT" altLang="ja-JP" sz="3600" dirty="0" smtClean="0">
              <a:solidFill>
                <a:schemeClr val="accent1">
                  <a:lumMod val="75000"/>
                </a:schemeClr>
              </a:solidFill>
              <a:latin typeface="Georgia Pro Semibold" pitchFamily="18" charset="0"/>
              <a:ea typeface="Times New Roman" pitchFamily="18" charset="0"/>
              <a:cs typeface="Times New Roman" pitchFamily="18" charset="0"/>
            </a:endParaRP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sz="3600" dirty="0" smtClean="0">
              <a:solidFill>
                <a:schemeClr val="accent1">
                  <a:lumMod val="75000"/>
                </a:schemeClr>
              </a:solidFill>
              <a:latin typeface="Georgia Pro Semibold" pitchFamily="18" charset="0"/>
              <a:ea typeface="Times New Roman" pitchFamily="18" charset="0"/>
              <a:cs typeface="Times New Roman" pitchFamily="18" charset="0"/>
            </a:endParaRP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3600" dirty="0" smtClean="0">
                <a:solidFill>
                  <a:schemeClr val="bg1"/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Kamikaze</a:t>
            </a:r>
            <a:r>
              <a:rPr lang="ja-JP" altLang="it-IT" sz="3600" dirty="0" smtClean="0">
                <a:solidFill>
                  <a:schemeClr val="bg1"/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　</a:t>
            </a:r>
            <a:endParaRPr lang="it-IT" altLang="ja-JP" sz="3600" dirty="0" smtClean="0">
              <a:solidFill>
                <a:schemeClr val="bg1"/>
              </a:solidFill>
              <a:latin typeface="Georgia Pro Semibold" pitchFamily="18" charset="0"/>
              <a:ea typeface="Times New Roman" pitchFamily="18" charset="0"/>
              <a:cs typeface="Times New Roman" pitchFamily="18" charset="0"/>
            </a:endParaRP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sz="3600" dirty="0" smtClean="0">
              <a:solidFill>
                <a:schemeClr val="bg1"/>
              </a:solidFill>
              <a:latin typeface="Georgia Pro Semibold" pitchFamily="18" charset="0"/>
              <a:ea typeface="Times New Roman" pitchFamily="18" charset="0"/>
              <a:cs typeface="Times New Roman" pitchFamily="18" charset="0"/>
            </a:endParaRP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3600" dirty="0" err="1" smtClean="0">
                <a:solidFill>
                  <a:schemeClr val="bg1"/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Tōkyō</a:t>
            </a:r>
            <a:r>
              <a:rPr lang="ja-JP" altLang="it-IT" sz="4000" b="1" i="1" dirty="0" smtClean="0">
                <a:solidFill>
                  <a:schemeClr val="bg1"/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　</a:t>
            </a:r>
            <a:endParaRPr lang="it-IT" sz="4000" b="1" dirty="0">
              <a:solidFill>
                <a:schemeClr val="bg1"/>
              </a:solidFill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415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-99392"/>
            <a:ext cx="9144000" cy="6957392"/>
          </a:xfrm>
        </p:spPr>
        <p:txBody>
          <a:bodyPr anchor="ctr">
            <a:no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36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Karate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it-IT" sz="36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　</a:t>
            </a:r>
            <a:endParaRPr lang="it-IT" sz="3600" dirty="0" smtClean="0">
              <a:solidFill>
                <a:schemeClr val="accent1">
                  <a:lumMod val="75000"/>
                </a:schemeClr>
              </a:solidFill>
              <a:latin typeface="Georgia Pro Semibold" pitchFamily="18" charset="0"/>
              <a:ea typeface="Times New Roman" pitchFamily="18" charset="0"/>
              <a:cs typeface="Times New Roman" pitchFamily="18" charset="0"/>
            </a:endParaRP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36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Tsunami</a:t>
            </a: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ja-JP" sz="3600" dirty="0">
              <a:solidFill>
                <a:schemeClr val="accent1">
                  <a:lumMod val="75000"/>
                </a:schemeClr>
              </a:solidFill>
              <a:latin typeface="Georgia Pro Semibold" pitchFamily="18" charset="0"/>
              <a:ea typeface="Times New Roman" pitchFamily="18" charset="0"/>
              <a:cs typeface="Times New Roman" pitchFamily="18" charset="0"/>
            </a:endParaRP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ja-JP" sz="36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Origami</a:t>
            </a: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ja-JP" sz="3600" dirty="0">
              <a:solidFill>
                <a:schemeClr val="accent1">
                  <a:lumMod val="75000"/>
                </a:schemeClr>
              </a:solidFill>
              <a:latin typeface="Georgia Pro Semibold" pitchFamily="18" charset="0"/>
              <a:ea typeface="Times New Roman" pitchFamily="18" charset="0"/>
              <a:cs typeface="Times New Roman" pitchFamily="18" charset="0"/>
            </a:endParaRP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ja-JP" sz="36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Bonsai</a:t>
            </a:r>
            <a:r>
              <a:rPr lang="ja-JP" altLang="it-IT" sz="36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　</a:t>
            </a:r>
            <a:endParaRPr lang="it-IT" altLang="ja-JP" sz="3600" dirty="0" smtClean="0">
              <a:solidFill>
                <a:schemeClr val="accent1">
                  <a:lumMod val="75000"/>
                </a:schemeClr>
              </a:solidFill>
              <a:latin typeface="Georgia Pro Semibold" pitchFamily="18" charset="0"/>
              <a:ea typeface="Times New Roman" pitchFamily="18" charset="0"/>
              <a:cs typeface="Times New Roman" pitchFamily="18" charset="0"/>
            </a:endParaRP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sz="3600" dirty="0" smtClean="0">
              <a:solidFill>
                <a:schemeClr val="accent1">
                  <a:lumMod val="75000"/>
                </a:schemeClr>
              </a:solidFill>
              <a:latin typeface="Georgia Pro Semibold" pitchFamily="18" charset="0"/>
              <a:ea typeface="Times New Roman" pitchFamily="18" charset="0"/>
              <a:cs typeface="Times New Roman" pitchFamily="18" charset="0"/>
            </a:endParaRP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36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Kamikaze</a:t>
            </a:r>
            <a:r>
              <a:rPr lang="ja-JP" altLang="it-IT" sz="36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　</a:t>
            </a:r>
            <a:endParaRPr lang="it-IT" altLang="ja-JP" sz="3600" dirty="0" smtClean="0">
              <a:solidFill>
                <a:schemeClr val="accent1">
                  <a:lumMod val="75000"/>
                </a:schemeClr>
              </a:solidFill>
              <a:latin typeface="Georgia Pro Semibold" pitchFamily="18" charset="0"/>
              <a:ea typeface="Times New Roman" pitchFamily="18" charset="0"/>
              <a:cs typeface="Times New Roman" pitchFamily="18" charset="0"/>
            </a:endParaRP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sz="3600" dirty="0" smtClean="0">
              <a:solidFill>
                <a:schemeClr val="accent1">
                  <a:lumMod val="75000"/>
                </a:schemeClr>
              </a:solidFill>
              <a:latin typeface="Georgia Pro Semibold" pitchFamily="18" charset="0"/>
              <a:ea typeface="Times New Roman" pitchFamily="18" charset="0"/>
              <a:cs typeface="Times New Roman" pitchFamily="18" charset="0"/>
            </a:endParaRP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3600" dirty="0" err="1" smtClean="0">
                <a:solidFill>
                  <a:schemeClr val="bg1"/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Tōkyō</a:t>
            </a:r>
            <a:r>
              <a:rPr lang="ja-JP" altLang="it-IT" sz="4000" b="1" i="1" dirty="0" smtClean="0">
                <a:solidFill>
                  <a:schemeClr val="bg1"/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　</a:t>
            </a:r>
            <a:endParaRPr lang="it-IT" sz="4000" b="1" dirty="0">
              <a:solidFill>
                <a:schemeClr val="bg1"/>
              </a:solidFill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985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63588" y="404664"/>
            <a:ext cx="7200800" cy="1143000"/>
          </a:xfrm>
        </p:spPr>
        <p:txBody>
          <a:bodyPr>
            <a:noAutofit/>
          </a:bodyPr>
          <a:lstStyle/>
          <a:p>
            <a:r>
              <a:rPr lang="it-IT" altLang="ja-JP" b="1" dirty="0" smtClean="0">
                <a:solidFill>
                  <a:schemeClr val="tx2"/>
                </a:solidFill>
                <a:latin typeface="Georgia Pro Semibold" pitchFamily="18" charset="0"/>
              </a:rPr>
              <a:t>Approccio a </a:t>
            </a:r>
            <a:r>
              <a:rPr lang="it-IT" altLang="ja-JP" b="1" dirty="0" err="1" smtClean="0">
                <a:solidFill>
                  <a:schemeClr val="tx2"/>
                </a:solidFill>
                <a:latin typeface="Georgia Pro Semibold" pitchFamily="18" charset="0"/>
              </a:rPr>
              <a:t>Nihongo</a:t>
            </a:r>
            <a:r>
              <a:rPr lang="it-IT" altLang="ja-JP" b="1" dirty="0" smtClean="0">
                <a:solidFill>
                  <a:schemeClr val="tx2"/>
                </a:solidFill>
                <a:latin typeface="Georgia Pro Semibold" pitchFamily="18" charset="0"/>
              </a:rPr>
              <a:t/>
            </a:r>
            <a:br>
              <a:rPr lang="it-IT" altLang="ja-JP" b="1" dirty="0" smtClean="0">
                <a:solidFill>
                  <a:schemeClr val="tx2"/>
                </a:solidFill>
                <a:latin typeface="Georgia Pro Semibold" pitchFamily="18" charset="0"/>
              </a:rPr>
            </a:br>
            <a:r>
              <a:rPr lang="it-IT" altLang="ja-JP" b="1" dirty="0" smtClean="0">
                <a:solidFill>
                  <a:schemeClr val="tx2"/>
                </a:solidFill>
                <a:latin typeface="Georgia Pro Semibold" pitchFamily="18" charset="0"/>
              </a:rPr>
              <a:t>La lingua giapponese </a:t>
            </a:r>
            <a:endParaRPr lang="it-IT" b="1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  <p:pic>
        <p:nvPicPr>
          <p:cNvPr id="1026" name="Picture 2" descr="C:\Users\Utente\Desktop\scrittura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1" r="5829"/>
          <a:stretch/>
        </p:blipFill>
        <p:spPr bwMode="auto">
          <a:xfrm>
            <a:off x="1547664" y="1944684"/>
            <a:ext cx="5832648" cy="4308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1364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-99392"/>
            <a:ext cx="9144000" cy="6957392"/>
          </a:xfrm>
        </p:spPr>
        <p:txBody>
          <a:bodyPr anchor="ctr">
            <a:no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36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Karate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it-IT" sz="36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　</a:t>
            </a:r>
            <a:endParaRPr lang="it-IT" sz="3600" dirty="0" smtClean="0">
              <a:solidFill>
                <a:schemeClr val="accent1">
                  <a:lumMod val="75000"/>
                </a:schemeClr>
              </a:solidFill>
              <a:latin typeface="Georgia Pro Semibold" pitchFamily="18" charset="0"/>
              <a:ea typeface="Times New Roman" pitchFamily="18" charset="0"/>
              <a:cs typeface="Times New Roman" pitchFamily="18" charset="0"/>
            </a:endParaRP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36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Tsunami</a:t>
            </a: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ja-JP" sz="3600" dirty="0">
              <a:solidFill>
                <a:schemeClr val="accent1">
                  <a:lumMod val="75000"/>
                </a:schemeClr>
              </a:solidFill>
              <a:latin typeface="Georgia Pro Semibold" pitchFamily="18" charset="0"/>
              <a:ea typeface="Times New Roman" pitchFamily="18" charset="0"/>
              <a:cs typeface="Times New Roman" pitchFamily="18" charset="0"/>
            </a:endParaRP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ja-JP" sz="36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Origami</a:t>
            </a: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ja-JP" sz="3600" dirty="0">
              <a:solidFill>
                <a:schemeClr val="accent1">
                  <a:lumMod val="75000"/>
                </a:schemeClr>
              </a:solidFill>
              <a:latin typeface="Georgia Pro Semibold" pitchFamily="18" charset="0"/>
              <a:ea typeface="Times New Roman" pitchFamily="18" charset="0"/>
              <a:cs typeface="Times New Roman" pitchFamily="18" charset="0"/>
            </a:endParaRP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ja-JP" sz="36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Bonsai</a:t>
            </a:r>
            <a:r>
              <a:rPr lang="ja-JP" altLang="it-IT" sz="36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　</a:t>
            </a:r>
            <a:endParaRPr lang="it-IT" altLang="ja-JP" sz="3600" dirty="0" smtClean="0">
              <a:solidFill>
                <a:schemeClr val="accent1">
                  <a:lumMod val="75000"/>
                </a:schemeClr>
              </a:solidFill>
              <a:latin typeface="Georgia Pro Semibold" pitchFamily="18" charset="0"/>
              <a:ea typeface="Times New Roman" pitchFamily="18" charset="0"/>
              <a:cs typeface="Times New Roman" pitchFamily="18" charset="0"/>
            </a:endParaRP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sz="3600" dirty="0" smtClean="0">
              <a:solidFill>
                <a:schemeClr val="accent1">
                  <a:lumMod val="75000"/>
                </a:schemeClr>
              </a:solidFill>
              <a:latin typeface="Georgia Pro Semibold" pitchFamily="18" charset="0"/>
              <a:ea typeface="Times New Roman" pitchFamily="18" charset="0"/>
              <a:cs typeface="Times New Roman" pitchFamily="18" charset="0"/>
            </a:endParaRP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36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Kamikaze</a:t>
            </a:r>
            <a:r>
              <a:rPr lang="ja-JP" altLang="it-IT" sz="36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　</a:t>
            </a:r>
            <a:endParaRPr lang="it-IT" altLang="ja-JP" sz="3600" dirty="0" smtClean="0">
              <a:solidFill>
                <a:schemeClr val="accent1">
                  <a:lumMod val="75000"/>
                </a:schemeClr>
              </a:solidFill>
              <a:latin typeface="Georgia Pro Semibold" pitchFamily="18" charset="0"/>
              <a:ea typeface="Times New Roman" pitchFamily="18" charset="0"/>
              <a:cs typeface="Times New Roman" pitchFamily="18" charset="0"/>
            </a:endParaRP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sz="3600" dirty="0" smtClean="0">
              <a:solidFill>
                <a:schemeClr val="accent1">
                  <a:lumMod val="75000"/>
                </a:schemeClr>
              </a:solidFill>
              <a:latin typeface="Georgia Pro Semibold" pitchFamily="18" charset="0"/>
              <a:ea typeface="Times New Roman" pitchFamily="18" charset="0"/>
              <a:cs typeface="Times New Roman" pitchFamily="18" charset="0"/>
            </a:endParaRP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3600" dirty="0" err="1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Tōkyō</a:t>
            </a:r>
            <a:r>
              <a:rPr lang="ja-JP" altLang="it-IT" sz="4000" b="1" i="1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　</a:t>
            </a:r>
            <a:endParaRPr lang="it-IT" sz="4000" b="1" dirty="0">
              <a:solidFill>
                <a:schemeClr val="accent1">
                  <a:lumMod val="75000"/>
                </a:schemeClr>
              </a:solidFill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836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 anchor="ctr">
            <a:norm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36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Karate: 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3600" dirty="0" err="1" smtClean="0">
                <a:solidFill>
                  <a:schemeClr val="bg1"/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Kara</a:t>
            </a:r>
            <a:r>
              <a:rPr lang="it-IT" sz="3600" dirty="0" smtClean="0">
                <a:solidFill>
                  <a:schemeClr val="bg1"/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 - Vuoto / Te - Mano </a:t>
            </a:r>
            <a:endParaRPr lang="it-IT" sz="3600" dirty="0" smtClean="0">
              <a:solidFill>
                <a:schemeClr val="bg1"/>
              </a:solidFill>
              <a:latin typeface="Georgia Pro Semibold" pitchFamily="18" charset="0"/>
              <a:cs typeface="Arial" pitchFamily="34" charset="0"/>
            </a:endParaRP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sz="3600" dirty="0" smtClean="0">
              <a:solidFill>
                <a:schemeClr val="bg1"/>
              </a:solidFill>
              <a:latin typeface="Georgia Pro Semibold" pitchFamily="18" charset="0"/>
              <a:ea typeface="Times New Roman" pitchFamily="18" charset="0"/>
              <a:cs typeface="Times New Roman" pitchFamily="18" charset="0"/>
            </a:endParaRP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3600" b="1" i="1" dirty="0" smtClean="0">
                <a:solidFill>
                  <a:schemeClr val="bg1"/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Tsunami: </a:t>
            </a: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3600" b="1" i="1" dirty="0" err="1" smtClean="0">
                <a:solidFill>
                  <a:schemeClr val="bg1"/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Tsu</a:t>
            </a:r>
            <a:r>
              <a:rPr lang="it-IT" sz="3600" b="1" i="1" dirty="0" smtClean="0">
                <a:solidFill>
                  <a:schemeClr val="bg1"/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it-IT" altLang="ja-JP" sz="3600" b="1" i="1" dirty="0" smtClean="0">
                <a:solidFill>
                  <a:schemeClr val="bg1"/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it-IT" sz="3600" b="1" i="1" dirty="0">
                <a:solidFill>
                  <a:schemeClr val="bg1"/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Al porto</a:t>
            </a:r>
            <a:r>
              <a:rPr lang="it-IT" sz="3600" b="1" i="1" dirty="0" smtClean="0">
                <a:solidFill>
                  <a:schemeClr val="bg1"/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/ </a:t>
            </a:r>
            <a:r>
              <a:rPr lang="it-IT" sz="3600" b="1" i="1" dirty="0" err="1" smtClean="0">
                <a:solidFill>
                  <a:schemeClr val="bg1"/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Nami</a:t>
            </a:r>
            <a:r>
              <a:rPr lang="it-IT" sz="3600" b="1" i="1" dirty="0" smtClean="0">
                <a:solidFill>
                  <a:schemeClr val="bg1"/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 - Onda</a:t>
            </a: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sz="3600" b="1" i="1" dirty="0">
              <a:solidFill>
                <a:schemeClr val="bg1"/>
              </a:solidFill>
              <a:latin typeface="Georgia Pro Semibold" pitchFamily="18" charset="0"/>
              <a:ea typeface="Times New Roman" pitchFamily="18" charset="0"/>
              <a:cs typeface="Times New Roman" pitchFamily="18" charset="0"/>
            </a:endParaRP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3600" b="1" i="1" dirty="0" smtClean="0">
                <a:solidFill>
                  <a:schemeClr val="bg1"/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Origami:</a:t>
            </a: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3600" b="1" i="1" dirty="0" smtClean="0">
                <a:solidFill>
                  <a:schemeClr val="bg1"/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Ori – Piega(re) / </a:t>
            </a:r>
            <a:r>
              <a:rPr lang="it-IT" sz="3600" b="1" i="1" dirty="0" err="1" smtClean="0">
                <a:solidFill>
                  <a:schemeClr val="bg1"/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Gami</a:t>
            </a:r>
            <a:r>
              <a:rPr lang="it-IT" sz="3600" b="1" i="1" dirty="0">
                <a:solidFill>
                  <a:schemeClr val="bg1"/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it-IT" sz="3600" b="1" i="1" dirty="0" smtClean="0">
                <a:solidFill>
                  <a:schemeClr val="bg1"/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– Carta</a:t>
            </a: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sz="3600" b="1" i="1" dirty="0">
              <a:latin typeface="Georgia Pro Semibold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562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 anchor="ctr">
            <a:norm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36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Karate: 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3600" dirty="0" err="1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Kara</a:t>
            </a:r>
            <a:r>
              <a:rPr lang="it-IT" sz="36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 - Vuoto / Te - Mano </a:t>
            </a:r>
            <a:endParaRPr lang="it-IT" sz="3600" dirty="0" smtClean="0">
              <a:solidFill>
                <a:schemeClr val="accent1">
                  <a:lumMod val="75000"/>
                </a:schemeClr>
              </a:solidFill>
              <a:latin typeface="Georgia Pro Semibold" pitchFamily="18" charset="0"/>
              <a:cs typeface="Arial" pitchFamily="34" charset="0"/>
            </a:endParaRP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sz="3600" dirty="0" smtClean="0">
              <a:solidFill>
                <a:schemeClr val="accent1">
                  <a:lumMod val="75000"/>
                </a:schemeClr>
              </a:solidFill>
              <a:latin typeface="Georgia Pro Semibold" pitchFamily="18" charset="0"/>
              <a:ea typeface="Times New Roman" pitchFamily="18" charset="0"/>
              <a:cs typeface="Times New Roman" pitchFamily="18" charset="0"/>
            </a:endParaRP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3600" b="1" i="1" dirty="0" smtClean="0">
                <a:solidFill>
                  <a:schemeClr val="bg1"/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Tsunami: </a:t>
            </a: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3600" b="1" i="1" dirty="0" err="1" smtClean="0">
                <a:solidFill>
                  <a:schemeClr val="bg1"/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Tsu</a:t>
            </a:r>
            <a:r>
              <a:rPr lang="it-IT" sz="3600" b="1" i="1" dirty="0" smtClean="0">
                <a:solidFill>
                  <a:schemeClr val="bg1"/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it-IT" altLang="ja-JP" sz="3600" b="1" i="1" dirty="0" smtClean="0">
                <a:solidFill>
                  <a:schemeClr val="bg1"/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it-IT" sz="3600" b="1" i="1" dirty="0">
                <a:solidFill>
                  <a:schemeClr val="bg1"/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Al porto</a:t>
            </a:r>
            <a:r>
              <a:rPr lang="it-IT" sz="3600" b="1" i="1" dirty="0" smtClean="0">
                <a:solidFill>
                  <a:schemeClr val="bg1"/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/ </a:t>
            </a:r>
            <a:r>
              <a:rPr lang="it-IT" sz="3600" b="1" i="1" dirty="0" err="1" smtClean="0">
                <a:solidFill>
                  <a:schemeClr val="bg1"/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Nami</a:t>
            </a:r>
            <a:r>
              <a:rPr lang="it-IT" sz="3600" b="1" i="1" dirty="0" smtClean="0">
                <a:solidFill>
                  <a:schemeClr val="bg1"/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 - Onda</a:t>
            </a: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sz="3600" b="1" i="1" dirty="0">
              <a:solidFill>
                <a:schemeClr val="bg1"/>
              </a:solidFill>
              <a:latin typeface="Georgia Pro Semibold" pitchFamily="18" charset="0"/>
              <a:ea typeface="Times New Roman" pitchFamily="18" charset="0"/>
              <a:cs typeface="Times New Roman" pitchFamily="18" charset="0"/>
            </a:endParaRP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3600" b="1" i="1" dirty="0" smtClean="0">
                <a:solidFill>
                  <a:schemeClr val="bg1"/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Origami:</a:t>
            </a: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3600" b="1" i="1" dirty="0" smtClean="0">
                <a:solidFill>
                  <a:schemeClr val="bg1"/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Ori – Piega(re) / </a:t>
            </a:r>
            <a:r>
              <a:rPr lang="it-IT" sz="3600" b="1" i="1" dirty="0" err="1" smtClean="0">
                <a:solidFill>
                  <a:schemeClr val="bg1"/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Gami</a:t>
            </a:r>
            <a:r>
              <a:rPr lang="it-IT" sz="3600" b="1" i="1" dirty="0">
                <a:solidFill>
                  <a:schemeClr val="bg1"/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it-IT" sz="3600" b="1" i="1" dirty="0" smtClean="0">
                <a:solidFill>
                  <a:schemeClr val="bg1"/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– Carta</a:t>
            </a: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sz="3600" b="1" i="1" dirty="0">
              <a:latin typeface="Georgia Pro Semibold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419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 anchor="ctr">
            <a:norm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36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Karate: 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3600" dirty="0" err="1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Kara</a:t>
            </a:r>
            <a:r>
              <a:rPr lang="it-IT" sz="36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 - Vuoto / Te - Mano </a:t>
            </a:r>
            <a:endParaRPr lang="it-IT" sz="3600" dirty="0" smtClean="0">
              <a:solidFill>
                <a:schemeClr val="accent1">
                  <a:lumMod val="75000"/>
                </a:schemeClr>
              </a:solidFill>
              <a:latin typeface="Georgia Pro Semibold" pitchFamily="18" charset="0"/>
              <a:cs typeface="Arial" pitchFamily="34" charset="0"/>
            </a:endParaRP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sz="3600" dirty="0" smtClean="0">
              <a:solidFill>
                <a:schemeClr val="accent1">
                  <a:lumMod val="75000"/>
                </a:schemeClr>
              </a:solidFill>
              <a:latin typeface="Georgia Pro Semibold" pitchFamily="18" charset="0"/>
              <a:ea typeface="Times New Roman" pitchFamily="18" charset="0"/>
              <a:cs typeface="Times New Roman" pitchFamily="18" charset="0"/>
            </a:endParaRP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36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Tsunami: </a:t>
            </a: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3600" dirty="0" err="1" smtClean="0">
                <a:solidFill>
                  <a:schemeClr val="bg1"/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Tsu</a:t>
            </a:r>
            <a:r>
              <a:rPr lang="it-IT" sz="3600" dirty="0" smtClean="0">
                <a:solidFill>
                  <a:schemeClr val="bg1"/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it-IT" altLang="ja-JP" sz="3600" dirty="0" smtClean="0">
                <a:solidFill>
                  <a:schemeClr val="bg1"/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it-IT" sz="3600" dirty="0">
                <a:solidFill>
                  <a:schemeClr val="bg1"/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Al porto</a:t>
            </a:r>
            <a:r>
              <a:rPr lang="it-IT" sz="3600" dirty="0" smtClean="0">
                <a:solidFill>
                  <a:schemeClr val="bg1"/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/ </a:t>
            </a:r>
            <a:r>
              <a:rPr lang="it-IT" sz="3600" dirty="0" err="1" smtClean="0">
                <a:solidFill>
                  <a:schemeClr val="bg1"/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Nami</a:t>
            </a:r>
            <a:r>
              <a:rPr lang="it-IT" sz="3600" dirty="0" smtClean="0">
                <a:solidFill>
                  <a:schemeClr val="bg1"/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 - On</a:t>
            </a:r>
            <a:r>
              <a:rPr lang="it-IT" sz="3600" b="1" i="1" dirty="0" smtClean="0">
                <a:solidFill>
                  <a:schemeClr val="bg1"/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da</a:t>
            </a: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sz="3600" b="1" i="1" dirty="0">
              <a:solidFill>
                <a:schemeClr val="accent1">
                  <a:lumMod val="75000"/>
                </a:schemeClr>
              </a:solidFill>
              <a:latin typeface="Georgia Pro Semibold" pitchFamily="18" charset="0"/>
              <a:ea typeface="Times New Roman" pitchFamily="18" charset="0"/>
              <a:cs typeface="Times New Roman" pitchFamily="18" charset="0"/>
            </a:endParaRP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3600" b="1" i="1" dirty="0" smtClean="0">
                <a:solidFill>
                  <a:schemeClr val="bg1"/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Origami:</a:t>
            </a: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3600" b="1" i="1" dirty="0" smtClean="0">
                <a:solidFill>
                  <a:schemeClr val="bg1"/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Ori – Piega(re) / </a:t>
            </a:r>
            <a:r>
              <a:rPr lang="it-IT" sz="3600" b="1" i="1" dirty="0" err="1" smtClean="0">
                <a:solidFill>
                  <a:schemeClr val="bg1"/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Gami</a:t>
            </a:r>
            <a:r>
              <a:rPr lang="it-IT" sz="3600" b="1" i="1" dirty="0">
                <a:solidFill>
                  <a:schemeClr val="bg1"/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it-IT" sz="3600" b="1" i="1" dirty="0" smtClean="0">
                <a:solidFill>
                  <a:schemeClr val="bg1"/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– Carta</a:t>
            </a: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sz="3600" b="1" i="1" dirty="0">
              <a:solidFill>
                <a:schemeClr val="bg1"/>
              </a:solidFill>
              <a:latin typeface="Georgia Pro Semibold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3404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 anchor="ctr">
            <a:norm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36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Karate: 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3600" dirty="0" err="1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Kara</a:t>
            </a:r>
            <a:r>
              <a:rPr lang="it-IT" sz="36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 - Vuoto / Te - Mano </a:t>
            </a:r>
            <a:endParaRPr lang="it-IT" sz="3600" dirty="0" smtClean="0">
              <a:solidFill>
                <a:schemeClr val="accent1">
                  <a:lumMod val="75000"/>
                </a:schemeClr>
              </a:solidFill>
              <a:latin typeface="Georgia Pro Semibold" pitchFamily="18" charset="0"/>
              <a:cs typeface="Arial" pitchFamily="34" charset="0"/>
            </a:endParaRP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sz="3600" dirty="0" smtClean="0">
              <a:solidFill>
                <a:schemeClr val="accent1">
                  <a:lumMod val="75000"/>
                </a:schemeClr>
              </a:solidFill>
              <a:latin typeface="Georgia Pro Semibold" pitchFamily="18" charset="0"/>
              <a:ea typeface="Times New Roman" pitchFamily="18" charset="0"/>
              <a:cs typeface="Times New Roman" pitchFamily="18" charset="0"/>
            </a:endParaRP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36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Tsunami: </a:t>
            </a: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3600" dirty="0" err="1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Tsu</a:t>
            </a:r>
            <a:r>
              <a:rPr lang="it-IT" sz="36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it-IT" altLang="ja-JP" sz="36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it-IT" sz="3600" dirty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Al porto</a:t>
            </a:r>
            <a:r>
              <a:rPr lang="it-IT" sz="36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/ </a:t>
            </a:r>
            <a:r>
              <a:rPr lang="it-IT" sz="3600" dirty="0" err="1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Nami</a:t>
            </a:r>
            <a:r>
              <a:rPr lang="it-IT" sz="36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 - Onda</a:t>
            </a: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sz="3600" b="1" i="1" dirty="0">
              <a:solidFill>
                <a:schemeClr val="accent1">
                  <a:lumMod val="75000"/>
                </a:schemeClr>
              </a:solidFill>
              <a:latin typeface="Georgia Pro Semibold" pitchFamily="18" charset="0"/>
              <a:ea typeface="Times New Roman" pitchFamily="18" charset="0"/>
              <a:cs typeface="Times New Roman" pitchFamily="18" charset="0"/>
            </a:endParaRP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3600" b="1" i="1" dirty="0" smtClean="0">
                <a:solidFill>
                  <a:schemeClr val="bg1"/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Origami:</a:t>
            </a: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3600" b="1" i="1" dirty="0" smtClean="0">
                <a:solidFill>
                  <a:schemeClr val="bg1"/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Ori – Piega(re) / </a:t>
            </a:r>
            <a:r>
              <a:rPr lang="it-IT" sz="3600" b="1" i="1" dirty="0" err="1" smtClean="0">
                <a:solidFill>
                  <a:schemeClr val="bg1"/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Gami</a:t>
            </a:r>
            <a:r>
              <a:rPr lang="it-IT" sz="3600" b="1" i="1" dirty="0">
                <a:solidFill>
                  <a:schemeClr val="bg1"/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it-IT" sz="3600" b="1" i="1" dirty="0" smtClean="0">
                <a:solidFill>
                  <a:schemeClr val="bg1"/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– Carta</a:t>
            </a: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sz="3600" b="1" i="1" dirty="0">
              <a:solidFill>
                <a:schemeClr val="bg1"/>
              </a:solidFill>
              <a:latin typeface="Georgia Pro Semibold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838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 anchor="ctr">
            <a:norm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36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Karate: 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3600" dirty="0" err="1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Kara</a:t>
            </a:r>
            <a:r>
              <a:rPr lang="it-IT" sz="36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 - Vuoto / Te - Mano </a:t>
            </a:r>
            <a:endParaRPr lang="it-IT" sz="3600" dirty="0" smtClean="0">
              <a:solidFill>
                <a:schemeClr val="accent1">
                  <a:lumMod val="75000"/>
                </a:schemeClr>
              </a:solidFill>
              <a:latin typeface="Georgia Pro Semibold" pitchFamily="18" charset="0"/>
              <a:cs typeface="Arial" pitchFamily="34" charset="0"/>
            </a:endParaRP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sz="3600" dirty="0" smtClean="0">
              <a:solidFill>
                <a:schemeClr val="accent1">
                  <a:lumMod val="75000"/>
                </a:schemeClr>
              </a:solidFill>
              <a:latin typeface="Georgia Pro Semibold" pitchFamily="18" charset="0"/>
              <a:ea typeface="Times New Roman" pitchFamily="18" charset="0"/>
              <a:cs typeface="Times New Roman" pitchFamily="18" charset="0"/>
            </a:endParaRP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36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Tsunami: </a:t>
            </a: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3600" dirty="0" err="1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Tsu</a:t>
            </a:r>
            <a:r>
              <a:rPr lang="it-IT" sz="36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it-IT" altLang="ja-JP" sz="36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it-IT" sz="3600" dirty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Al porto</a:t>
            </a:r>
            <a:r>
              <a:rPr lang="it-IT" sz="36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/ </a:t>
            </a:r>
            <a:r>
              <a:rPr lang="it-IT" sz="3600" dirty="0" err="1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Nami</a:t>
            </a:r>
            <a:r>
              <a:rPr lang="it-IT" sz="36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 - Onda</a:t>
            </a: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sz="3600" dirty="0">
              <a:solidFill>
                <a:schemeClr val="accent1">
                  <a:lumMod val="75000"/>
                </a:schemeClr>
              </a:solidFill>
              <a:latin typeface="Georgia Pro Semibold" pitchFamily="18" charset="0"/>
              <a:ea typeface="Times New Roman" pitchFamily="18" charset="0"/>
              <a:cs typeface="Times New Roman" pitchFamily="18" charset="0"/>
            </a:endParaRP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36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Origami:</a:t>
            </a: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3600" b="1" i="1" dirty="0" smtClean="0">
                <a:solidFill>
                  <a:schemeClr val="bg1"/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Ori – Piega(re) / </a:t>
            </a:r>
            <a:r>
              <a:rPr lang="it-IT" sz="3600" b="1" i="1" dirty="0" err="1" smtClean="0">
                <a:solidFill>
                  <a:schemeClr val="bg1"/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Gami</a:t>
            </a:r>
            <a:r>
              <a:rPr lang="it-IT" sz="3600" b="1" i="1" dirty="0">
                <a:solidFill>
                  <a:schemeClr val="bg1"/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it-IT" sz="3600" b="1" i="1" dirty="0" smtClean="0">
                <a:solidFill>
                  <a:schemeClr val="bg1"/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– Carta</a:t>
            </a: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sz="3600" b="1" i="1" dirty="0">
              <a:latin typeface="Georgia Pro Semibold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417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 anchor="ctr">
            <a:norm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36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Karate: 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3600" dirty="0" err="1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Kara</a:t>
            </a:r>
            <a:r>
              <a:rPr lang="it-IT" sz="36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 - Vuoto / Te - Mano </a:t>
            </a:r>
            <a:endParaRPr lang="it-IT" sz="3600" dirty="0" smtClean="0">
              <a:solidFill>
                <a:schemeClr val="accent1">
                  <a:lumMod val="75000"/>
                </a:schemeClr>
              </a:solidFill>
              <a:latin typeface="Georgia Pro Semibold" pitchFamily="18" charset="0"/>
              <a:cs typeface="Arial" pitchFamily="34" charset="0"/>
            </a:endParaRP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sz="3600" dirty="0" smtClean="0">
              <a:solidFill>
                <a:schemeClr val="accent1">
                  <a:lumMod val="75000"/>
                </a:schemeClr>
              </a:solidFill>
              <a:latin typeface="Georgia Pro Semibold" pitchFamily="18" charset="0"/>
              <a:ea typeface="Times New Roman" pitchFamily="18" charset="0"/>
              <a:cs typeface="Times New Roman" pitchFamily="18" charset="0"/>
            </a:endParaRP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36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Tsunami: </a:t>
            </a: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3600" dirty="0" err="1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Tsu</a:t>
            </a:r>
            <a:r>
              <a:rPr lang="it-IT" sz="36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it-IT" altLang="ja-JP" sz="36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it-IT" sz="3600" dirty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Al porto</a:t>
            </a:r>
            <a:r>
              <a:rPr lang="it-IT" sz="36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/ </a:t>
            </a:r>
            <a:r>
              <a:rPr lang="it-IT" sz="3600" dirty="0" err="1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Nami</a:t>
            </a:r>
            <a:r>
              <a:rPr lang="it-IT" sz="36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 - Onda</a:t>
            </a: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sz="3600" dirty="0">
              <a:solidFill>
                <a:schemeClr val="accent1">
                  <a:lumMod val="75000"/>
                </a:schemeClr>
              </a:solidFill>
              <a:latin typeface="Georgia Pro Semibold" pitchFamily="18" charset="0"/>
              <a:ea typeface="Times New Roman" pitchFamily="18" charset="0"/>
              <a:cs typeface="Times New Roman" pitchFamily="18" charset="0"/>
            </a:endParaRP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36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Origami:</a:t>
            </a: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36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Ori – Piega(re) / </a:t>
            </a:r>
            <a:r>
              <a:rPr lang="it-IT" sz="3600" dirty="0" err="1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Gami</a:t>
            </a:r>
            <a:r>
              <a:rPr lang="it-IT" sz="3600" dirty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it-IT" sz="36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– Carta</a:t>
            </a: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sz="3600" b="1" i="1" dirty="0">
              <a:latin typeface="Georgia Pro Semibold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028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 anchor="ctr">
            <a:normAutofit/>
          </a:bodyPr>
          <a:lstStyle/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36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Bonsai</a:t>
            </a: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3600" dirty="0" smtClean="0">
                <a:solidFill>
                  <a:schemeClr val="bg1"/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Bon – Vassoio / Sai - Interrare</a:t>
            </a:r>
            <a:endParaRPr lang="it-IT" sz="3600" dirty="0">
              <a:solidFill>
                <a:schemeClr val="bg1"/>
              </a:solidFill>
              <a:latin typeface="Georgia Pro Semibold" pitchFamily="18" charset="0"/>
              <a:ea typeface="Times New Roman" pitchFamily="18" charset="0"/>
              <a:cs typeface="Times New Roman" pitchFamily="18" charset="0"/>
            </a:endParaRP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sz="3600" dirty="0" smtClean="0">
              <a:solidFill>
                <a:schemeClr val="accent1">
                  <a:lumMod val="75000"/>
                </a:schemeClr>
              </a:solidFill>
              <a:latin typeface="Georgia Pro Semibold" pitchFamily="18" charset="0"/>
              <a:ea typeface="Times New Roman" pitchFamily="18" charset="0"/>
              <a:cs typeface="Times New Roman" pitchFamily="18" charset="0"/>
            </a:endParaRP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3600" dirty="0" smtClean="0">
                <a:solidFill>
                  <a:schemeClr val="bg1"/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Kamikaze: </a:t>
            </a: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3600" b="1" i="1" dirty="0" err="1" smtClean="0">
                <a:solidFill>
                  <a:schemeClr val="bg1"/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Kami</a:t>
            </a:r>
            <a:r>
              <a:rPr lang="it-IT" sz="3600" b="1" i="1" dirty="0" smtClean="0">
                <a:solidFill>
                  <a:schemeClr val="bg1"/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 - Divinità / </a:t>
            </a:r>
            <a:r>
              <a:rPr lang="it-IT" sz="3600" b="1" i="1" dirty="0" err="1" smtClean="0">
                <a:solidFill>
                  <a:schemeClr val="bg1"/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Kaze</a:t>
            </a:r>
            <a:r>
              <a:rPr lang="it-IT" sz="3600" b="1" i="1" dirty="0" smtClean="0">
                <a:solidFill>
                  <a:schemeClr val="bg1"/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 - Vento</a:t>
            </a: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sz="3600" b="1" i="1" dirty="0" smtClean="0">
              <a:solidFill>
                <a:schemeClr val="bg1"/>
              </a:solidFill>
              <a:latin typeface="Georgia Pro Semibold" pitchFamily="18" charset="0"/>
              <a:cs typeface="Arial" pitchFamily="34" charset="0"/>
            </a:endParaRPr>
          </a:p>
          <a:p>
            <a:pPr mar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3600" b="1" i="1" dirty="0" err="1" smtClean="0">
                <a:solidFill>
                  <a:schemeClr val="bg1"/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Tōkyō</a:t>
            </a:r>
            <a:r>
              <a:rPr lang="it-IT" sz="3600" b="1" i="1" dirty="0" smtClean="0">
                <a:solidFill>
                  <a:schemeClr val="bg1"/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:</a:t>
            </a:r>
          </a:p>
          <a:p>
            <a:pPr mar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3600" b="1" i="1" dirty="0" smtClean="0">
                <a:solidFill>
                  <a:schemeClr val="bg1"/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it-IT" sz="3600" b="1" i="1" dirty="0" err="1" smtClean="0">
                <a:solidFill>
                  <a:schemeClr val="bg1"/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Tō</a:t>
            </a:r>
            <a:r>
              <a:rPr lang="it-IT" sz="3600" b="1" i="1" dirty="0" smtClean="0">
                <a:solidFill>
                  <a:schemeClr val="bg1"/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it-IT" altLang="ja-JP" sz="3600" b="1" dirty="0" smtClean="0">
                <a:solidFill>
                  <a:schemeClr val="bg1"/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it-IT" sz="3600" b="1" i="1" dirty="0" smtClean="0">
                <a:solidFill>
                  <a:schemeClr val="bg1"/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Est / </a:t>
            </a:r>
            <a:r>
              <a:rPr lang="it-IT" sz="3600" b="1" i="1" dirty="0" err="1" smtClean="0">
                <a:solidFill>
                  <a:schemeClr val="bg1"/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Kyō</a:t>
            </a:r>
            <a:r>
              <a:rPr lang="it-IT" sz="3600" b="1" i="1" dirty="0" smtClean="0">
                <a:solidFill>
                  <a:schemeClr val="bg1"/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 - Capitale </a:t>
            </a:r>
            <a:endParaRPr lang="it-IT" sz="3600" i="1" dirty="0">
              <a:solidFill>
                <a:schemeClr val="bg1"/>
              </a:solidFill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24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 anchor="ctr">
            <a:normAutofit/>
          </a:bodyPr>
          <a:lstStyle/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36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Bonsai</a:t>
            </a: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3600" dirty="0" smtClean="0">
                <a:solidFill>
                  <a:schemeClr val="tx2"/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Bon – Vassoio / Sai - Interrare</a:t>
            </a:r>
            <a:endParaRPr lang="it-IT" sz="3600" dirty="0">
              <a:solidFill>
                <a:schemeClr val="tx2"/>
              </a:solidFill>
              <a:latin typeface="Georgia Pro Semibold" pitchFamily="18" charset="0"/>
              <a:ea typeface="Times New Roman" pitchFamily="18" charset="0"/>
              <a:cs typeface="Times New Roman" pitchFamily="18" charset="0"/>
            </a:endParaRP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sz="3600" dirty="0" smtClean="0">
              <a:solidFill>
                <a:schemeClr val="accent1">
                  <a:lumMod val="75000"/>
                </a:schemeClr>
              </a:solidFill>
              <a:latin typeface="Georgia Pro Semibold" pitchFamily="18" charset="0"/>
              <a:ea typeface="Times New Roman" pitchFamily="18" charset="0"/>
              <a:cs typeface="Times New Roman" pitchFamily="18" charset="0"/>
            </a:endParaRP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3600" dirty="0" smtClean="0">
                <a:solidFill>
                  <a:schemeClr val="bg1"/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Kamikaze: </a:t>
            </a: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3600" b="1" i="1" dirty="0" err="1" smtClean="0">
                <a:solidFill>
                  <a:schemeClr val="bg1"/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Kami</a:t>
            </a:r>
            <a:r>
              <a:rPr lang="it-IT" sz="3600" b="1" i="1" dirty="0" smtClean="0">
                <a:solidFill>
                  <a:schemeClr val="bg1"/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 - Divinità / </a:t>
            </a:r>
            <a:r>
              <a:rPr lang="it-IT" sz="3600" b="1" i="1" dirty="0" err="1" smtClean="0">
                <a:solidFill>
                  <a:schemeClr val="bg1"/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Kaze</a:t>
            </a:r>
            <a:r>
              <a:rPr lang="it-IT" sz="3600" b="1" i="1" dirty="0" smtClean="0">
                <a:solidFill>
                  <a:schemeClr val="bg1"/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 - Vento</a:t>
            </a: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sz="3600" b="1" i="1" dirty="0" smtClean="0">
              <a:solidFill>
                <a:schemeClr val="bg1"/>
              </a:solidFill>
              <a:latin typeface="Georgia Pro Semibold" pitchFamily="18" charset="0"/>
              <a:cs typeface="Arial" pitchFamily="34" charset="0"/>
            </a:endParaRPr>
          </a:p>
          <a:p>
            <a:pPr mar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3600" b="1" i="1" dirty="0" err="1" smtClean="0">
                <a:solidFill>
                  <a:schemeClr val="bg1"/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Tōkyō</a:t>
            </a:r>
            <a:r>
              <a:rPr lang="it-IT" sz="3600" b="1" i="1" dirty="0" smtClean="0">
                <a:solidFill>
                  <a:schemeClr val="bg1"/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:</a:t>
            </a:r>
          </a:p>
          <a:p>
            <a:pPr mar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3600" b="1" i="1" dirty="0" smtClean="0">
                <a:solidFill>
                  <a:schemeClr val="bg1"/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it-IT" sz="3600" b="1" i="1" dirty="0" err="1" smtClean="0">
                <a:solidFill>
                  <a:schemeClr val="bg1"/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Tō</a:t>
            </a:r>
            <a:r>
              <a:rPr lang="it-IT" sz="3600" b="1" i="1" dirty="0" smtClean="0">
                <a:solidFill>
                  <a:schemeClr val="bg1"/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it-IT" altLang="ja-JP" sz="3600" b="1" dirty="0" smtClean="0">
                <a:solidFill>
                  <a:schemeClr val="bg1"/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it-IT" sz="3600" b="1" i="1" dirty="0" smtClean="0">
                <a:solidFill>
                  <a:schemeClr val="bg1"/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Est / </a:t>
            </a:r>
            <a:r>
              <a:rPr lang="it-IT" sz="3600" b="1" i="1" dirty="0" err="1" smtClean="0">
                <a:solidFill>
                  <a:schemeClr val="bg1"/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Kyō</a:t>
            </a:r>
            <a:r>
              <a:rPr lang="it-IT" sz="3600" b="1" i="1" dirty="0" smtClean="0">
                <a:solidFill>
                  <a:schemeClr val="bg1"/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 - Capitale </a:t>
            </a:r>
            <a:endParaRPr lang="it-IT" sz="3600" i="1" dirty="0">
              <a:solidFill>
                <a:schemeClr val="bg1"/>
              </a:solidFill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573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 anchor="ctr">
            <a:normAutofit/>
          </a:bodyPr>
          <a:lstStyle/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36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Bonsai</a:t>
            </a: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36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Bon – Vassoio / Sai - Interrare</a:t>
            </a:r>
            <a:endParaRPr lang="it-IT" sz="3600" dirty="0">
              <a:solidFill>
                <a:schemeClr val="accent1">
                  <a:lumMod val="75000"/>
                </a:schemeClr>
              </a:solidFill>
              <a:latin typeface="Georgia Pro Semibold" pitchFamily="18" charset="0"/>
              <a:ea typeface="Times New Roman" pitchFamily="18" charset="0"/>
              <a:cs typeface="Times New Roman" pitchFamily="18" charset="0"/>
            </a:endParaRP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sz="3600" dirty="0" smtClean="0">
              <a:solidFill>
                <a:schemeClr val="accent1">
                  <a:lumMod val="75000"/>
                </a:schemeClr>
              </a:solidFill>
              <a:latin typeface="Georgia Pro Semibold" pitchFamily="18" charset="0"/>
              <a:ea typeface="Times New Roman" pitchFamily="18" charset="0"/>
              <a:cs typeface="Times New Roman" pitchFamily="18" charset="0"/>
            </a:endParaRP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36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Kamikaze: </a:t>
            </a: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3600" dirty="0" err="1" smtClean="0">
                <a:solidFill>
                  <a:schemeClr val="bg1"/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Kami</a:t>
            </a:r>
            <a:r>
              <a:rPr lang="it-IT" sz="3600" dirty="0" smtClean="0">
                <a:solidFill>
                  <a:schemeClr val="bg1"/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 - Divinità / </a:t>
            </a:r>
            <a:r>
              <a:rPr lang="it-IT" sz="3600" dirty="0" err="1" smtClean="0">
                <a:solidFill>
                  <a:schemeClr val="bg1"/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Kaze</a:t>
            </a:r>
            <a:r>
              <a:rPr lang="it-IT" sz="3600" dirty="0" smtClean="0">
                <a:solidFill>
                  <a:schemeClr val="bg1"/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 - Vento</a:t>
            </a: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sz="3600" b="1" i="1" dirty="0" smtClean="0">
              <a:solidFill>
                <a:schemeClr val="accent1">
                  <a:lumMod val="75000"/>
                </a:schemeClr>
              </a:solidFill>
              <a:latin typeface="Georgia Pro Semibold" pitchFamily="18" charset="0"/>
              <a:cs typeface="Arial" pitchFamily="34" charset="0"/>
            </a:endParaRPr>
          </a:p>
          <a:p>
            <a:pPr mar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3600" b="1" i="1" dirty="0" err="1" smtClean="0">
                <a:solidFill>
                  <a:schemeClr val="bg1"/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Tōkyō</a:t>
            </a:r>
            <a:r>
              <a:rPr lang="it-IT" sz="3600" b="1" i="1" dirty="0" smtClean="0">
                <a:solidFill>
                  <a:schemeClr val="bg1"/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:</a:t>
            </a:r>
          </a:p>
          <a:p>
            <a:pPr mar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3600" b="1" i="1" dirty="0" smtClean="0">
                <a:solidFill>
                  <a:schemeClr val="bg1"/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it-IT" sz="3600" b="1" i="1" dirty="0" err="1" smtClean="0">
                <a:solidFill>
                  <a:schemeClr val="bg1"/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Tō</a:t>
            </a:r>
            <a:r>
              <a:rPr lang="it-IT" sz="3600" b="1" i="1" dirty="0" smtClean="0">
                <a:solidFill>
                  <a:schemeClr val="bg1"/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it-IT" altLang="ja-JP" sz="3600" b="1" dirty="0" smtClean="0">
                <a:solidFill>
                  <a:schemeClr val="bg1"/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it-IT" sz="3600" b="1" i="1" dirty="0" smtClean="0">
                <a:solidFill>
                  <a:schemeClr val="bg1"/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Est / </a:t>
            </a:r>
            <a:r>
              <a:rPr lang="it-IT" sz="3600" b="1" i="1" dirty="0" err="1" smtClean="0">
                <a:solidFill>
                  <a:schemeClr val="bg1"/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Kyō</a:t>
            </a:r>
            <a:r>
              <a:rPr lang="it-IT" sz="3600" b="1" i="1" dirty="0" smtClean="0">
                <a:solidFill>
                  <a:schemeClr val="bg1"/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 - Capitale </a:t>
            </a:r>
            <a:endParaRPr lang="it-IT" sz="3600" i="1" dirty="0">
              <a:solidFill>
                <a:schemeClr val="bg1"/>
              </a:solidFill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399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6858000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/>
            </a:r>
            <a:br>
              <a:rPr lang="it-IT" dirty="0" smtClean="0"/>
            </a:br>
            <a:r>
              <a:rPr lang="it-IT" dirty="0"/>
              <a:t/>
            </a:r>
            <a:br>
              <a:rPr lang="it-IT" dirty="0"/>
            </a:br>
            <a:r>
              <a:rPr lang="it-IT" dirty="0" smtClean="0"/>
              <a:t>  </a:t>
            </a:r>
            <a:r>
              <a:rPr lang="it-IT" sz="4900" dirty="0" smtClean="0">
                <a:effectLst/>
                <a:latin typeface="Georgia Pro Semibold" pitchFamily="18" charset="0"/>
              </a:rPr>
              <a:t> </a:t>
            </a:r>
            <a:r>
              <a:rPr lang="it-IT" dirty="0" smtClean="0">
                <a:effectLst/>
              </a:rPr>
              <a:t/>
            </a:r>
            <a:br>
              <a:rPr lang="it-IT" dirty="0" smtClean="0">
                <a:effectLst/>
              </a:rPr>
            </a:br>
            <a:r>
              <a:rPr lang="ja-JP" altLang="it-IT" sz="6700" dirty="0" smtClean="0">
                <a:solidFill>
                  <a:schemeClr val="tx2"/>
                </a:solidFill>
                <a:effectLst/>
              </a:rPr>
              <a:t>日</a:t>
            </a:r>
            <a:r>
              <a:rPr lang="ja-JP" altLang="it-IT" sz="6700" dirty="0">
                <a:solidFill>
                  <a:schemeClr val="tx2"/>
                </a:solidFill>
                <a:effectLst/>
              </a:rPr>
              <a:t>本</a:t>
            </a:r>
            <a:r>
              <a:rPr lang="ja-JP" altLang="it-IT" sz="6700" dirty="0" smtClean="0">
                <a:solidFill>
                  <a:schemeClr val="tx2"/>
                </a:solidFill>
                <a:effectLst/>
              </a:rPr>
              <a:t>語 </a:t>
            </a:r>
            <a:r>
              <a:rPr lang="it-IT" altLang="ja-JP" sz="6700" dirty="0" smtClean="0">
                <a:solidFill>
                  <a:schemeClr val="tx2"/>
                </a:solidFill>
                <a:effectLst/>
              </a:rPr>
              <a:t/>
            </a:r>
            <a:br>
              <a:rPr lang="it-IT" altLang="ja-JP" sz="6700" dirty="0" smtClean="0">
                <a:solidFill>
                  <a:schemeClr val="tx2"/>
                </a:solidFill>
                <a:effectLst/>
              </a:rPr>
            </a:br>
            <a:r>
              <a:rPr lang="it-IT" altLang="ja-JP" sz="4400" dirty="0" err="1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>Nihongo</a:t>
            </a:r>
            <a:r>
              <a:rPr lang="it-IT" altLang="ja-JP" sz="8900" dirty="0" smtClean="0">
                <a:solidFill>
                  <a:schemeClr val="tx2"/>
                </a:solidFill>
                <a:effectLst/>
              </a:rPr>
              <a:t/>
            </a:r>
            <a:br>
              <a:rPr lang="it-IT" altLang="ja-JP" sz="8900" dirty="0" smtClean="0">
                <a:solidFill>
                  <a:schemeClr val="tx2"/>
                </a:solidFill>
                <a:effectLst/>
              </a:rPr>
            </a:br>
            <a:r>
              <a:rPr lang="it-IT" altLang="ja-JP" dirty="0" smtClean="0">
                <a:solidFill>
                  <a:schemeClr val="tx2"/>
                </a:solidFill>
                <a:effectLst/>
              </a:rPr>
              <a:t/>
            </a:r>
            <a:br>
              <a:rPr lang="it-IT" altLang="ja-JP" dirty="0" smtClean="0">
                <a:solidFill>
                  <a:schemeClr val="tx2"/>
                </a:solidFill>
                <a:effectLst/>
              </a:rPr>
            </a:br>
            <a:r>
              <a:rPr lang="ja-JP" altLang="it-IT" sz="6000" dirty="0" smtClean="0">
                <a:solidFill>
                  <a:schemeClr val="bg1"/>
                </a:solidFill>
                <a:effectLst/>
                <a:latin typeface="Georgia Pro Semibold" pitchFamily="18" charset="0"/>
              </a:rPr>
              <a:t>日</a:t>
            </a:r>
            <a:r>
              <a:rPr lang="ja-JP" altLang="it-IT" sz="3600" i="1" dirty="0" smtClean="0">
                <a:solidFill>
                  <a:schemeClr val="bg1"/>
                </a:solidFill>
                <a:effectLst/>
                <a:latin typeface="Georgia Pro Semibold" pitchFamily="18" charset="0"/>
              </a:rPr>
              <a:t> </a:t>
            </a:r>
            <a:r>
              <a:rPr lang="it-IT" altLang="ja-JP" sz="3600" i="1" dirty="0" smtClean="0">
                <a:solidFill>
                  <a:schemeClr val="bg1"/>
                </a:solidFill>
                <a:effectLst/>
                <a:latin typeface="Georgia Pro Semibold" pitchFamily="18" charset="0"/>
              </a:rPr>
              <a:t>Ni: Sole</a:t>
            </a:r>
            <a:br>
              <a:rPr lang="it-IT" altLang="ja-JP" sz="3600" i="1" dirty="0" smtClean="0">
                <a:solidFill>
                  <a:schemeClr val="bg1"/>
                </a:solidFill>
                <a:effectLst/>
                <a:latin typeface="Georgia Pro Semibold" pitchFamily="18" charset="0"/>
              </a:rPr>
            </a:br>
            <a:r>
              <a:rPr lang="ja-JP" altLang="it-IT" sz="6000" dirty="0" smtClean="0">
                <a:solidFill>
                  <a:schemeClr val="bg1"/>
                </a:solidFill>
                <a:effectLst/>
                <a:latin typeface="Georgia Pro Semibold" pitchFamily="18" charset="0"/>
              </a:rPr>
              <a:t>本</a:t>
            </a:r>
            <a:r>
              <a:rPr lang="ja-JP" altLang="it-IT" sz="3600" i="1" dirty="0" smtClean="0">
                <a:solidFill>
                  <a:schemeClr val="bg1"/>
                </a:solidFill>
                <a:effectLst/>
                <a:latin typeface="Georgia Pro Semibold" pitchFamily="18" charset="0"/>
              </a:rPr>
              <a:t> </a:t>
            </a:r>
            <a:r>
              <a:rPr lang="it-IT" altLang="ja-JP" sz="3600" i="1" dirty="0" err="1" smtClean="0">
                <a:solidFill>
                  <a:schemeClr val="bg1"/>
                </a:solidFill>
                <a:effectLst/>
                <a:latin typeface="Georgia Pro Semibold" pitchFamily="18" charset="0"/>
              </a:rPr>
              <a:t>Hon</a:t>
            </a:r>
            <a:r>
              <a:rPr lang="it-IT" altLang="ja-JP" sz="3600" i="1" dirty="0" smtClean="0">
                <a:solidFill>
                  <a:schemeClr val="bg1"/>
                </a:solidFill>
                <a:effectLst/>
                <a:latin typeface="Georgia Pro Semibold" pitchFamily="18" charset="0"/>
              </a:rPr>
              <a:t>: Origine</a:t>
            </a:r>
            <a:br>
              <a:rPr lang="it-IT" altLang="ja-JP" sz="3600" i="1" dirty="0" smtClean="0">
                <a:solidFill>
                  <a:schemeClr val="bg1"/>
                </a:solidFill>
                <a:effectLst/>
                <a:latin typeface="Georgia Pro Semibold" pitchFamily="18" charset="0"/>
              </a:rPr>
            </a:br>
            <a:r>
              <a:rPr lang="ja-JP" altLang="it-IT" sz="6000" dirty="0" smtClean="0">
                <a:solidFill>
                  <a:schemeClr val="bg1"/>
                </a:solidFill>
                <a:effectLst/>
              </a:rPr>
              <a:t>語 </a:t>
            </a:r>
            <a:r>
              <a:rPr lang="it-IT" altLang="ja-JP" sz="3600" i="1" dirty="0" smtClean="0">
                <a:solidFill>
                  <a:schemeClr val="bg1"/>
                </a:solidFill>
                <a:effectLst/>
                <a:latin typeface="Georgia Pro Semibold" pitchFamily="18" charset="0"/>
              </a:rPr>
              <a:t>Go: Linguaggio</a:t>
            </a:r>
            <a:br>
              <a:rPr lang="it-IT" altLang="ja-JP" sz="3600" i="1" dirty="0" smtClean="0">
                <a:solidFill>
                  <a:schemeClr val="bg1"/>
                </a:solidFill>
                <a:effectLst/>
                <a:latin typeface="Georgia Pro Semibold" pitchFamily="18" charset="0"/>
              </a:rPr>
            </a:br>
            <a:r>
              <a:rPr lang="it-IT" altLang="ja-JP" sz="3600" i="1" dirty="0" err="1">
                <a:solidFill>
                  <a:schemeClr val="bg1"/>
                </a:solidFill>
                <a:effectLst/>
                <a:latin typeface="Georgia Pro Semibold" pitchFamily="18" charset="0"/>
              </a:rPr>
              <a:t>Nihongo</a:t>
            </a:r>
            <a:r>
              <a:rPr lang="it-IT" altLang="ja-JP" sz="3600" i="1" dirty="0">
                <a:solidFill>
                  <a:schemeClr val="bg1"/>
                </a:solidFill>
                <a:effectLst/>
                <a:latin typeface="Georgia Pro Semibold" pitchFamily="18" charset="0"/>
              </a:rPr>
              <a:t>, La lingua giapponese</a:t>
            </a:r>
            <a:br>
              <a:rPr lang="it-IT" altLang="ja-JP" sz="3600" i="1" dirty="0">
                <a:solidFill>
                  <a:schemeClr val="bg1"/>
                </a:solidFill>
                <a:effectLst/>
                <a:latin typeface="Georgia Pro Semibold" pitchFamily="18" charset="0"/>
              </a:rPr>
            </a:br>
            <a:endParaRPr lang="it-IT" sz="3600" i="1" dirty="0">
              <a:solidFill>
                <a:schemeClr val="bg1"/>
              </a:solidFill>
              <a:effectLst/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256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 anchor="ctr">
            <a:normAutofit/>
          </a:bodyPr>
          <a:lstStyle/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36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Bonsai</a:t>
            </a: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36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Bon – Vassoio / Sai - Interrare</a:t>
            </a:r>
            <a:endParaRPr lang="it-IT" sz="3600" dirty="0">
              <a:solidFill>
                <a:schemeClr val="accent1">
                  <a:lumMod val="75000"/>
                </a:schemeClr>
              </a:solidFill>
              <a:latin typeface="Georgia Pro Semibold" pitchFamily="18" charset="0"/>
              <a:ea typeface="Times New Roman" pitchFamily="18" charset="0"/>
              <a:cs typeface="Times New Roman" pitchFamily="18" charset="0"/>
            </a:endParaRP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sz="3600" dirty="0" smtClean="0">
              <a:solidFill>
                <a:schemeClr val="accent1">
                  <a:lumMod val="75000"/>
                </a:schemeClr>
              </a:solidFill>
              <a:latin typeface="Georgia Pro Semibold" pitchFamily="18" charset="0"/>
              <a:ea typeface="Times New Roman" pitchFamily="18" charset="0"/>
              <a:cs typeface="Times New Roman" pitchFamily="18" charset="0"/>
            </a:endParaRP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36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Kamikaze: </a:t>
            </a: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3600" dirty="0" err="1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Kami</a:t>
            </a:r>
            <a:r>
              <a:rPr lang="it-IT" sz="36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 - Divinità / </a:t>
            </a:r>
            <a:r>
              <a:rPr lang="it-IT" sz="3600" dirty="0" err="1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Kaze</a:t>
            </a:r>
            <a:r>
              <a:rPr lang="it-IT" sz="36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 - Vento</a:t>
            </a: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sz="3600" b="1" i="1" dirty="0" smtClean="0">
              <a:solidFill>
                <a:schemeClr val="accent1">
                  <a:lumMod val="75000"/>
                </a:schemeClr>
              </a:solidFill>
              <a:latin typeface="Georgia Pro Semibold" pitchFamily="18" charset="0"/>
              <a:cs typeface="Arial" pitchFamily="34" charset="0"/>
            </a:endParaRPr>
          </a:p>
          <a:p>
            <a:pPr mar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3600" b="1" i="1" dirty="0" err="1" smtClean="0">
                <a:solidFill>
                  <a:schemeClr val="bg1"/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Tōkyō</a:t>
            </a:r>
            <a:r>
              <a:rPr lang="it-IT" sz="3600" b="1" i="1" dirty="0" smtClean="0">
                <a:solidFill>
                  <a:schemeClr val="bg1"/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:</a:t>
            </a:r>
          </a:p>
          <a:p>
            <a:pPr mar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3600" b="1" i="1" dirty="0" smtClean="0">
                <a:solidFill>
                  <a:schemeClr val="bg1"/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it-IT" sz="3600" b="1" i="1" dirty="0" err="1" smtClean="0">
                <a:solidFill>
                  <a:schemeClr val="bg1"/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Tō</a:t>
            </a:r>
            <a:r>
              <a:rPr lang="it-IT" sz="3600" b="1" i="1" dirty="0" smtClean="0">
                <a:solidFill>
                  <a:schemeClr val="bg1"/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it-IT" altLang="ja-JP" sz="3600" b="1" dirty="0" smtClean="0">
                <a:solidFill>
                  <a:schemeClr val="bg1"/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it-IT" sz="3600" b="1" i="1" dirty="0" smtClean="0">
                <a:solidFill>
                  <a:schemeClr val="bg1"/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Est / </a:t>
            </a:r>
            <a:r>
              <a:rPr lang="it-IT" sz="3600" b="1" i="1" dirty="0" err="1" smtClean="0">
                <a:solidFill>
                  <a:schemeClr val="bg1"/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Kyō</a:t>
            </a:r>
            <a:r>
              <a:rPr lang="it-IT" sz="3600" b="1" i="1" dirty="0" smtClean="0">
                <a:solidFill>
                  <a:schemeClr val="bg1"/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 - Capitale </a:t>
            </a:r>
            <a:endParaRPr lang="it-IT" sz="3600" i="1" dirty="0">
              <a:solidFill>
                <a:schemeClr val="bg1"/>
              </a:solidFill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2059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 anchor="ctr">
            <a:normAutofit/>
          </a:bodyPr>
          <a:lstStyle/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3600" b="1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Bonsai</a:t>
            </a: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3600" b="1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Bon – Vassoio / Sai - Interrare</a:t>
            </a:r>
            <a:endParaRPr lang="it-IT" sz="3600" b="1" dirty="0">
              <a:solidFill>
                <a:schemeClr val="accent1">
                  <a:lumMod val="75000"/>
                </a:schemeClr>
              </a:solidFill>
              <a:latin typeface="Georgia Pro Semibold" pitchFamily="18" charset="0"/>
              <a:ea typeface="Times New Roman" pitchFamily="18" charset="0"/>
              <a:cs typeface="Times New Roman" pitchFamily="18" charset="0"/>
            </a:endParaRP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sz="3600" b="1" dirty="0" smtClean="0">
              <a:solidFill>
                <a:schemeClr val="accent1">
                  <a:lumMod val="75000"/>
                </a:schemeClr>
              </a:solidFill>
              <a:latin typeface="Georgia Pro Semibold" pitchFamily="18" charset="0"/>
              <a:ea typeface="Times New Roman" pitchFamily="18" charset="0"/>
              <a:cs typeface="Times New Roman" pitchFamily="18" charset="0"/>
            </a:endParaRP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3600" b="1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Kamikaze: </a:t>
            </a: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3600" b="1" dirty="0" err="1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Kami</a:t>
            </a:r>
            <a:r>
              <a:rPr lang="it-IT" sz="3600" b="1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 - Divinità / </a:t>
            </a:r>
            <a:r>
              <a:rPr lang="it-IT" sz="3600" b="1" dirty="0" err="1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Kaze</a:t>
            </a:r>
            <a:r>
              <a:rPr lang="it-IT" sz="3600" b="1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 - Vento</a:t>
            </a: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sz="3600" b="1" dirty="0" smtClean="0">
              <a:solidFill>
                <a:schemeClr val="accent1">
                  <a:lumMod val="75000"/>
                </a:schemeClr>
              </a:solidFill>
              <a:latin typeface="Georgia Pro Semibold" pitchFamily="18" charset="0"/>
              <a:cs typeface="Arial" pitchFamily="34" charset="0"/>
            </a:endParaRPr>
          </a:p>
          <a:p>
            <a:pPr mar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3600" b="1" dirty="0" err="1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Tōkyō</a:t>
            </a:r>
            <a:r>
              <a:rPr lang="it-IT" sz="3600" b="1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:</a:t>
            </a:r>
          </a:p>
          <a:p>
            <a:pPr mar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3600" b="1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it-IT" sz="3600" b="1" dirty="0" err="1" smtClean="0">
                <a:solidFill>
                  <a:schemeClr val="bg1"/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Tō</a:t>
            </a:r>
            <a:r>
              <a:rPr lang="it-IT" sz="3600" b="1" dirty="0" smtClean="0">
                <a:solidFill>
                  <a:schemeClr val="bg1"/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it-IT" altLang="ja-JP" sz="3600" b="1" dirty="0" smtClean="0">
                <a:solidFill>
                  <a:schemeClr val="bg1"/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it-IT" sz="3600" b="1" dirty="0" smtClean="0">
                <a:solidFill>
                  <a:schemeClr val="bg1"/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Est / </a:t>
            </a:r>
            <a:r>
              <a:rPr lang="it-IT" sz="3600" b="1" dirty="0" err="1" smtClean="0">
                <a:solidFill>
                  <a:schemeClr val="bg1"/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Kyō</a:t>
            </a:r>
            <a:r>
              <a:rPr lang="it-IT" sz="3600" b="1" dirty="0" smtClean="0">
                <a:solidFill>
                  <a:schemeClr val="bg1"/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 - Capitale </a:t>
            </a:r>
            <a:endParaRPr lang="it-IT" sz="3600" b="1" dirty="0">
              <a:solidFill>
                <a:schemeClr val="bg1"/>
              </a:solidFill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7469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 anchor="ctr">
            <a:normAutofit/>
          </a:bodyPr>
          <a:lstStyle/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3600" b="1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Bonsai</a:t>
            </a: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3600" b="1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Bon – Vassoio / Sai - Interrare</a:t>
            </a:r>
            <a:endParaRPr lang="it-IT" sz="3600" b="1" dirty="0">
              <a:solidFill>
                <a:schemeClr val="accent1">
                  <a:lumMod val="75000"/>
                </a:schemeClr>
              </a:solidFill>
              <a:latin typeface="Georgia Pro Semibold" pitchFamily="18" charset="0"/>
              <a:ea typeface="Times New Roman" pitchFamily="18" charset="0"/>
              <a:cs typeface="Times New Roman" pitchFamily="18" charset="0"/>
            </a:endParaRP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sz="3600" b="1" dirty="0" smtClean="0">
              <a:solidFill>
                <a:schemeClr val="accent1">
                  <a:lumMod val="75000"/>
                </a:schemeClr>
              </a:solidFill>
              <a:latin typeface="Georgia Pro Semibold" pitchFamily="18" charset="0"/>
              <a:ea typeface="Times New Roman" pitchFamily="18" charset="0"/>
              <a:cs typeface="Times New Roman" pitchFamily="18" charset="0"/>
            </a:endParaRP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3600" b="1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Kamikaze: </a:t>
            </a: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3600" b="1" dirty="0" err="1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Kami</a:t>
            </a:r>
            <a:r>
              <a:rPr lang="it-IT" sz="3600" b="1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 - Divinità / </a:t>
            </a:r>
            <a:r>
              <a:rPr lang="it-IT" sz="3600" b="1" dirty="0" err="1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Kaze</a:t>
            </a:r>
            <a:r>
              <a:rPr lang="it-IT" sz="3600" b="1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 - Vento</a:t>
            </a: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sz="3600" b="1" dirty="0" smtClean="0">
              <a:solidFill>
                <a:schemeClr val="accent1">
                  <a:lumMod val="75000"/>
                </a:schemeClr>
              </a:solidFill>
              <a:latin typeface="Georgia Pro Semibold" pitchFamily="18" charset="0"/>
              <a:cs typeface="Arial" pitchFamily="34" charset="0"/>
            </a:endParaRPr>
          </a:p>
          <a:p>
            <a:pPr mar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3600" b="1" dirty="0" err="1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Tōkyō</a:t>
            </a:r>
            <a:r>
              <a:rPr lang="it-IT" sz="3600" b="1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:</a:t>
            </a:r>
          </a:p>
          <a:p>
            <a:pPr mar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3600" b="1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it-IT" sz="3600" b="1" dirty="0" err="1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Tō</a:t>
            </a:r>
            <a:r>
              <a:rPr lang="it-IT" sz="3600" b="1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it-IT" altLang="ja-JP" sz="3600" b="1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it-IT" sz="3600" b="1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Est / </a:t>
            </a:r>
            <a:r>
              <a:rPr lang="it-IT" sz="3600" b="1" dirty="0" err="1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Kyō</a:t>
            </a:r>
            <a:r>
              <a:rPr lang="it-IT" sz="3600" b="1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  <a:ea typeface="Times New Roman" pitchFamily="18" charset="0"/>
                <a:cs typeface="Times New Roman" pitchFamily="18" charset="0"/>
              </a:rPr>
              <a:t> - Capitale </a:t>
            </a:r>
            <a:endParaRPr lang="it-IT" sz="3600" dirty="0">
              <a:solidFill>
                <a:schemeClr val="accent1">
                  <a:lumMod val="75000"/>
                </a:schemeClr>
              </a:solidFill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39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0" y="435077"/>
            <a:ext cx="9143999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altLang="ja-JP" sz="5700" i="1" dirty="0" smtClean="0">
                <a:latin typeface="Georgia Pro Semibold" pitchFamily="18" charset="0"/>
              </a:rPr>
              <a:t> </a:t>
            </a:r>
            <a:r>
              <a:rPr lang="it-IT" altLang="ja-JP" sz="5200" dirty="0" smtClean="0">
                <a:solidFill>
                  <a:schemeClr val="tx2"/>
                </a:solidFill>
                <a:latin typeface="Georgia Pro Semibold" pitchFamily="18" charset="0"/>
              </a:rPr>
              <a:t>Caratteristiche Facilitanti </a:t>
            </a:r>
            <a:r>
              <a:rPr lang="it-IT" altLang="ja-JP" sz="6600" dirty="0" smtClean="0">
                <a:solidFill>
                  <a:schemeClr val="tx2"/>
                </a:solidFill>
                <a:latin typeface="Georgia Pro Semibold" pitchFamily="18" charset="0"/>
              </a:rPr>
              <a:t/>
            </a:r>
            <a:br>
              <a:rPr lang="it-IT" altLang="ja-JP" sz="6600" dirty="0" smtClean="0">
                <a:solidFill>
                  <a:schemeClr val="tx2"/>
                </a:solidFill>
                <a:latin typeface="Georgia Pro Semibold" pitchFamily="18" charset="0"/>
              </a:rPr>
            </a:br>
            <a:endParaRPr lang="it-IT" sz="6600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647563" y="2204864"/>
            <a:ext cx="784887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t-IT" sz="3200" b="1" dirty="0" smtClean="0">
                <a:latin typeface="Georgia Pro Semibold" pitchFamily="18" charset="0"/>
              </a:rPr>
              <a:t>           </a:t>
            </a:r>
            <a:endParaRPr lang="it-IT" sz="3200" b="1" dirty="0" smtClean="0">
              <a:solidFill>
                <a:schemeClr val="tx2"/>
              </a:solidFill>
              <a:latin typeface="Georgia Pro Semibold" pitchFamily="18" charset="0"/>
            </a:endParaRPr>
          </a:p>
          <a:p>
            <a:pPr lvl="0" algn="ctr"/>
            <a:r>
              <a:rPr lang="it-IT" sz="3200" b="1" dirty="0" smtClean="0">
                <a:solidFill>
                  <a:schemeClr val="tx2"/>
                </a:solidFill>
                <a:latin typeface="Georgia Pro Semibold" pitchFamily="18" charset="0"/>
              </a:rPr>
              <a:t> Nessuna «acrobazia» come per il </a:t>
            </a:r>
          </a:p>
          <a:p>
            <a:pPr lvl="0" algn="ctr"/>
            <a:r>
              <a:rPr lang="it-IT" sz="3200" b="1" dirty="0" err="1" smtClean="0">
                <a:solidFill>
                  <a:schemeClr val="tx2"/>
                </a:solidFill>
                <a:latin typeface="Georgia Pro Semibold" pitchFamily="18" charset="0"/>
              </a:rPr>
              <a:t>Th</a:t>
            </a:r>
            <a:r>
              <a:rPr lang="it-IT" sz="3200" b="1" dirty="0" smtClean="0">
                <a:solidFill>
                  <a:schemeClr val="tx2"/>
                </a:solidFill>
                <a:latin typeface="Georgia Pro Semibold" pitchFamily="18" charset="0"/>
              </a:rPr>
              <a:t> inglese  </a:t>
            </a:r>
          </a:p>
          <a:p>
            <a:pPr lvl="0" algn="ctr"/>
            <a:r>
              <a:rPr lang="it-IT" sz="3200" b="1" dirty="0" smtClean="0">
                <a:solidFill>
                  <a:schemeClr val="tx2"/>
                </a:solidFill>
                <a:latin typeface="Georgia Pro Semibold" pitchFamily="18" charset="0"/>
              </a:rPr>
              <a:t>J spagnola  </a:t>
            </a:r>
            <a:endParaRPr lang="it-IT" sz="3200" b="1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994193" y="1268760"/>
            <a:ext cx="7200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b="1" dirty="0">
                <a:solidFill>
                  <a:srgbClr val="1F497D"/>
                </a:solidFill>
                <a:latin typeface="Georgia Pro Semibold" pitchFamily="18" charset="0"/>
                <a:ea typeface="+mj-ea"/>
                <a:cs typeface="+mj-cs"/>
              </a:rPr>
              <a:t>Pronuncia molto semplice!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5536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0" y="435077"/>
            <a:ext cx="9143999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altLang="ja-JP" sz="5700" i="1" dirty="0" smtClean="0">
                <a:latin typeface="Georgia Pro Semibold" pitchFamily="18" charset="0"/>
              </a:rPr>
              <a:t> </a:t>
            </a:r>
            <a:r>
              <a:rPr lang="it-IT" altLang="ja-JP" sz="5200" dirty="0" smtClean="0">
                <a:solidFill>
                  <a:schemeClr val="tx2"/>
                </a:solidFill>
                <a:latin typeface="Georgia Pro Semibold" pitchFamily="18" charset="0"/>
              </a:rPr>
              <a:t>Caratteristiche Facilitanti </a:t>
            </a:r>
            <a:r>
              <a:rPr lang="it-IT" altLang="ja-JP" sz="6600" dirty="0" smtClean="0">
                <a:solidFill>
                  <a:schemeClr val="tx2"/>
                </a:solidFill>
                <a:latin typeface="Georgia Pro Semibold" pitchFamily="18" charset="0"/>
              </a:rPr>
              <a:t/>
            </a:r>
            <a:br>
              <a:rPr lang="it-IT" altLang="ja-JP" sz="6600" dirty="0" smtClean="0">
                <a:solidFill>
                  <a:schemeClr val="tx2"/>
                </a:solidFill>
                <a:latin typeface="Georgia Pro Semibold" pitchFamily="18" charset="0"/>
              </a:rPr>
            </a:br>
            <a:endParaRPr lang="it-IT" sz="6600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643042" y="2087270"/>
            <a:ext cx="60532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it-IT" sz="2800" b="1" dirty="0" smtClean="0">
                <a:solidFill>
                  <a:schemeClr val="tx2"/>
                </a:solidFill>
                <a:latin typeface="Georgia Pro Semibold" pitchFamily="18" charset="0"/>
              </a:rPr>
              <a:t>母音</a:t>
            </a:r>
            <a:r>
              <a:rPr lang="it-IT" sz="2800" b="1" dirty="0" smtClean="0">
                <a:solidFill>
                  <a:schemeClr val="tx2"/>
                </a:solidFill>
                <a:latin typeface="Georgia Pro Semibold" pitchFamily="18" charset="0"/>
              </a:rPr>
              <a:t>  BOIN (</a:t>
            </a:r>
            <a:r>
              <a:rPr lang="ja-JP" altLang="it-IT" sz="2800" b="1" dirty="0" smtClean="0">
                <a:solidFill>
                  <a:schemeClr val="tx2"/>
                </a:solidFill>
                <a:latin typeface="Georgia Pro Semibold" pitchFamily="18" charset="0"/>
              </a:rPr>
              <a:t>母</a:t>
            </a:r>
            <a:r>
              <a:rPr lang="it-IT" sz="2800" b="1" dirty="0" smtClean="0">
                <a:solidFill>
                  <a:schemeClr val="tx2"/>
                </a:solidFill>
                <a:latin typeface="Georgia Pro Semibold" pitchFamily="18" charset="0"/>
              </a:rPr>
              <a:t>Mamma ,</a:t>
            </a:r>
            <a:r>
              <a:rPr lang="ja-JP" altLang="it-IT" sz="2800" b="1" dirty="0" smtClean="0">
                <a:solidFill>
                  <a:schemeClr val="tx2"/>
                </a:solidFill>
                <a:latin typeface="Georgia Pro Semibold" pitchFamily="18" charset="0"/>
              </a:rPr>
              <a:t>音</a:t>
            </a:r>
            <a:r>
              <a:rPr lang="it-IT" sz="2800" b="1" dirty="0" smtClean="0">
                <a:solidFill>
                  <a:schemeClr val="tx2"/>
                </a:solidFill>
                <a:latin typeface="Georgia Pro Semibold" pitchFamily="18" charset="0"/>
              </a:rPr>
              <a:t>Suono)</a:t>
            </a:r>
            <a:endParaRPr lang="it-IT" sz="2800" b="1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971599" y="1268760"/>
            <a:ext cx="7200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b="1" dirty="0">
                <a:solidFill>
                  <a:srgbClr val="1F497D"/>
                </a:solidFill>
                <a:latin typeface="Georgia Pro Semibold" pitchFamily="18" charset="0"/>
                <a:ea typeface="+mj-ea"/>
                <a:cs typeface="+mj-cs"/>
              </a:rPr>
              <a:t>Pronuncia molto semplice!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5536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0" y="435077"/>
            <a:ext cx="9143999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altLang="ja-JP" sz="5700" i="1" dirty="0" smtClean="0">
                <a:latin typeface="Georgia Pro Semibold" pitchFamily="18" charset="0"/>
              </a:rPr>
              <a:t> </a:t>
            </a:r>
            <a:r>
              <a:rPr lang="it-IT" altLang="ja-JP" sz="4700" dirty="0" smtClean="0">
                <a:solidFill>
                  <a:schemeClr val="tx2"/>
                </a:solidFill>
                <a:latin typeface="Georgia Pro Semibold" pitchFamily="18" charset="0"/>
              </a:rPr>
              <a:t>Caratteristiche Facilitanti </a:t>
            </a:r>
            <a:r>
              <a:rPr lang="it-IT" altLang="ja-JP" sz="5200" dirty="0" smtClean="0">
                <a:solidFill>
                  <a:schemeClr val="tx2"/>
                </a:solidFill>
                <a:latin typeface="Georgia Pro Semibold" pitchFamily="18" charset="0"/>
              </a:rPr>
              <a:t/>
            </a:r>
            <a:br>
              <a:rPr lang="it-IT" altLang="ja-JP" sz="5200" dirty="0" smtClean="0">
                <a:solidFill>
                  <a:schemeClr val="tx2"/>
                </a:solidFill>
                <a:latin typeface="Georgia Pro Semibold" pitchFamily="18" charset="0"/>
              </a:rPr>
            </a:br>
            <a:endParaRPr lang="it-IT" sz="5200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643042" y="2087270"/>
            <a:ext cx="60532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it-IT" sz="2800" b="1" dirty="0" smtClean="0">
                <a:solidFill>
                  <a:schemeClr val="tx2"/>
                </a:solidFill>
                <a:latin typeface="Georgia Pro Semibold" pitchFamily="18" charset="0"/>
              </a:rPr>
              <a:t>母音</a:t>
            </a:r>
            <a:r>
              <a:rPr lang="it-IT" sz="2800" b="1" dirty="0" smtClean="0">
                <a:solidFill>
                  <a:schemeClr val="tx2"/>
                </a:solidFill>
                <a:latin typeface="Georgia Pro Semibold" pitchFamily="18" charset="0"/>
              </a:rPr>
              <a:t>  BOIN (</a:t>
            </a:r>
            <a:r>
              <a:rPr lang="ja-JP" altLang="it-IT" sz="2800" b="1" dirty="0" smtClean="0">
                <a:solidFill>
                  <a:schemeClr val="tx2"/>
                </a:solidFill>
                <a:latin typeface="Georgia Pro Semibold" pitchFamily="18" charset="0"/>
              </a:rPr>
              <a:t>母</a:t>
            </a:r>
            <a:r>
              <a:rPr lang="it-IT" sz="2800" b="1" dirty="0" smtClean="0">
                <a:solidFill>
                  <a:schemeClr val="tx2"/>
                </a:solidFill>
                <a:latin typeface="Georgia Pro Semibold" pitchFamily="18" charset="0"/>
              </a:rPr>
              <a:t>Mamma ,</a:t>
            </a:r>
            <a:r>
              <a:rPr lang="ja-JP" altLang="it-IT" sz="2800" b="1" dirty="0" smtClean="0">
                <a:solidFill>
                  <a:schemeClr val="tx2"/>
                </a:solidFill>
                <a:latin typeface="Georgia Pro Semibold" pitchFamily="18" charset="0"/>
              </a:rPr>
              <a:t>音</a:t>
            </a:r>
            <a:r>
              <a:rPr lang="it-IT" sz="2800" b="1" dirty="0" smtClean="0">
                <a:solidFill>
                  <a:schemeClr val="tx2"/>
                </a:solidFill>
                <a:latin typeface="Georgia Pro Semibold" pitchFamily="18" charset="0"/>
              </a:rPr>
              <a:t>Suono)</a:t>
            </a:r>
            <a:endParaRPr lang="it-IT" sz="2800" b="1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  <p:graphicFrame>
        <p:nvGraphicFramePr>
          <p:cNvPr id="6" name="Tabel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9786322"/>
              </p:ext>
            </p:extLst>
          </p:nvPr>
        </p:nvGraphicFramePr>
        <p:xfrm>
          <a:off x="1695510" y="2924944"/>
          <a:ext cx="6000792" cy="3265567"/>
        </p:xfrm>
        <a:graphic>
          <a:graphicData uri="http://schemas.openxmlformats.org/drawingml/2006/table">
            <a:tbl>
              <a:tblPr/>
              <a:tblGrid>
                <a:gridCol w="1265031"/>
                <a:gridCol w="4735761"/>
              </a:tblGrid>
              <a:tr h="600079">
                <a:tc>
                  <a:txBody>
                    <a:bodyPr/>
                    <a:lstStyle/>
                    <a:p>
                      <a:pPr marL="8890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2400" b="1" i="0" dirty="0">
                          <a:solidFill>
                            <a:schemeClr val="tx2"/>
                          </a:solidFill>
                          <a:latin typeface="Georgia Pro Semibold" pitchFamily="18" charset="0"/>
                          <a:ea typeface="Cambria"/>
                          <a:cs typeface="Times New Roman"/>
                        </a:rPr>
                        <a:t>Fono</a:t>
                      </a:r>
                      <a:endParaRPr lang="it-IT" sz="2400" b="1" i="0" dirty="0">
                        <a:solidFill>
                          <a:schemeClr val="tx2"/>
                        </a:solidFill>
                        <a:latin typeface="Georgia Pro Semibold" pitchFamily="18" charset="0"/>
                        <a:ea typeface="MS Mincho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59690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2400" b="1" i="0" dirty="0">
                          <a:solidFill>
                            <a:schemeClr val="tx2"/>
                          </a:solidFill>
                          <a:latin typeface="Georgia Pro Semibold" pitchFamily="18" charset="0"/>
                          <a:ea typeface="Cambria"/>
                          <a:cs typeface="Times New Roman"/>
                        </a:rPr>
                        <a:t>Pronuncia</a:t>
                      </a:r>
                      <a:endParaRPr lang="it-IT" sz="2400" b="1" i="0" dirty="0">
                        <a:solidFill>
                          <a:schemeClr val="tx2"/>
                        </a:solidFill>
                        <a:latin typeface="Georgia Pro Semibold" pitchFamily="18" charset="0"/>
                        <a:ea typeface="MS Mincho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0001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it-IT" sz="2400" b="1" dirty="0">
                        <a:solidFill>
                          <a:schemeClr val="tx2"/>
                        </a:solidFill>
                        <a:latin typeface="Georgia Pro Semibold" pitchFamily="18" charset="0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it-IT" sz="2400" b="1" dirty="0">
                        <a:solidFill>
                          <a:schemeClr val="tx2"/>
                        </a:solidFill>
                        <a:latin typeface="Georgia Pro Semibold" pitchFamily="18" charset="0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5712">
                <a:tc>
                  <a:txBody>
                    <a:bodyPr/>
                    <a:lstStyle/>
                    <a:p>
                      <a:pPr marL="76200" algn="ctr">
                        <a:lnSpc>
                          <a:spcPts val="1235"/>
                        </a:lnSpc>
                        <a:spcAft>
                          <a:spcPts val="1000"/>
                        </a:spcAft>
                      </a:pPr>
                      <a:r>
                        <a:rPr lang="it-IT" sz="2400" b="1" dirty="0">
                          <a:solidFill>
                            <a:schemeClr val="tx2"/>
                          </a:solidFill>
                          <a:latin typeface="Georgia Pro Semibold" pitchFamily="18" charset="0"/>
                          <a:ea typeface="Cambria"/>
                          <a:cs typeface="Times New Roman"/>
                        </a:rPr>
                        <a:t>A</a:t>
                      </a:r>
                      <a:endParaRPr lang="it-IT" sz="2400" b="1" dirty="0">
                        <a:solidFill>
                          <a:schemeClr val="tx2"/>
                        </a:solidFill>
                        <a:latin typeface="Georgia Pro Semibold" pitchFamily="18" charset="0"/>
                        <a:ea typeface="MS Mincho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0" algn="l">
                        <a:lnSpc>
                          <a:spcPts val="1235"/>
                        </a:lnSpc>
                        <a:spcAft>
                          <a:spcPts val="1000"/>
                        </a:spcAft>
                      </a:pPr>
                      <a:r>
                        <a:rPr lang="it-IT" sz="2400" b="1" dirty="0">
                          <a:solidFill>
                            <a:schemeClr val="tx2"/>
                          </a:solidFill>
                          <a:latin typeface="Georgia Pro Semibold" pitchFamily="18" charset="0"/>
                          <a:ea typeface="Cambria"/>
                          <a:cs typeface="Times New Roman"/>
                        </a:rPr>
                        <a:t>Come la A in italiano</a:t>
                      </a:r>
                      <a:endParaRPr lang="it-IT" sz="2400" b="1" dirty="0">
                        <a:solidFill>
                          <a:schemeClr val="tx2"/>
                        </a:solidFill>
                        <a:latin typeface="Georgia Pro Semibold" pitchFamily="18" charset="0"/>
                        <a:ea typeface="MS Mincho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9335">
                <a:tc>
                  <a:txBody>
                    <a:bodyPr/>
                    <a:lstStyle/>
                    <a:p>
                      <a:pPr marL="76200" algn="ctr">
                        <a:lnSpc>
                          <a:spcPts val="1240"/>
                        </a:lnSpc>
                        <a:spcAft>
                          <a:spcPts val="1000"/>
                        </a:spcAft>
                      </a:pPr>
                      <a:r>
                        <a:rPr lang="it-IT" sz="2400" b="1" dirty="0">
                          <a:solidFill>
                            <a:schemeClr val="tx2"/>
                          </a:solidFill>
                          <a:latin typeface="Georgia Pro Semibold" pitchFamily="18" charset="0"/>
                          <a:ea typeface="Cambria"/>
                          <a:cs typeface="Times New Roman"/>
                        </a:rPr>
                        <a:t>I</a:t>
                      </a:r>
                      <a:endParaRPr lang="it-IT" sz="2400" b="1" dirty="0">
                        <a:solidFill>
                          <a:schemeClr val="tx2"/>
                        </a:solidFill>
                        <a:latin typeface="Georgia Pro Semibold" pitchFamily="18" charset="0"/>
                        <a:ea typeface="MS Mincho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0" algn="l">
                        <a:lnSpc>
                          <a:spcPts val="1240"/>
                        </a:lnSpc>
                        <a:spcAft>
                          <a:spcPts val="1000"/>
                        </a:spcAft>
                      </a:pPr>
                      <a:r>
                        <a:rPr lang="it-IT" sz="2400" b="1" dirty="0">
                          <a:solidFill>
                            <a:schemeClr val="tx2"/>
                          </a:solidFill>
                          <a:latin typeface="Georgia Pro Semibold" pitchFamily="18" charset="0"/>
                          <a:ea typeface="Cambria"/>
                          <a:cs typeface="Times New Roman"/>
                        </a:rPr>
                        <a:t>Come la I in italiano</a:t>
                      </a:r>
                      <a:endParaRPr lang="it-IT" sz="2400" b="1" dirty="0">
                        <a:solidFill>
                          <a:schemeClr val="tx2"/>
                        </a:solidFill>
                        <a:latin typeface="Georgia Pro Semibold" pitchFamily="18" charset="0"/>
                        <a:ea typeface="MS Mincho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1147">
                <a:tc>
                  <a:txBody>
                    <a:bodyPr/>
                    <a:lstStyle/>
                    <a:p>
                      <a:pPr marL="76200" algn="ctr">
                        <a:lnSpc>
                          <a:spcPts val="1245"/>
                        </a:lnSpc>
                        <a:spcAft>
                          <a:spcPts val="1000"/>
                        </a:spcAft>
                      </a:pPr>
                      <a:r>
                        <a:rPr lang="it-IT" sz="2400" b="1" dirty="0">
                          <a:solidFill>
                            <a:schemeClr val="tx2"/>
                          </a:solidFill>
                          <a:latin typeface="Georgia Pro Semibold" pitchFamily="18" charset="0"/>
                          <a:ea typeface="Cambria"/>
                          <a:cs typeface="Times New Roman"/>
                        </a:rPr>
                        <a:t>U</a:t>
                      </a:r>
                      <a:endParaRPr lang="it-IT" sz="2400" b="1" dirty="0">
                        <a:solidFill>
                          <a:schemeClr val="tx2"/>
                        </a:solidFill>
                        <a:latin typeface="Georgia Pro Semibold" pitchFamily="18" charset="0"/>
                        <a:ea typeface="MS Mincho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0" algn="l">
                        <a:lnSpc>
                          <a:spcPts val="1245"/>
                        </a:lnSpc>
                        <a:spcAft>
                          <a:spcPts val="1000"/>
                        </a:spcAft>
                      </a:pPr>
                      <a:r>
                        <a:rPr lang="it-IT" sz="2400" b="1" dirty="0">
                          <a:solidFill>
                            <a:schemeClr val="tx2"/>
                          </a:solidFill>
                          <a:latin typeface="Georgia Pro Semibold" pitchFamily="18" charset="0"/>
                          <a:ea typeface="Cambria"/>
                          <a:cs typeface="Times New Roman"/>
                        </a:rPr>
                        <a:t>Fono a metà tra U e W</a:t>
                      </a:r>
                      <a:endParaRPr lang="it-IT" sz="2400" b="1" dirty="0">
                        <a:solidFill>
                          <a:schemeClr val="tx2"/>
                        </a:solidFill>
                        <a:latin typeface="Georgia Pro Semibold" pitchFamily="18" charset="0"/>
                        <a:ea typeface="MS Mincho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9335">
                <a:tc>
                  <a:txBody>
                    <a:bodyPr/>
                    <a:lstStyle/>
                    <a:p>
                      <a:pPr marL="76200" algn="ctr">
                        <a:lnSpc>
                          <a:spcPts val="1240"/>
                        </a:lnSpc>
                        <a:spcAft>
                          <a:spcPts val="1000"/>
                        </a:spcAft>
                      </a:pPr>
                      <a:r>
                        <a:rPr lang="it-IT" sz="2400" b="1" dirty="0">
                          <a:solidFill>
                            <a:schemeClr val="tx2"/>
                          </a:solidFill>
                          <a:latin typeface="Georgia Pro Semibold" pitchFamily="18" charset="0"/>
                          <a:ea typeface="Cambria"/>
                          <a:cs typeface="Times New Roman"/>
                        </a:rPr>
                        <a:t>E</a:t>
                      </a:r>
                      <a:endParaRPr lang="it-IT" sz="2400" b="1" dirty="0">
                        <a:solidFill>
                          <a:schemeClr val="tx2"/>
                        </a:solidFill>
                        <a:latin typeface="Georgia Pro Semibold" pitchFamily="18" charset="0"/>
                        <a:ea typeface="MS Mincho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0" algn="l">
                        <a:lnSpc>
                          <a:spcPts val="1240"/>
                        </a:lnSpc>
                        <a:spcAft>
                          <a:spcPts val="1000"/>
                        </a:spcAft>
                      </a:pPr>
                      <a:r>
                        <a:rPr lang="it-IT" sz="2400" b="1" dirty="0">
                          <a:solidFill>
                            <a:schemeClr val="tx2"/>
                          </a:solidFill>
                          <a:latin typeface="Georgia Pro Semibold" pitchFamily="18" charset="0"/>
                          <a:ea typeface="Cambria"/>
                          <a:cs typeface="Times New Roman"/>
                        </a:rPr>
                        <a:t>Come la E in italiano</a:t>
                      </a:r>
                      <a:endParaRPr lang="it-IT" sz="2400" b="1" dirty="0">
                        <a:solidFill>
                          <a:schemeClr val="tx2"/>
                        </a:solidFill>
                        <a:latin typeface="Georgia Pro Semibold" pitchFamily="18" charset="0"/>
                        <a:ea typeface="MS Mincho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9335">
                <a:tc>
                  <a:txBody>
                    <a:bodyPr/>
                    <a:lstStyle/>
                    <a:p>
                      <a:pPr marL="76200" algn="ctr">
                        <a:lnSpc>
                          <a:spcPts val="1240"/>
                        </a:lnSpc>
                        <a:spcAft>
                          <a:spcPts val="1000"/>
                        </a:spcAft>
                      </a:pPr>
                      <a:r>
                        <a:rPr lang="it-IT" sz="2400" b="1" dirty="0">
                          <a:solidFill>
                            <a:schemeClr val="tx2"/>
                          </a:solidFill>
                          <a:latin typeface="Georgia Pro Semibold" pitchFamily="18" charset="0"/>
                          <a:ea typeface="Cambria"/>
                          <a:cs typeface="Times New Roman"/>
                        </a:rPr>
                        <a:t>O</a:t>
                      </a:r>
                      <a:endParaRPr lang="it-IT" sz="2400" b="1" dirty="0">
                        <a:solidFill>
                          <a:schemeClr val="tx2"/>
                        </a:solidFill>
                        <a:latin typeface="Georgia Pro Semibold" pitchFamily="18" charset="0"/>
                        <a:ea typeface="MS Mincho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0" algn="l">
                        <a:lnSpc>
                          <a:spcPts val="1240"/>
                        </a:lnSpc>
                        <a:spcAft>
                          <a:spcPts val="1000"/>
                        </a:spcAft>
                      </a:pPr>
                      <a:r>
                        <a:rPr lang="it-IT" sz="2400" b="1" dirty="0">
                          <a:solidFill>
                            <a:schemeClr val="tx2"/>
                          </a:solidFill>
                          <a:latin typeface="Georgia Pro Semibold" pitchFamily="18" charset="0"/>
                          <a:ea typeface="Cambria"/>
                          <a:cs typeface="Times New Roman"/>
                        </a:rPr>
                        <a:t>Come la O in italiano</a:t>
                      </a:r>
                      <a:endParaRPr lang="it-IT" sz="2400" b="1" dirty="0">
                        <a:solidFill>
                          <a:schemeClr val="tx2"/>
                        </a:solidFill>
                        <a:latin typeface="Georgia Pro Semibold" pitchFamily="18" charset="0"/>
                        <a:ea typeface="MS Mincho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Rettangolo 6"/>
          <p:cNvSpPr/>
          <p:nvPr/>
        </p:nvSpPr>
        <p:spPr>
          <a:xfrm>
            <a:off x="971599" y="1268760"/>
            <a:ext cx="7200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b="1" dirty="0">
                <a:solidFill>
                  <a:srgbClr val="1F497D"/>
                </a:solidFill>
                <a:latin typeface="Georgia Pro Semibold" pitchFamily="18" charset="0"/>
                <a:ea typeface="+mj-ea"/>
                <a:cs typeface="+mj-cs"/>
              </a:rPr>
              <a:t>Pronuncia molto semplice!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61479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80293" y="0"/>
            <a:ext cx="9063706" cy="1143000"/>
          </a:xfrm>
        </p:spPr>
        <p:txBody>
          <a:bodyPr>
            <a:normAutofit/>
          </a:bodyPr>
          <a:lstStyle/>
          <a:p>
            <a:r>
              <a:rPr lang="it-IT" sz="40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>Allungamento delle Vocali </a:t>
            </a:r>
            <a:endParaRPr lang="it-IT" sz="4000" dirty="0">
              <a:solidFill>
                <a:schemeClr val="tx2"/>
              </a:solidFill>
              <a:effectLst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1400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it-IT" altLang="ja-JP" i="1" dirty="0" smtClean="0">
              <a:latin typeface="Georgia Pro Semibold" pitchFamily="18" charset="0"/>
            </a:endParaRPr>
          </a:p>
          <a:p>
            <a:pPr marL="0" indent="0" algn="ctr">
              <a:buNone/>
            </a:pPr>
            <a:r>
              <a:rPr lang="it-IT" i="1" dirty="0">
                <a:latin typeface="Georgia Pro Semibold" pitchFamily="18" charset="0"/>
              </a:rPr>
              <a:t> </a:t>
            </a:r>
            <a:endParaRPr lang="it-IT" i="1" dirty="0" smtClean="0">
              <a:latin typeface="Georgia Pro Semibold" pitchFamily="18" charset="0"/>
            </a:endParaRPr>
          </a:p>
          <a:p>
            <a:pPr marL="0" indent="0" algn="ctr">
              <a:buNone/>
            </a:pPr>
            <a:r>
              <a:rPr lang="it-IT" sz="3200" dirty="0" err="1" smtClean="0">
                <a:solidFill>
                  <a:schemeClr val="bg1"/>
                </a:solidFill>
                <a:latin typeface="Georgia Pro Semibold" pitchFamily="18" charset="0"/>
              </a:rPr>
              <a:t>Tōkyō</a:t>
            </a:r>
            <a:r>
              <a:rPr lang="it-IT" sz="3200" dirty="0" smtClean="0">
                <a:solidFill>
                  <a:schemeClr val="bg1"/>
                </a:solidFill>
                <a:latin typeface="Georgia Pro Semibold" pitchFamily="18" charset="0"/>
              </a:rPr>
              <a:t> </a:t>
            </a:r>
          </a:p>
          <a:p>
            <a:pPr marL="0" indent="0" algn="ctr">
              <a:buNone/>
            </a:pPr>
            <a:r>
              <a:rPr lang="it-IT" sz="3200" dirty="0" err="1" smtClean="0">
                <a:solidFill>
                  <a:schemeClr val="bg1"/>
                </a:solidFill>
                <a:latin typeface="Georgia Pro Semibold" pitchFamily="18" charset="0"/>
              </a:rPr>
              <a:t>Kyōto</a:t>
            </a:r>
            <a:endParaRPr lang="it-IT" sz="3200" dirty="0" smtClean="0">
              <a:solidFill>
                <a:schemeClr val="bg1"/>
              </a:solidFill>
              <a:latin typeface="Georgia Pro Semibold" pitchFamily="18" charset="0"/>
            </a:endParaRPr>
          </a:p>
          <a:p>
            <a:pPr marL="0" indent="0" algn="ctr">
              <a:buNone/>
            </a:pPr>
            <a:endParaRPr lang="it-IT" sz="3200" dirty="0" smtClean="0">
              <a:solidFill>
                <a:schemeClr val="tx2"/>
              </a:solidFill>
              <a:latin typeface="Georgia Pro Semibold" pitchFamily="18" charset="0"/>
            </a:endParaRPr>
          </a:p>
          <a:p>
            <a:pPr marL="0" indent="0" algn="ctr">
              <a:buNone/>
            </a:pPr>
            <a:r>
              <a:rPr lang="it-IT" sz="3200" dirty="0" err="1" smtClean="0">
                <a:solidFill>
                  <a:schemeClr val="bg1"/>
                </a:solidFill>
                <a:latin typeface="Georgia Pro Semibold" pitchFamily="18" charset="0"/>
              </a:rPr>
              <a:t>Arigatō</a:t>
            </a:r>
            <a:r>
              <a:rPr lang="it-IT" sz="3200" dirty="0">
                <a:solidFill>
                  <a:schemeClr val="bg1"/>
                </a:solidFill>
                <a:latin typeface="Georgia Pro Semibold" pitchFamily="18" charset="0"/>
              </a:rPr>
              <a:t>: </a:t>
            </a:r>
            <a:r>
              <a:rPr lang="it-IT" sz="3200" dirty="0" smtClean="0">
                <a:solidFill>
                  <a:schemeClr val="bg1"/>
                </a:solidFill>
                <a:latin typeface="Georgia Pro Semibold" pitchFamily="18" charset="0"/>
              </a:rPr>
              <a:t>Grazie</a:t>
            </a:r>
          </a:p>
          <a:p>
            <a:pPr marL="0" indent="0" algn="ctr">
              <a:buNone/>
            </a:pPr>
            <a:r>
              <a:rPr lang="it-IT" sz="3200" dirty="0" err="1" smtClean="0">
                <a:solidFill>
                  <a:schemeClr val="bg1"/>
                </a:solidFill>
                <a:latin typeface="Georgia Pro Semibold" pitchFamily="18" charset="0"/>
              </a:rPr>
              <a:t>Sayōnara</a:t>
            </a:r>
            <a:r>
              <a:rPr lang="it-IT" sz="3200" dirty="0" smtClean="0">
                <a:solidFill>
                  <a:schemeClr val="bg1"/>
                </a:solidFill>
                <a:latin typeface="Georgia Pro Semibold" pitchFamily="18" charset="0"/>
              </a:rPr>
              <a:t> : Arrivederci/Addio</a:t>
            </a:r>
          </a:p>
          <a:p>
            <a:pPr marL="0" indent="0" algn="ctr">
              <a:buNone/>
            </a:pPr>
            <a:r>
              <a:rPr lang="it-IT" sz="3200" dirty="0" smtClean="0">
                <a:solidFill>
                  <a:schemeClr val="bg1"/>
                </a:solidFill>
                <a:latin typeface="Georgia Pro Semibold" pitchFamily="18" charset="0"/>
              </a:rPr>
              <a:t> </a:t>
            </a:r>
          </a:p>
          <a:p>
            <a:pPr marL="0" indent="0" algn="ctr">
              <a:buNone/>
            </a:pPr>
            <a:r>
              <a:rPr lang="it-IT" sz="3200" dirty="0" err="1" smtClean="0">
                <a:solidFill>
                  <a:schemeClr val="bg1"/>
                </a:solidFill>
                <a:latin typeface="Georgia Pro Semibold" pitchFamily="18" charset="0"/>
              </a:rPr>
              <a:t>Hōkidachi</a:t>
            </a:r>
            <a:r>
              <a:rPr lang="it-IT" sz="3200" dirty="0" smtClean="0">
                <a:solidFill>
                  <a:schemeClr val="bg1"/>
                </a:solidFill>
                <a:latin typeface="Georgia Pro Semibold" pitchFamily="18" charset="0"/>
              </a:rPr>
              <a:t>: A scopa ( </a:t>
            </a:r>
            <a:r>
              <a:rPr lang="it-IT" sz="3200" dirty="0" err="1" smtClean="0">
                <a:solidFill>
                  <a:schemeClr val="bg1"/>
                </a:solidFill>
                <a:latin typeface="Georgia Pro Semibold" pitchFamily="18" charset="0"/>
              </a:rPr>
              <a:t>h</a:t>
            </a:r>
            <a:r>
              <a:rPr lang="it-IT" dirty="0" err="1">
                <a:solidFill>
                  <a:schemeClr val="bg1"/>
                </a:solidFill>
                <a:latin typeface="Georgia Pro Semibold" pitchFamily="18" charset="0"/>
              </a:rPr>
              <a:t>ō</a:t>
            </a:r>
            <a:r>
              <a:rPr lang="it-IT" sz="3200" dirty="0" err="1" smtClean="0">
                <a:solidFill>
                  <a:schemeClr val="bg1"/>
                </a:solidFill>
                <a:latin typeface="Georgia Pro Semibold" pitchFamily="18" charset="0"/>
              </a:rPr>
              <a:t>ki</a:t>
            </a:r>
            <a:r>
              <a:rPr lang="it-IT" sz="3200" dirty="0" smtClean="0">
                <a:solidFill>
                  <a:schemeClr val="bg1"/>
                </a:solidFill>
                <a:latin typeface="Georgia Pro Semibold" pitchFamily="18" charset="0"/>
              </a:rPr>
              <a:t>) rovesciata</a:t>
            </a:r>
          </a:p>
          <a:p>
            <a:pPr marL="0" indent="0" algn="ctr">
              <a:buNone/>
            </a:pPr>
            <a:r>
              <a:rPr lang="it-IT" sz="3200" dirty="0" err="1" smtClean="0">
                <a:solidFill>
                  <a:schemeClr val="bg1"/>
                </a:solidFill>
                <a:latin typeface="Georgia Pro Semibold" pitchFamily="18" charset="0"/>
              </a:rPr>
              <a:t>Ichō</a:t>
            </a:r>
            <a:r>
              <a:rPr lang="it-IT" dirty="0" smtClean="0">
                <a:solidFill>
                  <a:schemeClr val="bg1"/>
                </a:solidFill>
                <a:latin typeface="Georgia Pro Semibold" pitchFamily="18" charset="0"/>
              </a:rPr>
              <a:t>: </a:t>
            </a:r>
            <a:r>
              <a:rPr lang="it-IT" dirty="0" err="1" smtClean="0">
                <a:solidFill>
                  <a:schemeClr val="bg1"/>
                </a:solidFill>
                <a:latin typeface="Georgia Pro Semibold" pitchFamily="18" charset="0"/>
              </a:rPr>
              <a:t>Gingko</a:t>
            </a:r>
            <a:r>
              <a:rPr lang="it-IT" dirty="0" smtClean="0">
                <a:solidFill>
                  <a:schemeClr val="bg1"/>
                </a:solidFill>
                <a:latin typeface="Georgia Pro Semibold" pitchFamily="18" charset="0"/>
              </a:rPr>
              <a:t> biloba</a:t>
            </a:r>
          </a:p>
          <a:p>
            <a:pPr marL="0" indent="0" algn="ctr">
              <a:buNone/>
            </a:pPr>
            <a:r>
              <a:rPr lang="it-IT" dirty="0" err="1">
                <a:solidFill>
                  <a:schemeClr val="bg1"/>
                </a:solidFill>
                <a:latin typeface="Georgia Pro Semibold" pitchFamily="18" charset="0"/>
              </a:rPr>
              <a:t>Hyakujikō</a:t>
            </a:r>
            <a:r>
              <a:rPr lang="it-IT" dirty="0">
                <a:solidFill>
                  <a:schemeClr val="bg1"/>
                </a:solidFill>
                <a:latin typeface="Georgia Pro Semibold" pitchFamily="18" charset="0"/>
              </a:rPr>
              <a:t>: </a:t>
            </a:r>
            <a:r>
              <a:rPr lang="it-IT" dirty="0" err="1" smtClean="0">
                <a:solidFill>
                  <a:schemeClr val="bg1"/>
                </a:solidFill>
                <a:latin typeface="Georgia Pro Semibold" pitchFamily="18" charset="0"/>
              </a:rPr>
              <a:t>Lagestroemia</a:t>
            </a:r>
            <a:endParaRPr lang="it-IT" dirty="0" smtClean="0">
              <a:solidFill>
                <a:schemeClr val="bg1"/>
              </a:solidFill>
              <a:latin typeface="Georgia Pro Semibold" pitchFamily="18" charset="0"/>
            </a:endParaRPr>
          </a:p>
          <a:p>
            <a:pPr marL="0" indent="0" algn="ctr">
              <a:buNone/>
            </a:pPr>
            <a:endParaRPr lang="it-IT" sz="3200" dirty="0">
              <a:solidFill>
                <a:schemeClr val="tx2"/>
              </a:solidFill>
              <a:latin typeface="Georgia Pro Semibold" pitchFamily="18" charset="0"/>
            </a:endParaRPr>
          </a:p>
          <a:p>
            <a:pPr marL="0" indent="0" algn="ctr">
              <a:buNone/>
            </a:pPr>
            <a:endParaRPr lang="it-IT" i="1" dirty="0">
              <a:latin typeface="Georgia Pro Semibold" pitchFamily="18" charset="0"/>
            </a:endParaRPr>
          </a:p>
          <a:p>
            <a:pPr marL="0" indent="0" algn="ctr">
              <a:buNone/>
            </a:pPr>
            <a:endParaRPr lang="it-IT" i="1" dirty="0" smtClean="0">
              <a:latin typeface="Georgia Pro Semibold" pitchFamily="18" charset="0"/>
            </a:endParaRPr>
          </a:p>
          <a:p>
            <a:pPr marL="0" indent="0" algn="ctr">
              <a:buNone/>
            </a:pPr>
            <a:endParaRPr lang="it-IT" dirty="0"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065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80293" y="0"/>
            <a:ext cx="9063706" cy="1143000"/>
          </a:xfrm>
        </p:spPr>
        <p:txBody>
          <a:bodyPr>
            <a:normAutofit/>
          </a:bodyPr>
          <a:lstStyle/>
          <a:p>
            <a:r>
              <a:rPr lang="it-IT" sz="40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>Allungamento delle Vocali </a:t>
            </a:r>
            <a:endParaRPr lang="it-IT" sz="4000" dirty="0">
              <a:solidFill>
                <a:schemeClr val="tx2"/>
              </a:solidFill>
              <a:effectLst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1400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it-IT" altLang="ja-JP" i="1" dirty="0" smtClean="0">
              <a:latin typeface="Georgia Pro Semibold" pitchFamily="18" charset="0"/>
            </a:endParaRPr>
          </a:p>
          <a:p>
            <a:pPr marL="0" indent="0" algn="ctr">
              <a:buNone/>
            </a:pPr>
            <a:r>
              <a:rPr lang="it-IT" i="1" dirty="0">
                <a:latin typeface="Georgia Pro Semibold" pitchFamily="18" charset="0"/>
              </a:rPr>
              <a:t> </a:t>
            </a:r>
            <a:endParaRPr lang="it-IT" i="1" dirty="0" smtClean="0">
              <a:latin typeface="Georgia Pro Semibold" pitchFamily="18" charset="0"/>
            </a:endParaRPr>
          </a:p>
          <a:p>
            <a:pPr marL="0" indent="0" algn="ctr">
              <a:buNone/>
            </a:pPr>
            <a:endParaRPr lang="it-IT" sz="3200" dirty="0" smtClean="0">
              <a:solidFill>
                <a:schemeClr val="tx2"/>
              </a:solidFill>
              <a:latin typeface="Georgia Pro Semibold" pitchFamily="18" charset="0"/>
            </a:endParaRPr>
          </a:p>
          <a:p>
            <a:pPr marL="0" indent="0" algn="ctr">
              <a:buNone/>
            </a:pPr>
            <a:endParaRPr lang="it-IT" dirty="0">
              <a:solidFill>
                <a:schemeClr val="tx2"/>
              </a:solidFill>
              <a:latin typeface="Georgia Pro Semibold" pitchFamily="18" charset="0"/>
            </a:endParaRPr>
          </a:p>
          <a:p>
            <a:pPr marL="0" indent="0" algn="ctr">
              <a:buNone/>
            </a:pPr>
            <a:r>
              <a:rPr lang="it-IT" sz="3200" dirty="0" err="1" smtClean="0">
                <a:solidFill>
                  <a:schemeClr val="tx2"/>
                </a:solidFill>
                <a:latin typeface="Georgia Pro Semibold" pitchFamily="18" charset="0"/>
              </a:rPr>
              <a:t>T</a:t>
            </a:r>
            <a:r>
              <a:rPr lang="it-IT" sz="3200" dirty="0" err="1" smtClean="0">
                <a:solidFill>
                  <a:srgbClr val="FF0000"/>
                </a:solidFill>
                <a:latin typeface="Georgia Pro Semibold" pitchFamily="18" charset="0"/>
              </a:rPr>
              <a:t>ō</a:t>
            </a:r>
            <a:r>
              <a:rPr lang="it-IT" sz="3200" dirty="0" err="1" smtClean="0">
                <a:solidFill>
                  <a:schemeClr val="tx2"/>
                </a:solidFill>
                <a:latin typeface="Georgia Pro Semibold" pitchFamily="18" charset="0"/>
              </a:rPr>
              <a:t>ky</a:t>
            </a:r>
            <a:r>
              <a:rPr lang="it-IT" sz="3200" dirty="0" err="1" smtClean="0">
                <a:solidFill>
                  <a:srgbClr val="FF0000"/>
                </a:solidFill>
                <a:latin typeface="Georgia Pro Semibold" pitchFamily="18" charset="0"/>
              </a:rPr>
              <a:t>ō</a:t>
            </a:r>
            <a:r>
              <a:rPr lang="it-IT" sz="3200" dirty="0" smtClean="0">
                <a:solidFill>
                  <a:schemeClr val="tx2"/>
                </a:solidFill>
                <a:latin typeface="Georgia Pro Semibold" pitchFamily="18" charset="0"/>
              </a:rPr>
              <a:t> </a:t>
            </a:r>
          </a:p>
          <a:p>
            <a:pPr marL="0" indent="0" algn="ctr">
              <a:buNone/>
            </a:pPr>
            <a:r>
              <a:rPr lang="it-IT" sz="3200" dirty="0" err="1" smtClean="0">
                <a:solidFill>
                  <a:schemeClr val="tx2"/>
                </a:solidFill>
                <a:latin typeface="Georgia Pro Semibold" pitchFamily="18" charset="0"/>
              </a:rPr>
              <a:t>Ky</a:t>
            </a:r>
            <a:r>
              <a:rPr lang="it-IT" sz="3200" dirty="0" err="1" smtClean="0">
                <a:solidFill>
                  <a:srgbClr val="FF0000"/>
                </a:solidFill>
                <a:latin typeface="Georgia Pro Semibold" pitchFamily="18" charset="0"/>
              </a:rPr>
              <a:t>ō</a:t>
            </a:r>
            <a:r>
              <a:rPr lang="it-IT" sz="3200" dirty="0" err="1" smtClean="0">
                <a:solidFill>
                  <a:schemeClr val="tx2"/>
                </a:solidFill>
                <a:latin typeface="Georgia Pro Semibold" pitchFamily="18" charset="0"/>
              </a:rPr>
              <a:t>to</a:t>
            </a:r>
            <a:endParaRPr lang="it-IT" sz="3200" dirty="0" smtClean="0">
              <a:solidFill>
                <a:schemeClr val="tx2"/>
              </a:solidFill>
              <a:latin typeface="Georgia Pro Semibold" pitchFamily="18" charset="0"/>
            </a:endParaRPr>
          </a:p>
          <a:p>
            <a:pPr marL="0" indent="0" algn="ctr">
              <a:buNone/>
            </a:pPr>
            <a:endParaRPr lang="it-IT" sz="3200" dirty="0" smtClean="0">
              <a:solidFill>
                <a:schemeClr val="tx2"/>
              </a:solidFill>
              <a:latin typeface="Georgia Pro Semibold" pitchFamily="18" charset="0"/>
            </a:endParaRPr>
          </a:p>
          <a:p>
            <a:pPr marL="0" indent="0" algn="ctr">
              <a:buNone/>
            </a:pPr>
            <a:r>
              <a:rPr lang="it-IT" sz="3200" dirty="0" err="1" smtClean="0">
                <a:solidFill>
                  <a:schemeClr val="bg1"/>
                </a:solidFill>
                <a:latin typeface="Georgia Pro Semibold" pitchFamily="18" charset="0"/>
              </a:rPr>
              <a:t>Arigatō</a:t>
            </a:r>
            <a:r>
              <a:rPr lang="it-IT" sz="3200" dirty="0">
                <a:solidFill>
                  <a:schemeClr val="bg1"/>
                </a:solidFill>
                <a:latin typeface="Georgia Pro Semibold" pitchFamily="18" charset="0"/>
              </a:rPr>
              <a:t>: </a:t>
            </a:r>
            <a:r>
              <a:rPr lang="it-IT" sz="3200" dirty="0" smtClean="0">
                <a:solidFill>
                  <a:schemeClr val="bg1"/>
                </a:solidFill>
                <a:latin typeface="Georgia Pro Semibold" pitchFamily="18" charset="0"/>
              </a:rPr>
              <a:t>Grazie</a:t>
            </a:r>
          </a:p>
          <a:p>
            <a:pPr marL="0" indent="0" algn="ctr">
              <a:buNone/>
            </a:pPr>
            <a:r>
              <a:rPr lang="it-IT" sz="3200" dirty="0" err="1" smtClean="0">
                <a:solidFill>
                  <a:schemeClr val="bg1"/>
                </a:solidFill>
                <a:latin typeface="Georgia Pro Semibold" pitchFamily="18" charset="0"/>
              </a:rPr>
              <a:t>Sayōnara</a:t>
            </a:r>
            <a:r>
              <a:rPr lang="it-IT" sz="3200" dirty="0" smtClean="0">
                <a:solidFill>
                  <a:schemeClr val="bg1"/>
                </a:solidFill>
                <a:latin typeface="Georgia Pro Semibold" pitchFamily="18" charset="0"/>
              </a:rPr>
              <a:t> : Arrivederci/Addio</a:t>
            </a:r>
          </a:p>
          <a:p>
            <a:pPr marL="0" indent="0" algn="ctr">
              <a:buNone/>
            </a:pPr>
            <a:r>
              <a:rPr lang="it-IT" sz="3200" dirty="0" smtClean="0">
                <a:solidFill>
                  <a:schemeClr val="tx2"/>
                </a:solidFill>
                <a:latin typeface="Georgia Pro Semibold" pitchFamily="18" charset="0"/>
              </a:rPr>
              <a:t> </a:t>
            </a:r>
          </a:p>
          <a:p>
            <a:pPr marL="0" indent="0" algn="ctr">
              <a:buNone/>
            </a:pPr>
            <a:endParaRPr lang="it-IT" sz="3200" dirty="0">
              <a:solidFill>
                <a:schemeClr val="tx2"/>
              </a:solidFill>
              <a:latin typeface="Georgia Pro Semibold" pitchFamily="18" charset="0"/>
            </a:endParaRPr>
          </a:p>
          <a:p>
            <a:pPr marL="0" indent="0" algn="ctr">
              <a:buNone/>
            </a:pPr>
            <a:endParaRPr lang="it-IT" i="1" dirty="0">
              <a:latin typeface="Georgia Pro Semibold" pitchFamily="18" charset="0"/>
            </a:endParaRPr>
          </a:p>
          <a:p>
            <a:pPr marL="0" indent="0" algn="ctr">
              <a:buNone/>
            </a:pPr>
            <a:endParaRPr lang="it-IT" i="1" dirty="0" smtClean="0">
              <a:latin typeface="Georgia Pro Semibold" pitchFamily="18" charset="0"/>
            </a:endParaRPr>
          </a:p>
          <a:p>
            <a:pPr marL="0" indent="0" algn="ctr">
              <a:buNone/>
            </a:pPr>
            <a:endParaRPr lang="it-IT" dirty="0"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4851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80293" y="0"/>
            <a:ext cx="9063706" cy="1143000"/>
          </a:xfrm>
        </p:spPr>
        <p:txBody>
          <a:bodyPr>
            <a:normAutofit/>
          </a:bodyPr>
          <a:lstStyle/>
          <a:p>
            <a:r>
              <a:rPr lang="it-IT" sz="40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>Allungamento delle Vocali </a:t>
            </a:r>
            <a:endParaRPr lang="it-IT" sz="4000" dirty="0">
              <a:solidFill>
                <a:schemeClr val="tx2"/>
              </a:solidFill>
              <a:effectLst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1400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it-IT" altLang="ja-JP" i="1" dirty="0" smtClean="0">
              <a:latin typeface="Georgia Pro Semibold" pitchFamily="18" charset="0"/>
            </a:endParaRPr>
          </a:p>
          <a:p>
            <a:pPr marL="0" indent="0" algn="ctr">
              <a:buNone/>
            </a:pPr>
            <a:r>
              <a:rPr lang="it-IT" i="1" dirty="0">
                <a:latin typeface="Georgia Pro Semibold" pitchFamily="18" charset="0"/>
              </a:rPr>
              <a:t> </a:t>
            </a:r>
            <a:endParaRPr lang="it-IT" i="1" dirty="0" smtClean="0">
              <a:latin typeface="Georgia Pro Semibold" pitchFamily="18" charset="0"/>
            </a:endParaRPr>
          </a:p>
          <a:p>
            <a:pPr marL="0" indent="0" algn="ctr">
              <a:buNone/>
            </a:pPr>
            <a:endParaRPr lang="it-IT" sz="3200" dirty="0" smtClean="0">
              <a:solidFill>
                <a:schemeClr val="tx2"/>
              </a:solidFill>
              <a:latin typeface="Georgia Pro Semibold" pitchFamily="18" charset="0"/>
            </a:endParaRPr>
          </a:p>
          <a:p>
            <a:pPr marL="0" indent="0" algn="ctr">
              <a:buNone/>
            </a:pPr>
            <a:endParaRPr lang="it-IT" dirty="0">
              <a:solidFill>
                <a:schemeClr val="tx2"/>
              </a:solidFill>
              <a:latin typeface="Georgia Pro Semibold" pitchFamily="18" charset="0"/>
            </a:endParaRPr>
          </a:p>
          <a:p>
            <a:pPr marL="0" indent="0" algn="ctr">
              <a:buNone/>
            </a:pPr>
            <a:r>
              <a:rPr lang="it-IT" sz="3200" dirty="0" err="1" smtClean="0">
                <a:solidFill>
                  <a:schemeClr val="tx2"/>
                </a:solidFill>
                <a:latin typeface="Georgia Pro Semibold" pitchFamily="18" charset="0"/>
              </a:rPr>
              <a:t>T</a:t>
            </a:r>
            <a:r>
              <a:rPr lang="it-IT" sz="3200" dirty="0" err="1" smtClean="0">
                <a:solidFill>
                  <a:srgbClr val="FF0000"/>
                </a:solidFill>
                <a:latin typeface="Georgia Pro Semibold" pitchFamily="18" charset="0"/>
              </a:rPr>
              <a:t>ō</a:t>
            </a:r>
            <a:r>
              <a:rPr lang="it-IT" sz="3200" dirty="0" err="1" smtClean="0">
                <a:solidFill>
                  <a:schemeClr val="tx2"/>
                </a:solidFill>
                <a:latin typeface="Georgia Pro Semibold" pitchFamily="18" charset="0"/>
              </a:rPr>
              <a:t>ky</a:t>
            </a:r>
            <a:r>
              <a:rPr lang="it-IT" sz="3200" dirty="0" err="1" smtClean="0">
                <a:solidFill>
                  <a:srgbClr val="FF0000"/>
                </a:solidFill>
                <a:latin typeface="Georgia Pro Semibold" pitchFamily="18" charset="0"/>
              </a:rPr>
              <a:t>ō</a:t>
            </a:r>
            <a:r>
              <a:rPr lang="it-IT" sz="3200" dirty="0" smtClean="0">
                <a:solidFill>
                  <a:schemeClr val="tx2"/>
                </a:solidFill>
                <a:latin typeface="Georgia Pro Semibold" pitchFamily="18" charset="0"/>
              </a:rPr>
              <a:t> </a:t>
            </a:r>
          </a:p>
          <a:p>
            <a:pPr marL="0" indent="0" algn="ctr">
              <a:buNone/>
            </a:pPr>
            <a:r>
              <a:rPr lang="it-IT" sz="3200" dirty="0" err="1" smtClean="0">
                <a:solidFill>
                  <a:schemeClr val="tx2"/>
                </a:solidFill>
                <a:latin typeface="Georgia Pro Semibold" pitchFamily="18" charset="0"/>
              </a:rPr>
              <a:t>Ky</a:t>
            </a:r>
            <a:r>
              <a:rPr lang="it-IT" sz="3200" dirty="0" err="1" smtClean="0">
                <a:solidFill>
                  <a:srgbClr val="FF0000"/>
                </a:solidFill>
                <a:latin typeface="Georgia Pro Semibold" pitchFamily="18" charset="0"/>
              </a:rPr>
              <a:t>ō</a:t>
            </a:r>
            <a:r>
              <a:rPr lang="it-IT" sz="3200" dirty="0" err="1" smtClean="0">
                <a:solidFill>
                  <a:schemeClr val="tx2"/>
                </a:solidFill>
                <a:latin typeface="Georgia Pro Semibold" pitchFamily="18" charset="0"/>
              </a:rPr>
              <a:t>to</a:t>
            </a:r>
            <a:endParaRPr lang="it-IT" sz="3200" dirty="0" smtClean="0">
              <a:solidFill>
                <a:schemeClr val="tx2"/>
              </a:solidFill>
              <a:latin typeface="Georgia Pro Semibold" pitchFamily="18" charset="0"/>
            </a:endParaRPr>
          </a:p>
          <a:p>
            <a:pPr marL="0" indent="0" algn="ctr">
              <a:buNone/>
            </a:pPr>
            <a:endParaRPr lang="it-IT" sz="3200" dirty="0" smtClean="0">
              <a:solidFill>
                <a:schemeClr val="tx2"/>
              </a:solidFill>
              <a:latin typeface="Georgia Pro Semibold" pitchFamily="18" charset="0"/>
            </a:endParaRPr>
          </a:p>
          <a:p>
            <a:pPr marL="0" indent="0" algn="ctr">
              <a:buNone/>
            </a:pPr>
            <a:r>
              <a:rPr lang="it-IT" sz="3200" dirty="0" err="1" smtClean="0">
                <a:solidFill>
                  <a:schemeClr val="tx2"/>
                </a:solidFill>
                <a:latin typeface="Georgia Pro Semibold" pitchFamily="18" charset="0"/>
              </a:rPr>
              <a:t>Arigat</a:t>
            </a:r>
            <a:r>
              <a:rPr lang="it-IT" sz="3200" dirty="0" err="1" smtClean="0">
                <a:solidFill>
                  <a:srgbClr val="FF0000"/>
                </a:solidFill>
                <a:latin typeface="Georgia Pro Semibold" pitchFamily="18" charset="0"/>
              </a:rPr>
              <a:t>ō</a:t>
            </a:r>
            <a:r>
              <a:rPr lang="it-IT" sz="3200" dirty="0">
                <a:solidFill>
                  <a:schemeClr val="tx2"/>
                </a:solidFill>
                <a:latin typeface="Georgia Pro Semibold" pitchFamily="18" charset="0"/>
              </a:rPr>
              <a:t>: </a:t>
            </a:r>
            <a:r>
              <a:rPr lang="it-IT" sz="3200" dirty="0" smtClean="0">
                <a:solidFill>
                  <a:schemeClr val="tx2"/>
                </a:solidFill>
                <a:latin typeface="Georgia Pro Semibold" pitchFamily="18" charset="0"/>
              </a:rPr>
              <a:t>Grazie</a:t>
            </a:r>
          </a:p>
          <a:p>
            <a:pPr marL="0" indent="0" algn="ctr">
              <a:buNone/>
            </a:pPr>
            <a:r>
              <a:rPr lang="it-IT" sz="3200" dirty="0" err="1" smtClean="0">
                <a:solidFill>
                  <a:schemeClr val="tx2"/>
                </a:solidFill>
                <a:latin typeface="Georgia Pro Semibold" pitchFamily="18" charset="0"/>
              </a:rPr>
              <a:t>Say</a:t>
            </a:r>
            <a:r>
              <a:rPr lang="it-IT" sz="3200" dirty="0" err="1" smtClean="0">
                <a:solidFill>
                  <a:srgbClr val="FF0000"/>
                </a:solidFill>
                <a:latin typeface="Georgia Pro Semibold" pitchFamily="18" charset="0"/>
              </a:rPr>
              <a:t>ō</a:t>
            </a:r>
            <a:r>
              <a:rPr lang="it-IT" sz="3200" dirty="0" err="1" smtClean="0">
                <a:solidFill>
                  <a:schemeClr val="tx2"/>
                </a:solidFill>
                <a:latin typeface="Georgia Pro Semibold" pitchFamily="18" charset="0"/>
              </a:rPr>
              <a:t>nara</a:t>
            </a:r>
            <a:r>
              <a:rPr lang="it-IT" sz="3200" dirty="0" smtClean="0">
                <a:solidFill>
                  <a:schemeClr val="tx2"/>
                </a:solidFill>
                <a:latin typeface="Georgia Pro Semibold" pitchFamily="18" charset="0"/>
              </a:rPr>
              <a:t> : Arrivederci/Addio</a:t>
            </a:r>
          </a:p>
          <a:p>
            <a:pPr marL="0" indent="0" algn="ctr">
              <a:buNone/>
            </a:pPr>
            <a:r>
              <a:rPr lang="it-IT" sz="3200" dirty="0" smtClean="0">
                <a:solidFill>
                  <a:schemeClr val="tx2"/>
                </a:solidFill>
                <a:latin typeface="Georgia Pro Semibold" pitchFamily="18" charset="0"/>
              </a:rPr>
              <a:t> </a:t>
            </a:r>
          </a:p>
          <a:p>
            <a:pPr marL="0" indent="0" algn="ctr">
              <a:buNone/>
            </a:pPr>
            <a:endParaRPr lang="it-IT" sz="3200" dirty="0">
              <a:solidFill>
                <a:schemeClr val="tx2"/>
              </a:solidFill>
              <a:latin typeface="Georgia Pro Semibold" pitchFamily="18" charset="0"/>
            </a:endParaRPr>
          </a:p>
          <a:p>
            <a:pPr marL="0" indent="0" algn="ctr">
              <a:buNone/>
            </a:pPr>
            <a:endParaRPr lang="it-IT" i="1" dirty="0">
              <a:latin typeface="Georgia Pro Semibold" pitchFamily="18" charset="0"/>
            </a:endParaRPr>
          </a:p>
          <a:p>
            <a:pPr marL="0" indent="0" algn="ctr">
              <a:buNone/>
            </a:pPr>
            <a:endParaRPr lang="it-IT" i="1" dirty="0" smtClean="0">
              <a:latin typeface="Georgia Pro Semibold" pitchFamily="18" charset="0"/>
            </a:endParaRPr>
          </a:p>
          <a:p>
            <a:pPr marL="0" indent="0" algn="ctr">
              <a:buNone/>
            </a:pPr>
            <a:endParaRPr lang="it-IT" dirty="0"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5343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80293" y="0"/>
            <a:ext cx="9063706" cy="1143000"/>
          </a:xfrm>
        </p:spPr>
        <p:txBody>
          <a:bodyPr>
            <a:normAutofit/>
          </a:bodyPr>
          <a:lstStyle/>
          <a:p>
            <a:r>
              <a:rPr lang="it-IT" sz="40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>Allungamento delle Vocali </a:t>
            </a:r>
            <a:endParaRPr lang="it-IT" sz="4000" dirty="0">
              <a:solidFill>
                <a:schemeClr val="tx2"/>
              </a:solidFill>
              <a:effectLst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1400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it-IT" altLang="ja-JP" i="1" dirty="0" smtClean="0">
              <a:latin typeface="Georgia Pro Semibold" pitchFamily="18" charset="0"/>
            </a:endParaRPr>
          </a:p>
          <a:p>
            <a:pPr marL="0" indent="0" algn="ctr">
              <a:buNone/>
            </a:pPr>
            <a:r>
              <a:rPr lang="it-IT" i="1" dirty="0">
                <a:latin typeface="Georgia Pro Semibold" pitchFamily="18" charset="0"/>
              </a:rPr>
              <a:t> </a:t>
            </a:r>
            <a:endParaRPr lang="it-IT" i="1" dirty="0" smtClean="0">
              <a:latin typeface="Georgia Pro Semibold" pitchFamily="18" charset="0"/>
            </a:endParaRPr>
          </a:p>
          <a:p>
            <a:pPr marL="0" indent="0" algn="ctr">
              <a:buNone/>
            </a:pPr>
            <a:endParaRPr lang="it-IT" sz="3200" dirty="0" smtClean="0">
              <a:solidFill>
                <a:schemeClr val="tx2"/>
              </a:solidFill>
              <a:latin typeface="Georgia Pro Semibold" pitchFamily="18" charset="0"/>
            </a:endParaRPr>
          </a:p>
          <a:p>
            <a:pPr marL="0" indent="0" algn="ctr">
              <a:buNone/>
            </a:pPr>
            <a:endParaRPr lang="it-IT" dirty="0">
              <a:solidFill>
                <a:schemeClr val="tx2"/>
              </a:solidFill>
              <a:latin typeface="Georgia Pro Semibold" pitchFamily="18" charset="0"/>
            </a:endParaRPr>
          </a:p>
          <a:p>
            <a:pPr marL="0" indent="0" algn="ctr">
              <a:buNone/>
            </a:pPr>
            <a:r>
              <a:rPr lang="it-IT" sz="3200" dirty="0" smtClean="0">
                <a:solidFill>
                  <a:schemeClr val="tx2"/>
                </a:solidFill>
                <a:latin typeface="Georgia Pro Semibold" pitchFamily="18" charset="0"/>
              </a:rPr>
              <a:t>Yuki: Neve</a:t>
            </a:r>
          </a:p>
          <a:p>
            <a:pPr marL="0" indent="0" algn="ctr">
              <a:buNone/>
            </a:pPr>
            <a:r>
              <a:rPr lang="it-IT" dirty="0" err="1" smtClean="0">
                <a:solidFill>
                  <a:schemeClr val="tx2"/>
                </a:solidFill>
                <a:latin typeface="Georgia Pro Semibold" pitchFamily="18" charset="0"/>
              </a:rPr>
              <a:t>Y</a:t>
            </a:r>
            <a:r>
              <a:rPr lang="it-IT" dirty="0" err="1" smtClean="0">
                <a:solidFill>
                  <a:srgbClr val="FF0000"/>
                </a:solidFill>
                <a:latin typeface="Georgia Pro Semibold" pitchFamily="18" charset="0"/>
              </a:rPr>
              <a:t>ū</a:t>
            </a:r>
            <a:r>
              <a:rPr lang="it-IT" dirty="0" err="1" smtClean="0">
                <a:solidFill>
                  <a:schemeClr val="tx2"/>
                </a:solidFill>
                <a:latin typeface="Georgia Pro Semibold" pitchFamily="18" charset="0"/>
              </a:rPr>
              <a:t>ki</a:t>
            </a:r>
            <a:r>
              <a:rPr lang="it-IT" dirty="0" smtClean="0">
                <a:solidFill>
                  <a:schemeClr val="tx2"/>
                </a:solidFill>
                <a:latin typeface="Georgia Pro Semibold" pitchFamily="18" charset="0"/>
              </a:rPr>
              <a:t>: Coraggio</a:t>
            </a:r>
            <a:endParaRPr lang="it-IT" sz="3200" dirty="0" smtClean="0">
              <a:solidFill>
                <a:schemeClr val="tx2"/>
              </a:solidFill>
              <a:latin typeface="Georgia Pro Semibold" pitchFamily="18" charset="0"/>
            </a:endParaRPr>
          </a:p>
          <a:p>
            <a:pPr marL="0" indent="0" algn="ctr">
              <a:buNone/>
            </a:pPr>
            <a:endParaRPr lang="it-IT" sz="3200" dirty="0" smtClean="0">
              <a:solidFill>
                <a:schemeClr val="tx2"/>
              </a:solidFill>
              <a:latin typeface="Georgia Pro Semibold" pitchFamily="18" charset="0"/>
            </a:endParaRPr>
          </a:p>
          <a:p>
            <a:pPr marL="0" indent="0" algn="ctr">
              <a:buNone/>
            </a:pPr>
            <a:r>
              <a:rPr lang="it-IT" dirty="0" err="1" smtClean="0">
                <a:solidFill>
                  <a:schemeClr val="tx2"/>
                </a:solidFill>
                <a:latin typeface="Georgia Pro Semibold" pitchFamily="18" charset="0"/>
              </a:rPr>
              <a:t>Obasan</a:t>
            </a:r>
            <a:r>
              <a:rPr lang="it-IT" sz="3200" dirty="0" smtClean="0">
                <a:solidFill>
                  <a:schemeClr val="tx2"/>
                </a:solidFill>
                <a:latin typeface="Georgia Pro Semibold" pitchFamily="18" charset="0"/>
              </a:rPr>
              <a:t>: Zia</a:t>
            </a:r>
          </a:p>
          <a:p>
            <a:pPr marL="0" indent="0" algn="ctr">
              <a:buNone/>
            </a:pPr>
            <a:r>
              <a:rPr lang="it-IT" dirty="0" err="1" smtClean="0">
                <a:solidFill>
                  <a:schemeClr val="tx2"/>
                </a:solidFill>
                <a:latin typeface="Georgia Pro Semibold" pitchFamily="18" charset="0"/>
              </a:rPr>
              <a:t>Oba</a:t>
            </a:r>
            <a:r>
              <a:rPr lang="it-IT" dirty="0" err="1" smtClean="0">
                <a:solidFill>
                  <a:srgbClr val="FF0000"/>
                </a:solidFill>
                <a:latin typeface="Georgia Pro Semibold" pitchFamily="18" charset="0"/>
              </a:rPr>
              <a:t>a</a:t>
            </a:r>
            <a:r>
              <a:rPr lang="it-IT" dirty="0" err="1" smtClean="0">
                <a:solidFill>
                  <a:schemeClr val="tx2"/>
                </a:solidFill>
                <a:latin typeface="Georgia Pro Semibold" pitchFamily="18" charset="0"/>
              </a:rPr>
              <a:t>san</a:t>
            </a:r>
            <a:r>
              <a:rPr lang="it-IT" sz="3200" dirty="0" smtClean="0">
                <a:solidFill>
                  <a:schemeClr val="tx2"/>
                </a:solidFill>
                <a:latin typeface="Georgia Pro Semibold" pitchFamily="18" charset="0"/>
              </a:rPr>
              <a:t>: Nonna </a:t>
            </a:r>
          </a:p>
          <a:p>
            <a:pPr marL="0" indent="0" algn="ctr">
              <a:buNone/>
            </a:pPr>
            <a:endParaRPr lang="it-IT" sz="3200" dirty="0">
              <a:solidFill>
                <a:schemeClr val="tx2"/>
              </a:solidFill>
              <a:latin typeface="Georgia Pro Semibold" pitchFamily="18" charset="0"/>
            </a:endParaRPr>
          </a:p>
          <a:p>
            <a:pPr marL="0" indent="0" algn="ctr">
              <a:buNone/>
            </a:pPr>
            <a:endParaRPr lang="it-IT" i="1" dirty="0">
              <a:latin typeface="Georgia Pro Semibold" pitchFamily="18" charset="0"/>
            </a:endParaRPr>
          </a:p>
          <a:p>
            <a:pPr marL="0" indent="0" algn="ctr">
              <a:buNone/>
            </a:pPr>
            <a:endParaRPr lang="it-IT" i="1" dirty="0" smtClean="0">
              <a:latin typeface="Georgia Pro Semibold" pitchFamily="18" charset="0"/>
            </a:endParaRPr>
          </a:p>
          <a:p>
            <a:pPr marL="0" indent="0" algn="ctr">
              <a:buNone/>
            </a:pPr>
            <a:endParaRPr lang="it-IT" dirty="0"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9226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6858000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/>
            </a:r>
            <a:br>
              <a:rPr lang="it-IT" dirty="0" smtClean="0"/>
            </a:br>
            <a:r>
              <a:rPr lang="it-IT" dirty="0"/>
              <a:t/>
            </a:r>
            <a:br>
              <a:rPr lang="it-IT" dirty="0"/>
            </a:br>
            <a:r>
              <a:rPr lang="it-IT" dirty="0" smtClean="0"/>
              <a:t>  </a:t>
            </a:r>
            <a:r>
              <a:rPr lang="it-IT" sz="4900" dirty="0" smtClean="0">
                <a:effectLst/>
                <a:latin typeface="Georgia Pro Semibold" pitchFamily="18" charset="0"/>
              </a:rPr>
              <a:t> </a:t>
            </a:r>
            <a:r>
              <a:rPr lang="it-IT" dirty="0" smtClean="0">
                <a:effectLst/>
              </a:rPr>
              <a:t/>
            </a:r>
            <a:br>
              <a:rPr lang="it-IT" dirty="0" smtClean="0">
                <a:effectLst/>
              </a:rPr>
            </a:br>
            <a:r>
              <a:rPr lang="ja-JP" altLang="it-IT" sz="6700" dirty="0" smtClean="0">
                <a:solidFill>
                  <a:schemeClr val="tx2"/>
                </a:solidFill>
                <a:effectLst/>
              </a:rPr>
              <a:t>日</a:t>
            </a:r>
            <a:r>
              <a:rPr lang="ja-JP" altLang="it-IT" sz="6700" dirty="0">
                <a:solidFill>
                  <a:schemeClr val="tx2"/>
                </a:solidFill>
                <a:effectLst/>
              </a:rPr>
              <a:t>本</a:t>
            </a:r>
            <a:r>
              <a:rPr lang="ja-JP" altLang="it-IT" sz="6700" dirty="0" smtClean="0">
                <a:solidFill>
                  <a:schemeClr val="tx2"/>
                </a:solidFill>
                <a:effectLst/>
              </a:rPr>
              <a:t>語 </a:t>
            </a:r>
            <a:r>
              <a:rPr lang="it-IT" altLang="ja-JP" sz="6700" dirty="0" smtClean="0">
                <a:solidFill>
                  <a:schemeClr val="tx2"/>
                </a:solidFill>
                <a:effectLst/>
              </a:rPr>
              <a:t/>
            </a:r>
            <a:br>
              <a:rPr lang="it-IT" altLang="ja-JP" sz="6700" dirty="0" smtClean="0">
                <a:solidFill>
                  <a:schemeClr val="tx2"/>
                </a:solidFill>
                <a:effectLst/>
              </a:rPr>
            </a:br>
            <a:r>
              <a:rPr lang="it-IT" altLang="ja-JP" sz="4400" dirty="0" err="1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>Nihongo</a:t>
            </a:r>
            <a:r>
              <a:rPr lang="it-IT" altLang="ja-JP" sz="8900" dirty="0" smtClean="0">
                <a:solidFill>
                  <a:schemeClr val="tx2"/>
                </a:solidFill>
                <a:effectLst/>
              </a:rPr>
              <a:t/>
            </a:r>
            <a:br>
              <a:rPr lang="it-IT" altLang="ja-JP" sz="8900" dirty="0" smtClean="0">
                <a:solidFill>
                  <a:schemeClr val="tx2"/>
                </a:solidFill>
                <a:effectLst/>
              </a:rPr>
            </a:br>
            <a:r>
              <a:rPr lang="it-IT" altLang="ja-JP" dirty="0" smtClean="0">
                <a:solidFill>
                  <a:schemeClr val="accent1">
                    <a:lumMod val="75000"/>
                  </a:schemeClr>
                </a:solidFill>
                <a:effectLst/>
              </a:rPr>
              <a:t/>
            </a:r>
            <a:br>
              <a:rPr lang="it-IT" altLang="ja-JP" dirty="0" smtClean="0">
                <a:solidFill>
                  <a:schemeClr val="accent1">
                    <a:lumMod val="75000"/>
                  </a:schemeClr>
                </a:solidFill>
                <a:effectLst/>
              </a:rPr>
            </a:br>
            <a:r>
              <a:rPr lang="ja-JP" altLang="it-IT" sz="6000" dirty="0" smtClean="0">
                <a:solidFill>
                  <a:schemeClr val="accent1">
                    <a:lumMod val="75000"/>
                  </a:schemeClr>
                </a:solidFill>
                <a:effectLst/>
                <a:latin typeface="Georgia Pro Semibold" pitchFamily="18" charset="0"/>
              </a:rPr>
              <a:t>日</a:t>
            </a:r>
            <a:r>
              <a:rPr lang="ja-JP" altLang="it-IT" sz="3600" dirty="0" smtClean="0">
                <a:solidFill>
                  <a:schemeClr val="accent1">
                    <a:lumMod val="75000"/>
                  </a:schemeClr>
                </a:solidFill>
                <a:effectLst/>
                <a:latin typeface="Georgia Pro Semibold" pitchFamily="18" charset="0"/>
              </a:rPr>
              <a:t> </a:t>
            </a:r>
            <a:r>
              <a:rPr lang="it-IT" altLang="ja-JP" sz="3600" dirty="0" smtClean="0">
                <a:solidFill>
                  <a:schemeClr val="accent1">
                    <a:lumMod val="75000"/>
                  </a:schemeClr>
                </a:solidFill>
                <a:effectLst/>
                <a:latin typeface="Georgia Pro Semibold" pitchFamily="18" charset="0"/>
              </a:rPr>
              <a:t>Ni: Sole</a:t>
            </a:r>
            <a:r>
              <a:rPr lang="it-IT" altLang="ja-JP" sz="360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Georgia Pro Semibold" pitchFamily="18" charset="0"/>
              </a:rPr>
              <a:t/>
            </a:r>
            <a:br>
              <a:rPr lang="it-IT" altLang="ja-JP" sz="360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Georgia Pro Semibold" pitchFamily="18" charset="0"/>
              </a:rPr>
            </a:br>
            <a:r>
              <a:rPr lang="ja-JP" altLang="it-IT" sz="6000" dirty="0" smtClean="0">
                <a:solidFill>
                  <a:schemeClr val="bg1"/>
                </a:solidFill>
                <a:effectLst/>
                <a:latin typeface="Georgia Pro Semibold" pitchFamily="18" charset="0"/>
              </a:rPr>
              <a:t>本</a:t>
            </a:r>
            <a:r>
              <a:rPr lang="ja-JP" altLang="it-IT" sz="3600" i="1" dirty="0" smtClean="0">
                <a:solidFill>
                  <a:schemeClr val="bg1"/>
                </a:solidFill>
                <a:effectLst/>
                <a:latin typeface="Georgia Pro Semibold" pitchFamily="18" charset="0"/>
              </a:rPr>
              <a:t> </a:t>
            </a:r>
            <a:r>
              <a:rPr lang="it-IT" altLang="ja-JP" sz="3600" i="1" dirty="0" err="1" smtClean="0">
                <a:solidFill>
                  <a:schemeClr val="bg1"/>
                </a:solidFill>
                <a:effectLst/>
                <a:latin typeface="Georgia Pro Semibold" pitchFamily="18" charset="0"/>
              </a:rPr>
              <a:t>Hon</a:t>
            </a:r>
            <a:r>
              <a:rPr lang="it-IT" altLang="ja-JP" sz="3600" i="1" dirty="0" smtClean="0">
                <a:solidFill>
                  <a:schemeClr val="bg1"/>
                </a:solidFill>
                <a:effectLst/>
                <a:latin typeface="Georgia Pro Semibold" pitchFamily="18" charset="0"/>
              </a:rPr>
              <a:t>: Origine</a:t>
            </a:r>
            <a:br>
              <a:rPr lang="it-IT" altLang="ja-JP" sz="3600" i="1" dirty="0" smtClean="0">
                <a:solidFill>
                  <a:schemeClr val="bg1"/>
                </a:solidFill>
                <a:effectLst/>
                <a:latin typeface="Georgia Pro Semibold" pitchFamily="18" charset="0"/>
              </a:rPr>
            </a:br>
            <a:r>
              <a:rPr lang="ja-JP" altLang="it-IT" sz="6000" dirty="0" smtClean="0">
                <a:solidFill>
                  <a:schemeClr val="bg1"/>
                </a:solidFill>
                <a:effectLst/>
              </a:rPr>
              <a:t>語 </a:t>
            </a:r>
            <a:r>
              <a:rPr lang="it-IT" altLang="ja-JP" sz="3600" i="1" dirty="0" smtClean="0">
                <a:solidFill>
                  <a:schemeClr val="bg1"/>
                </a:solidFill>
                <a:effectLst/>
                <a:latin typeface="Georgia Pro Semibold" pitchFamily="18" charset="0"/>
              </a:rPr>
              <a:t>Go: Linguaggio</a:t>
            </a:r>
            <a:br>
              <a:rPr lang="it-IT" altLang="ja-JP" sz="3600" i="1" dirty="0" smtClean="0">
                <a:solidFill>
                  <a:schemeClr val="bg1"/>
                </a:solidFill>
                <a:effectLst/>
                <a:latin typeface="Georgia Pro Semibold" pitchFamily="18" charset="0"/>
              </a:rPr>
            </a:br>
            <a:r>
              <a:rPr lang="it-IT" altLang="ja-JP" sz="3600" i="1" dirty="0" err="1">
                <a:solidFill>
                  <a:schemeClr val="bg1"/>
                </a:solidFill>
                <a:effectLst/>
                <a:latin typeface="Georgia Pro Semibold" pitchFamily="18" charset="0"/>
              </a:rPr>
              <a:t>Nihongo</a:t>
            </a:r>
            <a:r>
              <a:rPr lang="it-IT" altLang="ja-JP" sz="3600" i="1" dirty="0">
                <a:solidFill>
                  <a:schemeClr val="bg1"/>
                </a:solidFill>
                <a:effectLst/>
                <a:latin typeface="Georgia Pro Semibold" pitchFamily="18" charset="0"/>
              </a:rPr>
              <a:t>, La lingua giapponese</a:t>
            </a:r>
            <a:br>
              <a:rPr lang="it-IT" altLang="ja-JP" sz="3600" i="1" dirty="0">
                <a:solidFill>
                  <a:schemeClr val="bg1"/>
                </a:solidFill>
                <a:effectLst/>
                <a:latin typeface="Georgia Pro Semibold" pitchFamily="18" charset="0"/>
              </a:rPr>
            </a:br>
            <a:endParaRPr lang="it-IT" sz="3600" i="1" dirty="0">
              <a:solidFill>
                <a:schemeClr val="bg1"/>
              </a:solidFill>
              <a:effectLst/>
              <a:latin typeface="Georgia Pro Semibold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006" y="1556792"/>
            <a:ext cx="828962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2379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8804" y="460995"/>
            <a:ext cx="9143999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altLang="ja-JP" sz="5700" i="1" dirty="0" smtClean="0">
                <a:latin typeface="Georgia Pro Semibold" pitchFamily="18" charset="0"/>
              </a:rPr>
              <a:t> </a:t>
            </a:r>
            <a:r>
              <a:rPr lang="it-IT" altLang="ja-JP" sz="4700" dirty="0" smtClean="0">
                <a:solidFill>
                  <a:schemeClr val="tx2"/>
                </a:solidFill>
                <a:latin typeface="Georgia Pro Semibold" pitchFamily="18" charset="0"/>
              </a:rPr>
              <a:t>Caratteristiche Facilitanti </a:t>
            </a:r>
            <a:br>
              <a:rPr lang="it-IT" altLang="ja-JP" sz="4700" dirty="0" smtClean="0">
                <a:solidFill>
                  <a:schemeClr val="tx2"/>
                </a:solidFill>
                <a:latin typeface="Georgia Pro Semibold" pitchFamily="18" charset="0"/>
              </a:rPr>
            </a:br>
            <a:endParaRPr lang="it-IT" sz="4700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692371" y="1713187"/>
            <a:ext cx="7776864" cy="4752528"/>
          </a:xfrm>
        </p:spPr>
        <p:txBody>
          <a:bodyPr>
            <a:normAutofit/>
          </a:bodyPr>
          <a:lstStyle/>
          <a:p>
            <a:r>
              <a:rPr lang="it-IT" sz="3200" b="1" dirty="0" smtClean="0">
                <a:solidFill>
                  <a:schemeClr val="tx2"/>
                </a:solidFill>
                <a:latin typeface="Georgia Pro Semibold" pitchFamily="18" charset="0"/>
              </a:rPr>
              <a:t>Assenza quasi totale di punteggiature</a:t>
            </a:r>
            <a:br>
              <a:rPr lang="it-IT" sz="3200" b="1" dirty="0" smtClean="0">
                <a:solidFill>
                  <a:schemeClr val="tx2"/>
                </a:solidFill>
                <a:latin typeface="Georgia Pro Semibold" pitchFamily="18" charset="0"/>
              </a:rPr>
            </a:br>
            <a:r>
              <a:rPr lang="it-IT" sz="3200" b="1" dirty="0" smtClean="0">
                <a:solidFill>
                  <a:schemeClr val="bg1"/>
                </a:solidFill>
                <a:latin typeface="Georgia Pro Semibold" pitchFamily="18" charset="0"/>
              </a:rPr>
              <a:t>la virgola      </a:t>
            </a:r>
            <a:r>
              <a:rPr lang="ja-JP" altLang="it-IT" sz="8000" b="1" dirty="0" smtClean="0">
                <a:solidFill>
                  <a:schemeClr val="bg1"/>
                </a:solidFill>
                <a:latin typeface="Georgia Pro Semibold" pitchFamily="18" charset="0"/>
              </a:rPr>
              <a:t>、</a:t>
            </a:r>
            <a:r>
              <a:rPr lang="it-IT" sz="8000" b="1" dirty="0" smtClean="0">
                <a:solidFill>
                  <a:schemeClr val="bg1"/>
                </a:solidFill>
                <a:latin typeface="Georgia Pro Semibold" pitchFamily="18" charset="0"/>
              </a:rPr>
              <a:t> </a:t>
            </a:r>
            <a:r>
              <a:rPr lang="it-IT" sz="2700" b="1" dirty="0" smtClean="0">
                <a:solidFill>
                  <a:schemeClr val="bg1"/>
                </a:solidFill>
                <a:latin typeface="Georgia Pro Semibold" pitchFamily="18" charset="0"/>
              </a:rPr>
              <a:t/>
            </a:r>
            <a:br>
              <a:rPr lang="it-IT" sz="2700" b="1" dirty="0" smtClean="0">
                <a:solidFill>
                  <a:schemeClr val="bg1"/>
                </a:solidFill>
                <a:latin typeface="Georgia Pro Semibold" pitchFamily="18" charset="0"/>
              </a:rPr>
            </a:br>
            <a:r>
              <a:rPr lang="it-IT" sz="2700" b="1" dirty="0" smtClean="0">
                <a:solidFill>
                  <a:schemeClr val="bg1"/>
                </a:solidFill>
                <a:latin typeface="Georgia Pro Semibold" pitchFamily="18" charset="0"/>
              </a:rPr>
              <a:t/>
            </a:r>
            <a:br>
              <a:rPr lang="it-IT" sz="2700" b="1" dirty="0" smtClean="0">
                <a:solidFill>
                  <a:schemeClr val="bg1"/>
                </a:solidFill>
                <a:latin typeface="Georgia Pro Semibold" pitchFamily="18" charset="0"/>
              </a:rPr>
            </a:br>
            <a:r>
              <a:rPr lang="it-IT" sz="3200" b="1" dirty="0" smtClean="0">
                <a:solidFill>
                  <a:schemeClr val="bg1"/>
                </a:solidFill>
                <a:latin typeface="Georgia Pro Semibold" pitchFamily="18" charset="0"/>
              </a:rPr>
              <a:t>il punto        </a:t>
            </a:r>
            <a:r>
              <a:rPr lang="ja-JP" altLang="it-IT" sz="6700" b="1" dirty="0" smtClean="0">
                <a:solidFill>
                  <a:schemeClr val="bg1"/>
                </a:solidFill>
                <a:latin typeface="Georgia Pro Semibold" pitchFamily="18" charset="0"/>
              </a:rPr>
              <a:t>。</a:t>
            </a:r>
            <a:r>
              <a:rPr lang="it-IT" altLang="ja-JP" sz="2700" b="1" dirty="0" smtClean="0">
                <a:solidFill>
                  <a:schemeClr val="bg1"/>
                </a:solidFill>
                <a:latin typeface="Georgia Pro Semibold" pitchFamily="18" charset="0"/>
              </a:rPr>
              <a:t/>
            </a:r>
            <a:br>
              <a:rPr lang="it-IT" altLang="ja-JP" sz="2700" b="1" dirty="0" smtClean="0">
                <a:solidFill>
                  <a:schemeClr val="bg1"/>
                </a:solidFill>
                <a:latin typeface="Georgia Pro Semibold" pitchFamily="18" charset="0"/>
              </a:rPr>
            </a:br>
            <a:r>
              <a:rPr lang="it-IT" sz="2700" b="1" dirty="0" smtClean="0">
                <a:solidFill>
                  <a:schemeClr val="bg1"/>
                </a:solidFill>
                <a:latin typeface="Georgia Pro Semibold" pitchFamily="18" charset="0"/>
              </a:rPr>
              <a:t>  </a:t>
            </a:r>
            <a:r>
              <a:rPr lang="it-IT" sz="2700" dirty="0" smtClean="0">
                <a:solidFill>
                  <a:schemeClr val="bg1"/>
                </a:solidFill>
              </a:rPr>
              <a:t/>
            </a:r>
            <a:br>
              <a:rPr lang="it-IT" sz="2700" dirty="0" smtClean="0">
                <a:solidFill>
                  <a:schemeClr val="bg1"/>
                </a:solidFill>
              </a:rPr>
            </a:br>
            <a:endParaRPr lang="it-IT" sz="2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6350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8804" y="460995"/>
            <a:ext cx="9143999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altLang="ja-JP" sz="5700" i="1" dirty="0" smtClean="0">
                <a:latin typeface="Georgia Pro Semibold" pitchFamily="18" charset="0"/>
              </a:rPr>
              <a:t> </a:t>
            </a:r>
            <a:r>
              <a:rPr lang="it-IT" altLang="ja-JP" sz="4700" dirty="0" smtClean="0">
                <a:solidFill>
                  <a:schemeClr val="tx2"/>
                </a:solidFill>
                <a:latin typeface="Georgia Pro Semibold" pitchFamily="18" charset="0"/>
              </a:rPr>
              <a:t>Caratteristiche Facilitanti </a:t>
            </a:r>
            <a:br>
              <a:rPr lang="it-IT" altLang="ja-JP" sz="4700" dirty="0" smtClean="0">
                <a:solidFill>
                  <a:schemeClr val="tx2"/>
                </a:solidFill>
                <a:latin typeface="Georgia Pro Semibold" pitchFamily="18" charset="0"/>
              </a:rPr>
            </a:br>
            <a:endParaRPr lang="it-IT" sz="4700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692371" y="1713187"/>
            <a:ext cx="7776864" cy="4752528"/>
          </a:xfrm>
        </p:spPr>
        <p:txBody>
          <a:bodyPr>
            <a:normAutofit/>
          </a:bodyPr>
          <a:lstStyle/>
          <a:p>
            <a:r>
              <a:rPr lang="it-IT" sz="3200" b="1" dirty="0" smtClean="0">
                <a:solidFill>
                  <a:schemeClr val="tx2"/>
                </a:solidFill>
                <a:latin typeface="Georgia Pro Semibold" pitchFamily="18" charset="0"/>
              </a:rPr>
              <a:t>Assenza quasi totale di punteggiature</a:t>
            </a:r>
            <a:br>
              <a:rPr lang="it-IT" sz="3200" b="1" dirty="0" smtClean="0">
                <a:solidFill>
                  <a:schemeClr val="tx2"/>
                </a:solidFill>
                <a:latin typeface="Georgia Pro Semibold" pitchFamily="18" charset="0"/>
              </a:rPr>
            </a:br>
            <a:r>
              <a:rPr lang="it-IT" sz="3200" b="1" dirty="0" smtClean="0">
                <a:solidFill>
                  <a:schemeClr val="tx2"/>
                </a:solidFill>
                <a:latin typeface="Georgia Pro Semibold" pitchFamily="18" charset="0"/>
              </a:rPr>
              <a:t>la virgola      </a:t>
            </a:r>
            <a:r>
              <a:rPr lang="ja-JP" altLang="it-IT" sz="8000" b="1" dirty="0" smtClean="0">
                <a:solidFill>
                  <a:schemeClr val="tx2"/>
                </a:solidFill>
                <a:latin typeface="Georgia Pro Semibold" pitchFamily="18" charset="0"/>
              </a:rPr>
              <a:t>、</a:t>
            </a:r>
            <a:r>
              <a:rPr lang="it-IT" sz="8000" b="1" dirty="0" smtClean="0">
                <a:solidFill>
                  <a:schemeClr val="tx2"/>
                </a:solidFill>
                <a:latin typeface="Georgia Pro Semibold" pitchFamily="18" charset="0"/>
              </a:rPr>
              <a:t> </a:t>
            </a:r>
            <a:r>
              <a:rPr lang="it-IT" sz="2700" b="1" dirty="0" smtClean="0">
                <a:solidFill>
                  <a:schemeClr val="tx2"/>
                </a:solidFill>
                <a:latin typeface="Georgia Pro Semibold" pitchFamily="18" charset="0"/>
              </a:rPr>
              <a:t/>
            </a:r>
            <a:br>
              <a:rPr lang="it-IT" sz="2700" b="1" dirty="0" smtClean="0">
                <a:solidFill>
                  <a:schemeClr val="tx2"/>
                </a:solidFill>
                <a:latin typeface="Georgia Pro Semibold" pitchFamily="18" charset="0"/>
              </a:rPr>
            </a:br>
            <a:r>
              <a:rPr lang="it-IT" sz="2700" b="1" dirty="0" smtClean="0">
                <a:solidFill>
                  <a:schemeClr val="tx2"/>
                </a:solidFill>
                <a:latin typeface="Georgia Pro Semibold" pitchFamily="18" charset="0"/>
              </a:rPr>
              <a:t/>
            </a:r>
            <a:br>
              <a:rPr lang="it-IT" sz="2700" b="1" dirty="0" smtClean="0">
                <a:solidFill>
                  <a:schemeClr val="tx2"/>
                </a:solidFill>
                <a:latin typeface="Georgia Pro Semibold" pitchFamily="18" charset="0"/>
              </a:rPr>
            </a:br>
            <a:r>
              <a:rPr lang="it-IT" sz="3200" b="1" dirty="0" smtClean="0">
                <a:solidFill>
                  <a:schemeClr val="bg1"/>
                </a:solidFill>
                <a:latin typeface="Georgia Pro Semibold" pitchFamily="18" charset="0"/>
              </a:rPr>
              <a:t>il punto        </a:t>
            </a:r>
            <a:r>
              <a:rPr lang="ja-JP" altLang="it-IT" sz="6700" b="1" dirty="0" smtClean="0">
                <a:solidFill>
                  <a:schemeClr val="bg1"/>
                </a:solidFill>
                <a:latin typeface="Georgia Pro Semibold" pitchFamily="18" charset="0"/>
              </a:rPr>
              <a:t>。</a:t>
            </a:r>
            <a:r>
              <a:rPr lang="it-IT" altLang="ja-JP" sz="2700" b="1" dirty="0" smtClean="0">
                <a:solidFill>
                  <a:schemeClr val="bg1"/>
                </a:solidFill>
                <a:latin typeface="Georgia Pro Semibold" pitchFamily="18" charset="0"/>
              </a:rPr>
              <a:t/>
            </a:r>
            <a:br>
              <a:rPr lang="it-IT" altLang="ja-JP" sz="2700" b="1" dirty="0" smtClean="0">
                <a:solidFill>
                  <a:schemeClr val="bg1"/>
                </a:solidFill>
                <a:latin typeface="Georgia Pro Semibold" pitchFamily="18" charset="0"/>
              </a:rPr>
            </a:br>
            <a:r>
              <a:rPr lang="it-IT" sz="2700" b="1" dirty="0" smtClean="0">
                <a:solidFill>
                  <a:schemeClr val="tx2"/>
                </a:solidFill>
                <a:latin typeface="Georgia Pro Semibold" pitchFamily="18" charset="0"/>
              </a:rPr>
              <a:t>  </a:t>
            </a:r>
            <a:r>
              <a:rPr lang="it-IT" sz="2700" dirty="0" smtClean="0">
                <a:solidFill>
                  <a:schemeClr val="tx2"/>
                </a:solidFill>
              </a:rPr>
              <a:t/>
            </a:r>
            <a:br>
              <a:rPr lang="it-IT" sz="2700" dirty="0" smtClean="0">
                <a:solidFill>
                  <a:schemeClr val="tx2"/>
                </a:solidFill>
              </a:rPr>
            </a:br>
            <a:endParaRPr lang="it-IT" sz="27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08760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8804" y="460995"/>
            <a:ext cx="9143999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altLang="ja-JP" sz="5700" i="1" dirty="0" smtClean="0">
                <a:latin typeface="Georgia Pro Semibold" pitchFamily="18" charset="0"/>
              </a:rPr>
              <a:t> </a:t>
            </a:r>
            <a:r>
              <a:rPr lang="it-IT" altLang="ja-JP" sz="4700" dirty="0" smtClean="0">
                <a:solidFill>
                  <a:schemeClr val="tx2"/>
                </a:solidFill>
                <a:latin typeface="Georgia Pro Semibold" pitchFamily="18" charset="0"/>
              </a:rPr>
              <a:t>Caratteristiche Facilitanti </a:t>
            </a:r>
            <a:br>
              <a:rPr lang="it-IT" altLang="ja-JP" sz="4700" dirty="0" smtClean="0">
                <a:solidFill>
                  <a:schemeClr val="tx2"/>
                </a:solidFill>
                <a:latin typeface="Georgia Pro Semibold" pitchFamily="18" charset="0"/>
              </a:rPr>
            </a:br>
            <a:endParaRPr lang="it-IT" sz="4700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692371" y="1713187"/>
            <a:ext cx="7776864" cy="4752528"/>
          </a:xfrm>
        </p:spPr>
        <p:txBody>
          <a:bodyPr>
            <a:normAutofit/>
          </a:bodyPr>
          <a:lstStyle/>
          <a:p>
            <a:r>
              <a:rPr lang="it-IT" sz="3200" b="1" dirty="0" smtClean="0">
                <a:solidFill>
                  <a:schemeClr val="tx2"/>
                </a:solidFill>
                <a:latin typeface="Georgia Pro Semibold" pitchFamily="18" charset="0"/>
              </a:rPr>
              <a:t>Assenza quasi totale di punteggiature</a:t>
            </a:r>
            <a:br>
              <a:rPr lang="it-IT" sz="3200" b="1" dirty="0" smtClean="0">
                <a:solidFill>
                  <a:schemeClr val="tx2"/>
                </a:solidFill>
                <a:latin typeface="Georgia Pro Semibold" pitchFamily="18" charset="0"/>
              </a:rPr>
            </a:br>
            <a:r>
              <a:rPr lang="it-IT" sz="3200" b="1" dirty="0" smtClean="0">
                <a:solidFill>
                  <a:schemeClr val="tx2"/>
                </a:solidFill>
                <a:latin typeface="Georgia Pro Semibold" pitchFamily="18" charset="0"/>
              </a:rPr>
              <a:t>la virgola      </a:t>
            </a:r>
            <a:r>
              <a:rPr lang="ja-JP" altLang="it-IT" sz="8000" b="1" dirty="0" smtClean="0">
                <a:solidFill>
                  <a:schemeClr val="tx2"/>
                </a:solidFill>
                <a:latin typeface="Georgia Pro Semibold" pitchFamily="18" charset="0"/>
              </a:rPr>
              <a:t>、</a:t>
            </a:r>
            <a:r>
              <a:rPr lang="it-IT" sz="8000" b="1" dirty="0" smtClean="0">
                <a:solidFill>
                  <a:schemeClr val="tx2"/>
                </a:solidFill>
                <a:latin typeface="Georgia Pro Semibold" pitchFamily="18" charset="0"/>
              </a:rPr>
              <a:t> </a:t>
            </a:r>
            <a:r>
              <a:rPr lang="it-IT" sz="2700" b="1" dirty="0" smtClean="0">
                <a:solidFill>
                  <a:schemeClr val="tx2"/>
                </a:solidFill>
                <a:latin typeface="Georgia Pro Semibold" pitchFamily="18" charset="0"/>
              </a:rPr>
              <a:t/>
            </a:r>
            <a:br>
              <a:rPr lang="it-IT" sz="2700" b="1" dirty="0" smtClean="0">
                <a:solidFill>
                  <a:schemeClr val="tx2"/>
                </a:solidFill>
                <a:latin typeface="Georgia Pro Semibold" pitchFamily="18" charset="0"/>
              </a:rPr>
            </a:br>
            <a:r>
              <a:rPr lang="it-IT" sz="2700" b="1" dirty="0" smtClean="0">
                <a:solidFill>
                  <a:schemeClr val="tx2"/>
                </a:solidFill>
                <a:latin typeface="Georgia Pro Semibold" pitchFamily="18" charset="0"/>
              </a:rPr>
              <a:t/>
            </a:r>
            <a:br>
              <a:rPr lang="it-IT" sz="2700" b="1" dirty="0" smtClean="0">
                <a:solidFill>
                  <a:schemeClr val="tx2"/>
                </a:solidFill>
                <a:latin typeface="Georgia Pro Semibold" pitchFamily="18" charset="0"/>
              </a:rPr>
            </a:br>
            <a:r>
              <a:rPr lang="it-IT" sz="3200" b="1" dirty="0" smtClean="0">
                <a:solidFill>
                  <a:schemeClr val="tx2"/>
                </a:solidFill>
                <a:latin typeface="Georgia Pro Semibold" pitchFamily="18" charset="0"/>
              </a:rPr>
              <a:t>il punto        </a:t>
            </a:r>
            <a:r>
              <a:rPr lang="ja-JP" altLang="it-IT" sz="6700" b="1" dirty="0" smtClean="0">
                <a:solidFill>
                  <a:schemeClr val="tx2"/>
                </a:solidFill>
                <a:latin typeface="Georgia Pro Semibold" pitchFamily="18" charset="0"/>
              </a:rPr>
              <a:t>。</a:t>
            </a:r>
            <a:r>
              <a:rPr lang="it-IT" altLang="ja-JP" sz="2700" b="1" dirty="0" smtClean="0">
                <a:solidFill>
                  <a:schemeClr val="tx2"/>
                </a:solidFill>
                <a:latin typeface="Georgia Pro Semibold" pitchFamily="18" charset="0"/>
              </a:rPr>
              <a:t/>
            </a:r>
            <a:br>
              <a:rPr lang="it-IT" altLang="ja-JP" sz="2700" b="1" dirty="0" smtClean="0">
                <a:solidFill>
                  <a:schemeClr val="tx2"/>
                </a:solidFill>
                <a:latin typeface="Georgia Pro Semibold" pitchFamily="18" charset="0"/>
              </a:rPr>
            </a:br>
            <a:r>
              <a:rPr lang="it-IT" sz="2700" b="1" dirty="0" smtClean="0">
                <a:solidFill>
                  <a:schemeClr val="tx2"/>
                </a:solidFill>
                <a:latin typeface="Georgia Pro Semibold" pitchFamily="18" charset="0"/>
              </a:rPr>
              <a:t>  </a:t>
            </a:r>
            <a:r>
              <a:rPr lang="it-IT" sz="2700" dirty="0" smtClean="0">
                <a:solidFill>
                  <a:schemeClr val="tx2"/>
                </a:solidFill>
              </a:rPr>
              <a:t/>
            </a:r>
            <a:br>
              <a:rPr lang="it-IT" sz="2700" dirty="0" smtClean="0">
                <a:solidFill>
                  <a:schemeClr val="tx2"/>
                </a:solidFill>
              </a:rPr>
            </a:br>
            <a:endParaRPr lang="it-IT" sz="27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73804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611560" y="764704"/>
            <a:ext cx="7920880" cy="5904656"/>
          </a:xfrm>
        </p:spPr>
        <p:txBody>
          <a:bodyPr>
            <a:normAutofit/>
          </a:bodyPr>
          <a:lstStyle/>
          <a:p>
            <a:r>
              <a:rPr lang="it-IT" sz="3100" b="1" dirty="0" smtClean="0">
                <a:latin typeface="Bookman Old Style" pitchFamily="18" charset="0"/>
              </a:rPr>
              <a:t/>
            </a:r>
            <a:br>
              <a:rPr lang="it-IT" sz="3100" b="1" dirty="0" smtClean="0">
                <a:latin typeface="Bookman Old Style" pitchFamily="18" charset="0"/>
              </a:rPr>
            </a:br>
            <a:r>
              <a:rPr lang="it-IT" sz="3100" b="1" dirty="0" smtClean="0">
                <a:latin typeface="Bookman Old Style" pitchFamily="18" charset="0"/>
              </a:rPr>
              <a:t> </a:t>
            </a:r>
            <a:r>
              <a:rPr lang="it-IT" sz="3200" b="1" dirty="0" smtClean="0">
                <a:solidFill>
                  <a:schemeClr val="tx2"/>
                </a:solidFill>
                <a:latin typeface="Georgia Pro Semibold" pitchFamily="18" charset="0"/>
              </a:rPr>
              <a:t>Assenza di accenti grafici</a:t>
            </a:r>
            <a:r>
              <a:rPr lang="it-IT" sz="3200" b="1" dirty="0">
                <a:solidFill>
                  <a:schemeClr val="tx2"/>
                </a:solidFill>
                <a:latin typeface="Georgia Pro Semibold" pitchFamily="18" charset="0"/>
              </a:rPr>
              <a:t> </a:t>
            </a:r>
            <a:r>
              <a:rPr lang="it-IT" sz="3200" b="1" dirty="0" smtClean="0">
                <a:solidFill>
                  <a:schemeClr val="tx2"/>
                </a:solidFill>
                <a:latin typeface="Georgia Pro Semibold" pitchFamily="18" charset="0"/>
              </a:rPr>
              <a:t/>
            </a:r>
            <a:br>
              <a:rPr lang="it-IT" sz="3200" b="1" dirty="0" smtClean="0">
                <a:solidFill>
                  <a:schemeClr val="tx2"/>
                </a:solidFill>
                <a:latin typeface="Georgia Pro Semibold" pitchFamily="18" charset="0"/>
              </a:rPr>
            </a:br>
            <a:r>
              <a:rPr lang="it-IT" sz="3200" b="1" dirty="0" smtClean="0">
                <a:solidFill>
                  <a:schemeClr val="tx2"/>
                </a:solidFill>
                <a:latin typeface="Georgia Pro Semibold" pitchFamily="18" charset="0"/>
              </a:rPr>
              <a:t/>
            </a:r>
            <a:br>
              <a:rPr lang="it-IT" sz="3200" b="1" dirty="0" smtClean="0">
                <a:solidFill>
                  <a:schemeClr val="tx2"/>
                </a:solidFill>
                <a:latin typeface="Georgia Pro Semibold" pitchFamily="18" charset="0"/>
              </a:rPr>
            </a:br>
            <a:r>
              <a:rPr lang="it-IT" sz="3200" b="1" dirty="0" smtClean="0">
                <a:solidFill>
                  <a:schemeClr val="tx2"/>
                </a:solidFill>
                <a:latin typeface="Georgia Pro Semibold" pitchFamily="18" charset="0"/>
              </a:rPr>
              <a:t>L’accento non è tonico ma musicale e non viene mai rappresentato graficamente.</a:t>
            </a:r>
            <a:r>
              <a:rPr lang="it-IT" sz="3200" dirty="0" smtClean="0">
                <a:solidFill>
                  <a:schemeClr val="tx2"/>
                </a:solidFill>
                <a:latin typeface="Georgia Pro Semibold" pitchFamily="18" charset="0"/>
              </a:rPr>
              <a:t/>
            </a:r>
            <a:br>
              <a:rPr lang="it-IT" sz="3200" dirty="0" smtClean="0">
                <a:solidFill>
                  <a:schemeClr val="tx2"/>
                </a:solidFill>
                <a:latin typeface="Georgia Pro Semibold" pitchFamily="18" charset="0"/>
              </a:rPr>
            </a:br>
            <a:r>
              <a:rPr lang="it-IT" dirty="0" smtClean="0"/>
              <a:t/>
            </a:r>
            <a:br>
              <a:rPr lang="it-IT" dirty="0" smtClean="0"/>
            </a:br>
            <a:endParaRPr lang="it-IT" dirty="0"/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8804" y="460995"/>
            <a:ext cx="9143999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altLang="ja-JP" sz="5700" i="1" dirty="0" smtClean="0">
                <a:latin typeface="Georgia Pro Semibold" pitchFamily="18" charset="0"/>
              </a:rPr>
              <a:t> </a:t>
            </a:r>
            <a:r>
              <a:rPr lang="it-IT" altLang="ja-JP" sz="4700" dirty="0" smtClean="0">
                <a:solidFill>
                  <a:schemeClr val="tx2"/>
                </a:solidFill>
                <a:latin typeface="Georgia Pro Semibold" pitchFamily="18" charset="0"/>
              </a:rPr>
              <a:t>Caratteristiche Facilitanti </a:t>
            </a:r>
            <a:r>
              <a:rPr lang="it-IT" altLang="ja-JP" sz="5200" dirty="0" smtClean="0">
                <a:solidFill>
                  <a:schemeClr val="tx2"/>
                </a:solidFill>
                <a:latin typeface="Georgia Pro Semibold" pitchFamily="18" charset="0"/>
              </a:rPr>
              <a:t/>
            </a:r>
            <a:br>
              <a:rPr lang="it-IT" altLang="ja-JP" sz="5200" dirty="0" smtClean="0">
                <a:solidFill>
                  <a:schemeClr val="tx2"/>
                </a:solidFill>
                <a:latin typeface="Georgia Pro Semibold" pitchFamily="18" charset="0"/>
              </a:rPr>
            </a:br>
            <a:endParaRPr lang="it-IT" sz="5200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94651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8804" y="460995"/>
            <a:ext cx="9143999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altLang="ja-JP" sz="5700" i="1" dirty="0" smtClean="0">
                <a:latin typeface="Georgia Pro Semibold" pitchFamily="18" charset="0"/>
              </a:rPr>
              <a:t> </a:t>
            </a:r>
            <a:r>
              <a:rPr lang="it-IT" altLang="ja-JP" sz="5200" dirty="0" smtClean="0">
                <a:solidFill>
                  <a:schemeClr val="tx2"/>
                </a:solidFill>
                <a:latin typeface="Georgia Pro Semibold" pitchFamily="18" charset="0"/>
              </a:rPr>
              <a:t>Caratteristiche Facilitanti </a:t>
            </a:r>
            <a:r>
              <a:rPr lang="it-IT" altLang="ja-JP" sz="6600" dirty="0" smtClean="0">
                <a:latin typeface="Georgia Pro Semibold" pitchFamily="18" charset="0"/>
              </a:rPr>
              <a:t/>
            </a:r>
            <a:br>
              <a:rPr lang="it-IT" altLang="ja-JP" sz="6600" dirty="0" smtClean="0">
                <a:latin typeface="Georgia Pro Semibold" pitchFamily="18" charset="0"/>
              </a:rPr>
            </a:br>
            <a:endParaRPr lang="it-IT" sz="6600" dirty="0">
              <a:latin typeface="Georgia Pro Semibold" pitchFamily="18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411413" y="1556792"/>
            <a:ext cx="820891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it-IT" sz="3200" b="1" dirty="0" smtClean="0">
                <a:solidFill>
                  <a:schemeClr val="tx2"/>
                </a:solidFill>
                <a:latin typeface="Georgia Pro Semibold" pitchFamily="18" charset="0"/>
              </a:rPr>
              <a:t>Nomi</a:t>
            </a:r>
            <a:r>
              <a:rPr lang="it-IT" sz="3200" b="1" dirty="0">
                <a:solidFill>
                  <a:schemeClr val="tx2"/>
                </a:solidFill>
                <a:latin typeface="Georgia Pro Semibold" pitchFamily="18" charset="0"/>
              </a:rPr>
              <a:t>, verbi, aggettivi e sostantivi non presentano distinzione di genere, numero e persona:</a:t>
            </a:r>
          </a:p>
          <a:p>
            <a:pPr lvl="0" algn="ctr"/>
            <a:endParaRPr lang="it-IT" sz="3200" b="1" dirty="0">
              <a:solidFill>
                <a:schemeClr val="bg1"/>
              </a:solidFill>
              <a:latin typeface="Georgia Pro Semibold" pitchFamily="18" charset="0"/>
            </a:endParaRPr>
          </a:p>
          <a:p>
            <a:pPr algn="ctr">
              <a:buNone/>
            </a:pPr>
            <a:r>
              <a:rPr lang="it-IT" sz="3200" b="1" dirty="0" smtClean="0">
                <a:solidFill>
                  <a:schemeClr val="bg1"/>
                </a:solidFill>
                <a:latin typeface="Georgia Pro Semibold" pitchFamily="18" charset="0"/>
              </a:rPr>
              <a:t>TABERU: </a:t>
            </a:r>
            <a:r>
              <a:rPr lang="it-IT" sz="3200" b="1" dirty="0">
                <a:solidFill>
                  <a:schemeClr val="bg1"/>
                </a:solidFill>
                <a:latin typeface="Georgia Pro Semibold" pitchFamily="18" charset="0"/>
              </a:rPr>
              <a:t>Io mangio/tu mangi/… Essi mangiano        </a:t>
            </a:r>
          </a:p>
          <a:p>
            <a:pPr lvl="0" algn="ctr">
              <a:buNone/>
            </a:pPr>
            <a:r>
              <a:rPr lang="it-IT" sz="3200" b="1" dirty="0" smtClean="0">
                <a:solidFill>
                  <a:schemeClr val="bg1"/>
                </a:solidFill>
                <a:latin typeface="Georgia Pro Semibold" pitchFamily="18" charset="0"/>
              </a:rPr>
              <a:t>NEKO: Un </a:t>
            </a:r>
            <a:r>
              <a:rPr lang="it-IT" sz="3200" b="1" dirty="0">
                <a:solidFill>
                  <a:schemeClr val="bg1"/>
                </a:solidFill>
                <a:latin typeface="Georgia Pro Semibold" pitchFamily="18" charset="0"/>
              </a:rPr>
              <a:t>gatto, una gatta , due gatti, due gatte. </a:t>
            </a:r>
          </a:p>
        </p:txBody>
      </p:sp>
    </p:spTree>
    <p:extLst>
      <p:ext uri="{BB962C8B-B14F-4D97-AF65-F5344CB8AC3E}">
        <p14:creationId xmlns:p14="http://schemas.microsoft.com/office/powerpoint/2010/main" val="8594375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8804" y="460995"/>
            <a:ext cx="9143999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altLang="ja-JP" sz="5700" i="1" dirty="0" smtClean="0">
                <a:latin typeface="Georgia Pro Semibold" pitchFamily="18" charset="0"/>
              </a:rPr>
              <a:t> </a:t>
            </a:r>
            <a:r>
              <a:rPr lang="it-IT" altLang="ja-JP" sz="4700" dirty="0" smtClean="0">
                <a:solidFill>
                  <a:schemeClr val="tx2"/>
                </a:solidFill>
                <a:latin typeface="Georgia Pro Semibold" pitchFamily="18" charset="0"/>
              </a:rPr>
              <a:t>Caratteristiche Facilitanti </a:t>
            </a:r>
            <a:r>
              <a:rPr lang="it-IT" altLang="ja-JP" sz="5200" dirty="0" smtClean="0">
                <a:latin typeface="Georgia Pro Semibold" pitchFamily="18" charset="0"/>
              </a:rPr>
              <a:t/>
            </a:r>
            <a:br>
              <a:rPr lang="it-IT" altLang="ja-JP" sz="5200" dirty="0" smtClean="0">
                <a:latin typeface="Georgia Pro Semibold" pitchFamily="18" charset="0"/>
              </a:rPr>
            </a:br>
            <a:endParaRPr lang="it-IT" sz="5200" dirty="0">
              <a:latin typeface="Georgia Pro Semibold" pitchFamily="18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411413" y="1556792"/>
            <a:ext cx="820891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it-IT" sz="3200" b="1" dirty="0" smtClean="0">
                <a:solidFill>
                  <a:schemeClr val="tx2"/>
                </a:solidFill>
                <a:latin typeface="Georgia Pro Semibold" pitchFamily="18" charset="0"/>
              </a:rPr>
              <a:t>Nomi</a:t>
            </a:r>
            <a:r>
              <a:rPr lang="it-IT" sz="3200" b="1" dirty="0">
                <a:solidFill>
                  <a:schemeClr val="tx2"/>
                </a:solidFill>
                <a:latin typeface="Georgia Pro Semibold" pitchFamily="18" charset="0"/>
              </a:rPr>
              <a:t>, verbi, aggettivi e sostantivi non presentano distinzione di genere, numero e persona:</a:t>
            </a:r>
          </a:p>
          <a:p>
            <a:pPr lvl="0" algn="ctr"/>
            <a:endParaRPr lang="it-IT" sz="3200" b="1" dirty="0">
              <a:solidFill>
                <a:schemeClr val="tx2"/>
              </a:solidFill>
              <a:latin typeface="Georgia Pro Semibold" pitchFamily="18" charset="0"/>
            </a:endParaRPr>
          </a:p>
          <a:p>
            <a:pPr algn="ctr">
              <a:buNone/>
            </a:pPr>
            <a:r>
              <a:rPr lang="it-IT" sz="3200" b="1" dirty="0" smtClean="0">
                <a:solidFill>
                  <a:schemeClr val="tx2"/>
                </a:solidFill>
                <a:latin typeface="Georgia Pro Semibold" pitchFamily="18" charset="0"/>
              </a:rPr>
              <a:t>TABERU: </a:t>
            </a:r>
            <a:r>
              <a:rPr lang="it-IT" sz="3200" b="1" dirty="0">
                <a:solidFill>
                  <a:schemeClr val="tx2"/>
                </a:solidFill>
                <a:latin typeface="Georgia Pro Semibold" pitchFamily="18" charset="0"/>
              </a:rPr>
              <a:t>Io mangio/tu mangi/… Essi mangiano        </a:t>
            </a:r>
          </a:p>
          <a:p>
            <a:pPr lvl="0" algn="ctr">
              <a:buNone/>
            </a:pPr>
            <a:r>
              <a:rPr lang="it-IT" sz="3200" b="1" dirty="0" smtClean="0">
                <a:solidFill>
                  <a:schemeClr val="bg1"/>
                </a:solidFill>
                <a:latin typeface="Georgia Pro Semibold" pitchFamily="18" charset="0"/>
              </a:rPr>
              <a:t>NEKO: Un </a:t>
            </a:r>
            <a:r>
              <a:rPr lang="it-IT" sz="3200" b="1" dirty="0">
                <a:solidFill>
                  <a:schemeClr val="bg1"/>
                </a:solidFill>
                <a:latin typeface="Georgia Pro Semibold" pitchFamily="18" charset="0"/>
              </a:rPr>
              <a:t>gatto, una gatta , due gatti, due gatte. </a:t>
            </a:r>
          </a:p>
        </p:txBody>
      </p:sp>
    </p:spTree>
    <p:extLst>
      <p:ext uri="{BB962C8B-B14F-4D97-AF65-F5344CB8AC3E}">
        <p14:creationId xmlns:p14="http://schemas.microsoft.com/office/powerpoint/2010/main" val="146442058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8804" y="460995"/>
            <a:ext cx="9143999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altLang="ja-JP" sz="5700" i="1" dirty="0" smtClean="0">
                <a:latin typeface="Georgia Pro Semibold" pitchFamily="18" charset="0"/>
              </a:rPr>
              <a:t> </a:t>
            </a:r>
            <a:r>
              <a:rPr lang="it-IT" altLang="ja-JP" sz="5200" dirty="0" smtClean="0">
                <a:solidFill>
                  <a:schemeClr val="tx2"/>
                </a:solidFill>
                <a:latin typeface="Georgia Pro Semibold" pitchFamily="18" charset="0"/>
              </a:rPr>
              <a:t>Caratteristiche Facilitanti </a:t>
            </a:r>
            <a:r>
              <a:rPr lang="it-IT" altLang="ja-JP" sz="6600" dirty="0" smtClean="0">
                <a:latin typeface="Georgia Pro Semibold" pitchFamily="18" charset="0"/>
              </a:rPr>
              <a:t/>
            </a:r>
            <a:br>
              <a:rPr lang="it-IT" altLang="ja-JP" sz="6600" dirty="0" smtClean="0">
                <a:latin typeface="Georgia Pro Semibold" pitchFamily="18" charset="0"/>
              </a:rPr>
            </a:br>
            <a:endParaRPr lang="it-IT" sz="6600" dirty="0">
              <a:latin typeface="Georgia Pro Semibold" pitchFamily="18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411413" y="1556792"/>
            <a:ext cx="820891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it-IT" sz="3200" b="1" dirty="0" smtClean="0">
                <a:solidFill>
                  <a:schemeClr val="tx2"/>
                </a:solidFill>
                <a:latin typeface="Georgia Pro Semibold" pitchFamily="18" charset="0"/>
              </a:rPr>
              <a:t>Nomi</a:t>
            </a:r>
            <a:r>
              <a:rPr lang="it-IT" sz="3200" b="1" dirty="0">
                <a:solidFill>
                  <a:schemeClr val="tx2"/>
                </a:solidFill>
                <a:latin typeface="Georgia Pro Semibold" pitchFamily="18" charset="0"/>
              </a:rPr>
              <a:t>, verbi, aggettivi e sostantivi non presentano distinzione di genere, numero e persona:</a:t>
            </a:r>
          </a:p>
          <a:p>
            <a:pPr lvl="0" algn="ctr"/>
            <a:endParaRPr lang="it-IT" sz="3200" b="1" dirty="0">
              <a:solidFill>
                <a:schemeClr val="tx2"/>
              </a:solidFill>
              <a:latin typeface="Georgia Pro Semibold" pitchFamily="18" charset="0"/>
            </a:endParaRPr>
          </a:p>
          <a:p>
            <a:pPr algn="ctr">
              <a:buNone/>
            </a:pPr>
            <a:r>
              <a:rPr lang="it-IT" sz="3200" b="1" dirty="0" smtClean="0">
                <a:solidFill>
                  <a:schemeClr val="tx2"/>
                </a:solidFill>
                <a:latin typeface="Georgia Pro Semibold" pitchFamily="18" charset="0"/>
              </a:rPr>
              <a:t>TABERU: </a:t>
            </a:r>
            <a:r>
              <a:rPr lang="it-IT" sz="3200" b="1" dirty="0">
                <a:solidFill>
                  <a:schemeClr val="tx2"/>
                </a:solidFill>
                <a:latin typeface="Georgia Pro Semibold" pitchFamily="18" charset="0"/>
              </a:rPr>
              <a:t>Io mangio/tu mangi/… Essi mangiano        </a:t>
            </a:r>
          </a:p>
          <a:p>
            <a:pPr lvl="0" algn="ctr">
              <a:buNone/>
            </a:pPr>
            <a:r>
              <a:rPr lang="it-IT" sz="3200" b="1" dirty="0" smtClean="0">
                <a:solidFill>
                  <a:schemeClr val="tx2"/>
                </a:solidFill>
                <a:latin typeface="Georgia Pro Semibold" pitchFamily="18" charset="0"/>
              </a:rPr>
              <a:t>NEKO: Un </a:t>
            </a:r>
            <a:r>
              <a:rPr lang="it-IT" sz="3200" b="1" dirty="0">
                <a:solidFill>
                  <a:schemeClr val="tx2"/>
                </a:solidFill>
                <a:latin typeface="Georgia Pro Semibold" pitchFamily="18" charset="0"/>
              </a:rPr>
              <a:t>gatto, una gatta , due gatti, due gatte. </a:t>
            </a:r>
          </a:p>
        </p:txBody>
      </p:sp>
    </p:spTree>
    <p:extLst>
      <p:ext uri="{BB962C8B-B14F-4D97-AF65-F5344CB8AC3E}">
        <p14:creationId xmlns:p14="http://schemas.microsoft.com/office/powerpoint/2010/main" val="41861319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2"/>
          <p:cNvSpPr>
            <a:spLocks noGrp="1"/>
          </p:cNvSpPr>
          <p:nvPr>
            <p:ph idx="1"/>
          </p:nvPr>
        </p:nvSpPr>
        <p:spPr>
          <a:xfrm>
            <a:off x="395536" y="2328135"/>
            <a:ext cx="8229600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it-IT" sz="4500" b="1" dirty="0" smtClean="0">
                <a:solidFill>
                  <a:schemeClr val="tx2"/>
                </a:solidFill>
                <a:latin typeface="Bookman Old Style" pitchFamily="18" charset="0"/>
              </a:rPr>
              <a:t> </a:t>
            </a:r>
            <a:r>
              <a:rPr lang="it-IT" b="1" dirty="0" smtClean="0">
                <a:solidFill>
                  <a:schemeClr val="tx2"/>
                </a:solidFill>
                <a:latin typeface="Georgia Pro Semibold" pitchFamily="18" charset="0"/>
              </a:rPr>
              <a:t>Semplice coniugazione dei verbi e quasi totale assenza di verbi irregolari </a:t>
            </a:r>
          </a:p>
          <a:p>
            <a:pPr algn="ctr">
              <a:buNone/>
            </a:pPr>
            <a:r>
              <a:rPr lang="it-IT" b="1" dirty="0" smtClean="0">
                <a:solidFill>
                  <a:schemeClr val="tx2"/>
                </a:solidFill>
                <a:latin typeface="Georgia Pro Semibold" pitchFamily="18" charset="0"/>
              </a:rPr>
              <a:t>(ce ne sono solo tre)</a:t>
            </a:r>
          </a:p>
          <a:p>
            <a:pPr>
              <a:buNone/>
            </a:pPr>
            <a:endParaRPr lang="it-IT" sz="4500" b="1" dirty="0" smtClean="0">
              <a:latin typeface="Bookman Old Style" pitchFamily="18" charset="0"/>
            </a:endParaRPr>
          </a:p>
          <a:p>
            <a:pPr>
              <a:buNone/>
            </a:pPr>
            <a:endParaRPr lang="it-IT" dirty="0"/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8804" y="460995"/>
            <a:ext cx="9143999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altLang="ja-JP" sz="5700" i="1" dirty="0" smtClean="0">
                <a:latin typeface="Georgia Pro Semibold" pitchFamily="18" charset="0"/>
              </a:rPr>
              <a:t> </a:t>
            </a:r>
            <a:r>
              <a:rPr lang="it-IT" altLang="ja-JP" sz="4700" dirty="0" smtClean="0">
                <a:solidFill>
                  <a:schemeClr val="tx2"/>
                </a:solidFill>
                <a:latin typeface="Georgia Pro Semibold" pitchFamily="18" charset="0"/>
              </a:rPr>
              <a:t>Caratteristiche Facilitanti </a:t>
            </a:r>
            <a:br>
              <a:rPr lang="it-IT" altLang="ja-JP" sz="4700" dirty="0" smtClean="0">
                <a:solidFill>
                  <a:schemeClr val="tx2"/>
                </a:solidFill>
                <a:latin typeface="Georgia Pro Semibold" pitchFamily="18" charset="0"/>
              </a:rPr>
            </a:br>
            <a:endParaRPr lang="it-IT" sz="4700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83938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647563" y="1533465"/>
            <a:ext cx="7848872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None/>
            </a:pPr>
            <a:r>
              <a:rPr lang="it-IT" sz="3200" b="1" i="1" dirty="0" smtClean="0">
                <a:latin typeface="Georgia Pro Semibold" pitchFamily="18" charset="0"/>
              </a:rPr>
              <a:t>                       </a:t>
            </a:r>
            <a:r>
              <a:rPr lang="it-IT" sz="3200" b="1" dirty="0" smtClean="0">
                <a:solidFill>
                  <a:schemeClr val="tx2"/>
                </a:solidFill>
                <a:latin typeface="Georgia Pro Semibold" pitchFamily="18" charset="0"/>
              </a:rPr>
              <a:t>Prestiti Linguisti  </a:t>
            </a:r>
          </a:p>
          <a:p>
            <a:pPr lvl="0">
              <a:buNone/>
            </a:pPr>
            <a:r>
              <a:rPr lang="it-IT" sz="3200" b="1" dirty="0" smtClean="0">
                <a:solidFill>
                  <a:schemeClr val="tx2"/>
                </a:solidFill>
                <a:latin typeface="Georgia Pro Semibold" pitchFamily="18" charset="0"/>
              </a:rPr>
              <a:t> </a:t>
            </a:r>
          </a:p>
          <a:p>
            <a:pPr lvl="0" algn="ctr">
              <a:buNone/>
            </a:pPr>
            <a:r>
              <a:rPr lang="it-IT" sz="2800" b="1" dirty="0" err="1" smtClean="0">
                <a:solidFill>
                  <a:schemeClr val="bg1"/>
                </a:solidFill>
                <a:latin typeface="Georgia Pro Semibold" pitchFamily="18" charset="0"/>
              </a:rPr>
              <a:t>Painapporu</a:t>
            </a:r>
            <a:r>
              <a:rPr lang="it-IT" sz="2800" b="1" dirty="0" smtClean="0">
                <a:solidFill>
                  <a:schemeClr val="bg1"/>
                </a:solidFill>
                <a:latin typeface="Georgia Pro Semibold" pitchFamily="18" charset="0"/>
              </a:rPr>
              <a:t>: </a:t>
            </a:r>
            <a:r>
              <a:rPr lang="it-IT" sz="2800" b="1" dirty="0">
                <a:solidFill>
                  <a:schemeClr val="bg1"/>
                </a:solidFill>
                <a:latin typeface="Georgia Pro Semibold" pitchFamily="18" charset="0"/>
              </a:rPr>
              <a:t>Ananas</a:t>
            </a:r>
          </a:p>
          <a:p>
            <a:pPr lvl="0" algn="ctr">
              <a:buNone/>
            </a:pPr>
            <a:r>
              <a:rPr lang="it-IT" sz="2800" b="1" dirty="0" err="1" smtClean="0">
                <a:solidFill>
                  <a:schemeClr val="bg1"/>
                </a:solidFill>
                <a:latin typeface="Georgia Pro Semibold" pitchFamily="18" charset="0"/>
              </a:rPr>
              <a:t>Aisukuri</a:t>
            </a:r>
            <a:r>
              <a:rPr lang="it-IT" sz="2800" b="1" dirty="0" smtClean="0">
                <a:solidFill>
                  <a:schemeClr val="bg1"/>
                </a:solidFill>
                <a:latin typeface="Georgia Pro Semibold" pitchFamily="18" charset="0"/>
              </a:rPr>
              <a:t>-mu:  </a:t>
            </a:r>
            <a:r>
              <a:rPr lang="it-IT" sz="2800" b="1" dirty="0">
                <a:solidFill>
                  <a:schemeClr val="bg1"/>
                </a:solidFill>
                <a:latin typeface="Georgia Pro Semibold" pitchFamily="18" charset="0"/>
              </a:rPr>
              <a:t>Gelato </a:t>
            </a:r>
          </a:p>
          <a:p>
            <a:pPr lvl="0" algn="ctr">
              <a:buNone/>
            </a:pPr>
            <a:r>
              <a:rPr lang="it-IT" sz="2800" b="1" dirty="0" err="1" smtClean="0">
                <a:solidFill>
                  <a:schemeClr val="bg1"/>
                </a:solidFill>
                <a:latin typeface="Georgia Pro Semibold" pitchFamily="18" charset="0"/>
              </a:rPr>
              <a:t>Naifu</a:t>
            </a:r>
            <a:r>
              <a:rPr lang="it-IT" sz="2800" b="1" dirty="0" smtClean="0">
                <a:solidFill>
                  <a:schemeClr val="bg1"/>
                </a:solidFill>
                <a:latin typeface="Georgia Pro Semibold" pitchFamily="18" charset="0"/>
              </a:rPr>
              <a:t>: </a:t>
            </a:r>
            <a:r>
              <a:rPr lang="it-IT" sz="2800" b="1" dirty="0">
                <a:solidFill>
                  <a:schemeClr val="bg1"/>
                </a:solidFill>
                <a:latin typeface="Georgia Pro Semibold" pitchFamily="18" charset="0"/>
              </a:rPr>
              <a:t>Coltello</a:t>
            </a:r>
          </a:p>
          <a:p>
            <a:pPr lvl="0" algn="ctr">
              <a:buNone/>
            </a:pPr>
            <a:r>
              <a:rPr lang="it-IT" sz="2800" b="1" dirty="0" smtClean="0">
                <a:solidFill>
                  <a:schemeClr val="bg1"/>
                </a:solidFill>
                <a:latin typeface="Georgia Pro Semibold" pitchFamily="18" charset="0"/>
              </a:rPr>
              <a:t>Bi-</a:t>
            </a:r>
            <a:r>
              <a:rPr lang="it-IT" sz="2800" b="1" dirty="0" err="1" smtClean="0">
                <a:solidFill>
                  <a:schemeClr val="bg1"/>
                </a:solidFill>
                <a:latin typeface="Georgia Pro Semibold" pitchFamily="18" charset="0"/>
              </a:rPr>
              <a:t>ru</a:t>
            </a:r>
            <a:r>
              <a:rPr lang="it-IT" sz="2800" b="1" dirty="0">
                <a:solidFill>
                  <a:schemeClr val="bg1"/>
                </a:solidFill>
                <a:latin typeface="Georgia Pro Semibold" pitchFamily="18" charset="0"/>
              </a:rPr>
              <a:t>: </a:t>
            </a:r>
            <a:r>
              <a:rPr lang="it-IT" sz="2800" b="1" dirty="0" smtClean="0">
                <a:solidFill>
                  <a:schemeClr val="bg1"/>
                </a:solidFill>
                <a:latin typeface="Georgia Pro Semibold" pitchFamily="18" charset="0"/>
              </a:rPr>
              <a:t>Birra  </a:t>
            </a:r>
            <a:endParaRPr lang="it-IT" sz="2800" b="1" dirty="0">
              <a:solidFill>
                <a:schemeClr val="bg1"/>
              </a:solidFill>
              <a:latin typeface="Georgia Pro Semibold" pitchFamily="18" charset="0"/>
            </a:endParaRPr>
          </a:p>
          <a:p>
            <a:pPr lvl="0" algn="ctr">
              <a:buNone/>
            </a:pPr>
            <a:r>
              <a:rPr lang="it-IT" sz="2800" b="1" dirty="0" err="1" smtClean="0">
                <a:solidFill>
                  <a:schemeClr val="bg1"/>
                </a:solidFill>
                <a:latin typeface="Georgia Pro Semibold" pitchFamily="18" charset="0"/>
              </a:rPr>
              <a:t>Caferatte</a:t>
            </a:r>
            <a:r>
              <a:rPr lang="it-IT" sz="2800" b="1" dirty="0" smtClean="0">
                <a:solidFill>
                  <a:schemeClr val="bg1"/>
                </a:solidFill>
                <a:latin typeface="Georgia Pro Semibold" pitchFamily="18" charset="0"/>
              </a:rPr>
              <a:t>: </a:t>
            </a:r>
            <a:r>
              <a:rPr lang="it-IT" sz="2800" b="1" dirty="0">
                <a:solidFill>
                  <a:schemeClr val="bg1"/>
                </a:solidFill>
                <a:latin typeface="Georgia Pro Semibold" pitchFamily="18" charset="0"/>
              </a:rPr>
              <a:t>Caffelatte</a:t>
            </a:r>
          </a:p>
          <a:p>
            <a:pPr lvl="0" algn="ctr">
              <a:buNone/>
            </a:pPr>
            <a:r>
              <a:rPr lang="it-IT" sz="2800" b="1" dirty="0" smtClean="0">
                <a:solidFill>
                  <a:schemeClr val="bg1"/>
                </a:solidFill>
                <a:latin typeface="Georgia Pro Semibold" pitchFamily="18" charset="0"/>
              </a:rPr>
              <a:t>Pan: Pane</a:t>
            </a:r>
          </a:p>
          <a:p>
            <a:pPr lvl="0">
              <a:buNone/>
            </a:pPr>
            <a:r>
              <a:rPr lang="it-IT" sz="3200" b="1" dirty="0" smtClean="0">
                <a:solidFill>
                  <a:schemeClr val="bg1"/>
                </a:solidFill>
                <a:latin typeface="Georgia Pro Semibold" pitchFamily="18" charset="0"/>
              </a:rPr>
              <a:t> </a:t>
            </a:r>
          </a:p>
          <a:p>
            <a:pPr lvl="0">
              <a:buNone/>
            </a:pPr>
            <a:r>
              <a:rPr lang="it-IT" sz="3200" b="1" dirty="0" smtClean="0">
                <a:solidFill>
                  <a:schemeClr val="bg1"/>
                </a:solidFill>
                <a:latin typeface="Georgia Pro Semibold" pitchFamily="18" charset="0"/>
              </a:rPr>
              <a:t>                          Onomatopee</a:t>
            </a:r>
            <a:endParaRPr lang="it-IT" sz="3200" b="1" dirty="0">
              <a:solidFill>
                <a:schemeClr val="bg1"/>
              </a:solidFill>
              <a:latin typeface="Georgia Pro Semibold" pitchFamily="18" charset="0"/>
            </a:endParaRPr>
          </a:p>
          <a:p>
            <a:pPr lvl="0" algn="ctr">
              <a:buNone/>
            </a:pPr>
            <a:r>
              <a:rPr lang="it-IT" sz="3200" b="1" dirty="0" err="1" smtClean="0">
                <a:solidFill>
                  <a:schemeClr val="bg1"/>
                </a:solidFill>
                <a:latin typeface="Georgia Pro Semibold" pitchFamily="18" charset="0"/>
              </a:rPr>
              <a:t>Gorogoro</a:t>
            </a:r>
            <a:endParaRPr lang="it-IT" sz="3200" b="1" dirty="0">
              <a:solidFill>
                <a:schemeClr val="bg1"/>
              </a:solidFill>
              <a:latin typeface="Georgia Pro Semibold" pitchFamily="18" charset="0"/>
            </a:endParaRPr>
          </a:p>
          <a:p>
            <a:pPr lvl="0" algn="ctr">
              <a:buNone/>
            </a:pPr>
            <a:r>
              <a:rPr lang="it-IT" sz="1600" b="1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8804" y="460995"/>
            <a:ext cx="9143999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altLang="ja-JP" sz="5700" i="1" dirty="0" smtClean="0">
                <a:latin typeface="Georgia Pro Semibold" pitchFamily="18" charset="0"/>
              </a:rPr>
              <a:t> </a:t>
            </a:r>
            <a:r>
              <a:rPr lang="it-IT" altLang="ja-JP" sz="4700" dirty="0" smtClean="0">
                <a:solidFill>
                  <a:schemeClr val="tx2"/>
                </a:solidFill>
                <a:latin typeface="Georgia Pro Semibold" pitchFamily="18" charset="0"/>
              </a:rPr>
              <a:t>Caratteristiche Facilitanti </a:t>
            </a:r>
            <a:br>
              <a:rPr lang="it-IT" altLang="ja-JP" sz="4700" dirty="0" smtClean="0">
                <a:solidFill>
                  <a:schemeClr val="tx2"/>
                </a:solidFill>
                <a:latin typeface="Georgia Pro Semibold" pitchFamily="18" charset="0"/>
              </a:rPr>
            </a:br>
            <a:endParaRPr lang="it-IT" sz="4700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3374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647563" y="1533465"/>
            <a:ext cx="7848872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None/>
            </a:pPr>
            <a:r>
              <a:rPr lang="it-IT" sz="3200" b="1" i="1" dirty="0" smtClean="0">
                <a:latin typeface="Georgia Pro Semibold" pitchFamily="18" charset="0"/>
              </a:rPr>
              <a:t>                       </a:t>
            </a:r>
            <a:r>
              <a:rPr lang="it-IT" sz="3200" b="1" dirty="0" smtClean="0">
                <a:solidFill>
                  <a:schemeClr val="tx2"/>
                </a:solidFill>
                <a:latin typeface="Georgia Pro Semibold" pitchFamily="18" charset="0"/>
              </a:rPr>
              <a:t>Prestiti Linguisti  </a:t>
            </a:r>
          </a:p>
          <a:p>
            <a:pPr lvl="0">
              <a:buNone/>
            </a:pPr>
            <a:r>
              <a:rPr lang="it-IT" sz="3200" b="1" dirty="0" smtClean="0">
                <a:solidFill>
                  <a:schemeClr val="tx2"/>
                </a:solidFill>
                <a:latin typeface="Georgia Pro Semibold" pitchFamily="18" charset="0"/>
              </a:rPr>
              <a:t> </a:t>
            </a:r>
          </a:p>
          <a:p>
            <a:pPr lvl="0" algn="ctr">
              <a:buNone/>
            </a:pPr>
            <a:r>
              <a:rPr lang="it-IT" sz="2800" b="1" dirty="0" err="1" smtClean="0">
                <a:solidFill>
                  <a:schemeClr val="tx2"/>
                </a:solidFill>
                <a:latin typeface="Georgia Pro Semibold" pitchFamily="18" charset="0"/>
              </a:rPr>
              <a:t>Painapporu</a:t>
            </a:r>
            <a:r>
              <a:rPr lang="it-IT" sz="2800" b="1" dirty="0" smtClean="0">
                <a:solidFill>
                  <a:schemeClr val="tx2"/>
                </a:solidFill>
                <a:latin typeface="Georgia Pro Semibold" pitchFamily="18" charset="0"/>
              </a:rPr>
              <a:t>: </a:t>
            </a:r>
            <a:r>
              <a:rPr lang="it-IT" sz="2800" b="1" dirty="0">
                <a:solidFill>
                  <a:schemeClr val="tx2"/>
                </a:solidFill>
                <a:latin typeface="Georgia Pro Semibold" pitchFamily="18" charset="0"/>
              </a:rPr>
              <a:t>Ananas</a:t>
            </a:r>
          </a:p>
          <a:p>
            <a:pPr lvl="0" algn="ctr">
              <a:buNone/>
            </a:pPr>
            <a:r>
              <a:rPr lang="it-IT" sz="2800" b="1" dirty="0" err="1" smtClean="0">
                <a:solidFill>
                  <a:schemeClr val="tx2"/>
                </a:solidFill>
                <a:latin typeface="Georgia Pro Semibold" pitchFamily="18" charset="0"/>
              </a:rPr>
              <a:t>Aisukuri</a:t>
            </a:r>
            <a:r>
              <a:rPr lang="it-IT" sz="2800" b="1" dirty="0" smtClean="0">
                <a:solidFill>
                  <a:schemeClr val="tx2"/>
                </a:solidFill>
                <a:latin typeface="Georgia Pro Semibold" pitchFamily="18" charset="0"/>
              </a:rPr>
              <a:t>-mu:  </a:t>
            </a:r>
            <a:r>
              <a:rPr lang="it-IT" sz="2800" b="1" dirty="0">
                <a:solidFill>
                  <a:schemeClr val="tx2"/>
                </a:solidFill>
                <a:latin typeface="Georgia Pro Semibold" pitchFamily="18" charset="0"/>
              </a:rPr>
              <a:t>Gelato </a:t>
            </a:r>
          </a:p>
          <a:p>
            <a:pPr lvl="0" algn="ctr">
              <a:buNone/>
            </a:pPr>
            <a:r>
              <a:rPr lang="it-IT" sz="2800" b="1" dirty="0" err="1" smtClean="0">
                <a:solidFill>
                  <a:schemeClr val="tx2"/>
                </a:solidFill>
                <a:latin typeface="Georgia Pro Semibold" pitchFamily="18" charset="0"/>
              </a:rPr>
              <a:t>Naifu</a:t>
            </a:r>
            <a:r>
              <a:rPr lang="it-IT" sz="2800" b="1" dirty="0" smtClean="0">
                <a:solidFill>
                  <a:schemeClr val="tx2"/>
                </a:solidFill>
                <a:latin typeface="Georgia Pro Semibold" pitchFamily="18" charset="0"/>
              </a:rPr>
              <a:t>: </a:t>
            </a:r>
            <a:r>
              <a:rPr lang="it-IT" sz="2800" b="1" dirty="0">
                <a:solidFill>
                  <a:schemeClr val="tx2"/>
                </a:solidFill>
                <a:latin typeface="Georgia Pro Semibold" pitchFamily="18" charset="0"/>
              </a:rPr>
              <a:t>Coltello</a:t>
            </a:r>
          </a:p>
          <a:p>
            <a:pPr lvl="0" algn="ctr">
              <a:buNone/>
            </a:pPr>
            <a:r>
              <a:rPr lang="it-IT" sz="2800" b="1" dirty="0" smtClean="0">
                <a:solidFill>
                  <a:schemeClr val="tx2"/>
                </a:solidFill>
                <a:latin typeface="Georgia Pro Semibold" pitchFamily="18" charset="0"/>
              </a:rPr>
              <a:t>Bi-</a:t>
            </a:r>
            <a:r>
              <a:rPr lang="it-IT" sz="2800" b="1" dirty="0" err="1" smtClean="0">
                <a:solidFill>
                  <a:schemeClr val="tx2"/>
                </a:solidFill>
                <a:latin typeface="Georgia Pro Semibold" pitchFamily="18" charset="0"/>
              </a:rPr>
              <a:t>ru</a:t>
            </a:r>
            <a:r>
              <a:rPr lang="it-IT" sz="2800" b="1" dirty="0">
                <a:solidFill>
                  <a:schemeClr val="tx2"/>
                </a:solidFill>
                <a:latin typeface="Georgia Pro Semibold" pitchFamily="18" charset="0"/>
              </a:rPr>
              <a:t>: </a:t>
            </a:r>
            <a:r>
              <a:rPr lang="it-IT" sz="2800" b="1" dirty="0" smtClean="0">
                <a:solidFill>
                  <a:schemeClr val="tx2"/>
                </a:solidFill>
                <a:latin typeface="Georgia Pro Semibold" pitchFamily="18" charset="0"/>
              </a:rPr>
              <a:t>Birra  </a:t>
            </a:r>
            <a:endParaRPr lang="it-IT" sz="2800" b="1" dirty="0">
              <a:solidFill>
                <a:schemeClr val="tx2"/>
              </a:solidFill>
              <a:latin typeface="Georgia Pro Semibold" pitchFamily="18" charset="0"/>
            </a:endParaRPr>
          </a:p>
          <a:p>
            <a:pPr lvl="0" algn="ctr">
              <a:buNone/>
            </a:pPr>
            <a:r>
              <a:rPr lang="it-IT" sz="2800" b="1" dirty="0" err="1" smtClean="0">
                <a:solidFill>
                  <a:schemeClr val="tx2"/>
                </a:solidFill>
                <a:latin typeface="Georgia Pro Semibold" pitchFamily="18" charset="0"/>
              </a:rPr>
              <a:t>Caferatte</a:t>
            </a:r>
            <a:r>
              <a:rPr lang="it-IT" sz="2800" b="1" dirty="0" smtClean="0">
                <a:solidFill>
                  <a:schemeClr val="tx2"/>
                </a:solidFill>
                <a:latin typeface="Georgia Pro Semibold" pitchFamily="18" charset="0"/>
              </a:rPr>
              <a:t>: </a:t>
            </a:r>
            <a:r>
              <a:rPr lang="it-IT" sz="2800" b="1" dirty="0">
                <a:solidFill>
                  <a:schemeClr val="tx2"/>
                </a:solidFill>
                <a:latin typeface="Georgia Pro Semibold" pitchFamily="18" charset="0"/>
              </a:rPr>
              <a:t>Caffelatte</a:t>
            </a:r>
          </a:p>
          <a:p>
            <a:pPr lvl="0" algn="ctr">
              <a:buNone/>
            </a:pPr>
            <a:r>
              <a:rPr lang="it-IT" sz="2800" b="1" dirty="0" smtClean="0">
                <a:solidFill>
                  <a:schemeClr val="tx2"/>
                </a:solidFill>
                <a:latin typeface="Georgia Pro Semibold" pitchFamily="18" charset="0"/>
              </a:rPr>
              <a:t>Pan: Pane</a:t>
            </a:r>
          </a:p>
          <a:p>
            <a:pPr lvl="0">
              <a:buNone/>
            </a:pPr>
            <a:r>
              <a:rPr lang="it-IT" sz="3200" b="1" dirty="0" smtClean="0">
                <a:solidFill>
                  <a:schemeClr val="tx2"/>
                </a:solidFill>
                <a:latin typeface="Georgia Pro Semibold" pitchFamily="18" charset="0"/>
              </a:rPr>
              <a:t> </a:t>
            </a:r>
          </a:p>
          <a:p>
            <a:pPr lvl="0">
              <a:buNone/>
            </a:pPr>
            <a:r>
              <a:rPr lang="it-IT" sz="3200" b="1" dirty="0" smtClean="0">
                <a:solidFill>
                  <a:schemeClr val="tx2"/>
                </a:solidFill>
                <a:latin typeface="Georgia Pro Semibold" pitchFamily="18" charset="0"/>
              </a:rPr>
              <a:t>                          </a:t>
            </a:r>
            <a:r>
              <a:rPr lang="it-IT" sz="3200" b="1" dirty="0" smtClean="0">
                <a:solidFill>
                  <a:schemeClr val="bg1"/>
                </a:solidFill>
                <a:latin typeface="Georgia Pro Semibold" pitchFamily="18" charset="0"/>
              </a:rPr>
              <a:t>Onomatopee</a:t>
            </a:r>
            <a:endParaRPr lang="it-IT" sz="3200" b="1" dirty="0">
              <a:solidFill>
                <a:schemeClr val="bg1"/>
              </a:solidFill>
              <a:latin typeface="Georgia Pro Semibold" pitchFamily="18" charset="0"/>
            </a:endParaRPr>
          </a:p>
          <a:p>
            <a:pPr lvl="0" algn="ctr">
              <a:buNone/>
            </a:pPr>
            <a:r>
              <a:rPr lang="it-IT" sz="3200" b="1" dirty="0" err="1" smtClean="0">
                <a:solidFill>
                  <a:schemeClr val="bg1"/>
                </a:solidFill>
                <a:latin typeface="Georgia Pro Semibold" pitchFamily="18" charset="0"/>
              </a:rPr>
              <a:t>Gorogoro</a:t>
            </a:r>
            <a:endParaRPr lang="it-IT" sz="3200" b="1" dirty="0">
              <a:solidFill>
                <a:schemeClr val="bg1"/>
              </a:solidFill>
              <a:latin typeface="Georgia Pro Semibold" pitchFamily="18" charset="0"/>
            </a:endParaRPr>
          </a:p>
          <a:p>
            <a:pPr lvl="0" algn="ctr">
              <a:buNone/>
            </a:pPr>
            <a:r>
              <a:rPr lang="it-IT" sz="1600" b="1" dirty="0">
                <a:latin typeface="Bookman Old Style" pitchFamily="18" charset="0"/>
              </a:rPr>
              <a:t> </a:t>
            </a:r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8804" y="460995"/>
            <a:ext cx="9143999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altLang="ja-JP" sz="5700" i="1" dirty="0" smtClean="0">
                <a:latin typeface="Georgia Pro Semibold" pitchFamily="18" charset="0"/>
              </a:rPr>
              <a:t> </a:t>
            </a:r>
            <a:r>
              <a:rPr lang="it-IT" altLang="ja-JP" sz="4700" dirty="0" smtClean="0">
                <a:solidFill>
                  <a:schemeClr val="tx2"/>
                </a:solidFill>
                <a:latin typeface="Georgia Pro Semibold" pitchFamily="18" charset="0"/>
              </a:rPr>
              <a:t>Caratteristiche Facilitanti </a:t>
            </a:r>
            <a:br>
              <a:rPr lang="it-IT" altLang="ja-JP" sz="4700" dirty="0" smtClean="0">
                <a:solidFill>
                  <a:schemeClr val="tx2"/>
                </a:solidFill>
                <a:latin typeface="Georgia Pro Semibold" pitchFamily="18" charset="0"/>
              </a:rPr>
            </a:br>
            <a:endParaRPr lang="it-IT" sz="4700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755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6858000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/>
            </a:r>
            <a:br>
              <a:rPr lang="it-IT" dirty="0" smtClean="0"/>
            </a:br>
            <a:r>
              <a:rPr lang="it-IT" dirty="0"/>
              <a:t/>
            </a:r>
            <a:br>
              <a:rPr lang="it-IT" dirty="0"/>
            </a:br>
            <a:r>
              <a:rPr lang="it-IT" dirty="0" smtClean="0"/>
              <a:t>  </a:t>
            </a:r>
            <a:r>
              <a:rPr lang="it-IT" sz="4900" dirty="0" smtClean="0">
                <a:effectLst/>
                <a:latin typeface="Georgia Pro Semibold" pitchFamily="18" charset="0"/>
              </a:rPr>
              <a:t> </a:t>
            </a:r>
            <a:r>
              <a:rPr lang="it-IT" dirty="0" smtClean="0">
                <a:effectLst/>
              </a:rPr>
              <a:t/>
            </a:r>
            <a:br>
              <a:rPr lang="it-IT" dirty="0" smtClean="0">
                <a:effectLst/>
              </a:rPr>
            </a:br>
            <a:r>
              <a:rPr lang="ja-JP" altLang="it-IT" sz="6700" dirty="0" smtClean="0">
                <a:solidFill>
                  <a:schemeClr val="tx2"/>
                </a:solidFill>
                <a:effectLst/>
              </a:rPr>
              <a:t>日</a:t>
            </a:r>
            <a:r>
              <a:rPr lang="ja-JP" altLang="it-IT" sz="6700" dirty="0">
                <a:solidFill>
                  <a:schemeClr val="tx2"/>
                </a:solidFill>
                <a:effectLst/>
              </a:rPr>
              <a:t>本</a:t>
            </a:r>
            <a:r>
              <a:rPr lang="ja-JP" altLang="it-IT" sz="6700" dirty="0" smtClean="0">
                <a:solidFill>
                  <a:schemeClr val="tx2"/>
                </a:solidFill>
                <a:effectLst/>
              </a:rPr>
              <a:t>語 </a:t>
            </a:r>
            <a:r>
              <a:rPr lang="it-IT" altLang="ja-JP" sz="6700" dirty="0" smtClean="0">
                <a:solidFill>
                  <a:schemeClr val="tx2"/>
                </a:solidFill>
                <a:effectLst/>
              </a:rPr>
              <a:t/>
            </a:r>
            <a:br>
              <a:rPr lang="it-IT" altLang="ja-JP" sz="6700" dirty="0" smtClean="0">
                <a:solidFill>
                  <a:schemeClr val="tx2"/>
                </a:solidFill>
                <a:effectLst/>
              </a:rPr>
            </a:br>
            <a:r>
              <a:rPr lang="it-IT" altLang="ja-JP" sz="4400" dirty="0" err="1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>Nihongo</a:t>
            </a:r>
            <a:r>
              <a:rPr lang="it-IT" altLang="ja-JP" sz="8900" dirty="0" smtClean="0">
                <a:solidFill>
                  <a:schemeClr val="tx2"/>
                </a:solidFill>
                <a:effectLst/>
              </a:rPr>
              <a:t/>
            </a:r>
            <a:br>
              <a:rPr lang="it-IT" altLang="ja-JP" sz="8900" dirty="0" smtClean="0">
                <a:solidFill>
                  <a:schemeClr val="tx2"/>
                </a:solidFill>
                <a:effectLst/>
              </a:rPr>
            </a:br>
            <a:r>
              <a:rPr lang="it-IT" altLang="ja-JP" dirty="0" smtClean="0">
                <a:solidFill>
                  <a:schemeClr val="accent1">
                    <a:lumMod val="75000"/>
                  </a:schemeClr>
                </a:solidFill>
                <a:effectLst/>
              </a:rPr>
              <a:t/>
            </a:r>
            <a:br>
              <a:rPr lang="it-IT" altLang="ja-JP" dirty="0" smtClean="0">
                <a:solidFill>
                  <a:schemeClr val="accent1">
                    <a:lumMod val="75000"/>
                  </a:schemeClr>
                </a:solidFill>
                <a:effectLst/>
              </a:rPr>
            </a:br>
            <a:r>
              <a:rPr lang="ja-JP" altLang="it-IT" sz="6000" dirty="0" smtClean="0">
                <a:solidFill>
                  <a:schemeClr val="accent1">
                    <a:lumMod val="75000"/>
                  </a:schemeClr>
                </a:solidFill>
                <a:effectLst/>
                <a:latin typeface="Georgia Pro Semibold" pitchFamily="18" charset="0"/>
              </a:rPr>
              <a:t>日</a:t>
            </a:r>
            <a:r>
              <a:rPr lang="ja-JP" altLang="it-IT" sz="3600" dirty="0" smtClean="0">
                <a:solidFill>
                  <a:schemeClr val="accent1">
                    <a:lumMod val="75000"/>
                  </a:schemeClr>
                </a:solidFill>
                <a:effectLst/>
                <a:latin typeface="Georgia Pro Semibold" pitchFamily="18" charset="0"/>
              </a:rPr>
              <a:t> </a:t>
            </a:r>
            <a:r>
              <a:rPr lang="it-IT" altLang="ja-JP" sz="3600" dirty="0" smtClean="0">
                <a:solidFill>
                  <a:schemeClr val="accent1">
                    <a:lumMod val="75000"/>
                  </a:schemeClr>
                </a:solidFill>
                <a:effectLst/>
                <a:latin typeface="Georgia Pro Semibold" pitchFamily="18" charset="0"/>
              </a:rPr>
              <a:t>Ni: Sole</a:t>
            </a:r>
            <a:br>
              <a:rPr lang="it-IT" altLang="ja-JP" sz="3600" dirty="0" smtClean="0">
                <a:solidFill>
                  <a:schemeClr val="accent1">
                    <a:lumMod val="75000"/>
                  </a:schemeClr>
                </a:solidFill>
                <a:effectLst/>
                <a:latin typeface="Georgia Pro Semibold" pitchFamily="18" charset="0"/>
              </a:rPr>
            </a:br>
            <a:r>
              <a:rPr lang="ja-JP" altLang="it-IT" sz="6000" dirty="0" smtClean="0">
                <a:solidFill>
                  <a:schemeClr val="accent1">
                    <a:lumMod val="75000"/>
                  </a:schemeClr>
                </a:solidFill>
                <a:effectLst/>
                <a:latin typeface="Georgia Pro Semibold" pitchFamily="18" charset="0"/>
              </a:rPr>
              <a:t>本</a:t>
            </a:r>
            <a:r>
              <a:rPr lang="ja-JP" altLang="it-IT" sz="3600" dirty="0" smtClean="0">
                <a:solidFill>
                  <a:schemeClr val="accent1">
                    <a:lumMod val="75000"/>
                  </a:schemeClr>
                </a:solidFill>
                <a:effectLst/>
                <a:latin typeface="Georgia Pro Semibold" pitchFamily="18" charset="0"/>
              </a:rPr>
              <a:t> </a:t>
            </a:r>
            <a:r>
              <a:rPr lang="it-IT" altLang="ja-JP" sz="3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Georgia Pro Semibold" pitchFamily="18" charset="0"/>
              </a:rPr>
              <a:t>Hon</a:t>
            </a:r>
            <a:r>
              <a:rPr lang="it-IT" altLang="ja-JP" sz="3600" dirty="0" smtClean="0">
                <a:solidFill>
                  <a:schemeClr val="accent1">
                    <a:lumMod val="75000"/>
                  </a:schemeClr>
                </a:solidFill>
                <a:effectLst/>
                <a:latin typeface="Georgia Pro Semibold" pitchFamily="18" charset="0"/>
              </a:rPr>
              <a:t>: Origine</a:t>
            </a:r>
            <a:r>
              <a:rPr lang="it-IT" altLang="ja-JP" sz="360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Georgia Pro Semibold" pitchFamily="18" charset="0"/>
              </a:rPr>
              <a:t/>
            </a:r>
            <a:br>
              <a:rPr lang="it-IT" altLang="ja-JP" sz="360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Georgia Pro Semibold" pitchFamily="18" charset="0"/>
              </a:rPr>
            </a:br>
            <a:r>
              <a:rPr lang="ja-JP" altLang="it-IT" sz="6000" dirty="0" smtClean="0">
                <a:solidFill>
                  <a:schemeClr val="bg1"/>
                </a:solidFill>
                <a:effectLst/>
              </a:rPr>
              <a:t>語 </a:t>
            </a:r>
            <a:r>
              <a:rPr lang="it-IT" altLang="ja-JP" sz="3600" i="1" dirty="0" smtClean="0">
                <a:solidFill>
                  <a:schemeClr val="bg1"/>
                </a:solidFill>
                <a:effectLst/>
                <a:latin typeface="Georgia Pro Semibold" pitchFamily="18" charset="0"/>
              </a:rPr>
              <a:t>Go: Linguaggio</a:t>
            </a:r>
            <a:br>
              <a:rPr lang="it-IT" altLang="ja-JP" sz="3600" i="1" dirty="0" smtClean="0">
                <a:solidFill>
                  <a:schemeClr val="bg1"/>
                </a:solidFill>
                <a:effectLst/>
                <a:latin typeface="Georgia Pro Semibold" pitchFamily="18" charset="0"/>
              </a:rPr>
            </a:br>
            <a:r>
              <a:rPr lang="it-IT" altLang="ja-JP" sz="3600" i="1" dirty="0" err="1">
                <a:solidFill>
                  <a:schemeClr val="bg1"/>
                </a:solidFill>
                <a:effectLst/>
                <a:latin typeface="Georgia Pro Semibold" pitchFamily="18" charset="0"/>
              </a:rPr>
              <a:t>Nihongo</a:t>
            </a:r>
            <a:r>
              <a:rPr lang="it-IT" altLang="ja-JP" sz="3600" i="1" dirty="0">
                <a:solidFill>
                  <a:schemeClr val="bg1"/>
                </a:solidFill>
                <a:effectLst/>
                <a:latin typeface="Georgia Pro Semibold" pitchFamily="18" charset="0"/>
              </a:rPr>
              <a:t>, La lingua giapponese</a:t>
            </a:r>
            <a:br>
              <a:rPr lang="it-IT" altLang="ja-JP" sz="3600" i="1" dirty="0">
                <a:solidFill>
                  <a:schemeClr val="bg1"/>
                </a:solidFill>
                <a:effectLst/>
                <a:latin typeface="Georgia Pro Semibold" pitchFamily="18" charset="0"/>
              </a:rPr>
            </a:br>
            <a:endParaRPr lang="it-IT" sz="3600" i="1" dirty="0">
              <a:solidFill>
                <a:schemeClr val="bg1"/>
              </a:solidFill>
              <a:effectLst/>
              <a:latin typeface="Georgia Pro Semibold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556792"/>
            <a:ext cx="828962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0109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647563" y="1533465"/>
            <a:ext cx="7848872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None/>
            </a:pPr>
            <a:r>
              <a:rPr lang="it-IT" sz="3200" b="1" i="1" dirty="0" smtClean="0">
                <a:latin typeface="Georgia Pro Semibold" pitchFamily="18" charset="0"/>
              </a:rPr>
              <a:t>                       </a:t>
            </a:r>
            <a:r>
              <a:rPr lang="it-IT" sz="3200" b="1" dirty="0" smtClean="0">
                <a:solidFill>
                  <a:schemeClr val="tx2"/>
                </a:solidFill>
                <a:latin typeface="Georgia Pro Semibold" pitchFamily="18" charset="0"/>
              </a:rPr>
              <a:t>Prestiti Linguisti  </a:t>
            </a:r>
          </a:p>
          <a:p>
            <a:pPr lvl="0">
              <a:buNone/>
            </a:pPr>
            <a:r>
              <a:rPr lang="it-IT" sz="3200" b="1" dirty="0" smtClean="0">
                <a:solidFill>
                  <a:schemeClr val="tx2"/>
                </a:solidFill>
                <a:latin typeface="Georgia Pro Semibold" pitchFamily="18" charset="0"/>
              </a:rPr>
              <a:t> </a:t>
            </a:r>
          </a:p>
          <a:p>
            <a:pPr lvl="0" algn="ctr">
              <a:buNone/>
            </a:pPr>
            <a:r>
              <a:rPr lang="it-IT" sz="2800" b="1" dirty="0" err="1" smtClean="0">
                <a:solidFill>
                  <a:schemeClr val="tx2"/>
                </a:solidFill>
                <a:latin typeface="Georgia Pro Semibold" pitchFamily="18" charset="0"/>
              </a:rPr>
              <a:t>Painapporu</a:t>
            </a:r>
            <a:r>
              <a:rPr lang="it-IT" sz="2800" b="1" dirty="0" smtClean="0">
                <a:solidFill>
                  <a:schemeClr val="tx2"/>
                </a:solidFill>
                <a:latin typeface="Georgia Pro Semibold" pitchFamily="18" charset="0"/>
              </a:rPr>
              <a:t>: </a:t>
            </a:r>
            <a:r>
              <a:rPr lang="it-IT" sz="2800" b="1" dirty="0">
                <a:solidFill>
                  <a:schemeClr val="tx2"/>
                </a:solidFill>
                <a:latin typeface="Georgia Pro Semibold" pitchFamily="18" charset="0"/>
              </a:rPr>
              <a:t>Ananas</a:t>
            </a:r>
          </a:p>
          <a:p>
            <a:pPr lvl="0" algn="ctr">
              <a:buNone/>
            </a:pPr>
            <a:r>
              <a:rPr lang="it-IT" sz="2800" b="1" dirty="0" err="1" smtClean="0">
                <a:solidFill>
                  <a:schemeClr val="tx2"/>
                </a:solidFill>
                <a:latin typeface="Georgia Pro Semibold" pitchFamily="18" charset="0"/>
              </a:rPr>
              <a:t>Aisukuri</a:t>
            </a:r>
            <a:r>
              <a:rPr lang="it-IT" sz="2800" b="1" dirty="0" smtClean="0">
                <a:solidFill>
                  <a:schemeClr val="tx2"/>
                </a:solidFill>
                <a:latin typeface="Georgia Pro Semibold" pitchFamily="18" charset="0"/>
              </a:rPr>
              <a:t>-mu:  </a:t>
            </a:r>
            <a:r>
              <a:rPr lang="it-IT" sz="2800" b="1" dirty="0">
                <a:solidFill>
                  <a:schemeClr val="tx2"/>
                </a:solidFill>
                <a:latin typeface="Georgia Pro Semibold" pitchFamily="18" charset="0"/>
              </a:rPr>
              <a:t>Gelato </a:t>
            </a:r>
          </a:p>
          <a:p>
            <a:pPr lvl="0" algn="ctr">
              <a:buNone/>
            </a:pPr>
            <a:r>
              <a:rPr lang="it-IT" sz="2800" b="1" dirty="0" err="1" smtClean="0">
                <a:solidFill>
                  <a:schemeClr val="tx2"/>
                </a:solidFill>
                <a:latin typeface="Georgia Pro Semibold" pitchFamily="18" charset="0"/>
              </a:rPr>
              <a:t>Naifu</a:t>
            </a:r>
            <a:r>
              <a:rPr lang="it-IT" sz="2800" b="1" dirty="0" smtClean="0">
                <a:solidFill>
                  <a:schemeClr val="tx2"/>
                </a:solidFill>
                <a:latin typeface="Georgia Pro Semibold" pitchFamily="18" charset="0"/>
              </a:rPr>
              <a:t>: </a:t>
            </a:r>
            <a:r>
              <a:rPr lang="it-IT" sz="2800" b="1" dirty="0">
                <a:solidFill>
                  <a:schemeClr val="tx2"/>
                </a:solidFill>
                <a:latin typeface="Georgia Pro Semibold" pitchFamily="18" charset="0"/>
              </a:rPr>
              <a:t>Coltello</a:t>
            </a:r>
          </a:p>
          <a:p>
            <a:pPr lvl="0" algn="ctr">
              <a:buNone/>
            </a:pPr>
            <a:r>
              <a:rPr lang="it-IT" sz="2800" b="1" dirty="0" smtClean="0">
                <a:solidFill>
                  <a:schemeClr val="tx2"/>
                </a:solidFill>
                <a:latin typeface="Georgia Pro Semibold" pitchFamily="18" charset="0"/>
              </a:rPr>
              <a:t>Bi-</a:t>
            </a:r>
            <a:r>
              <a:rPr lang="it-IT" sz="2800" b="1" dirty="0" err="1" smtClean="0">
                <a:solidFill>
                  <a:schemeClr val="tx2"/>
                </a:solidFill>
                <a:latin typeface="Georgia Pro Semibold" pitchFamily="18" charset="0"/>
              </a:rPr>
              <a:t>ru</a:t>
            </a:r>
            <a:r>
              <a:rPr lang="it-IT" sz="2800" b="1" dirty="0">
                <a:solidFill>
                  <a:schemeClr val="tx2"/>
                </a:solidFill>
                <a:latin typeface="Georgia Pro Semibold" pitchFamily="18" charset="0"/>
              </a:rPr>
              <a:t>: </a:t>
            </a:r>
            <a:r>
              <a:rPr lang="it-IT" sz="2800" b="1" dirty="0" smtClean="0">
                <a:solidFill>
                  <a:schemeClr val="tx2"/>
                </a:solidFill>
                <a:latin typeface="Georgia Pro Semibold" pitchFamily="18" charset="0"/>
              </a:rPr>
              <a:t>Birra  </a:t>
            </a:r>
            <a:endParaRPr lang="it-IT" sz="2800" b="1" dirty="0">
              <a:solidFill>
                <a:schemeClr val="tx2"/>
              </a:solidFill>
              <a:latin typeface="Georgia Pro Semibold" pitchFamily="18" charset="0"/>
            </a:endParaRPr>
          </a:p>
          <a:p>
            <a:pPr lvl="0" algn="ctr">
              <a:buNone/>
            </a:pPr>
            <a:r>
              <a:rPr lang="it-IT" sz="2800" b="1" dirty="0" err="1" smtClean="0">
                <a:solidFill>
                  <a:schemeClr val="tx2"/>
                </a:solidFill>
                <a:latin typeface="Georgia Pro Semibold" pitchFamily="18" charset="0"/>
              </a:rPr>
              <a:t>Caferatte</a:t>
            </a:r>
            <a:r>
              <a:rPr lang="it-IT" sz="2800" b="1" dirty="0" smtClean="0">
                <a:solidFill>
                  <a:schemeClr val="tx2"/>
                </a:solidFill>
                <a:latin typeface="Georgia Pro Semibold" pitchFamily="18" charset="0"/>
              </a:rPr>
              <a:t>: </a:t>
            </a:r>
            <a:r>
              <a:rPr lang="it-IT" sz="2800" b="1" dirty="0">
                <a:solidFill>
                  <a:schemeClr val="tx2"/>
                </a:solidFill>
                <a:latin typeface="Georgia Pro Semibold" pitchFamily="18" charset="0"/>
              </a:rPr>
              <a:t>Caffelatte</a:t>
            </a:r>
          </a:p>
          <a:p>
            <a:pPr lvl="0" algn="ctr">
              <a:buNone/>
            </a:pPr>
            <a:r>
              <a:rPr lang="it-IT" sz="2800" b="1" dirty="0" smtClean="0">
                <a:solidFill>
                  <a:schemeClr val="tx2"/>
                </a:solidFill>
                <a:latin typeface="Georgia Pro Semibold" pitchFamily="18" charset="0"/>
              </a:rPr>
              <a:t>Pan: Pane</a:t>
            </a:r>
          </a:p>
          <a:p>
            <a:pPr lvl="0">
              <a:buNone/>
            </a:pPr>
            <a:r>
              <a:rPr lang="it-IT" sz="3200" b="1" dirty="0" smtClean="0">
                <a:solidFill>
                  <a:schemeClr val="tx2"/>
                </a:solidFill>
                <a:latin typeface="Georgia Pro Semibold" pitchFamily="18" charset="0"/>
              </a:rPr>
              <a:t> </a:t>
            </a:r>
          </a:p>
          <a:p>
            <a:pPr lvl="0">
              <a:buNone/>
            </a:pPr>
            <a:r>
              <a:rPr lang="it-IT" sz="3200" b="1" dirty="0" smtClean="0">
                <a:solidFill>
                  <a:schemeClr val="tx2"/>
                </a:solidFill>
                <a:latin typeface="Georgia Pro Semibold" pitchFamily="18" charset="0"/>
              </a:rPr>
              <a:t>                          Onomatopee</a:t>
            </a:r>
            <a:endParaRPr lang="it-IT" sz="3200" b="1" dirty="0">
              <a:solidFill>
                <a:schemeClr val="tx2"/>
              </a:solidFill>
              <a:latin typeface="Georgia Pro Semibold" pitchFamily="18" charset="0"/>
            </a:endParaRPr>
          </a:p>
          <a:p>
            <a:pPr lvl="0" algn="ctr">
              <a:buNone/>
            </a:pPr>
            <a:r>
              <a:rPr lang="it-IT" sz="3200" b="1" dirty="0" err="1" smtClean="0">
                <a:solidFill>
                  <a:schemeClr val="tx2"/>
                </a:solidFill>
                <a:latin typeface="Georgia Pro Semibold" pitchFamily="18" charset="0"/>
              </a:rPr>
              <a:t>Gorogoro</a:t>
            </a:r>
            <a:endParaRPr lang="it-IT" sz="3200" b="1" dirty="0">
              <a:solidFill>
                <a:schemeClr val="tx2"/>
              </a:solidFill>
              <a:latin typeface="Georgia Pro Semibold" pitchFamily="18" charset="0"/>
            </a:endParaRPr>
          </a:p>
          <a:p>
            <a:pPr lvl="0" algn="ctr">
              <a:buNone/>
            </a:pPr>
            <a:r>
              <a:rPr lang="it-IT" sz="1600" b="1" dirty="0">
                <a:latin typeface="Bookman Old Style" pitchFamily="18" charset="0"/>
              </a:rPr>
              <a:t> </a:t>
            </a:r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8804" y="460995"/>
            <a:ext cx="9143999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altLang="ja-JP" sz="5700" i="1" dirty="0" smtClean="0">
                <a:latin typeface="Georgia Pro Semibold" pitchFamily="18" charset="0"/>
              </a:rPr>
              <a:t> </a:t>
            </a:r>
            <a:r>
              <a:rPr lang="it-IT" altLang="ja-JP" sz="4700" dirty="0" smtClean="0">
                <a:solidFill>
                  <a:schemeClr val="tx2"/>
                </a:solidFill>
                <a:latin typeface="Georgia Pro Semibold" pitchFamily="18" charset="0"/>
              </a:rPr>
              <a:t>Caratteristiche Facilitanti </a:t>
            </a:r>
            <a:br>
              <a:rPr lang="it-IT" altLang="ja-JP" sz="4700" dirty="0" smtClean="0">
                <a:solidFill>
                  <a:schemeClr val="tx2"/>
                </a:solidFill>
                <a:latin typeface="Georgia Pro Semibold" pitchFamily="18" charset="0"/>
              </a:rPr>
            </a:br>
            <a:endParaRPr lang="it-IT" sz="4700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755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1" y="279543"/>
            <a:ext cx="9143999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altLang="ja-JP" sz="6600" dirty="0" smtClean="0">
                <a:latin typeface="Georgia Pro Semibold" pitchFamily="18" charset="0"/>
              </a:rPr>
              <a:t> </a:t>
            </a:r>
            <a:r>
              <a:rPr lang="it-IT" altLang="ja-JP" sz="5700" dirty="0" smtClean="0">
                <a:solidFill>
                  <a:schemeClr val="tx2"/>
                </a:solidFill>
                <a:latin typeface="Georgia Pro Semibold" pitchFamily="18" charset="0"/>
              </a:rPr>
              <a:t>Difficoltà</a:t>
            </a:r>
            <a:r>
              <a:rPr lang="it-IT" altLang="ja-JP" sz="6600" dirty="0" smtClean="0">
                <a:latin typeface="Georgia Pro Semibold" pitchFamily="18" charset="0"/>
              </a:rPr>
              <a:t/>
            </a:r>
            <a:br>
              <a:rPr lang="it-IT" altLang="ja-JP" sz="6600" dirty="0" smtClean="0">
                <a:latin typeface="Georgia Pro Semibold" pitchFamily="18" charset="0"/>
              </a:rPr>
            </a:br>
            <a:endParaRPr lang="it-IT" sz="6600" dirty="0"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3374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1" y="279543"/>
            <a:ext cx="9143999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altLang="ja-JP" sz="6600" dirty="0" smtClean="0">
                <a:latin typeface="Georgia Pro Semibold" pitchFamily="18" charset="0"/>
              </a:rPr>
              <a:t> </a:t>
            </a:r>
            <a:r>
              <a:rPr lang="it-IT" altLang="ja-JP" sz="5700" dirty="0" smtClean="0">
                <a:solidFill>
                  <a:schemeClr val="tx2"/>
                </a:solidFill>
                <a:latin typeface="Georgia Pro Semibold" pitchFamily="18" charset="0"/>
              </a:rPr>
              <a:t>Difficoltà</a:t>
            </a:r>
            <a:r>
              <a:rPr lang="it-IT" altLang="ja-JP" sz="6600" dirty="0" smtClean="0">
                <a:latin typeface="Georgia Pro Semibold" pitchFamily="18" charset="0"/>
              </a:rPr>
              <a:t/>
            </a:r>
            <a:br>
              <a:rPr lang="it-IT" altLang="ja-JP" sz="6600" dirty="0" smtClean="0">
                <a:latin typeface="Georgia Pro Semibold" pitchFamily="18" charset="0"/>
              </a:rPr>
            </a:br>
            <a:endParaRPr lang="it-IT" sz="6600" dirty="0">
              <a:latin typeface="Georgia Pro Semibold" pitchFamily="18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627856" y="1596448"/>
            <a:ext cx="7992888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b="1" i="1" dirty="0" smtClean="0">
                <a:latin typeface="Georgia Pro Semibold" pitchFamily="18" charset="0"/>
              </a:rPr>
              <a:t>      </a:t>
            </a:r>
            <a:r>
              <a:rPr lang="it-IT" sz="3200" b="1" dirty="0" smtClean="0">
                <a:solidFill>
                  <a:schemeClr val="tx2"/>
                </a:solidFill>
                <a:latin typeface="Georgia Pro Semibold" pitchFamily="18" charset="0"/>
              </a:rPr>
              <a:t>Livelli di Cortesia (registri )</a:t>
            </a:r>
          </a:p>
          <a:p>
            <a:pPr algn="ctr"/>
            <a:endParaRPr lang="it-IT" sz="3200" b="1" dirty="0" smtClean="0">
              <a:solidFill>
                <a:schemeClr val="tx2"/>
              </a:solidFill>
              <a:latin typeface="Georgia Pro Semibold" pitchFamily="18" charset="0"/>
            </a:endParaRPr>
          </a:p>
          <a:p>
            <a:pPr algn="ctr"/>
            <a:r>
              <a:rPr lang="it-IT" sz="2800" b="1" dirty="0" smtClean="0">
                <a:solidFill>
                  <a:schemeClr val="bg1"/>
                </a:solidFill>
                <a:latin typeface="Georgia Pro Semibold" pitchFamily="18" charset="0"/>
              </a:rPr>
              <a:t>Forma </a:t>
            </a:r>
            <a:r>
              <a:rPr lang="it-IT" sz="2800" b="1" dirty="0">
                <a:solidFill>
                  <a:schemeClr val="bg1"/>
                </a:solidFill>
                <a:latin typeface="Georgia Pro Semibold" pitchFamily="18" charset="0"/>
              </a:rPr>
              <a:t>Piana, utilizzata tra famigliari stretti e tra amici intimi</a:t>
            </a:r>
            <a:r>
              <a:rPr lang="it-IT" sz="2800" b="1" dirty="0" smtClean="0">
                <a:solidFill>
                  <a:schemeClr val="bg1"/>
                </a:solidFill>
                <a:latin typeface="Georgia Pro Semibold" pitchFamily="18" charset="0"/>
              </a:rPr>
              <a:t>.</a:t>
            </a:r>
          </a:p>
          <a:p>
            <a:pPr algn="ctr"/>
            <a:r>
              <a:rPr lang="ja-JP" altLang="it-IT" sz="2800" b="1" dirty="0">
                <a:solidFill>
                  <a:schemeClr val="bg1"/>
                </a:solidFill>
                <a:latin typeface="Georgia Pro Semibold" pitchFamily="18" charset="0"/>
              </a:rPr>
              <a:t>　</a:t>
            </a:r>
            <a:endParaRPr lang="it-IT" altLang="ja-JP" sz="2800" b="1" dirty="0" smtClean="0">
              <a:solidFill>
                <a:schemeClr val="bg1"/>
              </a:solidFill>
              <a:latin typeface="Georgia Pro Semibold" pitchFamily="18" charset="0"/>
            </a:endParaRPr>
          </a:p>
          <a:p>
            <a:pPr algn="ctr"/>
            <a:r>
              <a:rPr lang="it-IT" sz="2800" b="1" dirty="0" smtClean="0">
                <a:solidFill>
                  <a:schemeClr val="bg1"/>
                </a:solidFill>
                <a:latin typeface="Georgia Pro Semibold" pitchFamily="18" charset="0"/>
              </a:rPr>
              <a:t>Forma </a:t>
            </a:r>
            <a:r>
              <a:rPr lang="it-IT" sz="2800" b="1" dirty="0">
                <a:solidFill>
                  <a:schemeClr val="bg1"/>
                </a:solidFill>
                <a:latin typeface="Georgia Pro Semibold" pitchFamily="18" charset="0"/>
              </a:rPr>
              <a:t>Cortese, utilizzata nella maggior parte dei casi, ovvero al lavoro, tra conoscenti e, spesso anche tra amici</a:t>
            </a:r>
            <a:r>
              <a:rPr lang="it-IT" sz="2800" b="1" dirty="0" smtClean="0">
                <a:solidFill>
                  <a:schemeClr val="bg1"/>
                </a:solidFill>
                <a:latin typeface="Georgia Pro Semibold" pitchFamily="18" charset="0"/>
              </a:rPr>
              <a:t>.</a:t>
            </a:r>
          </a:p>
          <a:p>
            <a:pPr marL="457200" indent="-457200" algn="ctr">
              <a:buFontTx/>
              <a:buChar char="-"/>
            </a:pPr>
            <a:endParaRPr lang="it-IT" sz="2800" b="1" dirty="0">
              <a:solidFill>
                <a:schemeClr val="bg1"/>
              </a:solidFill>
              <a:latin typeface="Georgia Pro Semibold" pitchFamily="18" charset="0"/>
            </a:endParaRPr>
          </a:p>
          <a:p>
            <a:pPr algn="ctr"/>
            <a:r>
              <a:rPr lang="it-IT" sz="2800" b="1" dirty="0" smtClean="0">
                <a:solidFill>
                  <a:schemeClr val="bg1"/>
                </a:solidFill>
                <a:latin typeface="Georgia Pro Semibold" pitchFamily="18" charset="0"/>
              </a:rPr>
              <a:t>Forma </a:t>
            </a:r>
            <a:r>
              <a:rPr lang="it-IT" sz="2800" b="1" dirty="0">
                <a:solidFill>
                  <a:schemeClr val="bg1"/>
                </a:solidFill>
                <a:latin typeface="Georgia Pro Semibold" pitchFamily="18" charset="0"/>
              </a:rPr>
              <a:t>Umile, </a:t>
            </a:r>
            <a:r>
              <a:rPr lang="it-IT" sz="2800" b="1" dirty="0" smtClean="0">
                <a:solidFill>
                  <a:schemeClr val="bg1"/>
                </a:solidFill>
                <a:latin typeface="Georgia Pro Semibold" pitchFamily="18" charset="0"/>
              </a:rPr>
              <a:t> situazioni </a:t>
            </a:r>
            <a:r>
              <a:rPr lang="it-IT" sz="2800" b="1" dirty="0">
                <a:solidFill>
                  <a:schemeClr val="bg1"/>
                </a:solidFill>
                <a:latin typeface="Georgia Pro Semibold" pitchFamily="18" charset="0"/>
              </a:rPr>
              <a:t>estremamente </a:t>
            </a:r>
            <a:r>
              <a:rPr lang="it-IT" sz="2800" b="1" dirty="0" smtClean="0">
                <a:solidFill>
                  <a:schemeClr val="bg1"/>
                </a:solidFill>
                <a:latin typeface="Georgia Pro Semibold" pitchFamily="18" charset="0"/>
              </a:rPr>
              <a:t>formali.</a:t>
            </a:r>
            <a:endParaRPr lang="it-IT" sz="2800" b="1" dirty="0">
              <a:solidFill>
                <a:schemeClr val="bg1"/>
              </a:solidFill>
              <a:latin typeface="Georgia Pro Semibold" pitchFamily="18" charset="0"/>
            </a:endParaRPr>
          </a:p>
          <a:p>
            <a:pPr lvl="0">
              <a:buNone/>
            </a:pPr>
            <a:endParaRPr lang="it-IT" sz="3200" b="1" dirty="0"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516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1" y="279543"/>
            <a:ext cx="9143999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altLang="ja-JP" sz="6600" dirty="0" smtClean="0">
                <a:latin typeface="Georgia Pro Semibold" pitchFamily="18" charset="0"/>
              </a:rPr>
              <a:t> </a:t>
            </a:r>
            <a:r>
              <a:rPr lang="it-IT" altLang="ja-JP" sz="5700" dirty="0" smtClean="0">
                <a:solidFill>
                  <a:schemeClr val="tx2"/>
                </a:solidFill>
                <a:latin typeface="Georgia Pro Semibold" pitchFamily="18" charset="0"/>
              </a:rPr>
              <a:t>Difficoltà</a:t>
            </a:r>
            <a:r>
              <a:rPr lang="it-IT" altLang="ja-JP" sz="6600" dirty="0" smtClean="0">
                <a:latin typeface="Georgia Pro Semibold" pitchFamily="18" charset="0"/>
              </a:rPr>
              <a:t/>
            </a:r>
            <a:br>
              <a:rPr lang="it-IT" altLang="ja-JP" sz="6600" dirty="0" smtClean="0">
                <a:latin typeface="Georgia Pro Semibold" pitchFamily="18" charset="0"/>
              </a:rPr>
            </a:br>
            <a:endParaRPr lang="it-IT" sz="6600" dirty="0">
              <a:latin typeface="Georgia Pro Semibold" pitchFamily="18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627856" y="1596448"/>
            <a:ext cx="7992888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b="1" i="1" dirty="0" smtClean="0">
                <a:latin typeface="Georgia Pro Semibold" pitchFamily="18" charset="0"/>
              </a:rPr>
              <a:t>      </a:t>
            </a:r>
            <a:r>
              <a:rPr lang="it-IT" sz="3200" b="1" dirty="0" smtClean="0">
                <a:solidFill>
                  <a:schemeClr val="tx2"/>
                </a:solidFill>
                <a:latin typeface="Georgia Pro Semibold" pitchFamily="18" charset="0"/>
              </a:rPr>
              <a:t>Livelli di Cortesia (registri )</a:t>
            </a:r>
          </a:p>
          <a:p>
            <a:pPr algn="ctr"/>
            <a:endParaRPr lang="it-IT" sz="3200" b="1" dirty="0" smtClean="0">
              <a:solidFill>
                <a:schemeClr val="tx2"/>
              </a:solidFill>
              <a:latin typeface="Georgia Pro Semibold" pitchFamily="18" charset="0"/>
            </a:endParaRPr>
          </a:p>
          <a:p>
            <a:pPr algn="ctr"/>
            <a:r>
              <a:rPr lang="it-IT" sz="2800" b="1" dirty="0" smtClean="0">
                <a:solidFill>
                  <a:schemeClr val="tx2"/>
                </a:solidFill>
                <a:latin typeface="Georgia Pro Semibold" pitchFamily="18" charset="0"/>
              </a:rPr>
              <a:t>Forma </a:t>
            </a:r>
            <a:r>
              <a:rPr lang="it-IT" sz="2800" b="1" dirty="0">
                <a:solidFill>
                  <a:schemeClr val="tx2"/>
                </a:solidFill>
                <a:latin typeface="Georgia Pro Semibold" pitchFamily="18" charset="0"/>
              </a:rPr>
              <a:t>Piana, utilizzata tra famigliari stretti e tra amici intimi</a:t>
            </a:r>
            <a:r>
              <a:rPr lang="it-IT" sz="2800" b="1" dirty="0" smtClean="0">
                <a:solidFill>
                  <a:schemeClr val="tx2"/>
                </a:solidFill>
                <a:latin typeface="Georgia Pro Semibold" pitchFamily="18" charset="0"/>
              </a:rPr>
              <a:t>.</a:t>
            </a:r>
          </a:p>
          <a:p>
            <a:pPr algn="ctr"/>
            <a:r>
              <a:rPr lang="ja-JP" altLang="it-IT" sz="2800" b="1" dirty="0">
                <a:solidFill>
                  <a:schemeClr val="tx2"/>
                </a:solidFill>
                <a:latin typeface="Georgia Pro Semibold" pitchFamily="18" charset="0"/>
              </a:rPr>
              <a:t>　</a:t>
            </a:r>
            <a:endParaRPr lang="it-IT" altLang="ja-JP" sz="2800" b="1" dirty="0" smtClean="0">
              <a:solidFill>
                <a:schemeClr val="tx2"/>
              </a:solidFill>
              <a:latin typeface="Georgia Pro Semibold" pitchFamily="18" charset="0"/>
            </a:endParaRPr>
          </a:p>
          <a:p>
            <a:pPr algn="ctr"/>
            <a:r>
              <a:rPr lang="it-IT" sz="2800" b="1" dirty="0" smtClean="0">
                <a:solidFill>
                  <a:schemeClr val="bg1"/>
                </a:solidFill>
                <a:latin typeface="Georgia Pro Semibold" pitchFamily="18" charset="0"/>
              </a:rPr>
              <a:t>Forma </a:t>
            </a:r>
            <a:r>
              <a:rPr lang="it-IT" sz="2800" b="1" dirty="0">
                <a:solidFill>
                  <a:schemeClr val="bg1"/>
                </a:solidFill>
                <a:latin typeface="Georgia Pro Semibold" pitchFamily="18" charset="0"/>
              </a:rPr>
              <a:t>Cortese, utilizzata nella maggior parte dei casi, ovvero al lavoro, tra conoscenti e, spesso anche tra amici</a:t>
            </a:r>
            <a:r>
              <a:rPr lang="it-IT" sz="2800" b="1" dirty="0" smtClean="0">
                <a:solidFill>
                  <a:schemeClr val="bg1"/>
                </a:solidFill>
                <a:latin typeface="Georgia Pro Semibold" pitchFamily="18" charset="0"/>
              </a:rPr>
              <a:t>.</a:t>
            </a:r>
          </a:p>
          <a:p>
            <a:pPr marL="457200" indent="-457200" algn="ctr">
              <a:buFontTx/>
              <a:buChar char="-"/>
            </a:pPr>
            <a:endParaRPr lang="it-IT" sz="2800" b="1" dirty="0">
              <a:solidFill>
                <a:schemeClr val="bg1"/>
              </a:solidFill>
              <a:latin typeface="Georgia Pro Semibold" pitchFamily="18" charset="0"/>
            </a:endParaRPr>
          </a:p>
          <a:p>
            <a:pPr algn="ctr"/>
            <a:r>
              <a:rPr lang="it-IT" sz="2800" b="1" dirty="0" smtClean="0">
                <a:solidFill>
                  <a:schemeClr val="bg1"/>
                </a:solidFill>
                <a:latin typeface="Georgia Pro Semibold" pitchFamily="18" charset="0"/>
              </a:rPr>
              <a:t>Forma </a:t>
            </a:r>
            <a:r>
              <a:rPr lang="it-IT" sz="2800" b="1" dirty="0">
                <a:solidFill>
                  <a:schemeClr val="bg1"/>
                </a:solidFill>
                <a:latin typeface="Georgia Pro Semibold" pitchFamily="18" charset="0"/>
              </a:rPr>
              <a:t>Umile, </a:t>
            </a:r>
            <a:r>
              <a:rPr lang="it-IT" sz="2800" b="1" dirty="0" smtClean="0">
                <a:solidFill>
                  <a:schemeClr val="bg1"/>
                </a:solidFill>
                <a:latin typeface="Georgia Pro Semibold" pitchFamily="18" charset="0"/>
              </a:rPr>
              <a:t> situazioni </a:t>
            </a:r>
            <a:r>
              <a:rPr lang="it-IT" sz="2800" b="1" dirty="0">
                <a:solidFill>
                  <a:schemeClr val="bg1"/>
                </a:solidFill>
                <a:latin typeface="Georgia Pro Semibold" pitchFamily="18" charset="0"/>
              </a:rPr>
              <a:t>estremamente </a:t>
            </a:r>
            <a:r>
              <a:rPr lang="it-IT" sz="2800" b="1" dirty="0" smtClean="0">
                <a:solidFill>
                  <a:schemeClr val="bg1"/>
                </a:solidFill>
                <a:latin typeface="Georgia Pro Semibold" pitchFamily="18" charset="0"/>
              </a:rPr>
              <a:t>formali.</a:t>
            </a:r>
            <a:endParaRPr lang="it-IT" sz="2800" b="1" dirty="0">
              <a:solidFill>
                <a:schemeClr val="bg1"/>
              </a:solidFill>
              <a:latin typeface="Georgia Pro Semibold" pitchFamily="18" charset="0"/>
            </a:endParaRPr>
          </a:p>
          <a:p>
            <a:pPr lvl="0">
              <a:buNone/>
            </a:pPr>
            <a:endParaRPr lang="it-IT" sz="3200" b="1" dirty="0"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516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1" y="279543"/>
            <a:ext cx="9143999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altLang="ja-JP" sz="6600" dirty="0" smtClean="0">
                <a:latin typeface="Georgia Pro Semibold" pitchFamily="18" charset="0"/>
              </a:rPr>
              <a:t> </a:t>
            </a:r>
            <a:r>
              <a:rPr lang="it-IT" altLang="ja-JP" sz="5700" dirty="0" smtClean="0">
                <a:solidFill>
                  <a:schemeClr val="tx2"/>
                </a:solidFill>
                <a:latin typeface="Georgia Pro Semibold" pitchFamily="18" charset="0"/>
              </a:rPr>
              <a:t>Difficoltà</a:t>
            </a:r>
            <a:r>
              <a:rPr lang="it-IT" altLang="ja-JP" sz="6600" dirty="0" smtClean="0">
                <a:latin typeface="Georgia Pro Semibold" pitchFamily="18" charset="0"/>
              </a:rPr>
              <a:t/>
            </a:r>
            <a:br>
              <a:rPr lang="it-IT" altLang="ja-JP" sz="6600" dirty="0" smtClean="0">
                <a:latin typeface="Georgia Pro Semibold" pitchFamily="18" charset="0"/>
              </a:rPr>
            </a:br>
            <a:endParaRPr lang="it-IT" sz="6600" dirty="0">
              <a:latin typeface="Georgia Pro Semibold" pitchFamily="18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627856" y="1596448"/>
            <a:ext cx="7992888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b="1" i="1" dirty="0" smtClean="0">
                <a:latin typeface="Georgia Pro Semibold" pitchFamily="18" charset="0"/>
              </a:rPr>
              <a:t>      </a:t>
            </a:r>
            <a:r>
              <a:rPr lang="it-IT" sz="3200" b="1" dirty="0" smtClean="0">
                <a:solidFill>
                  <a:schemeClr val="tx2"/>
                </a:solidFill>
                <a:latin typeface="Georgia Pro Semibold" pitchFamily="18" charset="0"/>
              </a:rPr>
              <a:t>Livelli di Cortesia (registri )</a:t>
            </a:r>
          </a:p>
          <a:p>
            <a:pPr algn="ctr"/>
            <a:endParaRPr lang="it-IT" sz="3200" b="1" dirty="0" smtClean="0">
              <a:solidFill>
                <a:schemeClr val="tx2"/>
              </a:solidFill>
              <a:latin typeface="Georgia Pro Semibold" pitchFamily="18" charset="0"/>
            </a:endParaRPr>
          </a:p>
          <a:p>
            <a:pPr algn="ctr"/>
            <a:r>
              <a:rPr lang="it-IT" sz="2800" b="1" dirty="0" smtClean="0">
                <a:solidFill>
                  <a:schemeClr val="tx2"/>
                </a:solidFill>
                <a:latin typeface="Georgia Pro Semibold" pitchFamily="18" charset="0"/>
              </a:rPr>
              <a:t>Forma </a:t>
            </a:r>
            <a:r>
              <a:rPr lang="it-IT" sz="2800" b="1" dirty="0">
                <a:solidFill>
                  <a:schemeClr val="tx2"/>
                </a:solidFill>
                <a:latin typeface="Georgia Pro Semibold" pitchFamily="18" charset="0"/>
              </a:rPr>
              <a:t>Piana, utilizzata tra famigliari stretti e tra amici intimi</a:t>
            </a:r>
            <a:r>
              <a:rPr lang="it-IT" sz="2800" b="1" dirty="0" smtClean="0">
                <a:solidFill>
                  <a:schemeClr val="tx2"/>
                </a:solidFill>
                <a:latin typeface="Georgia Pro Semibold" pitchFamily="18" charset="0"/>
              </a:rPr>
              <a:t>.</a:t>
            </a:r>
          </a:p>
          <a:p>
            <a:pPr algn="ctr"/>
            <a:r>
              <a:rPr lang="ja-JP" altLang="it-IT" sz="2800" b="1" dirty="0">
                <a:solidFill>
                  <a:schemeClr val="tx2"/>
                </a:solidFill>
                <a:latin typeface="Georgia Pro Semibold" pitchFamily="18" charset="0"/>
              </a:rPr>
              <a:t>　</a:t>
            </a:r>
            <a:endParaRPr lang="it-IT" altLang="ja-JP" sz="2800" b="1" dirty="0" smtClean="0">
              <a:solidFill>
                <a:schemeClr val="tx2"/>
              </a:solidFill>
              <a:latin typeface="Georgia Pro Semibold" pitchFamily="18" charset="0"/>
            </a:endParaRPr>
          </a:p>
          <a:p>
            <a:pPr algn="ctr"/>
            <a:r>
              <a:rPr lang="it-IT" sz="2800" b="1" dirty="0" smtClean="0">
                <a:solidFill>
                  <a:schemeClr val="tx2"/>
                </a:solidFill>
                <a:latin typeface="Georgia Pro Semibold" pitchFamily="18" charset="0"/>
              </a:rPr>
              <a:t>Forma </a:t>
            </a:r>
            <a:r>
              <a:rPr lang="it-IT" sz="2800" b="1" dirty="0">
                <a:solidFill>
                  <a:schemeClr val="tx2"/>
                </a:solidFill>
                <a:latin typeface="Georgia Pro Semibold" pitchFamily="18" charset="0"/>
              </a:rPr>
              <a:t>Cortese, utilizzata nella maggior parte dei casi, ovvero al lavoro, tra conoscenti e, spesso anche tra amici</a:t>
            </a:r>
            <a:r>
              <a:rPr lang="it-IT" sz="2800" b="1" dirty="0" smtClean="0">
                <a:solidFill>
                  <a:schemeClr val="tx2"/>
                </a:solidFill>
                <a:latin typeface="Georgia Pro Semibold" pitchFamily="18" charset="0"/>
              </a:rPr>
              <a:t>.</a:t>
            </a:r>
          </a:p>
          <a:p>
            <a:pPr marL="457200" indent="-457200" algn="ctr">
              <a:buFontTx/>
              <a:buChar char="-"/>
            </a:pPr>
            <a:endParaRPr lang="it-IT" sz="2800" b="1" dirty="0">
              <a:solidFill>
                <a:schemeClr val="tx2"/>
              </a:solidFill>
              <a:latin typeface="Georgia Pro Semibold" pitchFamily="18" charset="0"/>
            </a:endParaRPr>
          </a:p>
          <a:p>
            <a:pPr algn="ctr"/>
            <a:r>
              <a:rPr lang="it-IT" sz="2800" b="1" dirty="0" smtClean="0">
                <a:solidFill>
                  <a:schemeClr val="bg1"/>
                </a:solidFill>
                <a:latin typeface="Georgia Pro Semibold" pitchFamily="18" charset="0"/>
              </a:rPr>
              <a:t>Forma </a:t>
            </a:r>
            <a:r>
              <a:rPr lang="it-IT" sz="2800" b="1" dirty="0">
                <a:solidFill>
                  <a:schemeClr val="bg1"/>
                </a:solidFill>
                <a:latin typeface="Georgia Pro Semibold" pitchFamily="18" charset="0"/>
              </a:rPr>
              <a:t>Umile, </a:t>
            </a:r>
            <a:r>
              <a:rPr lang="it-IT" sz="2800" b="1" dirty="0" smtClean="0">
                <a:solidFill>
                  <a:schemeClr val="bg1"/>
                </a:solidFill>
                <a:latin typeface="Georgia Pro Semibold" pitchFamily="18" charset="0"/>
              </a:rPr>
              <a:t> situazioni </a:t>
            </a:r>
            <a:r>
              <a:rPr lang="it-IT" sz="2800" b="1" dirty="0">
                <a:solidFill>
                  <a:schemeClr val="bg1"/>
                </a:solidFill>
                <a:latin typeface="Georgia Pro Semibold" pitchFamily="18" charset="0"/>
              </a:rPr>
              <a:t>estremamente </a:t>
            </a:r>
            <a:r>
              <a:rPr lang="it-IT" sz="2800" b="1" dirty="0" smtClean="0">
                <a:solidFill>
                  <a:schemeClr val="bg1"/>
                </a:solidFill>
                <a:latin typeface="Georgia Pro Semibold" pitchFamily="18" charset="0"/>
              </a:rPr>
              <a:t>formali.</a:t>
            </a:r>
            <a:endParaRPr lang="it-IT" sz="2800" b="1" dirty="0">
              <a:solidFill>
                <a:schemeClr val="bg1"/>
              </a:solidFill>
              <a:latin typeface="Georgia Pro Semibold" pitchFamily="18" charset="0"/>
            </a:endParaRPr>
          </a:p>
          <a:p>
            <a:pPr lvl="0">
              <a:buNone/>
            </a:pPr>
            <a:endParaRPr lang="it-IT" sz="3200" b="1" dirty="0"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6488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1" y="279543"/>
            <a:ext cx="9143999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altLang="ja-JP" sz="6600" dirty="0" smtClean="0">
                <a:latin typeface="Georgia Pro Semibold" pitchFamily="18" charset="0"/>
              </a:rPr>
              <a:t> </a:t>
            </a:r>
            <a:r>
              <a:rPr lang="it-IT" altLang="ja-JP" sz="5700" dirty="0" smtClean="0">
                <a:solidFill>
                  <a:schemeClr val="tx2"/>
                </a:solidFill>
                <a:latin typeface="Georgia Pro Semibold" pitchFamily="18" charset="0"/>
              </a:rPr>
              <a:t>Difficoltà</a:t>
            </a:r>
            <a:r>
              <a:rPr lang="it-IT" altLang="ja-JP" sz="6600" dirty="0" smtClean="0">
                <a:latin typeface="Georgia Pro Semibold" pitchFamily="18" charset="0"/>
              </a:rPr>
              <a:t/>
            </a:r>
            <a:br>
              <a:rPr lang="it-IT" altLang="ja-JP" sz="6600" dirty="0" smtClean="0">
                <a:latin typeface="Georgia Pro Semibold" pitchFamily="18" charset="0"/>
              </a:rPr>
            </a:br>
            <a:endParaRPr lang="it-IT" sz="6600" dirty="0">
              <a:latin typeface="Georgia Pro Semibold" pitchFamily="18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627856" y="1596448"/>
            <a:ext cx="7992888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b="1" i="1" dirty="0" smtClean="0">
                <a:latin typeface="Georgia Pro Semibold" pitchFamily="18" charset="0"/>
              </a:rPr>
              <a:t>      </a:t>
            </a:r>
            <a:r>
              <a:rPr lang="it-IT" sz="3200" b="1" dirty="0" smtClean="0">
                <a:solidFill>
                  <a:schemeClr val="tx2"/>
                </a:solidFill>
                <a:latin typeface="Georgia Pro Semibold" pitchFamily="18" charset="0"/>
              </a:rPr>
              <a:t>Livelli di Cortesia (registri )</a:t>
            </a:r>
          </a:p>
          <a:p>
            <a:pPr algn="ctr"/>
            <a:endParaRPr lang="it-IT" sz="3200" b="1" dirty="0" smtClean="0">
              <a:solidFill>
                <a:schemeClr val="tx2"/>
              </a:solidFill>
              <a:latin typeface="Georgia Pro Semibold" pitchFamily="18" charset="0"/>
            </a:endParaRPr>
          </a:p>
          <a:p>
            <a:pPr algn="ctr"/>
            <a:r>
              <a:rPr lang="it-IT" sz="2800" b="1" dirty="0" smtClean="0">
                <a:solidFill>
                  <a:schemeClr val="tx2"/>
                </a:solidFill>
                <a:latin typeface="Georgia Pro Semibold" pitchFamily="18" charset="0"/>
              </a:rPr>
              <a:t>Forma </a:t>
            </a:r>
            <a:r>
              <a:rPr lang="it-IT" sz="2800" b="1" dirty="0">
                <a:solidFill>
                  <a:schemeClr val="tx2"/>
                </a:solidFill>
                <a:latin typeface="Georgia Pro Semibold" pitchFamily="18" charset="0"/>
              </a:rPr>
              <a:t>Piana, utilizzata tra famigliari stretti e tra amici intimi</a:t>
            </a:r>
            <a:r>
              <a:rPr lang="it-IT" sz="2800" b="1" dirty="0" smtClean="0">
                <a:solidFill>
                  <a:schemeClr val="tx2"/>
                </a:solidFill>
                <a:latin typeface="Georgia Pro Semibold" pitchFamily="18" charset="0"/>
              </a:rPr>
              <a:t>.</a:t>
            </a:r>
          </a:p>
          <a:p>
            <a:pPr algn="ctr"/>
            <a:r>
              <a:rPr lang="ja-JP" altLang="it-IT" sz="2800" b="1" dirty="0">
                <a:solidFill>
                  <a:schemeClr val="tx2"/>
                </a:solidFill>
                <a:latin typeface="Georgia Pro Semibold" pitchFamily="18" charset="0"/>
              </a:rPr>
              <a:t>　</a:t>
            </a:r>
            <a:endParaRPr lang="it-IT" altLang="ja-JP" sz="2800" b="1" dirty="0" smtClean="0">
              <a:solidFill>
                <a:schemeClr val="tx2"/>
              </a:solidFill>
              <a:latin typeface="Georgia Pro Semibold" pitchFamily="18" charset="0"/>
            </a:endParaRPr>
          </a:p>
          <a:p>
            <a:pPr algn="ctr"/>
            <a:r>
              <a:rPr lang="it-IT" sz="2800" b="1" dirty="0" smtClean="0">
                <a:solidFill>
                  <a:schemeClr val="tx2"/>
                </a:solidFill>
                <a:latin typeface="Georgia Pro Semibold" pitchFamily="18" charset="0"/>
              </a:rPr>
              <a:t>Forma </a:t>
            </a:r>
            <a:r>
              <a:rPr lang="it-IT" sz="2800" b="1" dirty="0">
                <a:solidFill>
                  <a:schemeClr val="tx2"/>
                </a:solidFill>
                <a:latin typeface="Georgia Pro Semibold" pitchFamily="18" charset="0"/>
              </a:rPr>
              <a:t>Cortese, utilizzata nella maggior parte dei casi, ovvero al lavoro, tra conoscenti e, spesso anche tra amici</a:t>
            </a:r>
            <a:r>
              <a:rPr lang="it-IT" sz="2800" b="1" dirty="0" smtClean="0">
                <a:solidFill>
                  <a:schemeClr val="tx2"/>
                </a:solidFill>
                <a:latin typeface="Georgia Pro Semibold" pitchFamily="18" charset="0"/>
              </a:rPr>
              <a:t>.</a:t>
            </a:r>
          </a:p>
          <a:p>
            <a:pPr marL="457200" indent="-457200" algn="ctr">
              <a:buFontTx/>
              <a:buChar char="-"/>
            </a:pPr>
            <a:endParaRPr lang="it-IT" sz="2800" b="1" dirty="0">
              <a:solidFill>
                <a:schemeClr val="tx2"/>
              </a:solidFill>
              <a:latin typeface="Georgia Pro Semibold" pitchFamily="18" charset="0"/>
            </a:endParaRPr>
          </a:p>
          <a:p>
            <a:pPr algn="ctr"/>
            <a:r>
              <a:rPr lang="it-IT" sz="2800" b="1" dirty="0" smtClean="0">
                <a:solidFill>
                  <a:schemeClr val="tx2"/>
                </a:solidFill>
                <a:latin typeface="Georgia Pro Semibold" pitchFamily="18" charset="0"/>
              </a:rPr>
              <a:t>Forma </a:t>
            </a:r>
            <a:r>
              <a:rPr lang="it-IT" sz="2800" b="1" dirty="0">
                <a:solidFill>
                  <a:schemeClr val="tx2"/>
                </a:solidFill>
                <a:latin typeface="Georgia Pro Semibold" pitchFamily="18" charset="0"/>
              </a:rPr>
              <a:t>Umile, </a:t>
            </a:r>
            <a:r>
              <a:rPr lang="it-IT" sz="2800" b="1" dirty="0" smtClean="0">
                <a:solidFill>
                  <a:schemeClr val="tx2"/>
                </a:solidFill>
                <a:latin typeface="Georgia Pro Semibold" pitchFamily="18" charset="0"/>
              </a:rPr>
              <a:t> situazioni </a:t>
            </a:r>
            <a:r>
              <a:rPr lang="it-IT" sz="2800" b="1" dirty="0">
                <a:solidFill>
                  <a:schemeClr val="tx2"/>
                </a:solidFill>
                <a:latin typeface="Georgia Pro Semibold" pitchFamily="18" charset="0"/>
              </a:rPr>
              <a:t>estremamente </a:t>
            </a:r>
            <a:r>
              <a:rPr lang="it-IT" sz="2800" b="1" dirty="0" smtClean="0">
                <a:solidFill>
                  <a:schemeClr val="tx2"/>
                </a:solidFill>
                <a:latin typeface="Georgia Pro Semibold" pitchFamily="18" charset="0"/>
              </a:rPr>
              <a:t>formali.</a:t>
            </a:r>
            <a:endParaRPr lang="it-IT" sz="2800" b="1" dirty="0">
              <a:solidFill>
                <a:schemeClr val="tx2"/>
              </a:solidFill>
              <a:latin typeface="Georgia Pro Semibold" pitchFamily="18" charset="0"/>
            </a:endParaRPr>
          </a:p>
          <a:p>
            <a:pPr lvl="0">
              <a:buNone/>
            </a:pPr>
            <a:endParaRPr lang="it-IT" sz="3200" b="1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6488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683568" y="1859340"/>
            <a:ext cx="792088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b="1" dirty="0">
                <a:latin typeface="Georgia Pro Semibold" pitchFamily="18" charset="0"/>
              </a:rPr>
              <a:t> </a:t>
            </a:r>
            <a:r>
              <a:rPr lang="it-IT" sz="3200" b="1" dirty="0" smtClean="0">
                <a:latin typeface="Georgia Pro Semibold" pitchFamily="18" charset="0"/>
              </a:rPr>
              <a:t>   </a:t>
            </a:r>
            <a:r>
              <a:rPr lang="it-IT" sz="3200" b="1" i="1" dirty="0" smtClean="0">
                <a:latin typeface="Georgia Pro Semibold" pitchFamily="18" charset="0"/>
              </a:rPr>
              <a:t>                        </a:t>
            </a:r>
            <a:r>
              <a:rPr lang="it-IT" sz="3200" b="1" dirty="0" smtClean="0">
                <a:solidFill>
                  <a:schemeClr val="tx2"/>
                </a:solidFill>
                <a:latin typeface="Georgia Pro Semibold" pitchFamily="18" charset="0"/>
              </a:rPr>
              <a:t>Omofoni</a:t>
            </a:r>
          </a:p>
          <a:p>
            <a:endParaRPr lang="it-IT" sz="3200" b="1" i="1" dirty="0" smtClean="0">
              <a:latin typeface="Georgia Pro Semibold" pitchFamily="18" charset="0"/>
            </a:endParaRPr>
          </a:p>
          <a:p>
            <a:pPr algn="ctr"/>
            <a:r>
              <a:rPr lang="it-IT" sz="3200" b="1" dirty="0">
                <a:solidFill>
                  <a:schemeClr val="bg1"/>
                </a:solidFill>
                <a:latin typeface="Georgia Pro Semibold" pitchFamily="18" charset="0"/>
              </a:rPr>
              <a:t>P</a:t>
            </a:r>
            <a:r>
              <a:rPr lang="it-IT" sz="3200" b="1" dirty="0" smtClean="0">
                <a:solidFill>
                  <a:schemeClr val="bg1"/>
                </a:solidFill>
                <a:latin typeface="Georgia Pro Semibold" pitchFamily="18" charset="0"/>
              </a:rPr>
              <a:t>arole </a:t>
            </a:r>
            <a:r>
              <a:rPr lang="it-IT" sz="3200" b="1" dirty="0">
                <a:solidFill>
                  <a:schemeClr val="bg1"/>
                </a:solidFill>
                <a:latin typeface="Georgia Pro Semibold" pitchFamily="18" charset="0"/>
              </a:rPr>
              <a:t>identiche ma con significati differenti</a:t>
            </a:r>
            <a:br>
              <a:rPr lang="it-IT" sz="3200" b="1" dirty="0">
                <a:solidFill>
                  <a:schemeClr val="bg1"/>
                </a:solidFill>
                <a:latin typeface="Georgia Pro Semibold" pitchFamily="18" charset="0"/>
              </a:rPr>
            </a:br>
            <a:endParaRPr lang="it-IT" sz="3200" b="1" dirty="0" smtClean="0">
              <a:solidFill>
                <a:schemeClr val="bg1"/>
              </a:solidFill>
              <a:latin typeface="Georgia Pro Semibold" pitchFamily="18" charset="0"/>
            </a:endParaRPr>
          </a:p>
          <a:p>
            <a:pPr algn="ctr"/>
            <a:r>
              <a:rPr lang="it-IT" sz="3200" dirty="0" smtClean="0">
                <a:solidFill>
                  <a:schemeClr val="bg1"/>
                </a:solidFill>
                <a:latin typeface="Georgia Pro Semibold" pitchFamily="18" charset="0"/>
              </a:rPr>
              <a:t>KAMI </a:t>
            </a:r>
          </a:p>
          <a:p>
            <a:pPr algn="ctr"/>
            <a:r>
              <a:rPr lang="ja-JP" altLang="it-IT" sz="3200" dirty="0" smtClean="0">
                <a:solidFill>
                  <a:schemeClr val="bg1"/>
                </a:solidFill>
                <a:latin typeface="Georgia Pro Semibold" pitchFamily="18" charset="0"/>
              </a:rPr>
              <a:t>髪 </a:t>
            </a:r>
            <a:r>
              <a:rPr lang="it-IT" altLang="ja-JP" sz="3200" dirty="0" smtClean="0">
                <a:solidFill>
                  <a:schemeClr val="bg1"/>
                </a:solidFill>
                <a:latin typeface="Georgia Pro Semibold" pitchFamily="18" charset="0"/>
              </a:rPr>
              <a:t>Capelli</a:t>
            </a:r>
          </a:p>
          <a:p>
            <a:pPr algn="ctr"/>
            <a:r>
              <a:rPr lang="ja-JP" altLang="it-IT" sz="3200" dirty="0" smtClean="0">
                <a:solidFill>
                  <a:schemeClr val="bg1"/>
                </a:solidFill>
                <a:latin typeface="Georgia Pro Semibold" pitchFamily="18" charset="0"/>
              </a:rPr>
              <a:t>紙 </a:t>
            </a:r>
            <a:r>
              <a:rPr lang="it-IT" altLang="ja-JP" sz="3200" dirty="0" smtClean="0">
                <a:solidFill>
                  <a:schemeClr val="bg1"/>
                </a:solidFill>
                <a:latin typeface="Georgia Pro Semibold" pitchFamily="18" charset="0"/>
              </a:rPr>
              <a:t>Carta</a:t>
            </a:r>
          </a:p>
          <a:p>
            <a:pPr algn="ctr"/>
            <a:r>
              <a:rPr lang="ja-JP" altLang="it-IT" sz="3200" dirty="0" smtClean="0">
                <a:solidFill>
                  <a:schemeClr val="bg1"/>
                </a:solidFill>
                <a:latin typeface="Georgia Pro Semibold" pitchFamily="18" charset="0"/>
              </a:rPr>
              <a:t>神 </a:t>
            </a:r>
            <a:r>
              <a:rPr lang="it-IT" altLang="ja-JP" sz="3200" dirty="0" smtClean="0">
                <a:solidFill>
                  <a:schemeClr val="bg1"/>
                </a:solidFill>
                <a:latin typeface="Georgia Pro Semibold" pitchFamily="18" charset="0"/>
              </a:rPr>
              <a:t>Divinità</a:t>
            </a:r>
            <a:r>
              <a:rPr lang="it-IT" sz="3200" b="1" i="1" dirty="0">
                <a:solidFill>
                  <a:schemeClr val="bg1"/>
                </a:solidFill>
                <a:latin typeface="Georgia Pro Semibold" pitchFamily="18" charset="0"/>
              </a:rPr>
              <a:t/>
            </a:r>
            <a:br>
              <a:rPr lang="it-IT" sz="3200" b="1" i="1" dirty="0">
                <a:solidFill>
                  <a:schemeClr val="bg1"/>
                </a:solidFill>
                <a:latin typeface="Georgia Pro Semibold" pitchFamily="18" charset="0"/>
              </a:rPr>
            </a:br>
            <a:r>
              <a:rPr lang="it-IT" b="1" i="1" dirty="0" smtClean="0">
                <a:solidFill>
                  <a:schemeClr val="bg1"/>
                </a:solidFill>
                <a:latin typeface="Bookman Old Style" pitchFamily="18" charset="0"/>
              </a:rPr>
              <a:t> </a:t>
            </a:r>
            <a:endParaRPr lang="it-IT" i="1" dirty="0">
              <a:solidFill>
                <a:schemeClr val="bg1"/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1" y="279543"/>
            <a:ext cx="9143999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altLang="ja-JP" sz="6600" dirty="0" smtClean="0">
                <a:latin typeface="Georgia Pro Semibold" pitchFamily="18" charset="0"/>
              </a:rPr>
              <a:t> </a:t>
            </a:r>
            <a:r>
              <a:rPr lang="it-IT" altLang="ja-JP" sz="5200" dirty="0" smtClean="0">
                <a:solidFill>
                  <a:schemeClr val="tx2"/>
                </a:solidFill>
                <a:latin typeface="Georgia Pro Semibold" pitchFamily="18" charset="0"/>
              </a:rPr>
              <a:t>Difficoltà</a:t>
            </a:r>
            <a:br>
              <a:rPr lang="it-IT" altLang="ja-JP" sz="5200" dirty="0" smtClean="0">
                <a:solidFill>
                  <a:schemeClr val="tx2"/>
                </a:solidFill>
                <a:latin typeface="Georgia Pro Semibold" pitchFamily="18" charset="0"/>
              </a:rPr>
            </a:br>
            <a:endParaRPr lang="it-IT" sz="5200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047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683568" y="1859340"/>
            <a:ext cx="792088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b="1" dirty="0">
                <a:latin typeface="Georgia Pro Semibold" pitchFamily="18" charset="0"/>
              </a:rPr>
              <a:t> </a:t>
            </a:r>
            <a:r>
              <a:rPr lang="it-IT" sz="3200" b="1" dirty="0" smtClean="0">
                <a:latin typeface="Georgia Pro Semibold" pitchFamily="18" charset="0"/>
              </a:rPr>
              <a:t>   </a:t>
            </a:r>
            <a:r>
              <a:rPr lang="it-IT" sz="3200" b="1" i="1" dirty="0" smtClean="0">
                <a:latin typeface="Georgia Pro Semibold" pitchFamily="18" charset="0"/>
              </a:rPr>
              <a:t>                        </a:t>
            </a:r>
            <a:r>
              <a:rPr lang="it-IT" sz="3200" b="1" dirty="0" smtClean="0">
                <a:solidFill>
                  <a:schemeClr val="tx2"/>
                </a:solidFill>
                <a:latin typeface="Georgia Pro Semibold" pitchFamily="18" charset="0"/>
              </a:rPr>
              <a:t>Omofoni</a:t>
            </a:r>
          </a:p>
          <a:p>
            <a:endParaRPr lang="it-IT" sz="3200" b="1" i="1" dirty="0" smtClean="0">
              <a:latin typeface="Georgia Pro Semibold" pitchFamily="18" charset="0"/>
            </a:endParaRPr>
          </a:p>
          <a:p>
            <a:pPr algn="ctr"/>
            <a:r>
              <a:rPr lang="it-IT" sz="3200" b="1" dirty="0">
                <a:solidFill>
                  <a:schemeClr val="tx2"/>
                </a:solidFill>
                <a:latin typeface="Georgia Pro Semibold" pitchFamily="18" charset="0"/>
              </a:rPr>
              <a:t>P</a:t>
            </a:r>
            <a:r>
              <a:rPr lang="it-IT" sz="3200" b="1" dirty="0" smtClean="0">
                <a:solidFill>
                  <a:schemeClr val="tx2"/>
                </a:solidFill>
                <a:latin typeface="Georgia Pro Semibold" pitchFamily="18" charset="0"/>
              </a:rPr>
              <a:t>arole </a:t>
            </a:r>
            <a:r>
              <a:rPr lang="it-IT" sz="3200" b="1" dirty="0">
                <a:solidFill>
                  <a:schemeClr val="tx2"/>
                </a:solidFill>
                <a:latin typeface="Georgia Pro Semibold" pitchFamily="18" charset="0"/>
              </a:rPr>
              <a:t>identiche ma con significati differenti</a:t>
            </a:r>
            <a:br>
              <a:rPr lang="it-IT" sz="3200" b="1" dirty="0">
                <a:solidFill>
                  <a:schemeClr val="tx2"/>
                </a:solidFill>
                <a:latin typeface="Georgia Pro Semibold" pitchFamily="18" charset="0"/>
              </a:rPr>
            </a:br>
            <a:endParaRPr lang="it-IT" sz="3200" b="1" dirty="0" smtClean="0">
              <a:solidFill>
                <a:schemeClr val="tx2"/>
              </a:solidFill>
              <a:latin typeface="Georgia Pro Semibold" pitchFamily="18" charset="0"/>
            </a:endParaRPr>
          </a:p>
          <a:p>
            <a:pPr algn="ctr"/>
            <a:r>
              <a:rPr lang="it-IT" sz="3200" dirty="0" smtClean="0">
                <a:solidFill>
                  <a:schemeClr val="bg1"/>
                </a:solidFill>
                <a:latin typeface="Georgia Pro Semibold" pitchFamily="18" charset="0"/>
              </a:rPr>
              <a:t>KAMI </a:t>
            </a:r>
          </a:p>
          <a:p>
            <a:pPr algn="ctr"/>
            <a:r>
              <a:rPr lang="ja-JP" altLang="it-IT" sz="3200" dirty="0" smtClean="0">
                <a:solidFill>
                  <a:schemeClr val="bg1"/>
                </a:solidFill>
                <a:latin typeface="Georgia Pro Semibold" pitchFamily="18" charset="0"/>
              </a:rPr>
              <a:t>髪 </a:t>
            </a:r>
            <a:r>
              <a:rPr lang="it-IT" altLang="ja-JP" sz="3200" dirty="0" smtClean="0">
                <a:solidFill>
                  <a:schemeClr val="bg1"/>
                </a:solidFill>
                <a:latin typeface="Georgia Pro Semibold" pitchFamily="18" charset="0"/>
              </a:rPr>
              <a:t>Capelli</a:t>
            </a:r>
          </a:p>
          <a:p>
            <a:pPr algn="ctr"/>
            <a:r>
              <a:rPr lang="ja-JP" altLang="it-IT" sz="3200" dirty="0" smtClean="0">
                <a:solidFill>
                  <a:schemeClr val="bg1"/>
                </a:solidFill>
                <a:latin typeface="Georgia Pro Semibold" pitchFamily="18" charset="0"/>
              </a:rPr>
              <a:t>紙 </a:t>
            </a:r>
            <a:r>
              <a:rPr lang="it-IT" altLang="ja-JP" sz="3200" dirty="0" smtClean="0">
                <a:solidFill>
                  <a:schemeClr val="bg1"/>
                </a:solidFill>
                <a:latin typeface="Georgia Pro Semibold" pitchFamily="18" charset="0"/>
              </a:rPr>
              <a:t>Carta</a:t>
            </a:r>
          </a:p>
          <a:p>
            <a:pPr algn="ctr"/>
            <a:r>
              <a:rPr lang="ja-JP" altLang="it-IT" sz="3200" dirty="0" smtClean="0">
                <a:solidFill>
                  <a:schemeClr val="bg1"/>
                </a:solidFill>
                <a:latin typeface="Georgia Pro Semibold" pitchFamily="18" charset="0"/>
              </a:rPr>
              <a:t>神 </a:t>
            </a:r>
            <a:r>
              <a:rPr lang="it-IT" altLang="ja-JP" sz="3200" dirty="0" smtClean="0">
                <a:solidFill>
                  <a:schemeClr val="bg1"/>
                </a:solidFill>
                <a:latin typeface="Georgia Pro Semibold" pitchFamily="18" charset="0"/>
              </a:rPr>
              <a:t>Divinità</a:t>
            </a:r>
            <a:r>
              <a:rPr lang="it-IT" sz="3200" b="1" i="1" dirty="0">
                <a:latin typeface="Georgia Pro Semibold" pitchFamily="18" charset="0"/>
              </a:rPr>
              <a:t/>
            </a:r>
            <a:br>
              <a:rPr lang="it-IT" sz="3200" b="1" i="1" dirty="0">
                <a:latin typeface="Georgia Pro Semibold" pitchFamily="18" charset="0"/>
              </a:rPr>
            </a:br>
            <a:r>
              <a:rPr lang="it-IT" b="1" i="1" dirty="0" smtClean="0">
                <a:latin typeface="Bookman Old Style" pitchFamily="18" charset="0"/>
              </a:rPr>
              <a:t> </a:t>
            </a:r>
            <a:endParaRPr lang="it-IT" i="1" dirty="0"/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1" y="279543"/>
            <a:ext cx="9143999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altLang="ja-JP" sz="6600" dirty="0" smtClean="0">
                <a:latin typeface="Georgia Pro Semibold" pitchFamily="18" charset="0"/>
              </a:rPr>
              <a:t> </a:t>
            </a:r>
            <a:r>
              <a:rPr lang="it-IT" altLang="ja-JP" sz="5200" dirty="0" smtClean="0">
                <a:solidFill>
                  <a:schemeClr val="tx2"/>
                </a:solidFill>
                <a:latin typeface="Georgia Pro Semibold" pitchFamily="18" charset="0"/>
              </a:rPr>
              <a:t>Difficoltà</a:t>
            </a:r>
            <a:br>
              <a:rPr lang="it-IT" altLang="ja-JP" sz="5200" dirty="0" smtClean="0">
                <a:solidFill>
                  <a:schemeClr val="tx2"/>
                </a:solidFill>
                <a:latin typeface="Georgia Pro Semibold" pitchFamily="18" charset="0"/>
              </a:rPr>
            </a:br>
            <a:endParaRPr lang="it-IT" sz="5200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562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683568" y="1859340"/>
            <a:ext cx="792088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b="1" dirty="0">
                <a:latin typeface="Georgia Pro Semibold" pitchFamily="18" charset="0"/>
              </a:rPr>
              <a:t> </a:t>
            </a:r>
            <a:r>
              <a:rPr lang="it-IT" sz="3200" b="1" dirty="0" smtClean="0">
                <a:latin typeface="Georgia Pro Semibold" pitchFamily="18" charset="0"/>
              </a:rPr>
              <a:t>   </a:t>
            </a:r>
            <a:r>
              <a:rPr lang="it-IT" sz="3200" b="1" i="1" dirty="0" smtClean="0">
                <a:latin typeface="Georgia Pro Semibold" pitchFamily="18" charset="0"/>
              </a:rPr>
              <a:t>                        </a:t>
            </a:r>
            <a:r>
              <a:rPr lang="it-IT" sz="3200" b="1" dirty="0" smtClean="0">
                <a:solidFill>
                  <a:schemeClr val="tx2"/>
                </a:solidFill>
                <a:latin typeface="Georgia Pro Semibold" pitchFamily="18" charset="0"/>
              </a:rPr>
              <a:t>Omofoni</a:t>
            </a:r>
          </a:p>
          <a:p>
            <a:endParaRPr lang="it-IT" sz="3200" b="1" i="1" dirty="0" smtClean="0">
              <a:latin typeface="Georgia Pro Semibold" pitchFamily="18" charset="0"/>
            </a:endParaRPr>
          </a:p>
          <a:p>
            <a:pPr algn="ctr"/>
            <a:r>
              <a:rPr lang="it-IT" sz="3200" b="1" dirty="0">
                <a:solidFill>
                  <a:schemeClr val="tx2"/>
                </a:solidFill>
                <a:latin typeface="Georgia Pro Semibold" pitchFamily="18" charset="0"/>
              </a:rPr>
              <a:t>P</a:t>
            </a:r>
            <a:r>
              <a:rPr lang="it-IT" sz="3200" b="1" dirty="0" smtClean="0">
                <a:solidFill>
                  <a:schemeClr val="tx2"/>
                </a:solidFill>
                <a:latin typeface="Georgia Pro Semibold" pitchFamily="18" charset="0"/>
              </a:rPr>
              <a:t>arole </a:t>
            </a:r>
            <a:r>
              <a:rPr lang="it-IT" sz="3200" b="1" dirty="0">
                <a:solidFill>
                  <a:schemeClr val="tx2"/>
                </a:solidFill>
                <a:latin typeface="Georgia Pro Semibold" pitchFamily="18" charset="0"/>
              </a:rPr>
              <a:t>identiche ma con significati differenti</a:t>
            </a:r>
            <a:br>
              <a:rPr lang="it-IT" sz="3200" b="1" dirty="0">
                <a:solidFill>
                  <a:schemeClr val="tx2"/>
                </a:solidFill>
                <a:latin typeface="Georgia Pro Semibold" pitchFamily="18" charset="0"/>
              </a:rPr>
            </a:br>
            <a:endParaRPr lang="it-IT" sz="3200" b="1" dirty="0" smtClean="0">
              <a:solidFill>
                <a:schemeClr val="tx2"/>
              </a:solidFill>
              <a:latin typeface="Georgia Pro Semibold" pitchFamily="18" charset="0"/>
            </a:endParaRPr>
          </a:p>
          <a:p>
            <a:pPr algn="ctr"/>
            <a:r>
              <a:rPr lang="it-IT" sz="3200" dirty="0" smtClean="0">
                <a:solidFill>
                  <a:schemeClr val="tx2"/>
                </a:solidFill>
                <a:latin typeface="Georgia Pro Semibold" pitchFamily="18" charset="0"/>
              </a:rPr>
              <a:t>KAMI </a:t>
            </a:r>
          </a:p>
          <a:p>
            <a:pPr algn="ctr"/>
            <a:r>
              <a:rPr lang="ja-JP" altLang="it-IT" sz="3200" dirty="0" smtClean="0">
                <a:solidFill>
                  <a:schemeClr val="bg1"/>
                </a:solidFill>
                <a:latin typeface="Georgia Pro Semibold" pitchFamily="18" charset="0"/>
              </a:rPr>
              <a:t>髪 </a:t>
            </a:r>
            <a:r>
              <a:rPr lang="it-IT" altLang="ja-JP" sz="3200" dirty="0" smtClean="0">
                <a:solidFill>
                  <a:schemeClr val="bg1"/>
                </a:solidFill>
                <a:latin typeface="Georgia Pro Semibold" pitchFamily="18" charset="0"/>
              </a:rPr>
              <a:t>Capelli</a:t>
            </a:r>
          </a:p>
          <a:p>
            <a:pPr algn="ctr"/>
            <a:r>
              <a:rPr lang="ja-JP" altLang="it-IT" sz="3200" dirty="0" smtClean="0">
                <a:solidFill>
                  <a:schemeClr val="bg1"/>
                </a:solidFill>
                <a:latin typeface="Georgia Pro Semibold" pitchFamily="18" charset="0"/>
              </a:rPr>
              <a:t>紙 </a:t>
            </a:r>
            <a:r>
              <a:rPr lang="it-IT" altLang="ja-JP" sz="3200" dirty="0" smtClean="0">
                <a:solidFill>
                  <a:schemeClr val="bg1"/>
                </a:solidFill>
                <a:latin typeface="Georgia Pro Semibold" pitchFamily="18" charset="0"/>
              </a:rPr>
              <a:t>Carta</a:t>
            </a:r>
          </a:p>
          <a:p>
            <a:pPr algn="ctr"/>
            <a:r>
              <a:rPr lang="ja-JP" altLang="it-IT" sz="3200" dirty="0" smtClean="0">
                <a:solidFill>
                  <a:schemeClr val="bg1"/>
                </a:solidFill>
                <a:latin typeface="Georgia Pro Semibold" pitchFamily="18" charset="0"/>
              </a:rPr>
              <a:t>神 </a:t>
            </a:r>
            <a:r>
              <a:rPr lang="it-IT" altLang="ja-JP" sz="3200" dirty="0" smtClean="0">
                <a:solidFill>
                  <a:schemeClr val="bg1"/>
                </a:solidFill>
                <a:latin typeface="Georgia Pro Semibold" pitchFamily="18" charset="0"/>
              </a:rPr>
              <a:t>Divinità</a:t>
            </a:r>
            <a:r>
              <a:rPr lang="it-IT" sz="3200" b="1" i="1" dirty="0">
                <a:latin typeface="Georgia Pro Semibold" pitchFamily="18" charset="0"/>
              </a:rPr>
              <a:t/>
            </a:r>
            <a:br>
              <a:rPr lang="it-IT" sz="3200" b="1" i="1" dirty="0">
                <a:latin typeface="Georgia Pro Semibold" pitchFamily="18" charset="0"/>
              </a:rPr>
            </a:br>
            <a:r>
              <a:rPr lang="it-IT" b="1" i="1" dirty="0" smtClean="0">
                <a:latin typeface="Bookman Old Style" pitchFamily="18" charset="0"/>
              </a:rPr>
              <a:t> </a:t>
            </a:r>
            <a:endParaRPr lang="it-IT" i="1" dirty="0"/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1" y="279543"/>
            <a:ext cx="9143999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altLang="ja-JP" sz="6600" dirty="0" smtClean="0">
                <a:latin typeface="Georgia Pro Semibold" pitchFamily="18" charset="0"/>
              </a:rPr>
              <a:t> </a:t>
            </a:r>
            <a:r>
              <a:rPr lang="it-IT" altLang="ja-JP" sz="5200" dirty="0" smtClean="0">
                <a:solidFill>
                  <a:schemeClr val="tx2"/>
                </a:solidFill>
                <a:latin typeface="Georgia Pro Semibold" pitchFamily="18" charset="0"/>
              </a:rPr>
              <a:t>Difficoltà</a:t>
            </a:r>
            <a:br>
              <a:rPr lang="it-IT" altLang="ja-JP" sz="5200" dirty="0" smtClean="0">
                <a:solidFill>
                  <a:schemeClr val="tx2"/>
                </a:solidFill>
                <a:latin typeface="Georgia Pro Semibold" pitchFamily="18" charset="0"/>
              </a:rPr>
            </a:br>
            <a:endParaRPr lang="it-IT" sz="5200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562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683568" y="1859340"/>
            <a:ext cx="792088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b="1" dirty="0">
                <a:latin typeface="Georgia Pro Semibold" pitchFamily="18" charset="0"/>
              </a:rPr>
              <a:t> </a:t>
            </a:r>
            <a:r>
              <a:rPr lang="it-IT" sz="3200" b="1" dirty="0" smtClean="0">
                <a:latin typeface="Georgia Pro Semibold" pitchFamily="18" charset="0"/>
              </a:rPr>
              <a:t>   </a:t>
            </a:r>
            <a:r>
              <a:rPr lang="it-IT" sz="3200" b="1" i="1" dirty="0" smtClean="0">
                <a:latin typeface="Georgia Pro Semibold" pitchFamily="18" charset="0"/>
              </a:rPr>
              <a:t>                        </a:t>
            </a:r>
            <a:r>
              <a:rPr lang="it-IT" sz="3200" b="1" dirty="0" smtClean="0">
                <a:solidFill>
                  <a:schemeClr val="tx2"/>
                </a:solidFill>
                <a:latin typeface="Georgia Pro Semibold" pitchFamily="18" charset="0"/>
              </a:rPr>
              <a:t>Omofoni</a:t>
            </a:r>
          </a:p>
          <a:p>
            <a:endParaRPr lang="it-IT" sz="3200" b="1" i="1" dirty="0" smtClean="0">
              <a:latin typeface="Georgia Pro Semibold" pitchFamily="18" charset="0"/>
            </a:endParaRPr>
          </a:p>
          <a:p>
            <a:pPr algn="ctr"/>
            <a:r>
              <a:rPr lang="it-IT" sz="3200" b="1" dirty="0">
                <a:solidFill>
                  <a:schemeClr val="tx2"/>
                </a:solidFill>
                <a:latin typeface="Georgia Pro Semibold" pitchFamily="18" charset="0"/>
              </a:rPr>
              <a:t>P</a:t>
            </a:r>
            <a:r>
              <a:rPr lang="it-IT" sz="3200" b="1" dirty="0" smtClean="0">
                <a:solidFill>
                  <a:schemeClr val="tx2"/>
                </a:solidFill>
                <a:latin typeface="Georgia Pro Semibold" pitchFamily="18" charset="0"/>
              </a:rPr>
              <a:t>arole </a:t>
            </a:r>
            <a:r>
              <a:rPr lang="it-IT" sz="3200" b="1" dirty="0">
                <a:solidFill>
                  <a:schemeClr val="tx2"/>
                </a:solidFill>
                <a:latin typeface="Georgia Pro Semibold" pitchFamily="18" charset="0"/>
              </a:rPr>
              <a:t>identiche ma con significati differenti</a:t>
            </a:r>
            <a:br>
              <a:rPr lang="it-IT" sz="3200" b="1" dirty="0">
                <a:solidFill>
                  <a:schemeClr val="tx2"/>
                </a:solidFill>
                <a:latin typeface="Georgia Pro Semibold" pitchFamily="18" charset="0"/>
              </a:rPr>
            </a:br>
            <a:endParaRPr lang="it-IT" sz="3200" b="1" dirty="0" smtClean="0">
              <a:solidFill>
                <a:schemeClr val="tx2"/>
              </a:solidFill>
              <a:latin typeface="Georgia Pro Semibold" pitchFamily="18" charset="0"/>
            </a:endParaRPr>
          </a:p>
          <a:p>
            <a:pPr algn="ctr"/>
            <a:r>
              <a:rPr lang="it-IT" sz="3200" dirty="0" smtClean="0">
                <a:solidFill>
                  <a:schemeClr val="tx2"/>
                </a:solidFill>
                <a:latin typeface="Georgia Pro Semibold" pitchFamily="18" charset="0"/>
              </a:rPr>
              <a:t>KAMI </a:t>
            </a:r>
          </a:p>
          <a:p>
            <a:pPr algn="ctr"/>
            <a:r>
              <a:rPr lang="ja-JP" altLang="it-IT" sz="3200" dirty="0" smtClean="0">
                <a:solidFill>
                  <a:schemeClr val="tx2"/>
                </a:solidFill>
                <a:latin typeface="Georgia Pro Semibold" pitchFamily="18" charset="0"/>
              </a:rPr>
              <a:t>髪 </a:t>
            </a:r>
            <a:r>
              <a:rPr lang="it-IT" altLang="ja-JP" sz="3200" dirty="0" smtClean="0">
                <a:solidFill>
                  <a:schemeClr val="tx2"/>
                </a:solidFill>
                <a:latin typeface="Georgia Pro Semibold" pitchFamily="18" charset="0"/>
              </a:rPr>
              <a:t>Capelli</a:t>
            </a:r>
          </a:p>
          <a:p>
            <a:pPr algn="ctr"/>
            <a:r>
              <a:rPr lang="ja-JP" altLang="it-IT" sz="3200" dirty="0" smtClean="0">
                <a:solidFill>
                  <a:schemeClr val="tx2"/>
                </a:solidFill>
                <a:latin typeface="Georgia Pro Semibold" pitchFamily="18" charset="0"/>
              </a:rPr>
              <a:t>紙 </a:t>
            </a:r>
            <a:r>
              <a:rPr lang="it-IT" altLang="ja-JP" sz="3200" dirty="0" smtClean="0">
                <a:solidFill>
                  <a:schemeClr val="tx2"/>
                </a:solidFill>
                <a:latin typeface="Georgia Pro Semibold" pitchFamily="18" charset="0"/>
              </a:rPr>
              <a:t>Carta</a:t>
            </a:r>
          </a:p>
          <a:p>
            <a:pPr algn="ctr"/>
            <a:r>
              <a:rPr lang="ja-JP" altLang="it-IT" sz="3200" dirty="0" smtClean="0">
                <a:solidFill>
                  <a:schemeClr val="tx2"/>
                </a:solidFill>
                <a:latin typeface="Georgia Pro Semibold" pitchFamily="18" charset="0"/>
              </a:rPr>
              <a:t>神 </a:t>
            </a:r>
            <a:r>
              <a:rPr lang="it-IT" altLang="ja-JP" sz="3200" dirty="0" smtClean="0">
                <a:solidFill>
                  <a:schemeClr val="tx2"/>
                </a:solidFill>
                <a:latin typeface="Georgia Pro Semibold" pitchFamily="18" charset="0"/>
              </a:rPr>
              <a:t>Divinità</a:t>
            </a:r>
            <a:r>
              <a:rPr lang="it-IT" sz="3200" b="1" i="1" dirty="0">
                <a:latin typeface="Georgia Pro Semibold" pitchFamily="18" charset="0"/>
              </a:rPr>
              <a:t/>
            </a:r>
            <a:br>
              <a:rPr lang="it-IT" sz="3200" b="1" i="1" dirty="0">
                <a:latin typeface="Georgia Pro Semibold" pitchFamily="18" charset="0"/>
              </a:rPr>
            </a:br>
            <a:r>
              <a:rPr lang="it-IT" b="1" i="1" dirty="0" smtClean="0">
                <a:latin typeface="Bookman Old Style" pitchFamily="18" charset="0"/>
              </a:rPr>
              <a:t> </a:t>
            </a:r>
            <a:endParaRPr lang="it-IT" i="1" dirty="0"/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1" y="279543"/>
            <a:ext cx="9143999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altLang="ja-JP" sz="6600" dirty="0" smtClean="0">
                <a:latin typeface="Georgia Pro Semibold" pitchFamily="18" charset="0"/>
              </a:rPr>
              <a:t> </a:t>
            </a:r>
            <a:r>
              <a:rPr lang="it-IT" altLang="ja-JP" sz="5200" dirty="0" smtClean="0">
                <a:solidFill>
                  <a:schemeClr val="tx2"/>
                </a:solidFill>
                <a:latin typeface="Georgia Pro Semibold" pitchFamily="18" charset="0"/>
              </a:rPr>
              <a:t>Difficoltà</a:t>
            </a:r>
            <a:br>
              <a:rPr lang="it-IT" altLang="ja-JP" sz="5200" dirty="0" smtClean="0">
                <a:solidFill>
                  <a:schemeClr val="tx2"/>
                </a:solidFill>
                <a:latin typeface="Georgia Pro Semibold" pitchFamily="18" charset="0"/>
              </a:rPr>
            </a:br>
            <a:endParaRPr lang="it-IT" sz="5200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562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6858000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/>
            </a:r>
            <a:br>
              <a:rPr lang="it-IT" dirty="0" smtClean="0"/>
            </a:br>
            <a:r>
              <a:rPr lang="it-IT" dirty="0"/>
              <a:t/>
            </a:r>
            <a:br>
              <a:rPr lang="it-IT" dirty="0"/>
            </a:br>
            <a:r>
              <a:rPr lang="it-IT" dirty="0" smtClean="0"/>
              <a:t>  </a:t>
            </a:r>
            <a:r>
              <a:rPr lang="it-IT" sz="4900" dirty="0" smtClean="0">
                <a:effectLst/>
                <a:latin typeface="Georgia Pro Semibold" pitchFamily="18" charset="0"/>
              </a:rPr>
              <a:t> </a:t>
            </a:r>
            <a:r>
              <a:rPr lang="it-IT" dirty="0" smtClean="0">
                <a:effectLst/>
              </a:rPr>
              <a:t/>
            </a:r>
            <a:br>
              <a:rPr lang="it-IT" dirty="0" smtClean="0">
                <a:effectLst/>
              </a:rPr>
            </a:br>
            <a:r>
              <a:rPr lang="ja-JP" altLang="it-IT" sz="6700" dirty="0" smtClean="0">
                <a:solidFill>
                  <a:schemeClr val="tx2"/>
                </a:solidFill>
                <a:effectLst/>
              </a:rPr>
              <a:t>日</a:t>
            </a:r>
            <a:r>
              <a:rPr lang="ja-JP" altLang="it-IT" sz="6700" dirty="0">
                <a:solidFill>
                  <a:schemeClr val="tx2"/>
                </a:solidFill>
                <a:effectLst/>
              </a:rPr>
              <a:t>本</a:t>
            </a:r>
            <a:r>
              <a:rPr lang="ja-JP" altLang="it-IT" sz="6700" dirty="0" smtClean="0">
                <a:solidFill>
                  <a:schemeClr val="tx2"/>
                </a:solidFill>
                <a:effectLst/>
              </a:rPr>
              <a:t>語 </a:t>
            </a:r>
            <a:r>
              <a:rPr lang="it-IT" altLang="ja-JP" sz="6700" dirty="0" smtClean="0">
                <a:solidFill>
                  <a:schemeClr val="tx2"/>
                </a:solidFill>
                <a:effectLst/>
              </a:rPr>
              <a:t/>
            </a:r>
            <a:br>
              <a:rPr lang="it-IT" altLang="ja-JP" sz="6700" dirty="0" smtClean="0">
                <a:solidFill>
                  <a:schemeClr val="tx2"/>
                </a:solidFill>
                <a:effectLst/>
              </a:rPr>
            </a:br>
            <a:r>
              <a:rPr lang="it-IT" altLang="ja-JP" sz="4400" dirty="0" err="1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>Nihongo</a:t>
            </a:r>
            <a:r>
              <a:rPr lang="it-IT" altLang="ja-JP" sz="8900" dirty="0" smtClean="0">
                <a:solidFill>
                  <a:schemeClr val="tx2"/>
                </a:solidFill>
                <a:effectLst/>
              </a:rPr>
              <a:t/>
            </a:r>
            <a:br>
              <a:rPr lang="it-IT" altLang="ja-JP" sz="8900" dirty="0" smtClean="0">
                <a:solidFill>
                  <a:schemeClr val="tx2"/>
                </a:solidFill>
                <a:effectLst/>
              </a:rPr>
            </a:br>
            <a:r>
              <a:rPr lang="it-IT" altLang="ja-JP" dirty="0" smtClean="0">
                <a:solidFill>
                  <a:schemeClr val="tx2"/>
                </a:solidFill>
                <a:effectLst/>
              </a:rPr>
              <a:t/>
            </a:r>
            <a:br>
              <a:rPr lang="it-IT" altLang="ja-JP" dirty="0" smtClean="0">
                <a:solidFill>
                  <a:schemeClr val="tx2"/>
                </a:solidFill>
                <a:effectLst/>
              </a:rPr>
            </a:br>
            <a:r>
              <a:rPr lang="ja-JP" altLang="it-IT" sz="60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>日</a:t>
            </a:r>
            <a:r>
              <a:rPr lang="ja-JP" altLang="it-IT" sz="36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> </a:t>
            </a:r>
            <a:r>
              <a:rPr lang="it-IT" altLang="ja-JP" sz="36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>Ni: Sole</a:t>
            </a:r>
            <a:br>
              <a:rPr lang="it-IT" altLang="ja-JP" sz="36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</a:br>
            <a:r>
              <a:rPr lang="ja-JP" altLang="it-IT" sz="60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>本</a:t>
            </a:r>
            <a:r>
              <a:rPr lang="ja-JP" altLang="it-IT" sz="36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> </a:t>
            </a:r>
            <a:r>
              <a:rPr lang="it-IT" altLang="ja-JP" sz="3600" dirty="0" err="1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>Hon</a:t>
            </a:r>
            <a:r>
              <a:rPr lang="it-IT" altLang="ja-JP" sz="36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>: Origine</a:t>
            </a:r>
            <a:br>
              <a:rPr lang="it-IT" altLang="ja-JP" sz="36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</a:br>
            <a:r>
              <a:rPr lang="ja-JP" altLang="it-IT" sz="6000" dirty="0" smtClean="0">
                <a:solidFill>
                  <a:schemeClr val="tx2"/>
                </a:solidFill>
                <a:effectLst/>
              </a:rPr>
              <a:t>語 </a:t>
            </a:r>
            <a:r>
              <a:rPr lang="it-IT" altLang="ja-JP" sz="36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>Go: Linguaggio</a:t>
            </a:r>
            <a:r>
              <a:rPr lang="it-IT" altLang="ja-JP" sz="3600" i="1" dirty="0" smtClean="0">
                <a:solidFill>
                  <a:schemeClr val="bg1"/>
                </a:solidFill>
                <a:effectLst/>
                <a:latin typeface="Georgia Pro Semibold" pitchFamily="18" charset="0"/>
              </a:rPr>
              <a:t/>
            </a:r>
            <a:br>
              <a:rPr lang="it-IT" altLang="ja-JP" sz="3600" i="1" dirty="0" smtClean="0">
                <a:solidFill>
                  <a:schemeClr val="bg1"/>
                </a:solidFill>
                <a:effectLst/>
                <a:latin typeface="Georgia Pro Semibold" pitchFamily="18" charset="0"/>
              </a:rPr>
            </a:br>
            <a:r>
              <a:rPr lang="it-IT" altLang="ja-JP" sz="3600" i="1" dirty="0" err="1">
                <a:solidFill>
                  <a:schemeClr val="bg1"/>
                </a:solidFill>
                <a:effectLst/>
                <a:latin typeface="Georgia Pro Semibold" pitchFamily="18" charset="0"/>
              </a:rPr>
              <a:t>Nihongo</a:t>
            </a:r>
            <a:r>
              <a:rPr lang="it-IT" altLang="ja-JP" sz="3600" i="1" dirty="0">
                <a:solidFill>
                  <a:schemeClr val="bg1"/>
                </a:solidFill>
                <a:effectLst/>
                <a:latin typeface="Georgia Pro Semibold" pitchFamily="18" charset="0"/>
              </a:rPr>
              <a:t>, La lingua giapponese</a:t>
            </a:r>
            <a:br>
              <a:rPr lang="it-IT" altLang="ja-JP" sz="3600" i="1" dirty="0">
                <a:solidFill>
                  <a:schemeClr val="bg1"/>
                </a:solidFill>
                <a:effectLst/>
                <a:latin typeface="Georgia Pro Semibold" pitchFamily="18" charset="0"/>
              </a:rPr>
            </a:br>
            <a:endParaRPr lang="it-IT" sz="3600" i="1" dirty="0">
              <a:solidFill>
                <a:schemeClr val="bg1"/>
              </a:solidFill>
              <a:effectLst/>
              <a:latin typeface="Georgia Pro Semibold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556792"/>
            <a:ext cx="828962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6327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23528" y="1412776"/>
            <a:ext cx="3600400" cy="3144502"/>
          </a:xfrm>
        </p:spPr>
        <p:txBody>
          <a:bodyPr>
            <a:normAutofit/>
          </a:bodyPr>
          <a:lstStyle/>
          <a:p>
            <a:r>
              <a:rPr lang="it-IT" sz="2800" b="1" dirty="0" smtClean="0">
                <a:solidFill>
                  <a:schemeClr val="tx2"/>
                </a:solidFill>
                <a:latin typeface="Georgia Pro Semibold" pitchFamily="18" charset="0"/>
              </a:rPr>
              <a:t>Si scrive dall’alto verso il basso, da destra verso sinistra</a:t>
            </a:r>
            <a:endParaRPr lang="it-IT" sz="2800" b="1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  <p:pic>
        <p:nvPicPr>
          <p:cNvPr id="1026" name="Picture 2" descr="C:\Users\Utente\Desktop\scrittur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7984" y="1844824"/>
            <a:ext cx="4357718" cy="4641850"/>
          </a:xfrm>
          <a:prstGeom prst="rect">
            <a:avLst/>
          </a:prstGeom>
          <a:noFill/>
        </p:spPr>
      </p:pic>
      <p:sp>
        <p:nvSpPr>
          <p:cNvPr id="6" name="Titolo 1"/>
          <p:cNvSpPr txBox="1">
            <a:spLocks/>
          </p:cNvSpPr>
          <p:nvPr/>
        </p:nvSpPr>
        <p:spPr>
          <a:xfrm>
            <a:off x="1" y="279543"/>
            <a:ext cx="9143999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altLang="ja-JP" sz="6600" dirty="0" smtClean="0">
                <a:latin typeface="Georgia Pro Semibold" pitchFamily="18" charset="0"/>
              </a:rPr>
              <a:t> </a:t>
            </a:r>
            <a:r>
              <a:rPr lang="it-IT" altLang="ja-JP" sz="5200" dirty="0" smtClean="0">
                <a:solidFill>
                  <a:schemeClr val="tx2"/>
                </a:solidFill>
                <a:latin typeface="Georgia Pro Semibold" pitchFamily="18" charset="0"/>
              </a:rPr>
              <a:t>Difficoltà</a:t>
            </a:r>
            <a:br>
              <a:rPr lang="it-IT" altLang="ja-JP" sz="5200" dirty="0" smtClean="0">
                <a:solidFill>
                  <a:schemeClr val="tx2"/>
                </a:solidFill>
                <a:latin typeface="Georgia Pro Semibold" pitchFamily="18" charset="0"/>
              </a:rPr>
            </a:br>
            <a:endParaRPr lang="it-IT" sz="5200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226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dirty="0" smtClean="0">
                <a:solidFill>
                  <a:schemeClr val="tx2"/>
                </a:solidFill>
                <a:latin typeface="Georgia Pro Semibold" pitchFamily="18" charset="0"/>
              </a:rPr>
              <a:t>Menù di ristoranti tipici </a:t>
            </a:r>
            <a:endParaRPr lang="it-IT" sz="4000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84784"/>
            <a:ext cx="7633831" cy="4750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207735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29554" y="1988840"/>
            <a:ext cx="8892480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it-IT" sz="3200" b="1" dirty="0" smtClean="0">
                <a:solidFill>
                  <a:schemeClr val="tx2"/>
                </a:solidFill>
                <a:latin typeface="Georgia Pro Semibold" pitchFamily="18" charset="0"/>
              </a:rPr>
              <a:t>Scrittura </a:t>
            </a:r>
          </a:p>
          <a:p>
            <a:pPr lvl="0" algn="ctr">
              <a:buNone/>
            </a:pPr>
            <a:endParaRPr lang="it-IT" sz="3200" b="1" dirty="0">
              <a:solidFill>
                <a:schemeClr val="tx2"/>
              </a:solidFill>
              <a:latin typeface="Georgia Pro Semibold" pitchFamily="18" charset="0"/>
            </a:endParaRPr>
          </a:p>
          <a:p>
            <a:pPr lvl="0" algn="ctr">
              <a:buNone/>
            </a:pPr>
            <a:r>
              <a:rPr lang="it-IT" sz="2800" b="1" dirty="0" smtClean="0">
                <a:solidFill>
                  <a:schemeClr val="bg1"/>
                </a:solidFill>
                <a:latin typeface="Georgia Pro Semibold" pitchFamily="18" charset="0"/>
              </a:rPr>
              <a:t>Tre </a:t>
            </a:r>
            <a:r>
              <a:rPr lang="it-IT" sz="2800" b="1" dirty="0">
                <a:solidFill>
                  <a:schemeClr val="bg1"/>
                </a:solidFill>
                <a:latin typeface="Georgia Pro Semibold" pitchFamily="18" charset="0"/>
              </a:rPr>
              <a:t>sistemi di </a:t>
            </a:r>
            <a:r>
              <a:rPr lang="it-IT" sz="2800" b="1" dirty="0" smtClean="0">
                <a:solidFill>
                  <a:schemeClr val="bg1"/>
                </a:solidFill>
                <a:latin typeface="Georgia Pro Semibold" pitchFamily="18" charset="0"/>
              </a:rPr>
              <a:t>scrittura:</a:t>
            </a:r>
          </a:p>
          <a:p>
            <a:pPr lvl="0" algn="ctr">
              <a:buNone/>
            </a:pPr>
            <a:endParaRPr lang="it-IT" sz="2800" b="1" dirty="0">
              <a:solidFill>
                <a:schemeClr val="bg1"/>
              </a:solidFill>
              <a:latin typeface="Georgia Pro Semibold" pitchFamily="18" charset="0"/>
            </a:endParaRPr>
          </a:p>
          <a:p>
            <a:pPr lvl="0" algn="ctr">
              <a:buNone/>
            </a:pPr>
            <a:r>
              <a:rPr lang="it-IT" sz="2800" b="1" dirty="0" smtClean="0">
                <a:solidFill>
                  <a:schemeClr val="bg1"/>
                </a:solidFill>
                <a:latin typeface="Georgia Pro Semibold" pitchFamily="18" charset="0"/>
              </a:rPr>
              <a:t>2 Sillabari chiamati </a:t>
            </a:r>
            <a:r>
              <a:rPr lang="it-IT" sz="2800" b="1" dirty="0" err="1" smtClean="0">
                <a:solidFill>
                  <a:schemeClr val="bg1"/>
                </a:solidFill>
                <a:latin typeface="Georgia Pro Semibold" pitchFamily="18" charset="0"/>
              </a:rPr>
              <a:t>Hiragana</a:t>
            </a:r>
            <a:r>
              <a:rPr lang="it-IT" sz="2800" b="1" dirty="0" smtClean="0">
                <a:solidFill>
                  <a:schemeClr val="bg1"/>
                </a:solidFill>
                <a:latin typeface="Georgia Pro Semibold" pitchFamily="18" charset="0"/>
              </a:rPr>
              <a:t> e </a:t>
            </a:r>
            <a:r>
              <a:rPr lang="it-IT" sz="2800" b="1" dirty="0" err="1" smtClean="0">
                <a:solidFill>
                  <a:schemeClr val="bg1"/>
                </a:solidFill>
                <a:latin typeface="Georgia Pro Semibold" pitchFamily="18" charset="0"/>
              </a:rPr>
              <a:t>Katakana</a:t>
            </a:r>
            <a:endParaRPr lang="it-IT" sz="2800" b="1" dirty="0" smtClean="0">
              <a:solidFill>
                <a:schemeClr val="bg1"/>
              </a:solidFill>
              <a:latin typeface="Georgia Pro Semibold" pitchFamily="18" charset="0"/>
            </a:endParaRPr>
          </a:p>
          <a:p>
            <a:pPr lvl="0" algn="ctr">
              <a:buNone/>
            </a:pPr>
            <a:r>
              <a:rPr lang="it-IT" sz="2800" b="1" dirty="0" smtClean="0">
                <a:solidFill>
                  <a:schemeClr val="bg1"/>
                </a:solidFill>
                <a:latin typeface="Georgia Pro Semibold" pitchFamily="18" charset="0"/>
              </a:rPr>
              <a:t>1 Sistema ad ideogrammi, caratteri chiamati </a:t>
            </a:r>
            <a:r>
              <a:rPr lang="it-IT" sz="2800" b="1" dirty="0" err="1" smtClean="0">
                <a:solidFill>
                  <a:schemeClr val="bg1"/>
                </a:solidFill>
                <a:latin typeface="Georgia Pro Semibold" pitchFamily="18" charset="0"/>
              </a:rPr>
              <a:t>Kanji</a:t>
            </a:r>
            <a:r>
              <a:rPr lang="it-IT" sz="2800" b="1" dirty="0" smtClean="0">
                <a:solidFill>
                  <a:schemeClr val="bg1"/>
                </a:solidFill>
                <a:latin typeface="Georgia Pro Semibold" pitchFamily="18" charset="0"/>
              </a:rPr>
              <a:t> </a:t>
            </a:r>
          </a:p>
          <a:p>
            <a:pPr lvl="0">
              <a:buNone/>
            </a:pPr>
            <a:endParaRPr lang="it-IT" sz="2800" b="1" dirty="0" smtClean="0">
              <a:solidFill>
                <a:schemeClr val="bg1"/>
              </a:solidFill>
              <a:latin typeface="Georgia Pro Semibold" pitchFamily="18" charset="0"/>
            </a:endParaRPr>
          </a:p>
          <a:p>
            <a:pPr lvl="0" algn="ctr">
              <a:buNone/>
            </a:pPr>
            <a:r>
              <a:rPr lang="it-IT" sz="2800" b="1" dirty="0">
                <a:solidFill>
                  <a:schemeClr val="bg1"/>
                </a:solidFill>
                <a:latin typeface="Georgia Pro Semibold" pitchFamily="18" charset="0"/>
              </a:rPr>
              <a:t> </a:t>
            </a:r>
            <a:r>
              <a:rPr lang="it-IT" sz="3200" b="1" dirty="0" smtClean="0">
                <a:solidFill>
                  <a:schemeClr val="bg1"/>
                </a:solidFill>
                <a:latin typeface="Georgia Pro Semibold" pitchFamily="18" charset="0"/>
              </a:rPr>
              <a:t> </a:t>
            </a:r>
            <a:endParaRPr lang="it-IT" sz="3200" b="1" dirty="0">
              <a:solidFill>
                <a:schemeClr val="bg1"/>
              </a:solidFill>
              <a:latin typeface="Georgia Pro Semibold" pitchFamily="18" charset="0"/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1" y="279543"/>
            <a:ext cx="9143999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altLang="ja-JP" sz="6600" dirty="0" smtClean="0">
                <a:latin typeface="Georgia Pro Semibold" pitchFamily="18" charset="0"/>
              </a:rPr>
              <a:t> </a:t>
            </a:r>
            <a:r>
              <a:rPr lang="it-IT" altLang="ja-JP" sz="5700" dirty="0" smtClean="0">
                <a:solidFill>
                  <a:schemeClr val="tx2"/>
                </a:solidFill>
                <a:latin typeface="Georgia Pro Semibold" pitchFamily="18" charset="0"/>
              </a:rPr>
              <a:t>Difficoltà</a:t>
            </a:r>
            <a:r>
              <a:rPr lang="it-IT" altLang="ja-JP" sz="6600" dirty="0" smtClean="0">
                <a:latin typeface="Georgia Pro Semibold" pitchFamily="18" charset="0"/>
              </a:rPr>
              <a:t/>
            </a:r>
            <a:br>
              <a:rPr lang="it-IT" altLang="ja-JP" sz="6600" dirty="0" smtClean="0">
                <a:latin typeface="Georgia Pro Semibold" pitchFamily="18" charset="0"/>
              </a:rPr>
            </a:br>
            <a:endParaRPr lang="it-IT" sz="6600" dirty="0"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3374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29554" y="1988840"/>
            <a:ext cx="8892480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it-IT" sz="3200" b="1" dirty="0" smtClean="0">
                <a:solidFill>
                  <a:schemeClr val="tx2"/>
                </a:solidFill>
                <a:latin typeface="Georgia Pro Semibold" pitchFamily="18" charset="0"/>
              </a:rPr>
              <a:t>Scrittura </a:t>
            </a:r>
          </a:p>
          <a:p>
            <a:pPr lvl="0" algn="ctr">
              <a:buNone/>
            </a:pPr>
            <a:endParaRPr lang="it-IT" sz="3200" b="1" dirty="0">
              <a:solidFill>
                <a:schemeClr val="tx2"/>
              </a:solidFill>
              <a:latin typeface="Georgia Pro Semibold" pitchFamily="18" charset="0"/>
            </a:endParaRPr>
          </a:p>
          <a:p>
            <a:pPr lvl="0" algn="ctr">
              <a:buNone/>
            </a:pPr>
            <a:r>
              <a:rPr lang="it-IT" sz="2800" b="1" dirty="0" smtClean="0">
                <a:solidFill>
                  <a:schemeClr val="tx2"/>
                </a:solidFill>
                <a:latin typeface="Georgia Pro Semibold" pitchFamily="18" charset="0"/>
              </a:rPr>
              <a:t>Tre </a:t>
            </a:r>
            <a:r>
              <a:rPr lang="it-IT" sz="2800" b="1" dirty="0">
                <a:solidFill>
                  <a:schemeClr val="tx2"/>
                </a:solidFill>
                <a:latin typeface="Georgia Pro Semibold" pitchFamily="18" charset="0"/>
              </a:rPr>
              <a:t>sistemi di </a:t>
            </a:r>
            <a:r>
              <a:rPr lang="it-IT" sz="2800" b="1" dirty="0" smtClean="0">
                <a:solidFill>
                  <a:schemeClr val="tx2"/>
                </a:solidFill>
                <a:latin typeface="Georgia Pro Semibold" pitchFamily="18" charset="0"/>
              </a:rPr>
              <a:t>scrittura:</a:t>
            </a:r>
          </a:p>
          <a:p>
            <a:pPr lvl="0" algn="ctr">
              <a:buNone/>
            </a:pPr>
            <a:endParaRPr lang="it-IT" sz="2800" b="1" dirty="0">
              <a:solidFill>
                <a:schemeClr val="tx2"/>
              </a:solidFill>
              <a:latin typeface="Georgia Pro Semibold" pitchFamily="18" charset="0"/>
            </a:endParaRPr>
          </a:p>
          <a:p>
            <a:pPr lvl="0" algn="ctr">
              <a:buNone/>
            </a:pPr>
            <a:r>
              <a:rPr lang="it-IT" sz="2800" b="1" dirty="0" smtClean="0">
                <a:solidFill>
                  <a:schemeClr val="bg1"/>
                </a:solidFill>
                <a:latin typeface="Georgia Pro Semibold" pitchFamily="18" charset="0"/>
              </a:rPr>
              <a:t>2 Sillabari chiamati </a:t>
            </a:r>
            <a:r>
              <a:rPr lang="it-IT" sz="2800" b="1" dirty="0" err="1" smtClean="0">
                <a:solidFill>
                  <a:schemeClr val="bg1"/>
                </a:solidFill>
                <a:latin typeface="Georgia Pro Semibold" pitchFamily="18" charset="0"/>
              </a:rPr>
              <a:t>Hiragana</a:t>
            </a:r>
            <a:r>
              <a:rPr lang="it-IT" sz="2800" b="1" dirty="0" smtClean="0">
                <a:solidFill>
                  <a:schemeClr val="bg1"/>
                </a:solidFill>
                <a:latin typeface="Georgia Pro Semibold" pitchFamily="18" charset="0"/>
              </a:rPr>
              <a:t> e </a:t>
            </a:r>
            <a:r>
              <a:rPr lang="it-IT" sz="2800" b="1" dirty="0" err="1" smtClean="0">
                <a:solidFill>
                  <a:schemeClr val="bg1"/>
                </a:solidFill>
                <a:latin typeface="Georgia Pro Semibold" pitchFamily="18" charset="0"/>
              </a:rPr>
              <a:t>Katakana</a:t>
            </a:r>
            <a:endParaRPr lang="it-IT" sz="2800" b="1" dirty="0" smtClean="0">
              <a:solidFill>
                <a:schemeClr val="bg1"/>
              </a:solidFill>
              <a:latin typeface="Georgia Pro Semibold" pitchFamily="18" charset="0"/>
            </a:endParaRPr>
          </a:p>
          <a:p>
            <a:pPr lvl="0" algn="ctr">
              <a:buNone/>
            </a:pPr>
            <a:r>
              <a:rPr lang="it-IT" sz="2800" b="1" dirty="0" smtClean="0">
                <a:solidFill>
                  <a:schemeClr val="bg1"/>
                </a:solidFill>
                <a:latin typeface="Georgia Pro Semibold" pitchFamily="18" charset="0"/>
              </a:rPr>
              <a:t>1 Sistema ad ideogrammi, caratteri chiamati </a:t>
            </a:r>
            <a:r>
              <a:rPr lang="it-IT" sz="2800" b="1" dirty="0" err="1" smtClean="0">
                <a:solidFill>
                  <a:schemeClr val="bg1"/>
                </a:solidFill>
                <a:latin typeface="Georgia Pro Semibold" pitchFamily="18" charset="0"/>
              </a:rPr>
              <a:t>Kanji</a:t>
            </a:r>
            <a:r>
              <a:rPr lang="it-IT" sz="2800" b="1" dirty="0" smtClean="0">
                <a:solidFill>
                  <a:schemeClr val="bg1"/>
                </a:solidFill>
                <a:latin typeface="Georgia Pro Semibold" pitchFamily="18" charset="0"/>
              </a:rPr>
              <a:t> </a:t>
            </a:r>
          </a:p>
          <a:p>
            <a:pPr lvl="0">
              <a:buNone/>
            </a:pPr>
            <a:endParaRPr lang="it-IT" sz="2800" b="1" dirty="0" smtClean="0">
              <a:solidFill>
                <a:schemeClr val="bg1"/>
              </a:solidFill>
              <a:latin typeface="Georgia Pro Semibold" pitchFamily="18" charset="0"/>
            </a:endParaRPr>
          </a:p>
          <a:p>
            <a:pPr lvl="0" algn="ctr">
              <a:buNone/>
            </a:pPr>
            <a:r>
              <a:rPr lang="it-IT" sz="2800" b="1" dirty="0">
                <a:latin typeface="Georgia Pro Semibold" pitchFamily="18" charset="0"/>
              </a:rPr>
              <a:t> </a:t>
            </a:r>
            <a:r>
              <a:rPr lang="it-IT" sz="3200" b="1" dirty="0" smtClean="0">
                <a:latin typeface="Georgia Pro Semibold" pitchFamily="18" charset="0"/>
              </a:rPr>
              <a:t> </a:t>
            </a:r>
            <a:endParaRPr lang="it-IT" sz="3200" b="1" dirty="0">
              <a:latin typeface="Georgia Pro Semibold" pitchFamily="18" charset="0"/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1" y="279543"/>
            <a:ext cx="9143999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altLang="ja-JP" sz="6600" dirty="0" smtClean="0">
                <a:latin typeface="Georgia Pro Semibold" pitchFamily="18" charset="0"/>
              </a:rPr>
              <a:t> </a:t>
            </a:r>
            <a:r>
              <a:rPr lang="it-IT" altLang="ja-JP" sz="5700" dirty="0" smtClean="0">
                <a:solidFill>
                  <a:schemeClr val="tx2"/>
                </a:solidFill>
                <a:latin typeface="Georgia Pro Semibold" pitchFamily="18" charset="0"/>
              </a:rPr>
              <a:t>Difficoltà</a:t>
            </a:r>
            <a:r>
              <a:rPr lang="it-IT" altLang="ja-JP" sz="6600" dirty="0" smtClean="0">
                <a:latin typeface="Georgia Pro Semibold" pitchFamily="18" charset="0"/>
              </a:rPr>
              <a:t/>
            </a:r>
            <a:br>
              <a:rPr lang="it-IT" altLang="ja-JP" sz="6600" dirty="0" smtClean="0">
                <a:latin typeface="Georgia Pro Semibold" pitchFamily="18" charset="0"/>
              </a:rPr>
            </a:br>
            <a:endParaRPr lang="it-IT" sz="6600" dirty="0"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4435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29554" y="1988840"/>
            <a:ext cx="8892480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it-IT" sz="3200" b="1" dirty="0" smtClean="0">
                <a:solidFill>
                  <a:schemeClr val="tx2"/>
                </a:solidFill>
                <a:latin typeface="Georgia Pro Semibold" pitchFamily="18" charset="0"/>
              </a:rPr>
              <a:t>Scrittura </a:t>
            </a:r>
          </a:p>
          <a:p>
            <a:pPr lvl="0" algn="ctr">
              <a:buNone/>
            </a:pPr>
            <a:endParaRPr lang="it-IT" sz="3200" b="1" dirty="0">
              <a:solidFill>
                <a:schemeClr val="tx2"/>
              </a:solidFill>
              <a:latin typeface="Georgia Pro Semibold" pitchFamily="18" charset="0"/>
            </a:endParaRPr>
          </a:p>
          <a:p>
            <a:pPr lvl="0" algn="ctr">
              <a:buNone/>
            </a:pPr>
            <a:r>
              <a:rPr lang="it-IT" sz="2800" b="1" dirty="0" smtClean="0">
                <a:solidFill>
                  <a:schemeClr val="tx2"/>
                </a:solidFill>
                <a:latin typeface="Georgia Pro Semibold" pitchFamily="18" charset="0"/>
              </a:rPr>
              <a:t>Tre </a:t>
            </a:r>
            <a:r>
              <a:rPr lang="it-IT" sz="2800" b="1" dirty="0">
                <a:solidFill>
                  <a:schemeClr val="tx2"/>
                </a:solidFill>
                <a:latin typeface="Georgia Pro Semibold" pitchFamily="18" charset="0"/>
              </a:rPr>
              <a:t>sistemi di </a:t>
            </a:r>
            <a:r>
              <a:rPr lang="it-IT" sz="2800" b="1" dirty="0" smtClean="0">
                <a:solidFill>
                  <a:schemeClr val="tx2"/>
                </a:solidFill>
                <a:latin typeface="Georgia Pro Semibold" pitchFamily="18" charset="0"/>
              </a:rPr>
              <a:t>scrittura:</a:t>
            </a:r>
          </a:p>
          <a:p>
            <a:pPr lvl="0" algn="ctr">
              <a:buNone/>
            </a:pPr>
            <a:endParaRPr lang="it-IT" sz="2800" b="1" dirty="0">
              <a:solidFill>
                <a:schemeClr val="tx2"/>
              </a:solidFill>
              <a:latin typeface="Georgia Pro Semibold" pitchFamily="18" charset="0"/>
            </a:endParaRPr>
          </a:p>
          <a:p>
            <a:pPr lvl="0" algn="ctr">
              <a:buNone/>
            </a:pPr>
            <a:r>
              <a:rPr lang="it-IT" sz="2800" b="1" dirty="0" smtClean="0">
                <a:solidFill>
                  <a:schemeClr val="tx2"/>
                </a:solidFill>
                <a:latin typeface="Georgia Pro Semibold" pitchFamily="18" charset="0"/>
              </a:rPr>
              <a:t>2 Sillabari chiamati </a:t>
            </a:r>
            <a:r>
              <a:rPr lang="it-IT" sz="2800" b="1" dirty="0" err="1" smtClean="0">
                <a:solidFill>
                  <a:schemeClr val="tx2"/>
                </a:solidFill>
                <a:latin typeface="Georgia Pro Semibold" pitchFamily="18" charset="0"/>
              </a:rPr>
              <a:t>Hiragana</a:t>
            </a:r>
            <a:r>
              <a:rPr lang="it-IT" sz="2800" b="1" dirty="0" smtClean="0">
                <a:solidFill>
                  <a:schemeClr val="tx2"/>
                </a:solidFill>
                <a:latin typeface="Georgia Pro Semibold" pitchFamily="18" charset="0"/>
              </a:rPr>
              <a:t> e </a:t>
            </a:r>
            <a:r>
              <a:rPr lang="it-IT" sz="2800" b="1" dirty="0" err="1" smtClean="0">
                <a:solidFill>
                  <a:schemeClr val="tx2"/>
                </a:solidFill>
                <a:latin typeface="Georgia Pro Semibold" pitchFamily="18" charset="0"/>
              </a:rPr>
              <a:t>Katakana</a:t>
            </a:r>
            <a:endParaRPr lang="it-IT" sz="2800" b="1" dirty="0" smtClean="0">
              <a:solidFill>
                <a:schemeClr val="tx2"/>
              </a:solidFill>
              <a:latin typeface="Georgia Pro Semibold" pitchFamily="18" charset="0"/>
            </a:endParaRPr>
          </a:p>
          <a:p>
            <a:pPr lvl="0" algn="ctr">
              <a:buNone/>
            </a:pPr>
            <a:r>
              <a:rPr lang="it-IT" sz="2800" b="1" dirty="0" smtClean="0">
                <a:solidFill>
                  <a:schemeClr val="bg1"/>
                </a:solidFill>
                <a:latin typeface="Georgia Pro Semibold" pitchFamily="18" charset="0"/>
              </a:rPr>
              <a:t>1 Sistema ad ideogrammi, caratteri chiamati </a:t>
            </a:r>
            <a:r>
              <a:rPr lang="it-IT" sz="2800" b="1" dirty="0" err="1" smtClean="0">
                <a:solidFill>
                  <a:schemeClr val="bg1"/>
                </a:solidFill>
                <a:latin typeface="Georgia Pro Semibold" pitchFamily="18" charset="0"/>
              </a:rPr>
              <a:t>Kanji</a:t>
            </a:r>
            <a:r>
              <a:rPr lang="it-IT" sz="2800" b="1" dirty="0" smtClean="0">
                <a:solidFill>
                  <a:schemeClr val="bg1"/>
                </a:solidFill>
                <a:latin typeface="Georgia Pro Semibold" pitchFamily="18" charset="0"/>
              </a:rPr>
              <a:t> </a:t>
            </a:r>
          </a:p>
          <a:p>
            <a:pPr lvl="0">
              <a:buNone/>
            </a:pPr>
            <a:endParaRPr lang="it-IT" sz="2800" b="1" dirty="0" smtClean="0">
              <a:solidFill>
                <a:schemeClr val="bg1"/>
              </a:solidFill>
              <a:latin typeface="Georgia Pro Semibold" pitchFamily="18" charset="0"/>
            </a:endParaRPr>
          </a:p>
          <a:p>
            <a:pPr lvl="0" algn="ctr">
              <a:buNone/>
            </a:pPr>
            <a:r>
              <a:rPr lang="it-IT" sz="2800" b="1" dirty="0">
                <a:latin typeface="Georgia Pro Semibold" pitchFamily="18" charset="0"/>
              </a:rPr>
              <a:t> </a:t>
            </a:r>
            <a:r>
              <a:rPr lang="it-IT" sz="3200" b="1" dirty="0" smtClean="0">
                <a:latin typeface="Georgia Pro Semibold" pitchFamily="18" charset="0"/>
              </a:rPr>
              <a:t> </a:t>
            </a:r>
            <a:endParaRPr lang="it-IT" sz="3200" b="1" dirty="0">
              <a:latin typeface="Georgia Pro Semibold" pitchFamily="18" charset="0"/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1" y="279543"/>
            <a:ext cx="9143999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altLang="ja-JP" sz="6600" dirty="0" smtClean="0">
                <a:latin typeface="Georgia Pro Semibold" pitchFamily="18" charset="0"/>
              </a:rPr>
              <a:t> </a:t>
            </a:r>
            <a:r>
              <a:rPr lang="it-IT" altLang="ja-JP" sz="5700" dirty="0" smtClean="0">
                <a:solidFill>
                  <a:schemeClr val="tx2"/>
                </a:solidFill>
                <a:latin typeface="Georgia Pro Semibold" pitchFamily="18" charset="0"/>
              </a:rPr>
              <a:t>Difficoltà</a:t>
            </a:r>
            <a:r>
              <a:rPr lang="it-IT" altLang="ja-JP" sz="6600" dirty="0" smtClean="0">
                <a:latin typeface="Georgia Pro Semibold" pitchFamily="18" charset="0"/>
              </a:rPr>
              <a:t/>
            </a:r>
            <a:br>
              <a:rPr lang="it-IT" altLang="ja-JP" sz="6600" dirty="0" smtClean="0">
                <a:latin typeface="Georgia Pro Semibold" pitchFamily="18" charset="0"/>
              </a:rPr>
            </a:br>
            <a:endParaRPr lang="it-IT" sz="6600" dirty="0"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4435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29554" y="1988840"/>
            <a:ext cx="8892480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it-IT" sz="3200" b="1" dirty="0" smtClean="0">
                <a:solidFill>
                  <a:schemeClr val="tx2"/>
                </a:solidFill>
                <a:latin typeface="Georgia Pro Semibold" pitchFamily="18" charset="0"/>
              </a:rPr>
              <a:t>Scrittura </a:t>
            </a:r>
          </a:p>
          <a:p>
            <a:pPr lvl="0" algn="ctr">
              <a:buNone/>
            </a:pPr>
            <a:endParaRPr lang="it-IT" sz="3200" b="1" dirty="0">
              <a:solidFill>
                <a:schemeClr val="tx2"/>
              </a:solidFill>
              <a:latin typeface="Georgia Pro Semibold" pitchFamily="18" charset="0"/>
            </a:endParaRPr>
          </a:p>
          <a:p>
            <a:pPr lvl="0" algn="ctr">
              <a:buNone/>
            </a:pPr>
            <a:r>
              <a:rPr lang="it-IT" sz="2800" b="1" dirty="0" smtClean="0">
                <a:solidFill>
                  <a:schemeClr val="tx2"/>
                </a:solidFill>
                <a:latin typeface="Georgia Pro Semibold" pitchFamily="18" charset="0"/>
              </a:rPr>
              <a:t>Tre </a:t>
            </a:r>
            <a:r>
              <a:rPr lang="it-IT" sz="2800" b="1" dirty="0">
                <a:solidFill>
                  <a:schemeClr val="tx2"/>
                </a:solidFill>
                <a:latin typeface="Georgia Pro Semibold" pitchFamily="18" charset="0"/>
              </a:rPr>
              <a:t>sistemi di </a:t>
            </a:r>
            <a:r>
              <a:rPr lang="it-IT" sz="2800" b="1" dirty="0" smtClean="0">
                <a:solidFill>
                  <a:schemeClr val="tx2"/>
                </a:solidFill>
                <a:latin typeface="Georgia Pro Semibold" pitchFamily="18" charset="0"/>
              </a:rPr>
              <a:t>scrittura:</a:t>
            </a:r>
          </a:p>
          <a:p>
            <a:pPr lvl="0" algn="ctr">
              <a:buNone/>
            </a:pPr>
            <a:endParaRPr lang="it-IT" sz="2800" b="1" dirty="0">
              <a:solidFill>
                <a:schemeClr val="tx2"/>
              </a:solidFill>
              <a:latin typeface="Georgia Pro Semibold" pitchFamily="18" charset="0"/>
            </a:endParaRPr>
          </a:p>
          <a:p>
            <a:pPr lvl="0" algn="ctr">
              <a:buNone/>
            </a:pPr>
            <a:r>
              <a:rPr lang="it-IT" sz="2800" b="1" dirty="0" smtClean="0">
                <a:solidFill>
                  <a:schemeClr val="tx2"/>
                </a:solidFill>
                <a:latin typeface="Georgia Pro Semibold" pitchFamily="18" charset="0"/>
              </a:rPr>
              <a:t>2 Sillabari chiamati </a:t>
            </a:r>
            <a:r>
              <a:rPr lang="it-IT" sz="2800" b="1" dirty="0" err="1" smtClean="0">
                <a:solidFill>
                  <a:schemeClr val="tx2"/>
                </a:solidFill>
                <a:latin typeface="Georgia Pro Semibold" pitchFamily="18" charset="0"/>
              </a:rPr>
              <a:t>Hiragana</a:t>
            </a:r>
            <a:r>
              <a:rPr lang="it-IT" sz="2800" b="1" dirty="0" smtClean="0">
                <a:solidFill>
                  <a:schemeClr val="tx2"/>
                </a:solidFill>
                <a:latin typeface="Georgia Pro Semibold" pitchFamily="18" charset="0"/>
              </a:rPr>
              <a:t> e </a:t>
            </a:r>
            <a:r>
              <a:rPr lang="it-IT" sz="2800" b="1" dirty="0" err="1" smtClean="0">
                <a:solidFill>
                  <a:schemeClr val="tx2"/>
                </a:solidFill>
                <a:latin typeface="Georgia Pro Semibold" pitchFamily="18" charset="0"/>
              </a:rPr>
              <a:t>Katakana</a:t>
            </a:r>
            <a:endParaRPr lang="it-IT" sz="2800" b="1" dirty="0" smtClean="0">
              <a:solidFill>
                <a:schemeClr val="tx2"/>
              </a:solidFill>
              <a:latin typeface="Georgia Pro Semibold" pitchFamily="18" charset="0"/>
            </a:endParaRPr>
          </a:p>
          <a:p>
            <a:pPr lvl="0" algn="ctr">
              <a:buNone/>
            </a:pPr>
            <a:r>
              <a:rPr lang="it-IT" sz="2800" b="1" dirty="0" smtClean="0">
                <a:solidFill>
                  <a:schemeClr val="tx2"/>
                </a:solidFill>
                <a:latin typeface="Georgia Pro Semibold" pitchFamily="18" charset="0"/>
              </a:rPr>
              <a:t>1 Sistema ad ideogrammi, caratteri chiamati </a:t>
            </a:r>
            <a:r>
              <a:rPr lang="it-IT" sz="2800" b="1" dirty="0" err="1" smtClean="0">
                <a:solidFill>
                  <a:schemeClr val="tx2"/>
                </a:solidFill>
                <a:latin typeface="Georgia Pro Semibold" pitchFamily="18" charset="0"/>
              </a:rPr>
              <a:t>Kanji</a:t>
            </a:r>
            <a:r>
              <a:rPr lang="it-IT" sz="2800" b="1" dirty="0" smtClean="0">
                <a:solidFill>
                  <a:schemeClr val="tx2"/>
                </a:solidFill>
                <a:latin typeface="Georgia Pro Semibold" pitchFamily="18" charset="0"/>
              </a:rPr>
              <a:t> </a:t>
            </a:r>
          </a:p>
          <a:p>
            <a:pPr lvl="0">
              <a:buNone/>
            </a:pPr>
            <a:endParaRPr lang="it-IT" sz="2800" b="1" dirty="0" smtClean="0">
              <a:latin typeface="Georgia Pro Semibold" pitchFamily="18" charset="0"/>
            </a:endParaRPr>
          </a:p>
          <a:p>
            <a:pPr lvl="0" algn="ctr">
              <a:buNone/>
            </a:pPr>
            <a:r>
              <a:rPr lang="it-IT" sz="2800" b="1" dirty="0">
                <a:latin typeface="Georgia Pro Semibold" pitchFamily="18" charset="0"/>
              </a:rPr>
              <a:t> </a:t>
            </a:r>
            <a:r>
              <a:rPr lang="it-IT" sz="3200" b="1" dirty="0" smtClean="0">
                <a:latin typeface="Georgia Pro Semibold" pitchFamily="18" charset="0"/>
              </a:rPr>
              <a:t> </a:t>
            </a:r>
            <a:endParaRPr lang="it-IT" sz="3200" b="1" dirty="0">
              <a:latin typeface="Georgia Pro Semibold" pitchFamily="18" charset="0"/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1" y="279543"/>
            <a:ext cx="9143999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altLang="ja-JP" sz="6600" dirty="0" smtClean="0">
                <a:latin typeface="Georgia Pro Semibold" pitchFamily="18" charset="0"/>
              </a:rPr>
              <a:t> </a:t>
            </a:r>
            <a:r>
              <a:rPr lang="it-IT" altLang="ja-JP" sz="5700" dirty="0" smtClean="0">
                <a:solidFill>
                  <a:schemeClr val="tx2"/>
                </a:solidFill>
                <a:latin typeface="Georgia Pro Semibold" pitchFamily="18" charset="0"/>
              </a:rPr>
              <a:t>Difficoltà</a:t>
            </a:r>
            <a:r>
              <a:rPr lang="it-IT" altLang="ja-JP" sz="6600" dirty="0" smtClean="0">
                <a:latin typeface="Georgia Pro Semibold" pitchFamily="18" charset="0"/>
              </a:rPr>
              <a:t/>
            </a:r>
            <a:br>
              <a:rPr lang="it-IT" altLang="ja-JP" sz="6600" dirty="0" smtClean="0">
                <a:latin typeface="Georgia Pro Semibold" pitchFamily="18" charset="0"/>
              </a:rPr>
            </a:br>
            <a:endParaRPr lang="it-IT" sz="6600" dirty="0"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895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63" t="34747" r="45984" b="41414"/>
          <a:stretch/>
        </p:blipFill>
        <p:spPr bwMode="auto">
          <a:xfrm>
            <a:off x="358550" y="1196111"/>
            <a:ext cx="2464778" cy="2612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ttangolo 6"/>
          <p:cNvSpPr/>
          <p:nvPr/>
        </p:nvSpPr>
        <p:spPr>
          <a:xfrm>
            <a:off x="2366007" y="1801652"/>
            <a:ext cx="782339" cy="143003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23" t="34344" r="44659" b="41075"/>
          <a:stretch/>
        </p:blipFill>
        <p:spPr bwMode="auto">
          <a:xfrm>
            <a:off x="1936739" y="4169040"/>
            <a:ext cx="2423214" cy="248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ttangolo 8"/>
          <p:cNvSpPr/>
          <p:nvPr/>
        </p:nvSpPr>
        <p:spPr>
          <a:xfrm>
            <a:off x="3544613" y="5400171"/>
            <a:ext cx="782339" cy="128592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asellaDiTesto 1"/>
          <p:cNvSpPr txBox="1"/>
          <p:nvPr/>
        </p:nvSpPr>
        <p:spPr>
          <a:xfrm>
            <a:off x="0" y="260648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smtClean="0">
                <a:solidFill>
                  <a:schemeClr val="tx2"/>
                </a:solidFill>
                <a:latin typeface="Georgia Pro Semibold" pitchFamily="18" charset="0"/>
              </a:rPr>
              <a:t>VOCALI SILLABARIO  HIRAGANA</a:t>
            </a:r>
            <a:endParaRPr lang="it-IT" sz="3600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0" t="30910" r="45227" b="41600"/>
          <a:stretch/>
        </p:blipFill>
        <p:spPr bwMode="auto">
          <a:xfrm>
            <a:off x="5097890" y="4188932"/>
            <a:ext cx="2404603" cy="2517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ttangolo 9"/>
          <p:cNvSpPr/>
          <p:nvPr/>
        </p:nvSpPr>
        <p:spPr>
          <a:xfrm>
            <a:off x="6762005" y="5334937"/>
            <a:ext cx="782339" cy="141639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63" t="34747" r="45984" b="41414"/>
          <a:stretch/>
        </p:blipFill>
        <p:spPr bwMode="auto">
          <a:xfrm>
            <a:off x="3540384" y="1210566"/>
            <a:ext cx="2464778" cy="2612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69" t="30909" r="45686" b="41212"/>
          <a:stretch/>
        </p:blipFill>
        <p:spPr bwMode="auto">
          <a:xfrm>
            <a:off x="6395945" y="1225021"/>
            <a:ext cx="2276945" cy="2597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ttangolo 13"/>
          <p:cNvSpPr/>
          <p:nvPr/>
        </p:nvSpPr>
        <p:spPr>
          <a:xfrm>
            <a:off x="8028383" y="2391925"/>
            <a:ext cx="782339" cy="141639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73" t="30101" r="44545" b="42222"/>
          <a:stretch/>
        </p:blipFill>
        <p:spPr bwMode="auto">
          <a:xfrm>
            <a:off x="3246757" y="1156010"/>
            <a:ext cx="2650486" cy="2631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ttangolo 15"/>
          <p:cNvSpPr/>
          <p:nvPr/>
        </p:nvSpPr>
        <p:spPr>
          <a:xfrm>
            <a:off x="5315677" y="2544078"/>
            <a:ext cx="782339" cy="141639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9760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2366007" y="1801652"/>
            <a:ext cx="782339" cy="143003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3544613" y="5400171"/>
            <a:ext cx="782339" cy="128592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asellaDiTesto 1"/>
          <p:cNvSpPr txBox="1"/>
          <p:nvPr/>
        </p:nvSpPr>
        <p:spPr>
          <a:xfrm>
            <a:off x="0" y="260647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smtClean="0">
                <a:solidFill>
                  <a:schemeClr val="tx2"/>
                </a:solidFill>
                <a:latin typeface="Georgia Pro Semibold" pitchFamily="18" charset="0"/>
              </a:rPr>
              <a:t>VOCALI SILLABARIO KATAKANA</a:t>
            </a:r>
            <a:endParaRPr lang="it-IT" sz="3600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8028383" y="2391925"/>
            <a:ext cx="782339" cy="141639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/>
          <p:cNvSpPr/>
          <p:nvPr/>
        </p:nvSpPr>
        <p:spPr>
          <a:xfrm>
            <a:off x="5315677" y="2544078"/>
            <a:ext cx="782339" cy="141639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40" t="29495" r="44538" b="42250"/>
          <a:stretch/>
        </p:blipFill>
        <p:spPr bwMode="auto">
          <a:xfrm>
            <a:off x="539552" y="1177036"/>
            <a:ext cx="2352956" cy="2473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86" t="30627" r="44773" b="42250"/>
          <a:stretch/>
        </p:blipFill>
        <p:spPr bwMode="auto">
          <a:xfrm>
            <a:off x="3341725" y="1210566"/>
            <a:ext cx="2460549" cy="244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13" t="30909" r="44887" b="42251"/>
          <a:stretch/>
        </p:blipFill>
        <p:spPr bwMode="auto">
          <a:xfrm>
            <a:off x="6171517" y="1237320"/>
            <a:ext cx="2414071" cy="2429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59" t="30101" r="45455" b="42250"/>
          <a:stretch/>
        </p:blipFill>
        <p:spPr bwMode="auto">
          <a:xfrm>
            <a:off x="1949401" y="4125938"/>
            <a:ext cx="2439332" cy="2548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9" t="30303" r="45227" b="42250"/>
          <a:stretch/>
        </p:blipFill>
        <p:spPr bwMode="auto">
          <a:xfrm>
            <a:off x="5004048" y="4000471"/>
            <a:ext cx="2585575" cy="2685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2878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95" t="34546" r="46220" b="40606"/>
          <a:stretch/>
        </p:blipFill>
        <p:spPr bwMode="auto">
          <a:xfrm>
            <a:off x="3066064" y="3861047"/>
            <a:ext cx="2657222" cy="2860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tangolo 3"/>
          <p:cNvSpPr/>
          <p:nvPr/>
        </p:nvSpPr>
        <p:spPr>
          <a:xfrm>
            <a:off x="4971832" y="5291083"/>
            <a:ext cx="782339" cy="129614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4964161" y="1821165"/>
            <a:ext cx="1564678" cy="143003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2366007" y="1801652"/>
            <a:ext cx="782339" cy="143003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2338418" y="5291084"/>
            <a:ext cx="782339" cy="143003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398" y="968533"/>
            <a:ext cx="2763395" cy="2900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68532"/>
            <a:ext cx="2763395" cy="2900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2456" y="2418901"/>
            <a:ext cx="795338" cy="72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CasellaDiTesto 14"/>
          <p:cNvSpPr txBox="1"/>
          <p:nvPr/>
        </p:nvSpPr>
        <p:spPr>
          <a:xfrm>
            <a:off x="-25082" y="244205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smtClean="0">
                <a:solidFill>
                  <a:schemeClr val="tx2"/>
                </a:solidFill>
                <a:latin typeface="Georgia Pro Semibold" pitchFamily="18" charset="0"/>
              </a:rPr>
              <a:t>ESEMPIO SILLABE  HIRAGANA</a:t>
            </a:r>
            <a:endParaRPr lang="it-IT" sz="3600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46" t="29899" r="45227" b="40202"/>
          <a:stretch/>
        </p:blipFill>
        <p:spPr bwMode="auto">
          <a:xfrm>
            <a:off x="720374" y="968532"/>
            <a:ext cx="2763395" cy="3052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ttangolo 16"/>
          <p:cNvSpPr/>
          <p:nvPr/>
        </p:nvSpPr>
        <p:spPr>
          <a:xfrm>
            <a:off x="2729587" y="2564901"/>
            <a:ext cx="782339" cy="129614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038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41" t="31313" r="44773" b="41414"/>
          <a:stretch/>
        </p:blipFill>
        <p:spPr bwMode="auto">
          <a:xfrm>
            <a:off x="683568" y="1124744"/>
            <a:ext cx="2657222" cy="2738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82" t="26869" r="44205" b="39192"/>
          <a:stretch/>
        </p:blipFill>
        <p:spPr bwMode="auto">
          <a:xfrm>
            <a:off x="3244521" y="3863104"/>
            <a:ext cx="2657222" cy="2880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23" t="34546" r="45341" b="41009"/>
          <a:stretch/>
        </p:blipFill>
        <p:spPr bwMode="auto">
          <a:xfrm>
            <a:off x="5652120" y="1124744"/>
            <a:ext cx="2715727" cy="2738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CasellaDiTesto 10"/>
          <p:cNvSpPr txBox="1"/>
          <p:nvPr/>
        </p:nvSpPr>
        <p:spPr>
          <a:xfrm>
            <a:off x="22836" y="260648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smtClean="0">
                <a:solidFill>
                  <a:schemeClr val="tx2"/>
                </a:solidFill>
                <a:latin typeface="Georgia Pro Semibold" pitchFamily="18" charset="0"/>
              </a:rPr>
              <a:t>ESEMPIO SILLABE  KATAKANA</a:t>
            </a:r>
            <a:endParaRPr lang="it-IT" sz="3600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4058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e 3"/>
          <p:cNvSpPr/>
          <p:nvPr/>
        </p:nvSpPr>
        <p:spPr>
          <a:xfrm>
            <a:off x="3203848" y="1340767"/>
            <a:ext cx="3240360" cy="2016795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6858000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/>
            </a:r>
            <a:br>
              <a:rPr lang="it-IT" dirty="0" smtClean="0"/>
            </a:br>
            <a:r>
              <a:rPr lang="it-IT" dirty="0"/>
              <a:t/>
            </a:r>
            <a:br>
              <a:rPr lang="it-IT" dirty="0"/>
            </a:br>
            <a:r>
              <a:rPr lang="it-IT" dirty="0" smtClean="0">
                <a:solidFill>
                  <a:schemeClr val="tx2"/>
                </a:solidFill>
              </a:rPr>
              <a:t>  </a:t>
            </a:r>
            <a:r>
              <a:rPr lang="it-IT" sz="49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> </a:t>
            </a:r>
            <a:r>
              <a:rPr lang="it-IT" dirty="0" smtClean="0">
                <a:solidFill>
                  <a:schemeClr val="tx2"/>
                </a:solidFill>
                <a:effectLst/>
              </a:rPr>
              <a:t/>
            </a:r>
            <a:br>
              <a:rPr lang="it-IT" dirty="0" smtClean="0">
                <a:solidFill>
                  <a:schemeClr val="tx2"/>
                </a:solidFill>
                <a:effectLst/>
              </a:rPr>
            </a:br>
            <a:r>
              <a:rPr lang="ja-JP" altLang="it-IT" sz="6700" dirty="0" smtClean="0">
                <a:solidFill>
                  <a:schemeClr val="tx2"/>
                </a:solidFill>
                <a:effectLst/>
              </a:rPr>
              <a:t>日</a:t>
            </a:r>
            <a:r>
              <a:rPr lang="ja-JP" altLang="it-IT" sz="6700" dirty="0">
                <a:solidFill>
                  <a:schemeClr val="tx2"/>
                </a:solidFill>
                <a:effectLst/>
              </a:rPr>
              <a:t>本</a:t>
            </a:r>
            <a:r>
              <a:rPr lang="ja-JP" altLang="it-IT" sz="6700" dirty="0" smtClean="0">
                <a:solidFill>
                  <a:schemeClr val="tx2"/>
                </a:solidFill>
                <a:effectLst/>
              </a:rPr>
              <a:t>語 </a:t>
            </a:r>
            <a:r>
              <a:rPr lang="it-IT" altLang="ja-JP" sz="6700" dirty="0" smtClean="0">
                <a:solidFill>
                  <a:schemeClr val="tx2"/>
                </a:solidFill>
                <a:effectLst/>
              </a:rPr>
              <a:t/>
            </a:r>
            <a:br>
              <a:rPr lang="it-IT" altLang="ja-JP" sz="6700" dirty="0" smtClean="0">
                <a:solidFill>
                  <a:schemeClr val="tx2"/>
                </a:solidFill>
                <a:effectLst/>
              </a:rPr>
            </a:br>
            <a:r>
              <a:rPr lang="it-IT" altLang="ja-JP" sz="4400" dirty="0" err="1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>Nihongo</a:t>
            </a:r>
            <a:r>
              <a:rPr lang="it-IT" altLang="ja-JP" sz="8900" dirty="0" smtClean="0">
                <a:solidFill>
                  <a:schemeClr val="tx2"/>
                </a:solidFill>
                <a:effectLst/>
              </a:rPr>
              <a:t/>
            </a:r>
            <a:br>
              <a:rPr lang="it-IT" altLang="ja-JP" sz="8900" dirty="0" smtClean="0">
                <a:solidFill>
                  <a:schemeClr val="tx2"/>
                </a:solidFill>
                <a:effectLst/>
              </a:rPr>
            </a:br>
            <a:r>
              <a:rPr lang="it-IT" altLang="ja-JP" dirty="0" smtClean="0">
                <a:solidFill>
                  <a:schemeClr val="tx2"/>
                </a:solidFill>
                <a:effectLst/>
              </a:rPr>
              <a:t/>
            </a:r>
            <a:br>
              <a:rPr lang="it-IT" altLang="ja-JP" dirty="0" smtClean="0">
                <a:solidFill>
                  <a:schemeClr val="tx2"/>
                </a:solidFill>
                <a:effectLst/>
              </a:rPr>
            </a:br>
            <a:r>
              <a:rPr lang="ja-JP" altLang="it-IT" sz="60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>日</a:t>
            </a:r>
            <a:r>
              <a:rPr lang="ja-JP" altLang="it-IT" sz="36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> </a:t>
            </a:r>
            <a:r>
              <a:rPr lang="it-IT" altLang="ja-JP" sz="36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>Ni: Sole</a:t>
            </a:r>
            <a:br>
              <a:rPr lang="it-IT" altLang="ja-JP" sz="36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</a:br>
            <a:r>
              <a:rPr lang="ja-JP" altLang="it-IT" sz="60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>本</a:t>
            </a:r>
            <a:r>
              <a:rPr lang="ja-JP" altLang="it-IT" sz="36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> </a:t>
            </a:r>
            <a:r>
              <a:rPr lang="it-IT" altLang="ja-JP" sz="3600" dirty="0" err="1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>Hon</a:t>
            </a:r>
            <a:r>
              <a:rPr lang="it-IT" altLang="ja-JP" sz="36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>: Origine</a:t>
            </a:r>
            <a:br>
              <a:rPr lang="it-IT" altLang="ja-JP" sz="36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</a:br>
            <a:r>
              <a:rPr lang="ja-JP" altLang="it-IT" sz="6000" dirty="0" smtClean="0">
                <a:solidFill>
                  <a:schemeClr val="tx2"/>
                </a:solidFill>
                <a:effectLst/>
              </a:rPr>
              <a:t>語 </a:t>
            </a:r>
            <a:r>
              <a:rPr lang="it-IT" altLang="ja-JP" sz="36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>Go: Linguaggio</a:t>
            </a:r>
            <a:br>
              <a:rPr lang="it-IT" altLang="ja-JP" sz="3600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</a:br>
            <a:r>
              <a:rPr lang="it-IT" altLang="ja-JP" sz="3600" dirty="0" err="1">
                <a:solidFill>
                  <a:schemeClr val="tx2"/>
                </a:solidFill>
                <a:effectLst/>
                <a:latin typeface="Georgia Pro Semibold" pitchFamily="18" charset="0"/>
              </a:rPr>
              <a:t>Nihongo</a:t>
            </a:r>
            <a:r>
              <a:rPr lang="it-IT" altLang="ja-JP" sz="3600" dirty="0">
                <a:solidFill>
                  <a:schemeClr val="tx2"/>
                </a:solidFill>
                <a:effectLst/>
                <a:latin typeface="Georgia Pro Semibold" pitchFamily="18" charset="0"/>
              </a:rPr>
              <a:t>, La lingua giapponese</a:t>
            </a:r>
            <a:r>
              <a:rPr lang="it-IT" altLang="ja-JP" sz="3600" i="1" dirty="0">
                <a:solidFill>
                  <a:schemeClr val="accent1">
                    <a:lumMod val="75000"/>
                  </a:schemeClr>
                </a:solidFill>
                <a:effectLst/>
                <a:latin typeface="Georgia Pro Semibold" pitchFamily="18" charset="0"/>
              </a:rPr>
              <a:t/>
            </a:r>
            <a:br>
              <a:rPr lang="it-IT" altLang="ja-JP" sz="3600" i="1" dirty="0">
                <a:solidFill>
                  <a:schemeClr val="accent1">
                    <a:lumMod val="75000"/>
                  </a:schemeClr>
                </a:solidFill>
                <a:effectLst/>
                <a:latin typeface="Georgia Pro Semibold" pitchFamily="18" charset="0"/>
              </a:rPr>
            </a:br>
            <a:endParaRPr lang="it-IT" sz="3600" i="1" dirty="0">
              <a:solidFill>
                <a:schemeClr val="accent1">
                  <a:lumMod val="75000"/>
                </a:schemeClr>
              </a:solidFill>
              <a:effectLst/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4889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sellaDiTesto 10"/>
          <p:cNvSpPr txBox="1"/>
          <p:nvPr/>
        </p:nvSpPr>
        <p:spPr>
          <a:xfrm>
            <a:off x="22836" y="260648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smtClean="0">
                <a:solidFill>
                  <a:schemeClr val="tx2"/>
                </a:solidFill>
                <a:latin typeface="Georgia Pro Semibold" pitchFamily="18" charset="0"/>
              </a:rPr>
              <a:t>ESEMPIO PAROLA IN HIRAGANA</a:t>
            </a:r>
            <a:endParaRPr lang="it-IT" sz="3600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22836" y="1484784"/>
            <a:ext cx="912116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it-IT" sz="5400" dirty="0" smtClean="0">
                <a:solidFill>
                  <a:schemeClr val="tx2"/>
                </a:solidFill>
              </a:rPr>
              <a:t>すし  </a:t>
            </a:r>
            <a:r>
              <a:rPr lang="it-IT" sz="5400" dirty="0" smtClean="0">
                <a:solidFill>
                  <a:schemeClr val="tx2"/>
                </a:solidFill>
                <a:latin typeface="Georgia Pro Semibold" pitchFamily="18" charset="0"/>
              </a:rPr>
              <a:t>Sushi</a:t>
            </a:r>
          </a:p>
          <a:p>
            <a:pPr algn="ctr"/>
            <a:endParaRPr lang="it-IT" altLang="ja-JP" sz="5400" dirty="0" smtClean="0"/>
          </a:p>
          <a:p>
            <a:pPr algn="ctr"/>
            <a:r>
              <a:rPr lang="ja-JP" altLang="it-IT" sz="5400" dirty="0" smtClean="0">
                <a:solidFill>
                  <a:schemeClr val="tx2"/>
                </a:solidFill>
              </a:rPr>
              <a:t>す </a:t>
            </a:r>
            <a:r>
              <a:rPr lang="it-IT" sz="5400" dirty="0" smtClean="0">
                <a:solidFill>
                  <a:schemeClr val="tx2"/>
                </a:solidFill>
              </a:rPr>
              <a:t>Su</a:t>
            </a:r>
            <a:endParaRPr lang="it-IT" altLang="ja-JP" sz="5400" dirty="0" smtClean="0">
              <a:solidFill>
                <a:schemeClr val="tx2"/>
              </a:solidFill>
            </a:endParaRPr>
          </a:p>
          <a:p>
            <a:pPr algn="ctr"/>
            <a:r>
              <a:rPr lang="ja-JP" altLang="it-IT" sz="5400" dirty="0" smtClean="0">
                <a:solidFill>
                  <a:schemeClr val="tx2"/>
                </a:solidFill>
              </a:rPr>
              <a:t>し  </a:t>
            </a:r>
            <a:r>
              <a:rPr lang="it-IT" altLang="ja-JP" sz="5400" dirty="0" err="1">
                <a:solidFill>
                  <a:schemeClr val="tx2"/>
                </a:solidFill>
              </a:rPr>
              <a:t>S</a:t>
            </a:r>
            <a:r>
              <a:rPr lang="it-IT" sz="5400" dirty="0" err="1" smtClean="0">
                <a:solidFill>
                  <a:schemeClr val="tx2"/>
                </a:solidFill>
              </a:rPr>
              <a:t>hi</a:t>
            </a:r>
            <a:endParaRPr lang="it-IT" sz="5400" dirty="0">
              <a:solidFill>
                <a:schemeClr val="tx2"/>
              </a:solidFill>
            </a:endParaRPr>
          </a:p>
          <a:p>
            <a:endParaRPr lang="it-IT" sz="9600" dirty="0"/>
          </a:p>
        </p:txBody>
      </p:sp>
    </p:spTree>
    <p:extLst>
      <p:ext uri="{BB962C8B-B14F-4D97-AF65-F5344CB8AC3E}">
        <p14:creationId xmlns:p14="http://schemas.microsoft.com/office/powerpoint/2010/main" val="1181251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sellaDiTesto 10"/>
          <p:cNvSpPr txBox="1"/>
          <p:nvPr/>
        </p:nvSpPr>
        <p:spPr>
          <a:xfrm>
            <a:off x="22836" y="260648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smtClean="0">
                <a:solidFill>
                  <a:schemeClr val="tx2"/>
                </a:solidFill>
                <a:latin typeface="Georgia Pro Semibold" pitchFamily="18" charset="0"/>
              </a:rPr>
              <a:t>ESEMPIO PAROLA IN  KATAKANA</a:t>
            </a:r>
            <a:endParaRPr lang="it-IT" sz="3600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0" y="1484784"/>
            <a:ext cx="9144000" cy="6955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it-IT" sz="5400" dirty="0" smtClean="0">
                <a:solidFill>
                  <a:schemeClr val="tx2"/>
                </a:solidFill>
              </a:rPr>
              <a:t>ルイジ　</a:t>
            </a:r>
            <a:r>
              <a:rPr lang="it-IT" altLang="ja-JP" sz="5400" dirty="0" smtClean="0">
                <a:solidFill>
                  <a:schemeClr val="tx2"/>
                </a:solidFill>
              </a:rPr>
              <a:t>R</a:t>
            </a:r>
            <a:r>
              <a:rPr lang="it-IT" sz="5400" dirty="0" smtClean="0">
                <a:solidFill>
                  <a:schemeClr val="tx2"/>
                </a:solidFill>
              </a:rPr>
              <a:t>UIGI</a:t>
            </a:r>
          </a:p>
          <a:p>
            <a:pPr algn="ctr"/>
            <a:endParaRPr lang="it-IT" altLang="ja-JP" sz="5400" dirty="0" smtClean="0">
              <a:solidFill>
                <a:schemeClr val="tx2"/>
              </a:solidFill>
            </a:endParaRPr>
          </a:p>
          <a:p>
            <a:pPr algn="ctr"/>
            <a:r>
              <a:rPr lang="ja-JP" altLang="it-IT" sz="5400" dirty="0" smtClean="0">
                <a:solidFill>
                  <a:schemeClr val="tx2"/>
                </a:solidFill>
              </a:rPr>
              <a:t>ル </a:t>
            </a:r>
            <a:r>
              <a:rPr lang="it-IT" altLang="ja-JP" sz="5400" dirty="0" smtClean="0">
                <a:solidFill>
                  <a:schemeClr val="tx2"/>
                </a:solidFill>
              </a:rPr>
              <a:t>RU</a:t>
            </a:r>
            <a:r>
              <a:rPr lang="ja-JP" altLang="it-IT" sz="5400" dirty="0" smtClean="0">
                <a:solidFill>
                  <a:schemeClr val="tx2"/>
                </a:solidFill>
              </a:rPr>
              <a:t> </a:t>
            </a:r>
            <a:endParaRPr lang="it-IT" altLang="ja-JP" sz="5400" dirty="0" smtClean="0">
              <a:solidFill>
                <a:schemeClr val="tx2"/>
              </a:solidFill>
            </a:endParaRPr>
          </a:p>
          <a:p>
            <a:pPr algn="ctr"/>
            <a:r>
              <a:rPr lang="ja-JP" altLang="it-IT" sz="5400" dirty="0">
                <a:solidFill>
                  <a:schemeClr val="tx2"/>
                </a:solidFill>
              </a:rPr>
              <a:t>イ</a:t>
            </a:r>
            <a:r>
              <a:rPr lang="ja-JP" altLang="it-IT" sz="5400" dirty="0" smtClean="0">
                <a:solidFill>
                  <a:schemeClr val="tx2"/>
                </a:solidFill>
              </a:rPr>
              <a:t>   </a:t>
            </a:r>
            <a:r>
              <a:rPr lang="it-IT" altLang="ja-JP" sz="5400" dirty="0" smtClean="0">
                <a:solidFill>
                  <a:schemeClr val="tx2"/>
                </a:solidFill>
              </a:rPr>
              <a:t>I</a:t>
            </a:r>
            <a:r>
              <a:rPr lang="ja-JP" altLang="it-IT" sz="5400" dirty="0" smtClean="0">
                <a:solidFill>
                  <a:schemeClr val="tx2"/>
                </a:solidFill>
              </a:rPr>
              <a:t> </a:t>
            </a:r>
            <a:endParaRPr lang="it-IT" sz="5400" dirty="0" smtClean="0">
              <a:solidFill>
                <a:schemeClr val="tx2"/>
              </a:solidFill>
            </a:endParaRPr>
          </a:p>
          <a:p>
            <a:pPr algn="ctr"/>
            <a:r>
              <a:rPr lang="ja-JP" altLang="it-IT" sz="5400" dirty="0">
                <a:solidFill>
                  <a:schemeClr val="tx2"/>
                </a:solidFill>
              </a:rPr>
              <a:t>ジ</a:t>
            </a:r>
            <a:r>
              <a:rPr lang="ja-JP" altLang="it-IT" sz="5400" dirty="0" smtClean="0">
                <a:solidFill>
                  <a:schemeClr val="tx2"/>
                </a:solidFill>
              </a:rPr>
              <a:t>   </a:t>
            </a:r>
            <a:r>
              <a:rPr lang="it-IT" sz="5400" dirty="0" smtClean="0">
                <a:solidFill>
                  <a:schemeClr val="tx2"/>
                </a:solidFill>
              </a:rPr>
              <a:t>JI </a:t>
            </a:r>
            <a:endParaRPr lang="it-IT" altLang="ja-JP" sz="5400" dirty="0">
              <a:solidFill>
                <a:schemeClr val="tx2"/>
              </a:solidFill>
            </a:endParaRPr>
          </a:p>
          <a:p>
            <a:pPr algn="ctr"/>
            <a:endParaRPr lang="it-IT" sz="8000" dirty="0"/>
          </a:p>
          <a:p>
            <a:endParaRPr lang="it-IT" sz="9600" dirty="0"/>
          </a:p>
        </p:txBody>
      </p:sp>
    </p:spTree>
    <p:extLst>
      <p:ext uri="{BB962C8B-B14F-4D97-AF65-F5344CB8AC3E}">
        <p14:creationId xmlns:p14="http://schemas.microsoft.com/office/powerpoint/2010/main" val="2858081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39552" y="1052736"/>
            <a:ext cx="8208912" cy="3888432"/>
          </a:xfrm>
        </p:spPr>
        <p:txBody>
          <a:bodyPr>
            <a:normAutofit/>
          </a:bodyPr>
          <a:lstStyle/>
          <a:p>
            <a:r>
              <a:rPr lang="it-IT" altLang="ja-JP" sz="4000" dirty="0" err="1" smtClean="0">
                <a:solidFill>
                  <a:schemeClr val="tx2"/>
                </a:solidFill>
                <a:latin typeface="Georgia Pro Semibold" pitchFamily="18" charset="0"/>
              </a:rPr>
              <a:t>Kanji</a:t>
            </a:r>
            <a:r>
              <a:rPr lang="it-IT" altLang="ja-JP" sz="4000" dirty="0" smtClean="0">
                <a:solidFill>
                  <a:schemeClr val="tx2"/>
                </a:solidFill>
                <a:latin typeface="Georgia Pro Semibold" pitchFamily="18" charset="0"/>
              </a:rPr>
              <a:t> </a:t>
            </a:r>
            <a:r>
              <a:rPr lang="ja-JP" altLang="it-IT" sz="4000" dirty="0" smtClean="0">
                <a:solidFill>
                  <a:schemeClr val="tx2"/>
                </a:solidFill>
                <a:latin typeface="Georgia Pro Semibold" pitchFamily="18" charset="0"/>
              </a:rPr>
              <a:t>漢字</a:t>
            </a:r>
            <a:r>
              <a:rPr lang="it-IT" altLang="ja-JP" sz="4000" dirty="0" smtClean="0">
                <a:solidFill>
                  <a:schemeClr val="tx2"/>
                </a:solidFill>
                <a:latin typeface="Georgia Pro Semibold" pitchFamily="18" charset="0"/>
              </a:rPr>
              <a:t/>
            </a:r>
            <a:br>
              <a:rPr lang="it-IT" altLang="ja-JP" sz="4000" dirty="0" smtClean="0">
                <a:solidFill>
                  <a:schemeClr val="tx2"/>
                </a:solidFill>
                <a:latin typeface="Georgia Pro Semibold" pitchFamily="18" charset="0"/>
              </a:rPr>
            </a:br>
            <a:r>
              <a:rPr lang="it-IT" altLang="ja-JP" sz="4000" dirty="0">
                <a:solidFill>
                  <a:schemeClr val="tx2"/>
                </a:solidFill>
                <a:latin typeface="Georgia Pro Semibold" pitchFamily="18" charset="0"/>
              </a:rPr>
              <a:t/>
            </a:r>
            <a:br>
              <a:rPr lang="it-IT" altLang="ja-JP" sz="4000" dirty="0">
                <a:solidFill>
                  <a:schemeClr val="tx2"/>
                </a:solidFill>
                <a:latin typeface="Georgia Pro Semibold" pitchFamily="18" charset="0"/>
              </a:rPr>
            </a:br>
            <a:r>
              <a:rPr lang="ja-JP" altLang="it-IT" sz="4000" dirty="0" smtClean="0">
                <a:solidFill>
                  <a:schemeClr val="tx2"/>
                </a:solidFill>
                <a:latin typeface="Georgia Pro Semibold" pitchFamily="18" charset="0"/>
              </a:rPr>
              <a:t>漢 </a:t>
            </a:r>
            <a:r>
              <a:rPr lang="it-IT" altLang="ja-JP" sz="4000" b="1" dirty="0" err="1" smtClean="0">
                <a:solidFill>
                  <a:schemeClr val="tx2"/>
                </a:solidFill>
                <a:latin typeface="Georgia Pro Semibold" pitchFamily="18" charset="0"/>
              </a:rPr>
              <a:t>Kan</a:t>
            </a:r>
            <a:r>
              <a:rPr lang="it-IT" altLang="ja-JP" sz="4000" dirty="0" smtClean="0">
                <a:solidFill>
                  <a:schemeClr val="tx2"/>
                </a:solidFill>
                <a:latin typeface="Georgia Pro Semibold" pitchFamily="18" charset="0"/>
              </a:rPr>
              <a:t> Dalla Cina</a:t>
            </a:r>
            <a:br>
              <a:rPr lang="it-IT" altLang="ja-JP" sz="4000" dirty="0" smtClean="0">
                <a:solidFill>
                  <a:schemeClr val="tx2"/>
                </a:solidFill>
                <a:latin typeface="Georgia Pro Semibold" pitchFamily="18" charset="0"/>
              </a:rPr>
            </a:br>
            <a:r>
              <a:rPr lang="it-IT" altLang="ja-JP" sz="4000" dirty="0" smtClean="0">
                <a:solidFill>
                  <a:schemeClr val="tx2"/>
                </a:solidFill>
                <a:latin typeface="Georgia Pro Semibold" pitchFamily="18" charset="0"/>
              </a:rPr>
              <a:t/>
            </a:r>
            <a:br>
              <a:rPr lang="it-IT" altLang="ja-JP" sz="4000" dirty="0" smtClean="0">
                <a:solidFill>
                  <a:schemeClr val="tx2"/>
                </a:solidFill>
                <a:latin typeface="Georgia Pro Semibold" pitchFamily="18" charset="0"/>
              </a:rPr>
            </a:br>
            <a:r>
              <a:rPr lang="ja-JP" altLang="it-IT" sz="4000" dirty="0" smtClean="0">
                <a:solidFill>
                  <a:schemeClr val="tx2"/>
                </a:solidFill>
                <a:latin typeface="Georgia Pro Semibold" pitchFamily="18" charset="0"/>
              </a:rPr>
              <a:t>字 </a:t>
            </a:r>
            <a:r>
              <a:rPr lang="it-IT" altLang="ja-JP" sz="4000" dirty="0" err="1" smtClean="0">
                <a:solidFill>
                  <a:schemeClr val="tx2"/>
                </a:solidFill>
                <a:latin typeface="Georgia Pro Semibold" pitchFamily="18" charset="0"/>
              </a:rPr>
              <a:t>Ji</a:t>
            </a:r>
            <a:r>
              <a:rPr lang="it-IT" altLang="ja-JP" sz="4000" dirty="0" smtClean="0">
                <a:solidFill>
                  <a:schemeClr val="tx2"/>
                </a:solidFill>
                <a:latin typeface="Georgia Pro Semibold" pitchFamily="18" charset="0"/>
              </a:rPr>
              <a:t> Carattere</a:t>
            </a:r>
            <a:endParaRPr lang="it-IT" sz="4000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22836" y="260648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smtClean="0">
                <a:solidFill>
                  <a:schemeClr val="tx2"/>
                </a:solidFill>
                <a:latin typeface="Georgia Pro Semibold" pitchFamily="18" charset="0"/>
              </a:rPr>
              <a:t>ESEMPIO DI IDEOGRAMMA</a:t>
            </a:r>
            <a:endParaRPr lang="it-IT" sz="3600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3799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22176" y="332656"/>
            <a:ext cx="8229600" cy="1575048"/>
          </a:xfrm>
        </p:spPr>
        <p:txBody>
          <a:bodyPr>
            <a:normAutofit fontScale="90000"/>
          </a:bodyPr>
          <a:lstStyle/>
          <a:p>
            <a:r>
              <a:rPr lang="it-IT" b="1" dirty="0">
                <a:solidFill>
                  <a:schemeClr val="tx2"/>
                </a:solidFill>
                <a:latin typeface="Georgia Pro Semibold" pitchFamily="18" charset="0"/>
              </a:rPr>
              <a:t>Ma non </a:t>
            </a:r>
            <a:r>
              <a:rPr lang="it-IT" b="1" dirty="0" smtClean="0">
                <a:solidFill>
                  <a:schemeClr val="tx2"/>
                </a:solidFill>
                <a:latin typeface="Georgia Pro Semibold" pitchFamily="18" charset="0"/>
              </a:rPr>
              <a:t>preoccupiamoci:</a:t>
            </a:r>
            <a:br>
              <a:rPr lang="it-IT" b="1" dirty="0" smtClean="0">
                <a:solidFill>
                  <a:schemeClr val="tx2"/>
                </a:solidFill>
                <a:latin typeface="Georgia Pro Semibold" pitchFamily="18" charset="0"/>
              </a:rPr>
            </a:br>
            <a:r>
              <a:rPr lang="it-IT" b="1" dirty="0" smtClean="0">
                <a:solidFill>
                  <a:schemeClr val="tx2"/>
                </a:solidFill>
                <a:latin typeface="Georgia Pro Semibold" pitchFamily="18" charset="0"/>
              </a:rPr>
              <a:t>esiste </a:t>
            </a:r>
            <a:r>
              <a:rPr lang="it-IT" b="1" dirty="0">
                <a:solidFill>
                  <a:schemeClr val="tx2"/>
                </a:solidFill>
                <a:latin typeface="Georgia Pro Semibold" pitchFamily="18" charset="0"/>
              </a:rPr>
              <a:t>il Ro-</a:t>
            </a:r>
            <a:r>
              <a:rPr lang="it-IT" b="1" dirty="0" err="1">
                <a:solidFill>
                  <a:schemeClr val="tx2"/>
                </a:solidFill>
                <a:latin typeface="Georgia Pro Semibold" pitchFamily="18" charset="0"/>
              </a:rPr>
              <a:t>maji</a:t>
            </a:r>
            <a:r>
              <a:rPr lang="it-IT" b="1" dirty="0">
                <a:solidFill>
                  <a:schemeClr val="tx2"/>
                </a:solidFill>
                <a:latin typeface="Georgia Pro Semibold" pitchFamily="18" charset="0"/>
              </a:rPr>
              <a:t>! </a:t>
            </a:r>
            <a:br>
              <a:rPr lang="it-IT" b="1" dirty="0">
                <a:solidFill>
                  <a:schemeClr val="tx2"/>
                </a:solidFill>
                <a:latin typeface="Georgia Pro Semibold" pitchFamily="18" charset="0"/>
              </a:rPr>
            </a:br>
            <a:endParaRPr lang="it-IT" dirty="0">
              <a:solidFill>
                <a:schemeClr val="tx2"/>
              </a:solidFill>
            </a:endParaRPr>
          </a:p>
        </p:txBody>
      </p:sp>
      <p:sp>
        <p:nvSpPr>
          <p:cNvPr id="4" name="Titolo 1"/>
          <p:cNvSpPr txBox="1">
            <a:spLocks/>
          </p:cNvSpPr>
          <p:nvPr/>
        </p:nvSpPr>
        <p:spPr>
          <a:xfrm>
            <a:off x="399937" y="1700808"/>
            <a:ext cx="8208912" cy="35283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altLang="ja-JP" sz="3600" dirty="0" err="1" smtClean="0">
                <a:solidFill>
                  <a:schemeClr val="bg1"/>
                </a:solidFill>
                <a:latin typeface="Georgia Pro Semibold" pitchFamily="18" charset="0"/>
              </a:rPr>
              <a:t>Kanji</a:t>
            </a:r>
            <a:r>
              <a:rPr lang="it-IT" altLang="ja-JP" sz="3600" dirty="0" smtClean="0">
                <a:solidFill>
                  <a:schemeClr val="bg1"/>
                </a:solidFill>
                <a:latin typeface="Georgia Pro Semibold" pitchFamily="18" charset="0"/>
              </a:rPr>
              <a:t> </a:t>
            </a:r>
            <a:r>
              <a:rPr lang="ja-JP" altLang="it-IT" sz="3600" dirty="0" smtClean="0">
                <a:solidFill>
                  <a:schemeClr val="bg1"/>
                </a:solidFill>
                <a:latin typeface="Georgia Pro Semibold" pitchFamily="18" charset="0"/>
              </a:rPr>
              <a:t>           漢 </a:t>
            </a:r>
            <a:r>
              <a:rPr lang="it-IT" altLang="ja-JP" sz="3600" b="1" dirty="0" err="1" smtClean="0">
                <a:solidFill>
                  <a:schemeClr val="bg1"/>
                </a:solidFill>
                <a:latin typeface="Georgia Pro Semibold" pitchFamily="18" charset="0"/>
              </a:rPr>
              <a:t>Kan</a:t>
            </a:r>
            <a:r>
              <a:rPr lang="it-IT" altLang="ja-JP" sz="3600" dirty="0" smtClean="0">
                <a:solidFill>
                  <a:schemeClr val="bg1"/>
                </a:solidFill>
                <a:latin typeface="Georgia Pro Semibold" pitchFamily="18" charset="0"/>
              </a:rPr>
              <a:t> Dalla Cina   </a:t>
            </a:r>
            <a:br>
              <a:rPr lang="it-IT" altLang="ja-JP" sz="3600" dirty="0" smtClean="0">
                <a:solidFill>
                  <a:schemeClr val="bg1"/>
                </a:solidFill>
                <a:latin typeface="Georgia Pro Semibold" pitchFamily="18" charset="0"/>
              </a:rPr>
            </a:br>
            <a:r>
              <a:rPr lang="it-IT" altLang="ja-JP" sz="3600" dirty="0" smtClean="0">
                <a:solidFill>
                  <a:schemeClr val="bg1"/>
                </a:solidFill>
                <a:latin typeface="Georgia Pro Semibold" pitchFamily="18" charset="0"/>
              </a:rPr>
              <a:t>                      </a:t>
            </a:r>
            <a:r>
              <a:rPr lang="ja-JP" altLang="it-IT" sz="3600" dirty="0" smtClean="0">
                <a:solidFill>
                  <a:schemeClr val="bg1"/>
                </a:solidFill>
                <a:latin typeface="Georgia Pro Semibold" pitchFamily="18" charset="0"/>
              </a:rPr>
              <a:t>字 </a:t>
            </a:r>
            <a:r>
              <a:rPr lang="it-IT" altLang="ja-JP" sz="3600" dirty="0" err="1" smtClean="0">
                <a:solidFill>
                  <a:schemeClr val="bg1"/>
                </a:solidFill>
                <a:latin typeface="Georgia Pro Semibold" pitchFamily="18" charset="0"/>
              </a:rPr>
              <a:t>Ji</a:t>
            </a:r>
            <a:r>
              <a:rPr lang="it-IT" altLang="ja-JP" sz="3600" dirty="0" smtClean="0">
                <a:solidFill>
                  <a:schemeClr val="bg1"/>
                </a:solidFill>
                <a:latin typeface="Georgia Pro Semibold" pitchFamily="18" charset="0"/>
              </a:rPr>
              <a:t>     Carattere</a:t>
            </a:r>
          </a:p>
          <a:p>
            <a:endParaRPr lang="it-IT" altLang="ja-JP" sz="3600" dirty="0">
              <a:solidFill>
                <a:schemeClr val="bg1"/>
              </a:solidFill>
              <a:latin typeface="Georgia Pro Semibold" pitchFamily="18" charset="0"/>
            </a:endParaRPr>
          </a:p>
          <a:p>
            <a:r>
              <a:rPr lang="it-IT" altLang="ja-JP" sz="3600" dirty="0" smtClean="0">
                <a:solidFill>
                  <a:schemeClr val="bg1"/>
                </a:solidFill>
                <a:latin typeface="Georgia Pro Semibold" pitchFamily="18" charset="0"/>
              </a:rPr>
              <a:t>Ro-</a:t>
            </a:r>
            <a:r>
              <a:rPr lang="it-IT" altLang="ja-JP" sz="3600" dirty="0" err="1" smtClean="0">
                <a:solidFill>
                  <a:schemeClr val="bg1"/>
                </a:solidFill>
                <a:latin typeface="Georgia Pro Semibold" pitchFamily="18" charset="0"/>
              </a:rPr>
              <a:t>maji</a:t>
            </a:r>
            <a:r>
              <a:rPr lang="it-IT" altLang="ja-JP" sz="3600" dirty="0" smtClean="0">
                <a:solidFill>
                  <a:schemeClr val="bg1"/>
                </a:solidFill>
                <a:latin typeface="Georgia Pro Semibold" pitchFamily="18" charset="0"/>
              </a:rPr>
              <a:t> </a:t>
            </a:r>
            <a:r>
              <a:rPr lang="ja-JP" altLang="it-IT" sz="3600" dirty="0" smtClean="0">
                <a:solidFill>
                  <a:schemeClr val="bg1"/>
                </a:solidFill>
                <a:latin typeface="Georgia Pro Semibold" pitchFamily="18" charset="0"/>
              </a:rPr>
              <a:t>    </a:t>
            </a:r>
            <a:r>
              <a:rPr lang="it-IT" altLang="ja-JP" sz="3600" dirty="0" smtClean="0">
                <a:solidFill>
                  <a:schemeClr val="bg1"/>
                </a:solidFill>
                <a:latin typeface="Georgia Pro Semibold" pitchFamily="18" charset="0"/>
              </a:rPr>
              <a:t>Ro-ma  Da Roma   </a:t>
            </a:r>
            <a:r>
              <a:rPr lang="it-IT" altLang="ja-JP" sz="3600" dirty="0">
                <a:solidFill>
                  <a:schemeClr val="bg1"/>
                </a:solidFill>
                <a:latin typeface="Georgia Pro Semibold" pitchFamily="18" charset="0"/>
              </a:rPr>
              <a:t/>
            </a:r>
            <a:br>
              <a:rPr lang="it-IT" altLang="ja-JP" sz="3600" dirty="0">
                <a:solidFill>
                  <a:schemeClr val="bg1"/>
                </a:solidFill>
                <a:latin typeface="Georgia Pro Semibold" pitchFamily="18" charset="0"/>
              </a:rPr>
            </a:br>
            <a:r>
              <a:rPr lang="it-IT" altLang="ja-JP" sz="3600" dirty="0">
                <a:solidFill>
                  <a:schemeClr val="bg1"/>
                </a:solidFill>
                <a:latin typeface="Georgia Pro Semibold" pitchFamily="18" charset="0"/>
              </a:rPr>
              <a:t>                 </a:t>
            </a:r>
            <a:r>
              <a:rPr lang="it-IT" altLang="ja-JP" sz="3600" dirty="0" smtClean="0">
                <a:solidFill>
                  <a:schemeClr val="bg1"/>
                </a:solidFill>
                <a:latin typeface="Georgia Pro Semibold" pitchFamily="18" charset="0"/>
              </a:rPr>
              <a:t>      </a:t>
            </a:r>
            <a:r>
              <a:rPr lang="ja-JP" altLang="it-IT" sz="3600" dirty="0" smtClean="0">
                <a:solidFill>
                  <a:schemeClr val="bg1"/>
                </a:solidFill>
                <a:latin typeface="Georgia Pro Semibold" pitchFamily="18" charset="0"/>
              </a:rPr>
              <a:t>字 </a:t>
            </a:r>
            <a:r>
              <a:rPr lang="it-IT" altLang="ja-JP" sz="3600" dirty="0" err="1" smtClean="0">
                <a:solidFill>
                  <a:schemeClr val="bg1"/>
                </a:solidFill>
                <a:latin typeface="Georgia Pro Semibold" pitchFamily="18" charset="0"/>
              </a:rPr>
              <a:t>Ji</a:t>
            </a:r>
            <a:r>
              <a:rPr lang="it-IT" altLang="ja-JP" sz="3600" dirty="0" smtClean="0">
                <a:solidFill>
                  <a:schemeClr val="bg1"/>
                </a:solidFill>
                <a:latin typeface="Georgia Pro Semibold" pitchFamily="18" charset="0"/>
              </a:rPr>
              <a:t>      Carattere</a:t>
            </a:r>
            <a:endParaRPr lang="it-IT" sz="3600" dirty="0">
              <a:solidFill>
                <a:schemeClr val="bg1"/>
              </a:solidFill>
              <a:latin typeface="Georgia Pro Semibold" pitchFamily="18" charset="0"/>
            </a:endParaRPr>
          </a:p>
          <a:p>
            <a:endParaRPr lang="it-IT" sz="3600" i="1" dirty="0">
              <a:solidFill>
                <a:schemeClr val="bg1"/>
              </a:solidFill>
              <a:latin typeface="Georgia Pro Semibold" pitchFamily="18" charset="0"/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555491" y="4221088"/>
            <a:ext cx="8208912" cy="35283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altLang="ja-JP" sz="3600" dirty="0" smtClean="0">
                <a:solidFill>
                  <a:schemeClr val="bg1"/>
                </a:solidFill>
                <a:latin typeface="Georgia Pro Semibold" pitchFamily="18" charset="0"/>
              </a:rPr>
              <a:t>Ro-</a:t>
            </a:r>
            <a:r>
              <a:rPr lang="it-IT" altLang="ja-JP" sz="3600" dirty="0" err="1" smtClean="0">
                <a:solidFill>
                  <a:schemeClr val="bg1"/>
                </a:solidFill>
                <a:latin typeface="Georgia Pro Semibold" pitchFamily="18" charset="0"/>
              </a:rPr>
              <a:t>maji</a:t>
            </a:r>
            <a:r>
              <a:rPr lang="it-IT" altLang="ja-JP" sz="3600" dirty="0" smtClean="0">
                <a:solidFill>
                  <a:schemeClr val="bg1"/>
                </a:solidFill>
                <a:latin typeface="Georgia Pro Semibold" pitchFamily="18" charset="0"/>
              </a:rPr>
              <a:t> : Caratteri Romani </a:t>
            </a:r>
          </a:p>
          <a:p>
            <a:r>
              <a:rPr lang="it-IT" altLang="ja-JP" sz="3600" dirty="0" smtClean="0">
                <a:solidFill>
                  <a:schemeClr val="bg1"/>
                </a:solidFill>
                <a:latin typeface="Georgia Pro Semibold" pitchFamily="18" charset="0"/>
              </a:rPr>
              <a:t> il nostro alfabeto</a:t>
            </a:r>
            <a:endParaRPr lang="it-IT" sz="3600" dirty="0">
              <a:solidFill>
                <a:schemeClr val="bg1"/>
              </a:solidFill>
              <a:latin typeface="Georgia Pro Semibold" pitchFamily="18" charset="0"/>
            </a:endParaRPr>
          </a:p>
          <a:p>
            <a:endParaRPr lang="it-IT" sz="4000" i="1" dirty="0"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0138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22176" y="332656"/>
            <a:ext cx="8229600" cy="1575048"/>
          </a:xfrm>
        </p:spPr>
        <p:txBody>
          <a:bodyPr>
            <a:normAutofit fontScale="90000"/>
          </a:bodyPr>
          <a:lstStyle/>
          <a:p>
            <a:r>
              <a:rPr lang="it-IT" b="1" dirty="0">
                <a:solidFill>
                  <a:schemeClr val="tx2"/>
                </a:solidFill>
                <a:latin typeface="Georgia Pro Semibold" pitchFamily="18" charset="0"/>
              </a:rPr>
              <a:t>Ma non </a:t>
            </a:r>
            <a:r>
              <a:rPr lang="it-IT" b="1" dirty="0" smtClean="0">
                <a:solidFill>
                  <a:schemeClr val="tx2"/>
                </a:solidFill>
                <a:latin typeface="Georgia Pro Semibold" pitchFamily="18" charset="0"/>
              </a:rPr>
              <a:t>preoccupiamoci:</a:t>
            </a:r>
            <a:br>
              <a:rPr lang="it-IT" b="1" dirty="0" smtClean="0">
                <a:solidFill>
                  <a:schemeClr val="tx2"/>
                </a:solidFill>
                <a:latin typeface="Georgia Pro Semibold" pitchFamily="18" charset="0"/>
              </a:rPr>
            </a:br>
            <a:r>
              <a:rPr lang="it-IT" b="1" dirty="0" smtClean="0">
                <a:solidFill>
                  <a:schemeClr val="tx2"/>
                </a:solidFill>
                <a:latin typeface="Georgia Pro Semibold" pitchFamily="18" charset="0"/>
              </a:rPr>
              <a:t>esiste </a:t>
            </a:r>
            <a:r>
              <a:rPr lang="it-IT" b="1" dirty="0">
                <a:solidFill>
                  <a:schemeClr val="tx2"/>
                </a:solidFill>
                <a:latin typeface="Georgia Pro Semibold" pitchFamily="18" charset="0"/>
              </a:rPr>
              <a:t>il Ro-</a:t>
            </a:r>
            <a:r>
              <a:rPr lang="it-IT" b="1" dirty="0" err="1">
                <a:solidFill>
                  <a:schemeClr val="tx2"/>
                </a:solidFill>
                <a:latin typeface="Georgia Pro Semibold" pitchFamily="18" charset="0"/>
              </a:rPr>
              <a:t>maji</a:t>
            </a:r>
            <a:r>
              <a:rPr lang="it-IT" b="1" dirty="0">
                <a:solidFill>
                  <a:schemeClr val="tx2"/>
                </a:solidFill>
                <a:latin typeface="Georgia Pro Semibold" pitchFamily="18" charset="0"/>
              </a:rPr>
              <a:t>! </a:t>
            </a:r>
            <a:br>
              <a:rPr lang="it-IT" b="1" dirty="0">
                <a:solidFill>
                  <a:schemeClr val="tx2"/>
                </a:solidFill>
                <a:latin typeface="Georgia Pro Semibold" pitchFamily="18" charset="0"/>
              </a:rPr>
            </a:br>
            <a:endParaRPr lang="it-IT" dirty="0">
              <a:solidFill>
                <a:schemeClr val="tx2"/>
              </a:solidFill>
            </a:endParaRPr>
          </a:p>
        </p:txBody>
      </p:sp>
      <p:sp>
        <p:nvSpPr>
          <p:cNvPr id="4" name="Titolo 1"/>
          <p:cNvSpPr txBox="1">
            <a:spLocks/>
          </p:cNvSpPr>
          <p:nvPr/>
        </p:nvSpPr>
        <p:spPr>
          <a:xfrm>
            <a:off x="399937" y="1700808"/>
            <a:ext cx="8208912" cy="35283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altLang="ja-JP" sz="3600" dirty="0" err="1" smtClean="0">
                <a:solidFill>
                  <a:schemeClr val="tx2"/>
                </a:solidFill>
                <a:latin typeface="Georgia Pro Semibold" pitchFamily="18" charset="0"/>
              </a:rPr>
              <a:t>Kanji</a:t>
            </a:r>
            <a:r>
              <a:rPr lang="it-IT" altLang="ja-JP" sz="3600" dirty="0" smtClean="0">
                <a:solidFill>
                  <a:schemeClr val="tx2"/>
                </a:solidFill>
                <a:latin typeface="Georgia Pro Semibold" pitchFamily="18" charset="0"/>
              </a:rPr>
              <a:t> </a:t>
            </a:r>
            <a:r>
              <a:rPr lang="ja-JP" altLang="it-IT" sz="3600" dirty="0" smtClean="0">
                <a:solidFill>
                  <a:schemeClr val="tx2"/>
                </a:solidFill>
                <a:latin typeface="Georgia Pro Semibold" pitchFamily="18" charset="0"/>
              </a:rPr>
              <a:t>           漢 </a:t>
            </a:r>
            <a:r>
              <a:rPr lang="it-IT" altLang="ja-JP" sz="3600" b="1" dirty="0" err="1" smtClean="0">
                <a:solidFill>
                  <a:schemeClr val="tx2"/>
                </a:solidFill>
                <a:latin typeface="Georgia Pro Semibold" pitchFamily="18" charset="0"/>
              </a:rPr>
              <a:t>Kan</a:t>
            </a:r>
            <a:r>
              <a:rPr lang="it-IT" altLang="ja-JP" sz="3600" dirty="0" smtClean="0">
                <a:solidFill>
                  <a:schemeClr val="tx2"/>
                </a:solidFill>
                <a:latin typeface="Georgia Pro Semibold" pitchFamily="18" charset="0"/>
              </a:rPr>
              <a:t> Dalla Cina   </a:t>
            </a:r>
            <a:br>
              <a:rPr lang="it-IT" altLang="ja-JP" sz="3600" dirty="0" smtClean="0">
                <a:solidFill>
                  <a:schemeClr val="tx2"/>
                </a:solidFill>
                <a:latin typeface="Georgia Pro Semibold" pitchFamily="18" charset="0"/>
              </a:rPr>
            </a:br>
            <a:r>
              <a:rPr lang="it-IT" altLang="ja-JP" sz="3600" dirty="0" smtClean="0">
                <a:solidFill>
                  <a:schemeClr val="tx2"/>
                </a:solidFill>
                <a:latin typeface="Georgia Pro Semibold" pitchFamily="18" charset="0"/>
              </a:rPr>
              <a:t>                      </a:t>
            </a:r>
            <a:r>
              <a:rPr lang="ja-JP" altLang="it-IT" sz="3600" dirty="0" smtClean="0">
                <a:solidFill>
                  <a:schemeClr val="tx2"/>
                </a:solidFill>
                <a:latin typeface="Georgia Pro Semibold" pitchFamily="18" charset="0"/>
              </a:rPr>
              <a:t>字 </a:t>
            </a:r>
            <a:r>
              <a:rPr lang="it-IT" altLang="ja-JP" sz="3600" dirty="0" err="1" smtClean="0">
                <a:solidFill>
                  <a:schemeClr val="tx2"/>
                </a:solidFill>
                <a:latin typeface="Georgia Pro Semibold" pitchFamily="18" charset="0"/>
              </a:rPr>
              <a:t>Ji</a:t>
            </a:r>
            <a:r>
              <a:rPr lang="it-IT" altLang="ja-JP" sz="3600" dirty="0" smtClean="0">
                <a:solidFill>
                  <a:schemeClr val="tx2"/>
                </a:solidFill>
                <a:latin typeface="Georgia Pro Semibold" pitchFamily="18" charset="0"/>
              </a:rPr>
              <a:t>     Carattere</a:t>
            </a:r>
          </a:p>
          <a:p>
            <a:endParaRPr lang="it-IT" altLang="ja-JP" sz="3600" dirty="0">
              <a:solidFill>
                <a:schemeClr val="tx2"/>
              </a:solidFill>
              <a:latin typeface="Georgia Pro Semibold" pitchFamily="18" charset="0"/>
            </a:endParaRPr>
          </a:p>
          <a:p>
            <a:r>
              <a:rPr lang="it-IT" altLang="ja-JP" sz="3600" dirty="0" smtClean="0">
                <a:solidFill>
                  <a:schemeClr val="bg1"/>
                </a:solidFill>
                <a:latin typeface="Georgia Pro Semibold" pitchFamily="18" charset="0"/>
              </a:rPr>
              <a:t>Ro-</a:t>
            </a:r>
            <a:r>
              <a:rPr lang="it-IT" altLang="ja-JP" sz="3600" dirty="0" err="1" smtClean="0">
                <a:solidFill>
                  <a:schemeClr val="bg1"/>
                </a:solidFill>
                <a:latin typeface="Georgia Pro Semibold" pitchFamily="18" charset="0"/>
              </a:rPr>
              <a:t>maji</a:t>
            </a:r>
            <a:r>
              <a:rPr lang="it-IT" altLang="ja-JP" sz="3600" dirty="0" smtClean="0">
                <a:solidFill>
                  <a:schemeClr val="bg1"/>
                </a:solidFill>
                <a:latin typeface="Georgia Pro Semibold" pitchFamily="18" charset="0"/>
              </a:rPr>
              <a:t> </a:t>
            </a:r>
            <a:r>
              <a:rPr lang="ja-JP" altLang="it-IT" sz="3600" dirty="0" smtClean="0">
                <a:solidFill>
                  <a:schemeClr val="bg1"/>
                </a:solidFill>
                <a:latin typeface="Georgia Pro Semibold" pitchFamily="18" charset="0"/>
              </a:rPr>
              <a:t>    </a:t>
            </a:r>
            <a:r>
              <a:rPr lang="it-IT" altLang="ja-JP" sz="3600" dirty="0" smtClean="0">
                <a:solidFill>
                  <a:schemeClr val="bg1"/>
                </a:solidFill>
                <a:latin typeface="Georgia Pro Semibold" pitchFamily="18" charset="0"/>
              </a:rPr>
              <a:t>Ro-ma  Da Roma   </a:t>
            </a:r>
            <a:r>
              <a:rPr lang="it-IT" altLang="ja-JP" sz="3600" dirty="0">
                <a:solidFill>
                  <a:schemeClr val="bg1"/>
                </a:solidFill>
                <a:latin typeface="Georgia Pro Semibold" pitchFamily="18" charset="0"/>
              </a:rPr>
              <a:t/>
            </a:r>
            <a:br>
              <a:rPr lang="it-IT" altLang="ja-JP" sz="3600" dirty="0">
                <a:solidFill>
                  <a:schemeClr val="bg1"/>
                </a:solidFill>
                <a:latin typeface="Georgia Pro Semibold" pitchFamily="18" charset="0"/>
              </a:rPr>
            </a:br>
            <a:r>
              <a:rPr lang="it-IT" altLang="ja-JP" sz="3600" dirty="0">
                <a:solidFill>
                  <a:schemeClr val="bg1"/>
                </a:solidFill>
                <a:latin typeface="Georgia Pro Semibold" pitchFamily="18" charset="0"/>
              </a:rPr>
              <a:t>                 </a:t>
            </a:r>
            <a:r>
              <a:rPr lang="it-IT" altLang="ja-JP" sz="3600" dirty="0" smtClean="0">
                <a:solidFill>
                  <a:schemeClr val="bg1"/>
                </a:solidFill>
                <a:latin typeface="Georgia Pro Semibold" pitchFamily="18" charset="0"/>
              </a:rPr>
              <a:t>      </a:t>
            </a:r>
            <a:r>
              <a:rPr lang="ja-JP" altLang="it-IT" sz="3600" dirty="0" smtClean="0">
                <a:solidFill>
                  <a:schemeClr val="bg1"/>
                </a:solidFill>
                <a:latin typeface="Georgia Pro Semibold" pitchFamily="18" charset="0"/>
              </a:rPr>
              <a:t>字 </a:t>
            </a:r>
            <a:r>
              <a:rPr lang="it-IT" altLang="ja-JP" sz="3600" dirty="0" err="1" smtClean="0">
                <a:solidFill>
                  <a:schemeClr val="bg1"/>
                </a:solidFill>
                <a:latin typeface="Georgia Pro Semibold" pitchFamily="18" charset="0"/>
              </a:rPr>
              <a:t>Ji</a:t>
            </a:r>
            <a:r>
              <a:rPr lang="it-IT" altLang="ja-JP" sz="3600" dirty="0" smtClean="0">
                <a:solidFill>
                  <a:schemeClr val="bg1"/>
                </a:solidFill>
                <a:latin typeface="Georgia Pro Semibold" pitchFamily="18" charset="0"/>
              </a:rPr>
              <a:t>      Carattere</a:t>
            </a:r>
            <a:endParaRPr lang="it-IT" sz="3600" dirty="0">
              <a:solidFill>
                <a:schemeClr val="bg1"/>
              </a:solidFill>
              <a:latin typeface="Georgia Pro Semibold" pitchFamily="18" charset="0"/>
            </a:endParaRPr>
          </a:p>
          <a:p>
            <a:endParaRPr lang="it-IT" sz="3600" i="1" dirty="0">
              <a:solidFill>
                <a:schemeClr val="bg1"/>
              </a:solidFill>
              <a:latin typeface="Georgia Pro Semibold" pitchFamily="18" charset="0"/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555491" y="4221088"/>
            <a:ext cx="8208912" cy="35283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altLang="ja-JP" sz="3600" dirty="0" smtClean="0">
                <a:solidFill>
                  <a:schemeClr val="bg1"/>
                </a:solidFill>
                <a:latin typeface="Georgia Pro Semibold" pitchFamily="18" charset="0"/>
              </a:rPr>
              <a:t>Ro-</a:t>
            </a:r>
            <a:r>
              <a:rPr lang="it-IT" altLang="ja-JP" sz="3600" dirty="0" err="1" smtClean="0">
                <a:solidFill>
                  <a:schemeClr val="bg1"/>
                </a:solidFill>
                <a:latin typeface="Georgia Pro Semibold" pitchFamily="18" charset="0"/>
              </a:rPr>
              <a:t>maji</a:t>
            </a:r>
            <a:r>
              <a:rPr lang="it-IT" altLang="ja-JP" sz="3600" dirty="0" smtClean="0">
                <a:solidFill>
                  <a:schemeClr val="bg1"/>
                </a:solidFill>
                <a:latin typeface="Georgia Pro Semibold" pitchFamily="18" charset="0"/>
              </a:rPr>
              <a:t> : Caratteri Romani </a:t>
            </a:r>
          </a:p>
          <a:p>
            <a:r>
              <a:rPr lang="it-IT" altLang="ja-JP" sz="3600" dirty="0" smtClean="0">
                <a:solidFill>
                  <a:schemeClr val="bg1"/>
                </a:solidFill>
                <a:latin typeface="Georgia Pro Semibold" pitchFamily="18" charset="0"/>
              </a:rPr>
              <a:t> il nostro alfabeto</a:t>
            </a:r>
            <a:endParaRPr lang="it-IT" sz="3600" dirty="0">
              <a:solidFill>
                <a:schemeClr val="bg1"/>
              </a:solidFill>
              <a:latin typeface="Georgia Pro Semibold" pitchFamily="18" charset="0"/>
            </a:endParaRPr>
          </a:p>
          <a:p>
            <a:endParaRPr lang="it-IT" sz="4000" i="1" dirty="0">
              <a:solidFill>
                <a:schemeClr val="bg1"/>
              </a:solidFill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800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22176" y="332656"/>
            <a:ext cx="8229600" cy="1575048"/>
          </a:xfrm>
        </p:spPr>
        <p:txBody>
          <a:bodyPr>
            <a:normAutofit fontScale="90000"/>
          </a:bodyPr>
          <a:lstStyle/>
          <a:p>
            <a:r>
              <a:rPr lang="it-IT" b="1" dirty="0">
                <a:solidFill>
                  <a:schemeClr val="tx2"/>
                </a:solidFill>
                <a:latin typeface="Georgia Pro Semibold" pitchFamily="18" charset="0"/>
              </a:rPr>
              <a:t>Ma non </a:t>
            </a:r>
            <a:r>
              <a:rPr lang="it-IT" b="1" dirty="0" smtClean="0">
                <a:solidFill>
                  <a:schemeClr val="tx2"/>
                </a:solidFill>
                <a:latin typeface="Georgia Pro Semibold" pitchFamily="18" charset="0"/>
              </a:rPr>
              <a:t>preoccupiamoci:</a:t>
            </a:r>
            <a:br>
              <a:rPr lang="it-IT" b="1" dirty="0" smtClean="0">
                <a:solidFill>
                  <a:schemeClr val="tx2"/>
                </a:solidFill>
                <a:latin typeface="Georgia Pro Semibold" pitchFamily="18" charset="0"/>
              </a:rPr>
            </a:br>
            <a:r>
              <a:rPr lang="it-IT" b="1" dirty="0" smtClean="0">
                <a:solidFill>
                  <a:schemeClr val="tx2"/>
                </a:solidFill>
                <a:latin typeface="Georgia Pro Semibold" pitchFamily="18" charset="0"/>
              </a:rPr>
              <a:t>esiste </a:t>
            </a:r>
            <a:r>
              <a:rPr lang="it-IT" b="1" dirty="0">
                <a:solidFill>
                  <a:schemeClr val="tx2"/>
                </a:solidFill>
                <a:latin typeface="Georgia Pro Semibold" pitchFamily="18" charset="0"/>
              </a:rPr>
              <a:t>il Ro-</a:t>
            </a:r>
            <a:r>
              <a:rPr lang="it-IT" b="1" dirty="0" err="1">
                <a:solidFill>
                  <a:schemeClr val="tx2"/>
                </a:solidFill>
                <a:latin typeface="Georgia Pro Semibold" pitchFamily="18" charset="0"/>
              </a:rPr>
              <a:t>maji</a:t>
            </a:r>
            <a:r>
              <a:rPr lang="it-IT" b="1" dirty="0">
                <a:solidFill>
                  <a:schemeClr val="tx2"/>
                </a:solidFill>
                <a:latin typeface="Georgia Pro Semibold" pitchFamily="18" charset="0"/>
              </a:rPr>
              <a:t>! </a:t>
            </a:r>
            <a:br>
              <a:rPr lang="it-IT" b="1" dirty="0">
                <a:solidFill>
                  <a:schemeClr val="tx2"/>
                </a:solidFill>
                <a:latin typeface="Georgia Pro Semibold" pitchFamily="18" charset="0"/>
              </a:rPr>
            </a:br>
            <a:endParaRPr lang="it-IT" dirty="0">
              <a:solidFill>
                <a:schemeClr val="tx2"/>
              </a:solidFill>
            </a:endParaRPr>
          </a:p>
        </p:txBody>
      </p:sp>
      <p:sp>
        <p:nvSpPr>
          <p:cNvPr id="4" name="Titolo 1"/>
          <p:cNvSpPr txBox="1">
            <a:spLocks/>
          </p:cNvSpPr>
          <p:nvPr/>
        </p:nvSpPr>
        <p:spPr>
          <a:xfrm>
            <a:off x="399937" y="1700808"/>
            <a:ext cx="8208912" cy="35283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altLang="ja-JP" sz="3600" dirty="0" err="1" smtClean="0">
                <a:solidFill>
                  <a:schemeClr val="tx2"/>
                </a:solidFill>
                <a:latin typeface="Georgia Pro Semibold" pitchFamily="18" charset="0"/>
              </a:rPr>
              <a:t>Kanji</a:t>
            </a:r>
            <a:r>
              <a:rPr lang="it-IT" altLang="ja-JP" sz="3600" dirty="0" smtClean="0">
                <a:solidFill>
                  <a:schemeClr val="tx2"/>
                </a:solidFill>
                <a:latin typeface="Georgia Pro Semibold" pitchFamily="18" charset="0"/>
              </a:rPr>
              <a:t> </a:t>
            </a:r>
            <a:r>
              <a:rPr lang="ja-JP" altLang="it-IT" sz="3600" dirty="0" smtClean="0">
                <a:solidFill>
                  <a:schemeClr val="tx2"/>
                </a:solidFill>
                <a:latin typeface="Georgia Pro Semibold" pitchFamily="18" charset="0"/>
              </a:rPr>
              <a:t>           漢 </a:t>
            </a:r>
            <a:r>
              <a:rPr lang="it-IT" altLang="ja-JP" sz="3600" b="1" dirty="0" err="1" smtClean="0">
                <a:solidFill>
                  <a:schemeClr val="tx2"/>
                </a:solidFill>
                <a:latin typeface="Georgia Pro Semibold" pitchFamily="18" charset="0"/>
              </a:rPr>
              <a:t>Kan</a:t>
            </a:r>
            <a:r>
              <a:rPr lang="it-IT" altLang="ja-JP" sz="3600" dirty="0" smtClean="0">
                <a:solidFill>
                  <a:schemeClr val="tx2"/>
                </a:solidFill>
                <a:latin typeface="Georgia Pro Semibold" pitchFamily="18" charset="0"/>
              </a:rPr>
              <a:t> Dalla Cina   </a:t>
            </a:r>
            <a:br>
              <a:rPr lang="it-IT" altLang="ja-JP" sz="3600" dirty="0" smtClean="0">
                <a:solidFill>
                  <a:schemeClr val="tx2"/>
                </a:solidFill>
                <a:latin typeface="Georgia Pro Semibold" pitchFamily="18" charset="0"/>
              </a:rPr>
            </a:br>
            <a:r>
              <a:rPr lang="it-IT" altLang="ja-JP" sz="3600" dirty="0" smtClean="0">
                <a:solidFill>
                  <a:schemeClr val="tx2"/>
                </a:solidFill>
                <a:latin typeface="Georgia Pro Semibold" pitchFamily="18" charset="0"/>
              </a:rPr>
              <a:t>                      </a:t>
            </a:r>
            <a:r>
              <a:rPr lang="ja-JP" altLang="it-IT" sz="3600" dirty="0" smtClean="0">
                <a:solidFill>
                  <a:schemeClr val="tx2"/>
                </a:solidFill>
                <a:latin typeface="Georgia Pro Semibold" pitchFamily="18" charset="0"/>
              </a:rPr>
              <a:t>字 </a:t>
            </a:r>
            <a:r>
              <a:rPr lang="it-IT" altLang="ja-JP" sz="3600" dirty="0" err="1" smtClean="0">
                <a:solidFill>
                  <a:schemeClr val="tx2"/>
                </a:solidFill>
                <a:latin typeface="Georgia Pro Semibold" pitchFamily="18" charset="0"/>
              </a:rPr>
              <a:t>Ji</a:t>
            </a:r>
            <a:r>
              <a:rPr lang="it-IT" altLang="ja-JP" sz="3600" dirty="0" smtClean="0">
                <a:solidFill>
                  <a:schemeClr val="tx2"/>
                </a:solidFill>
                <a:latin typeface="Georgia Pro Semibold" pitchFamily="18" charset="0"/>
              </a:rPr>
              <a:t>     Carattere</a:t>
            </a:r>
          </a:p>
          <a:p>
            <a:endParaRPr lang="it-IT" altLang="ja-JP" sz="3600" dirty="0">
              <a:solidFill>
                <a:schemeClr val="tx2"/>
              </a:solidFill>
              <a:latin typeface="Georgia Pro Semibold" pitchFamily="18" charset="0"/>
            </a:endParaRPr>
          </a:p>
          <a:p>
            <a:r>
              <a:rPr lang="it-IT" altLang="ja-JP" sz="3600" dirty="0" smtClean="0">
                <a:solidFill>
                  <a:schemeClr val="tx2"/>
                </a:solidFill>
                <a:latin typeface="Georgia Pro Semibold" pitchFamily="18" charset="0"/>
              </a:rPr>
              <a:t>Ro-</a:t>
            </a:r>
            <a:r>
              <a:rPr lang="it-IT" altLang="ja-JP" sz="3600" dirty="0" err="1" smtClean="0">
                <a:solidFill>
                  <a:schemeClr val="tx2"/>
                </a:solidFill>
                <a:latin typeface="Georgia Pro Semibold" pitchFamily="18" charset="0"/>
              </a:rPr>
              <a:t>maji</a:t>
            </a:r>
            <a:r>
              <a:rPr lang="it-IT" altLang="ja-JP" sz="3600" dirty="0" smtClean="0">
                <a:solidFill>
                  <a:schemeClr val="tx2"/>
                </a:solidFill>
                <a:latin typeface="Georgia Pro Semibold" pitchFamily="18" charset="0"/>
              </a:rPr>
              <a:t> </a:t>
            </a:r>
            <a:r>
              <a:rPr lang="ja-JP" altLang="it-IT" sz="3600" dirty="0" smtClean="0">
                <a:solidFill>
                  <a:schemeClr val="tx2"/>
                </a:solidFill>
                <a:latin typeface="Georgia Pro Semibold" pitchFamily="18" charset="0"/>
              </a:rPr>
              <a:t>    </a:t>
            </a:r>
            <a:r>
              <a:rPr lang="it-IT" altLang="ja-JP" sz="3600" dirty="0" smtClean="0">
                <a:solidFill>
                  <a:schemeClr val="tx2"/>
                </a:solidFill>
                <a:latin typeface="Georgia Pro Semibold" pitchFamily="18" charset="0"/>
              </a:rPr>
              <a:t>Ro-ma  Da Roma   </a:t>
            </a:r>
            <a:r>
              <a:rPr lang="it-IT" altLang="ja-JP" sz="3600" dirty="0">
                <a:solidFill>
                  <a:schemeClr val="tx2"/>
                </a:solidFill>
                <a:latin typeface="Georgia Pro Semibold" pitchFamily="18" charset="0"/>
              </a:rPr>
              <a:t/>
            </a:r>
            <a:br>
              <a:rPr lang="it-IT" altLang="ja-JP" sz="3600" dirty="0">
                <a:solidFill>
                  <a:schemeClr val="tx2"/>
                </a:solidFill>
                <a:latin typeface="Georgia Pro Semibold" pitchFamily="18" charset="0"/>
              </a:rPr>
            </a:br>
            <a:r>
              <a:rPr lang="it-IT" altLang="ja-JP" sz="3600" dirty="0">
                <a:solidFill>
                  <a:schemeClr val="tx2"/>
                </a:solidFill>
                <a:latin typeface="Georgia Pro Semibold" pitchFamily="18" charset="0"/>
              </a:rPr>
              <a:t>                 </a:t>
            </a:r>
            <a:r>
              <a:rPr lang="it-IT" altLang="ja-JP" sz="3600" dirty="0" smtClean="0">
                <a:solidFill>
                  <a:schemeClr val="tx2"/>
                </a:solidFill>
                <a:latin typeface="Georgia Pro Semibold" pitchFamily="18" charset="0"/>
              </a:rPr>
              <a:t>      </a:t>
            </a:r>
            <a:r>
              <a:rPr lang="ja-JP" altLang="it-IT" sz="3600" dirty="0" smtClean="0">
                <a:solidFill>
                  <a:schemeClr val="tx2"/>
                </a:solidFill>
                <a:latin typeface="Georgia Pro Semibold" pitchFamily="18" charset="0"/>
              </a:rPr>
              <a:t>字 </a:t>
            </a:r>
            <a:r>
              <a:rPr lang="it-IT" altLang="ja-JP" sz="3600" dirty="0" err="1" smtClean="0">
                <a:solidFill>
                  <a:schemeClr val="tx2"/>
                </a:solidFill>
                <a:latin typeface="Georgia Pro Semibold" pitchFamily="18" charset="0"/>
              </a:rPr>
              <a:t>Ji</a:t>
            </a:r>
            <a:r>
              <a:rPr lang="it-IT" altLang="ja-JP" sz="3600" dirty="0" smtClean="0">
                <a:solidFill>
                  <a:schemeClr val="tx2"/>
                </a:solidFill>
                <a:latin typeface="Georgia Pro Semibold" pitchFamily="18" charset="0"/>
              </a:rPr>
              <a:t>      Carattere</a:t>
            </a:r>
            <a:endParaRPr lang="it-IT" sz="3600" dirty="0">
              <a:solidFill>
                <a:schemeClr val="tx2"/>
              </a:solidFill>
              <a:latin typeface="Georgia Pro Semibold" pitchFamily="18" charset="0"/>
            </a:endParaRPr>
          </a:p>
          <a:p>
            <a:endParaRPr lang="it-IT" sz="3600" i="1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555491" y="4221088"/>
            <a:ext cx="8208912" cy="35283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altLang="ja-JP" sz="3600" dirty="0" smtClean="0">
                <a:solidFill>
                  <a:schemeClr val="bg1"/>
                </a:solidFill>
                <a:latin typeface="Georgia Pro Semibold" pitchFamily="18" charset="0"/>
              </a:rPr>
              <a:t>Ro-</a:t>
            </a:r>
            <a:r>
              <a:rPr lang="it-IT" altLang="ja-JP" sz="3600" dirty="0" err="1" smtClean="0">
                <a:solidFill>
                  <a:schemeClr val="bg1"/>
                </a:solidFill>
                <a:latin typeface="Georgia Pro Semibold" pitchFamily="18" charset="0"/>
              </a:rPr>
              <a:t>maji</a:t>
            </a:r>
            <a:r>
              <a:rPr lang="it-IT" altLang="ja-JP" sz="3600" dirty="0" smtClean="0">
                <a:solidFill>
                  <a:schemeClr val="bg1"/>
                </a:solidFill>
                <a:latin typeface="Georgia Pro Semibold" pitchFamily="18" charset="0"/>
              </a:rPr>
              <a:t> : Caratteri Romani </a:t>
            </a:r>
          </a:p>
          <a:p>
            <a:r>
              <a:rPr lang="it-IT" altLang="ja-JP" sz="3600" dirty="0" smtClean="0">
                <a:solidFill>
                  <a:schemeClr val="bg1"/>
                </a:solidFill>
                <a:latin typeface="Georgia Pro Semibold" pitchFamily="18" charset="0"/>
              </a:rPr>
              <a:t> il nostro alfabeto</a:t>
            </a:r>
            <a:endParaRPr lang="it-IT" sz="3600" dirty="0">
              <a:solidFill>
                <a:schemeClr val="bg1"/>
              </a:solidFill>
              <a:latin typeface="Georgia Pro Semibold" pitchFamily="18" charset="0"/>
            </a:endParaRPr>
          </a:p>
          <a:p>
            <a:endParaRPr lang="it-IT" sz="4000" i="1" dirty="0"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800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22176" y="332656"/>
            <a:ext cx="8229600" cy="1575048"/>
          </a:xfrm>
        </p:spPr>
        <p:txBody>
          <a:bodyPr>
            <a:normAutofit fontScale="90000"/>
          </a:bodyPr>
          <a:lstStyle/>
          <a:p>
            <a:r>
              <a:rPr lang="it-IT" b="1" dirty="0">
                <a:solidFill>
                  <a:schemeClr val="tx2"/>
                </a:solidFill>
                <a:latin typeface="Georgia Pro Semibold" pitchFamily="18" charset="0"/>
              </a:rPr>
              <a:t>Ma non </a:t>
            </a:r>
            <a:r>
              <a:rPr lang="it-IT" b="1" dirty="0" smtClean="0">
                <a:solidFill>
                  <a:schemeClr val="tx2"/>
                </a:solidFill>
                <a:latin typeface="Georgia Pro Semibold" pitchFamily="18" charset="0"/>
              </a:rPr>
              <a:t>preoccupiamoci:</a:t>
            </a:r>
            <a:br>
              <a:rPr lang="it-IT" b="1" dirty="0" smtClean="0">
                <a:solidFill>
                  <a:schemeClr val="tx2"/>
                </a:solidFill>
                <a:latin typeface="Georgia Pro Semibold" pitchFamily="18" charset="0"/>
              </a:rPr>
            </a:br>
            <a:r>
              <a:rPr lang="it-IT" b="1" dirty="0" smtClean="0">
                <a:solidFill>
                  <a:schemeClr val="tx2"/>
                </a:solidFill>
                <a:latin typeface="Georgia Pro Semibold" pitchFamily="18" charset="0"/>
              </a:rPr>
              <a:t>esiste </a:t>
            </a:r>
            <a:r>
              <a:rPr lang="it-IT" b="1" dirty="0">
                <a:solidFill>
                  <a:schemeClr val="tx2"/>
                </a:solidFill>
                <a:latin typeface="Georgia Pro Semibold" pitchFamily="18" charset="0"/>
              </a:rPr>
              <a:t>il Ro-</a:t>
            </a:r>
            <a:r>
              <a:rPr lang="it-IT" b="1" dirty="0" err="1">
                <a:solidFill>
                  <a:schemeClr val="tx2"/>
                </a:solidFill>
                <a:latin typeface="Georgia Pro Semibold" pitchFamily="18" charset="0"/>
              </a:rPr>
              <a:t>maji</a:t>
            </a:r>
            <a:r>
              <a:rPr lang="it-IT" b="1" dirty="0">
                <a:solidFill>
                  <a:schemeClr val="tx2"/>
                </a:solidFill>
                <a:latin typeface="Georgia Pro Semibold" pitchFamily="18" charset="0"/>
              </a:rPr>
              <a:t>! </a:t>
            </a:r>
            <a:br>
              <a:rPr lang="it-IT" b="1" dirty="0">
                <a:solidFill>
                  <a:schemeClr val="tx2"/>
                </a:solidFill>
                <a:latin typeface="Georgia Pro Semibold" pitchFamily="18" charset="0"/>
              </a:rPr>
            </a:br>
            <a:endParaRPr lang="it-IT" dirty="0">
              <a:solidFill>
                <a:schemeClr val="tx2"/>
              </a:solidFill>
            </a:endParaRPr>
          </a:p>
        </p:txBody>
      </p:sp>
      <p:sp>
        <p:nvSpPr>
          <p:cNvPr id="4" name="Titolo 1"/>
          <p:cNvSpPr txBox="1">
            <a:spLocks/>
          </p:cNvSpPr>
          <p:nvPr/>
        </p:nvSpPr>
        <p:spPr>
          <a:xfrm>
            <a:off x="399937" y="1700808"/>
            <a:ext cx="8208912" cy="35283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altLang="ja-JP" sz="3600" dirty="0" err="1" smtClean="0">
                <a:solidFill>
                  <a:schemeClr val="tx2"/>
                </a:solidFill>
                <a:latin typeface="Georgia Pro Semibold" pitchFamily="18" charset="0"/>
              </a:rPr>
              <a:t>Kanji</a:t>
            </a:r>
            <a:r>
              <a:rPr lang="it-IT" altLang="ja-JP" sz="3600" dirty="0" smtClean="0">
                <a:solidFill>
                  <a:schemeClr val="tx2"/>
                </a:solidFill>
                <a:latin typeface="Georgia Pro Semibold" pitchFamily="18" charset="0"/>
              </a:rPr>
              <a:t> </a:t>
            </a:r>
            <a:r>
              <a:rPr lang="ja-JP" altLang="it-IT" sz="3600" dirty="0" smtClean="0">
                <a:solidFill>
                  <a:schemeClr val="tx2"/>
                </a:solidFill>
                <a:latin typeface="Georgia Pro Semibold" pitchFamily="18" charset="0"/>
              </a:rPr>
              <a:t>           漢 </a:t>
            </a:r>
            <a:r>
              <a:rPr lang="it-IT" altLang="ja-JP" sz="3600" b="1" dirty="0" err="1" smtClean="0">
                <a:solidFill>
                  <a:schemeClr val="tx2"/>
                </a:solidFill>
                <a:latin typeface="Georgia Pro Semibold" pitchFamily="18" charset="0"/>
              </a:rPr>
              <a:t>Kan</a:t>
            </a:r>
            <a:r>
              <a:rPr lang="it-IT" altLang="ja-JP" sz="3600" dirty="0" smtClean="0">
                <a:solidFill>
                  <a:schemeClr val="tx2"/>
                </a:solidFill>
                <a:latin typeface="Georgia Pro Semibold" pitchFamily="18" charset="0"/>
              </a:rPr>
              <a:t> Dalla Cina   </a:t>
            </a:r>
            <a:br>
              <a:rPr lang="it-IT" altLang="ja-JP" sz="3600" dirty="0" smtClean="0">
                <a:solidFill>
                  <a:schemeClr val="tx2"/>
                </a:solidFill>
                <a:latin typeface="Georgia Pro Semibold" pitchFamily="18" charset="0"/>
              </a:rPr>
            </a:br>
            <a:r>
              <a:rPr lang="it-IT" altLang="ja-JP" sz="3600" dirty="0" smtClean="0">
                <a:solidFill>
                  <a:schemeClr val="tx2"/>
                </a:solidFill>
                <a:latin typeface="Georgia Pro Semibold" pitchFamily="18" charset="0"/>
              </a:rPr>
              <a:t>                      </a:t>
            </a:r>
            <a:r>
              <a:rPr lang="ja-JP" altLang="it-IT" sz="3600" dirty="0" smtClean="0">
                <a:solidFill>
                  <a:schemeClr val="tx2"/>
                </a:solidFill>
                <a:latin typeface="Georgia Pro Semibold" pitchFamily="18" charset="0"/>
              </a:rPr>
              <a:t>字 </a:t>
            </a:r>
            <a:r>
              <a:rPr lang="it-IT" altLang="ja-JP" sz="3600" dirty="0" err="1" smtClean="0">
                <a:solidFill>
                  <a:schemeClr val="tx2"/>
                </a:solidFill>
                <a:latin typeface="Georgia Pro Semibold" pitchFamily="18" charset="0"/>
              </a:rPr>
              <a:t>Ji</a:t>
            </a:r>
            <a:r>
              <a:rPr lang="it-IT" altLang="ja-JP" sz="3600" dirty="0" smtClean="0">
                <a:solidFill>
                  <a:schemeClr val="tx2"/>
                </a:solidFill>
                <a:latin typeface="Georgia Pro Semibold" pitchFamily="18" charset="0"/>
              </a:rPr>
              <a:t>     Carattere</a:t>
            </a:r>
          </a:p>
          <a:p>
            <a:endParaRPr lang="it-IT" altLang="ja-JP" sz="3600" dirty="0">
              <a:solidFill>
                <a:schemeClr val="tx2"/>
              </a:solidFill>
              <a:latin typeface="Georgia Pro Semibold" pitchFamily="18" charset="0"/>
            </a:endParaRPr>
          </a:p>
          <a:p>
            <a:r>
              <a:rPr lang="it-IT" altLang="ja-JP" sz="3600" dirty="0" smtClean="0">
                <a:solidFill>
                  <a:schemeClr val="tx2"/>
                </a:solidFill>
                <a:latin typeface="Georgia Pro Semibold" pitchFamily="18" charset="0"/>
              </a:rPr>
              <a:t>Ro-</a:t>
            </a:r>
            <a:r>
              <a:rPr lang="it-IT" altLang="ja-JP" sz="3600" dirty="0" err="1" smtClean="0">
                <a:solidFill>
                  <a:schemeClr val="tx2"/>
                </a:solidFill>
                <a:latin typeface="Georgia Pro Semibold" pitchFamily="18" charset="0"/>
              </a:rPr>
              <a:t>maji</a:t>
            </a:r>
            <a:r>
              <a:rPr lang="it-IT" altLang="ja-JP" sz="3600" dirty="0" smtClean="0">
                <a:solidFill>
                  <a:schemeClr val="tx2"/>
                </a:solidFill>
                <a:latin typeface="Georgia Pro Semibold" pitchFamily="18" charset="0"/>
              </a:rPr>
              <a:t> </a:t>
            </a:r>
            <a:r>
              <a:rPr lang="ja-JP" altLang="it-IT" sz="3600" dirty="0" smtClean="0">
                <a:solidFill>
                  <a:schemeClr val="tx2"/>
                </a:solidFill>
                <a:latin typeface="Georgia Pro Semibold" pitchFamily="18" charset="0"/>
              </a:rPr>
              <a:t>    </a:t>
            </a:r>
            <a:r>
              <a:rPr lang="it-IT" altLang="ja-JP" sz="3600" dirty="0" smtClean="0">
                <a:solidFill>
                  <a:schemeClr val="tx2"/>
                </a:solidFill>
                <a:latin typeface="Georgia Pro Semibold" pitchFamily="18" charset="0"/>
              </a:rPr>
              <a:t>Ro-ma  Da Roma   </a:t>
            </a:r>
            <a:r>
              <a:rPr lang="it-IT" altLang="ja-JP" sz="3600" dirty="0">
                <a:solidFill>
                  <a:schemeClr val="tx2"/>
                </a:solidFill>
                <a:latin typeface="Georgia Pro Semibold" pitchFamily="18" charset="0"/>
              </a:rPr>
              <a:t/>
            </a:r>
            <a:br>
              <a:rPr lang="it-IT" altLang="ja-JP" sz="3600" dirty="0">
                <a:solidFill>
                  <a:schemeClr val="tx2"/>
                </a:solidFill>
                <a:latin typeface="Georgia Pro Semibold" pitchFamily="18" charset="0"/>
              </a:rPr>
            </a:br>
            <a:r>
              <a:rPr lang="it-IT" altLang="ja-JP" sz="3600" dirty="0">
                <a:solidFill>
                  <a:schemeClr val="tx2"/>
                </a:solidFill>
                <a:latin typeface="Georgia Pro Semibold" pitchFamily="18" charset="0"/>
              </a:rPr>
              <a:t>                 </a:t>
            </a:r>
            <a:r>
              <a:rPr lang="it-IT" altLang="ja-JP" sz="3600" dirty="0" smtClean="0">
                <a:solidFill>
                  <a:schemeClr val="tx2"/>
                </a:solidFill>
                <a:latin typeface="Georgia Pro Semibold" pitchFamily="18" charset="0"/>
              </a:rPr>
              <a:t>      </a:t>
            </a:r>
            <a:r>
              <a:rPr lang="ja-JP" altLang="it-IT" sz="3600" dirty="0" smtClean="0">
                <a:solidFill>
                  <a:schemeClr val="tx2"/>
                </a:solidFill>
                <a:latin typeface="Georgia Pro Semibold" pitchFamily="18" charset="0"/>
              </a:rPr>
              <a:t>字 </a:t>
            </a:r>
            <a:r>
              <a:rPr lang="it-IT" altLang="ja-JP" sz="3600" dirty="0" err="1" smtClean="0">
                <a:solidFill>
                  <a:schemeClr val="tx2"/>
                </a:solidFill>
                <a:latin typeface="Georgia Pro Semibold" pitchFamily="18" charset="0"/>
              </a:rPr>
              <a:t>Ji</a:t>
            </a:r>
            <a:r>
              <a:rPr lang="it-IT" altLang="ja-JP" sz="3600" dirty="0" smtClean="0">
                <a:solidFill>
                  <a:schemeClr val="tx2"/>
                </a:solidFill>
                <a:latin typeface="Georgia Pro Semibold" pitchFamily="18" charset="0"/>
              </a:rPr>
              <a:t>      Carattere</a:t>
            </a:r>
            <a:endParaRPr lang="it-IT" sz="3600" dirty="0">
              <a:solidFill>
                <a:schemeClr val="tx2"/>
              </a:solidFill>
              <a:latin typeface="Georgia Pro Semibold" pitchFamily="18" charset="0"/>
            </a:endParaRPr>
          </a:p>
          <a:p>
            <a:endParaRPr lang="it-IT" sz="3600" i="1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555491" y="4221088"/>
            <a:ext cx="8208912" cy="35283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altLang="ja-JP" sz="3600" dirty="0" smtClean="0">
                <a:solidFill>
                  <a:schemeClr val="tx2"/>
                </a:solidFill>
                <a:latin typeface="Georgia Pro Semibold" pitchFamily="18" charset="0"/>
              </a:rPr>
              <a:t>Ro-</a:t>
            </a:r>
            <a:r>
              <a:rPr lang="it-IT" altLang="ja-JP" sz="3600" dirty="0" err="1" smtClean="0">
                <a:solidFill>
                  <a:schemeClr val="tx2"/>
                </a:solidFill>
                <a:latin typeface="Georgia Pro Semibold" pitchFamily="18" charset="0"/>
              </a:rPr>
              <a:t>maji</a:t>
            </a:r>
            <a:r>
              <a:rPr lang="it-IT" altLang="ja-JP" sz="3600" dirty="0" smtClean="0">
                <a:solidFill>
                  <a:schemeClr val="tx2"/>
                </a:solidFill>
                <a:latin typeface="Georgia Pro Semibold" pitchFamily="18" charset="0"/>
              </a:rPr>
              <a:t> : Caratteri Romani </a:t>
            </a:r>
          </a:p>
          <a:p>
            <a:r>
              <a:rPr lang="it-IT" altLang="ja-JP" sz="3600" dirty="0" smtClean="0">
                <a:solidFill>
                  <a:schemeClr val="tx2"/>
                </a:solidFill>
                <a:latin typeface="Georgia Pro Semibold" pitchFamily="18" charset="0"/>
              </a:rPr>
              <a:t> il nostro alfabeto</a:t>
            </a:r>
            <a:endParaRPr lang="it-IT" sz="3600" dirty="0">
              <a:solidFill>
                <a:schemeClr val="tx2"/>
              </a:solidFill>
              <a:latin typeface="Georgia Pro Semibold" pitchFamily="18" charset="0"/>
            </a:endParaRPr>
          </a:p>
          <a:p>
            <a:endParaRPr lang="it-IT" sz="4000" i="1" dirty="0"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443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4581128"/>
            <a:ext cx="8229600" cy="1143000"/>
          </a:xfrm>
        </p:spPr>
        <p:txBody>
          <a:bodyPr>
            <a:normAutofit/>
          </a:bodyPr>
          <a:lstStyle/>
          <a:p>
            <a:r>
              <a:rPr lang="it-IT" sz="4000" dirty="0" err="1" smtClean="0">
                <a:solidFill>
                  <a:schemeClr val="tx2"/>
                </a:solidFill>
                <a:latin typeface="Georgia Pro Semibold" pitchFamily="18" charset="0"/>
              </a:rPr>
              <a:t>Ganbatte</a:t>
            </a:r>
            <a:r>
              <a:rPr lang="it-IT" sz="4000" dirty="0" smtClean="0">
                <a:solidFill>
                  <a:schemeClr val="tx2"/>
                </a:solidFill>
                <a:latin typeface="Georgia Pro Semibold" pitchFamily="18" charset="0"/>
              </a:rPr>
              <a:t> </a:t>
            </a:r>
            <a:r>
              <a:rPr lang="it-IT" sz="4000" dirty="0" err="1" smtClean="0">
                <a:solidFill>
                  <a:schemeClr val="tx2"/>
                </a:solidFill>
                <a:latin typeface="Georgia Pro Semibold" pitchFamily="18" charset="0"/>
              </a:rPr>
              <a:t>kudasai</a:t>
            </a:r>
            <a:r>
              <a:rPr lang="it-IT" sz="4000" dirty="0" smtClean="0">
                <a:solidFill>
                  <a:schemeClr val="tx2"/>
                </a:solidFill>
                <a:latin typeface="Georgia Pro Semibold" pitchFamily="18" charset="0"/>
              </a:rPr>
              <a:t> !!</a:t>
            </a:r>
            <a:endParaRPr lang="it-IT" sz="4000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536" y="692696"/>
            <a:ext cx="7416824" cy="370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4797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1143000"/>
          </a:xfrm>
        </p:spPr>
        <p:txBody>
          <a:bodyPr>
            <a:normAutofit/>
          </a:bodyPr>
          <a:lstStyle/>
          <a:p>
            <a:r>
              <a:rPr lang="it-IT" b="1" i="1" dirty="0" smtClean="0">
                <a:latin typeface="Georgia Pro Semibold" pitchFamily="18" charset="0"/>
              </a:rPr>
              <a:t> </a:t>
            </a:r>
            <a:r>
              <a:rPr lang="it-IT" sz="4000" b="1" dirty="0" smtClean="0">
                <a:solidFill>
                  <a:schemeClr val="tx2"/>
                </a:solidFill>
                <a:effectLst/>
                <a:latin typeface="Georgia Pro Semibold" pitchFamily="18" charset="0"/>
              </a:rPr>
              <a:t>Origini della scrittura </a:t>
            </a:r>
            <a:endParaRPr lang="it-IT" sz="4000" b="1" dirty="0">
              <a:solidFill>
                <a:schemeClr val="tx2"/>
              </a:solidFill>
              <a:effectLst/>
              <a:latin typeface="Georgia Pro Semibold" pitchFamily="18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51520" y="1628800"/>
            <a:ext cx="4608512" cy="4536504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it-IT" sz="3200" dirty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La scrittura giapponese non ha origini antiche </a:t>
            </a:r>
            <a:endParaRPr lang="it-IT" sz="3200" dirty="0" smtClean="0">
              <a:solidFill>
                <a:schemeClr val="accent1">
                  <a:lumMod val="75000"/>
                </a:schemeClr>
              </a:solidFill>
              <a:latin typeface="Georgia Pro Semibold" pitchFamily="18" charset="0"/>
            </a:endParaRPr>
          </a:p>
          <a:p>
            <a:pPr algn="ctr">
              <a:buNone/>
            </a:pPr>
            <a:endParaRPr lang="it-IT" sz="3200" dirty="0" smtClean="0">
              <a:solidFill>
                <a:schemeClr val="accent1">
                  <a:lumMod val="75000"/>
                </a:schemeClr>
              </a:solidFill>
              <a:latin typeface="Georgia Pro Semibold" pitchFamily="18" charset="0"/>
            </a:endParaRPr>
          </a:p>
          <a:p>
            <a:pPr algn="ctr">
              <a:buNone/>
            </a:pPr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Gli Ideogrammi </a:t>
            </a:r>
            <a:r>
              <a:rPr lang="it-IT" sz="3200" dirty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dalla Cina </a:t>
            </a:r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arrivano in Giappone attorno al 5° secolo </a:t>
            </a:r>
          </a:p>
          <a:p>
            <a:pPr algn="ctr">
              <a:buNone/>
            </a:pPr>
            <a:endParaRPr lang="it-IT" altLang="ja-JP" b="1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it-IT" b="1" dirty="0" smtClean="0">
                <a:latin typeface="Bookman Old Style" pitchFamily="18" charset="0"/>
              </a:rPr>
              <a:t>  </a:t>
            </a:r>
            <a:endParaRPr lang="it-IT" b="1" dirty="0">
              <a:latin typeface="Bookman Old Style" pitchFamily="18" charset="0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703" y="1453426"/>
            <a:ext cx="3518880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9543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it-IT" altLang="ja-JP" sz="3200" i="1" dirty="0" smtClean="0">
                <a:latin typeface="Georgia Pro Semibold" pitchFamily="18" charset="0"/>
              </a:rPr>
              <a:t/>
            </a:r>
            <a:br>
              <a:rPr lang="it-IT" altLang="ja-JP" sz="3200" i="1" dirty="0" smtClean="0">
                <a:latin typeface="Georgia Pro Semibold" pitchFamily="18" charset="0"/>
              </a:rPr>
            </a:br>
            <a:r>
              <a:rPr lang="it-IT" altLang="ja-JP" sz="3200" i="1" dirty="0">
                <a:latin typeface="Georgia Pro Semibold" pitchFamily="18" charset="0"/>
              </a:rPr>
              <a:t/>
            </a:r>
            <a:br>
              <a:rPr lang="it-IT" altLang="ja-JP" sz="3200" i="1" dirty="0">
                <a:latin typeface="Georgia Pro Semibold" pitchFamily="18" charset="0"/>
              </a:rPr>
            </a:br>
            <a:endParaRPr lang="it-IT" sz="3200" i="1" dirty="0">
              <a:latin typeface="Georgia Pro Semibold" pitchFamily="18" charset="0"/>
            </a:endParaRPr>
          </a:p>
        </p:txBody>
      </p:sp>
      <p:sp>
        <p:nvSpPr>
          <p:cNvPr id="3" name="Titolo 1"/>
          <p:cNvSpPr txBox="1">
            <a:spLocks/>
          </p:cNvSpPr>
          <p:nvPr/>
        </p:nvSpPr>
        <p:spPr>
          <a:xfrm>
            <a:off x="0" y="0"/>
            <a:ext cx="9144000" cy="67820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altLang="ja-JP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Mitologia-Storia- Religione? </a:t>
            </a:r>
          </a:p>
          <a:p>
            <a:endParaRPr lang="it-IT" altLang="ja-JP" sz="3200" i="1" dirty="0" smtClean="0">
              <a:solidFill>
                <a:schemeClr val="accent1">
                  <a:lumMod val="75000"/>
                </a:schemeClr>
              </a:solidFill>
              <a:latin typeface="Georgia Pro Semibold" pitchFamily="18" charset="0"/>
            </a:endParaRPr>
          </a:p>
          <a:p>
            <a:r>
              <a:rPr lang="it-IT" altLang="ja-JP" sz="3200" i="1" dirty="0" smtClean="0">
                <a:solidFill>
                  <a:schemeClr val="bg1"/>
                </a:solidFill>
                <a:latin typeface="Georgia Pro Semibold" pitchFamily="18" charset="0"/>
              </a:rPr>
              <a:t>Spesso queste tre Realtà </a:t>
            </a:r>
          </a:p>
          <a:p>
            <a:r>
              <a:rPr lang="it-IT" altLang="ja-JP" sz="3200" i="1" dirty="0" smtClean="0">
                <a:solidFill>
                  <a:schemeClr val="bg1"/>
                </a:solidFill>
                <a:latin typeface="Georgia Pro Semibold" pitchFamily="18" charset="0"/>
              </a:rPr>
              <a:t>si sovrappongono</a:t>
            </a:r>
          </a:p>
          <a:p>
            <a:endParaRPr lang="it-IT" altLang="ja-JP" sz="3200" i="1" dirty="0" smtClean="0">
              <a:solidFill>
                <a:schemeClr val="bg1"/>
              </a:solidFill>
              <a:latin typeface="Georgia Pro Semibold" pitchFamily="18" charset="0"/>
            </a:endParaRPr>
          </a:p>
          <a:p>
            <a:r>
              <a:rPr lang="it-IT" altLang="ja-JP" sz="3200" i="1" dirty="0" smtClean="0">
                <a:solidFill>
                  <a:schemeClr val="bg1"/>
                </a:solidFill>
                <a:latin typeface="Georgia Pro Semibold" pitchFamily="18" charset="0"/>
              </a:rPr>
              <a:t>Perché </a:t>
            </a:r>
            <a:r>
              <a:rPr lang="it-IT" altLang="ja-JP" sz="3200" i="1" dirty="0">
                <a:solidFill>
                  <a:schemeClr val="bg1"/>
                </a:solidFill>
                <a:latin typeface="Georgia Pro Semibold" pitchFamily="18" charset="0"/>
              </a:rPr>
              <a:t>questa confusione</a:t>
            </a:r>
            <a:r>
              <a:rPr lang="it-IT" altLang="ja-JP" sz="3200" i="1" dirty="0" smtClean="0">
                <a:solidFill>
                  <a:schemeClr val="bg1"/>
                </a:solidFill>
                <a:latin typeface="Georgia Pro Semibold" pitchFamily="18" charset="0"/>
              </a:rPr>
              <a:t>?</a:t>
            </a:r>
          </a:p>
          <a:p>
            <a:r>
              <a:rPr lang="it-IT" altLang="ja-JP" sz="3200" i="1" dirty="0">
                <a:solidFill>
                  <a:schemeClr val="bg1"/>
                </a:solidFill>
                <a:latin typeface="Georgia Pro Semibold" pitchFamily="18" charset="0"/>
              </a:rPr>
              <a:t/>
            </a:r>
            <a:br>
              <a:rPr lang="it-IT" altLang="ja-JP" sz="3200" i="1" dirty="0">
                <a:solidFill>
                  <a:schemeClr val="bg1"/>
                </a:solidFill>
                <a:latin typeface="Georgia Pro Semibold" pitchFamily="18" charset="0"/>
              </a:rPr>
            </a:br>
            <a:r>
              <a:rPr lang="it-IT" altLang="ja-JP" sz="3200" i="1" dirty="0">
                <a:solidFill>
                  <a:schemeClr val="bg1"/>
                </a:solidFill>
                <a:latin typeface="Georgia Pro Semibold" pitchFamily="18" charset="0"/>
              </a:rPr>
              <a:t>Per la mancanza </a:t>
            </a:r>
            <a:r>
              <a:rPr lang="it-IT" altLang="ja-JP" sz="3200" i="1" dirty="0" smtClean="0">
                <a:solidFill>
                  <a:schemeClr val="bg1"/>
                </a:solidFill>
                <a:latin typeface="Georgia Pro Semibold" pitchFamily="18" charset="0"/>
              </a:rPr>
              <a:t>di</a:t>
            </a:r>
          </a:p>
          <a:p>
            <a:r>
              <a:rPr lang="it-IT" altLang="ja-JP" sz="3200" i="1" dirty="0" smtClean="0">
                <a:solidFill>
                  <a:schemeClr val="bg1"/>
                </a:solidFill>
                <a:latin typeface="Georgia Pro Semibold" pitchFamily="18" charset="0"/>
              </a:rPr>
              <a:t> </a:t>
            </a:r>
            <a:r>
              <a:rPr lang="it-IT" altLang="ja-JP" sz="3200" i="1" dirty="0">
                <a:solidFill>
                  <a:schemeClr val="bg1"/>
                </a:solidFill>
                <a:latin typeface="Georgia Pro Semibold" pitchFamily="18" charset="0"/>
              </a:rPr>
              <a:t>un sistema scrittura</a:t>
            </a:r>
            <a:endParaRPr lang="it-IT" sz="3200" i="1" dirty="0">
              <a:solidFill>
                <a:schemeClr val="bg1"/>
              </a:solidFill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712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idx="1"/>
          </p:nvPr>
        </p:nvSpPr>
        <p:spPr>
          <a:xfrm>
            <a:off x="487023" y="548680"/>
            <a:ext cx="8229600" cy="785817"/>
          </a:xfrm>
        </p:spPr>
        <p:txBody>
          <a:bodyPr>
            <a:normAutofit fontScale="25000" lnSpcReduction="20000"/>
          </a:bodyPr>
          <a:lstStyle/>
          <a:p>
            <a:pPr algn="ctr">
              <a:buNone/>
            </a:pPr>
            <a:r>
              <a:rPr lang="it-IT" sz="19200" b="1" dirty="0" smtClean="0">
                <a:solidFill>
                  <a:schemeClr val="tx2"/>
                </a:solidFill>
                <a:latin typeface="Georgia Pro Semibold" pitchFamily="18" charset="0"/>
              </a:rPr>
              <a:t>Il Giapponese</a:t>
            </a:r>
          </a:p>
          <a:p>
            <a:pPr algn="ctr">
              <a:buNone/>
            </a:pPr>
            <a:r>
              <a:rPr lang="it-IT" sz="19200" b="1" dirty="0" smtClean="0">
                <a:solidFill>
                  <a:schemeClr val="tx2"/>
                </a:solidFill>
                <a:latin typeface="Georgia Pro Semibold" pitchFamily="18" charset="0"/>
              </a:rPr>
              <a:t>  </a:t>
            </a:r>
            <a:r>
              <a:rPr lang="it-IT" sz="19200" b="1" dirty="0" err="1" smtClean="0">
                <a:solidFill>
                  <a:schemeClr val="tx2"/>
                </a:solidFill>
                <a:latin typeface="Georgia Pro Semibold" pitchFamily="18" charset="0"/>
              </a:rPr>
              <a:t>Nihongo</a:t>
            </a:r>
            <a:r>
              <a:rPr lang="it-IT" sz="19200" b="1" dirty="0" smtClean="0">
                <a:solidFill>
                  <a:schemeClr val="tx2"/>
                </a:solidFill>
                <a:latin typeface="Georgia Pro Semibold" pitchFamily="18" charset="0"/>
              </a:rPr>
              <a:t> </a:t>
            </a:r>
            <a:r>
              <a:rPr lang="ja-JP" altLang="it-IT" sz="19200" b="1" dirty="0" smtClean="0">
                <a:solidFill>
                  <a:schemeClr val="tx2"/>
                </a:solidFill>
                <a:latin typeface="Georgia Pro Semibold" pitchFamily="18" charset="0"/>
              </a:rPr>
              <a:t>日本語</a:t>
            </a:r>
            <a:endParaRPr lang="it-IT" altLang="ja-JP" sz="19200" b="1" dirty="0" smtClean="0">
              <a:solidFill>
                <a:schemeClr val="tx2"/>
              </a:solidFill>
              <a:latin typeface="Georgia Pro Semibold" pitchFamily="18" charset="0"/>
            </a:endParaRPr>
          </a:p>
          <a:p>
            <a:pPr algn="ctr">
              <a:buNone/>
            </a:pPr>
            <a:endParaRPr lang="it-IT" altLang="ja-JP" sz="19200" b="1" dirty="0" smtClean="0">
              <a:latin typeface="Bookman Old Style" pitchFamily="18" charset="0"/>
            </a:endParaRPr>
          </a:p>
          <a:p>
            <a:pPr algn="ctr">
              <a:buNone/>
            </a:pPr>
            <a:r>
              <a:rPr lang="it-IT" altLang="ja-JP" sz="19200" b="1" dirty="0" smtClean="0">
                <a:latin typeface="Bookman Old Style" pitchFamily="18" charset="0"/>
              </a:rPr>
              <a:t/>
            </a:r>
            <a:br>
              <a:rPr lang="it-IT" altLang="ja-JP" sz="19200" b="1" dirty="0" smtClean="0">
                <a:latin typeface="Bookman Old Style" pitchFamily="18" charset="0"/>
              </a:rPr>
            </a:br>
            <a:r>
              <a:rPr lang="it-IT" altLang="ja-JP" b="1" dirty="0" smtClean="0">
                <a:latin typeface="Bookman Old Style" pitchFamily="18" charset="0"/>
              </a:rPr>
              <a:t/>
            </a:r>
            <a:br>
              <a:rPr lang="it-IT" altLang="ja-JP" b="1" dirty="0" smtClean="0">
                <a:latin typeface="Bookman Old Style" pitchFamily="18" charset="0"/>
              </a:rPr>
            </a:br>
            <a:r>
              <a:rPr lang="it-IT" altLang="ja-JP" b="1" dirty="0" smtClean="0">
                <a:latin typeface="Bookman Old Style" pitchFamily="18" charset="0"/>
              </a:rPr>
              <a:t/>
            </a:r>
            <a:br>
              <a:rPr lang="it-IT" altLang="ja-JP" b="1" dirty="0" smtClean="0">
                <a:latin typeface="Bookman Old Style" pitchFamily="18" charset="0"/>
              </a:rPr>
            </a:br>
            <a:endParaRPr lang="it-IT" b="1" dirty="0">
              <a:latin typeface="Bookman Old Style" pitchFamily="18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1508669" y="2204864"/>
            <a:ext cx="618630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chemeClr val="tx2"/>
                </a:solidFill>
                <a:latin typeface="Georgia Pro Semibold" pitchFamily="18" charset="0"/>
              </a:rPr>
              <a:t>127 Milioni di persone lo parlano, </a:t>
            </a:r>
          </a:p>
          <a:p>
            <a:pPr algn="ctr"/>
            <a:r>
              <a:rPr lang="it-IT" sz="2800" b="1" dirty="0" smtClean="0">
                <a:solidFill>
                  <a:schemeClr val="tx2"/>
                </a:solidFill>
                <a:latin typeface="Georgia Pro Semibold" pitchFamily="18" charset="0"/>
              </a:rPr>
              <a:t>in Giappone e nelle aree ad</a:t>
            </a:r>
          </a:p>
          <a:p>
            <a:pPr algn="ctr"/>
            <a:r>
              <a:rPr lang="it-IT" sz="2800" b="1" u="sng" dirty="0" smtClean="0">
                <a:solidFill>
                  <a:schemeClr val="tx2"/>
                </a:solidFill>
                <a:latin typeface="Georgia Pro Semibold" pitchFamily="18" charset="0"/>
              </a:rPr>
              <a:t>immigrazione giapponese </a:t>
            </a:r>
            <a:endParaRPr lang="it-IT" sz="2800" b="1" u="sng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2082683" y="5500702"/>
            <a:ext cx="56028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smtClean="0"/>
              <a:t> </a:t>
            </a:r>
            <a:r>
              <a:rPr lang="it-IT" sz="2800" b="1" dirty="0" smtClean="0">
                <a:solidFill>
                  <a:schemeClr val="tx2"/>
                </a:solidFill>
                <a:latin typeface="Georgia Pro Semibold" pitchFamily="18" charset="0"/>
              </a:rPr>
              <a:t>10°  lingua parlata al mondo !!</a:t>
            </a:r>
            <a:endParaRPr lang="it-IT" sz="2800" b="1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  <p:sp>
        <p:nvSpPr>
          <p:cNvPr id="7" name="Freccia in giù 6"/>
          <p:cNvSpPr/>
          <p:nvPr/>
        </p:nvSpPr>
        <p:spPr>
          <a:xfrm>
            <a:off x="2000232" y="3857628"/>
            <a:ext cx="357190" cy="50006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2"/>
              </a:solidFill>
            </a:endParaRPr>
          </a:p>
        </p:txBody>
      </p:sp>
      <p:sp>
        <p:nvSpPr>
          <p:cNvPr id="8" name="Freccia in giù 7"/>
          <p:cNvSpPr/>
          <p:nvPr/>
        </p:nvSpPr>
        <p:spPr>
          <a:xfrm>
            <a:off x="4143372" y="3857628"/>
            <a:ext cx="357190" cy="50006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Freccia in giù 8"/>
          <p:cNvSpPr/>
          <p:nvPr/>
        </p:nvSpPr>
        <p:spPr>
          <a:xfrm>
            <a:off x="6500826" y="3857628"/>
            <a:ext cx="357190" cy="50006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/>
          <p:cNvSpPr txBox="1"/>
          <p:nvPr/>
        </p:nvSpPr>
        <p:spPr>
          <a:xfrm>
            <a:off x="1428728" y="4429132"/>
            <a:ext cx="1415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>
                <a:solidFill>
                  <a:schemeClr val="tx2"/>
                </a:solidFill>
                <a:latin typeface="Georgia Pro Semibold" pitchFamily="18" charset="0"/>
              </a:rPr>
              <a:t>Brasile</a:t>
            </a:r>
            <a:endParaRPr lang="it-IT" sz="2800" b="1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3428992" y="4429132"/>
            <a:ext cx="20071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chemeClr val="tx2"/>
                </a:solidFill>
                <a:latin typeface="Georgia Pro Semibold" pitchFamily="18" charset="0"/>
              </a:rPr>
              <a:t>California </a:t>
            </a:r>
            <a:r>
              <a:rPr lang="it-IT" sz="2800" b="1" dirty="0" err="1" smtClean="0">
                <a:solidFill>
                  <a:schemeClr val="tx2"/>
                </a:solidFill>
                <a:latin typeface="Georgia Pro Semibold" pitchFamily="18" charset="0"/>
              </a:rPr>
              <a:t>Hawai</a:t>
            </a:r>
            <a:endParaRPr lang="it-IT" sz="2800" b="1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5808770" y="4429132"/>
            <a:ext cx="20984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>
                <a:solidFill>
                  <a:schemeClr val="tx2"/>
                </a:solidFill>
                <a:latin typeface="Georgia Pro Semibold" pitchFamily="18" charset="0"/>
              </a:rPr>
              <a:t>Dusseldorf</a:t>
            </a:r>
            <a:endParaRPr lang="it-IT" sz="2800" b="1" dirty="0">
              <a:solidFill>
                <a:schemeClr val="tx2"/>
              </a:solidFill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3909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it-IT" altLang="ja-JP" sz="3200" i="1" dirty="0" smtClean="0">
                <a:latin typeface="Georgia Pro Semibold" pitchFamily="18" charset="0"/>
              </a:rPr>
              <a:t/>
            </a:r>
            <a:br>
              <a:rPr lang="it-IT" altLang="ja-JP" sz="3200" i="1" dirty="0" smtClean="0">
                <a:latin typeface="Georgia Pro Semibold" pitchFamily="18" charset="0"/>
              </a:rPr>
            </a:br>
            <a:r>
              <a:rPr lang="it-IT" altLang="ja-JP" sz="3200" i="1" dirty="0">
                <a:latin typeface="Georgia Pro Semibold" pitchFamily="18" charset="0"/>
              </a:rPr>
              <a:t/>
            </a:r>
            <a:br>
              <a:rPr lang="it-IT" altLang="ja-JP" sz="3200" i="1" dirty="0">
                <a:latin typeface="Georgia Pro Semibold" pitchFamily="18" charset="0"/>
              </a:rPr>
            </a:br>
            <a:endParaRPr lang="it-IT" sz="3200" i="1" dirty="0">
              <a:latin typeface="Georgia Pro Semibold" pitchFamily="18" charset="0"/>
            </a:endParaRPr>
          </a:p>
        </p:txBody>
      </p:sp>
      <p:sp>
        <p:nvSpPr>
          <p:cNvPr id="3" name="Titolo 1"/>
          <p:cNvSpPr txBox="1">
            <a:spLocks/>
          </p:cNvSpPr>
          <p:nvPr/>
        </p:nvSpPr>
        <p:spPr>
          <a:xfrm>
            <a:off x="0" y="0"/>
            <a:ext cx="9144000" cy="67820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altLang="ja-JP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Mitologia-Storia- Religione? </a:t>
            </a:r>
          </a:p>
          <a:p>
            <a:endParaRPr lang="it-IT" altLang="ja-JP" sz="3200" dirty="0" smtClean="0">
              <a:solidFill>
                <a:schemeClr val="accent1">
                  <a:lumMod val="75000"/>
                </a:schemeClr>
              </a:solidFill>
              <a:latin typeface="Georgia Pro Semibold" pitchFamily="18" charset="0"/>
            </a:endParaRPr>
          </a:p>
          <a:p>
            <a:r>
              <a:rPr lang="it-IT" altLang="ja-JP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Spesso queste tre Realtà </a:t>
            </a:r>
          </a:p>
          <a:p>
            <a:r>
              <a:rPr lang="it-IT" altLang="ja-JP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si sovrappongono</a:t>
            </a:r>
          </a:p>
          <a:p>
            <a:endParaRPr lang="it-IT" altLang="ja-JP" sz="3200" dirty="0" smtClean="0">
              <a:latin typeface="Georgia Pro Semibold" pitchFamily="18" charset="0"/>
            </a:endParaRPr>
          </a:p>
          <a:p>
            <a:r>
              <a:rPr lang="it-IT" altLang="ja-JP" sz="3200" dirty="0" smtClean="0">
                <a:solidFill>
                  <a:schemeClr val="bg1"/>
                </a:solidFill>
                <a:latin typeface="Georgia Pro Semibold" pitchFamily="18" charset="0"/>
              </a:rPr>
              <a:t>Perché </a:t>
            </a:r>
            <a:r>
              <a:rPr lang="it-IT" altLang="ja-JP" sz="3200" dirty="0">
                <a:solidFill>
                  <a:schemeClr val="bg1"/>
                </a:solidFill>
                <a:latin typeface="Georgia Pro Semibold" pitchFamily="18" charset="0"/>
              </a:rPr>
              <a:t>questa confusione</a:t>
            </a:r>
            <a:r>
              <a:rPr lang="it-IT" altLang="ja-JP" sz="3200" dirty="0" smtClean="0">
                <a:solidFill>
                  <a:schemeClr val="bg1"/>
                </a:solidFill>
                <a:latin typeface="Georgia Pro Semibold" pitchFamily="18" charset="0"/>
              </a:rPr>
              <a:t>?</a:t>
            </a:r>
          </a:p>
          <a:p>
            <a:r>
              <a:rPr lang="it-IT" altLang="ja-JP" sz="3200" dirty="0">
                <a:solidFill>
                  <a:schemeClr val="bg1"/>
                </a:solidFill>
                <a:latin typeface="Georgia Pro Semibold" pitchFamily="18" charset="0"/>
              </a:rPr>
              <a:t/>
            </a:r>
            <a:br>
              <a:rPr lang="it-IT" altLang="ja-JP" sz="3200" dirty="0">
                <a:solidFill>
                  <a:schemeClr val="bg1"/>
                </a:solidFill>
                <a:latin typeface="Georgia Pro Semibold" pitchFamily="18" charset="0"/>
              </a:rPr>
            </a:br>
            <a:r>
              <a:rPr lang="it-IT" altLang="ja-JP" sz="3200" dirty="0">
                <a:solidFill>
                  <a:schemeClr val="bg1"/>
                </a:solidFill>
                <a:latin typeface="Georgia Pro Semibold" pitchFamily="18" charset="0"/>
              </a:rPr>
              <a:t>Per la mancanza </a:t>
            </a:r>
            <a:r>
              <a:rPr lang="it-IT" altLang="ja-JP" sz="3200" dirty="0" smtClean="0">
                <a:solidFill>
                  <a:schemeClr val="bg1"/>
                </a:solidFill>
                <a:latin typeface="Georgia Pro Semibold" pitchFamily="18" charset="0"/>
              </a:rPr>
              <a:t>di</a:t>
            </a:r>
          </a:p>
          <a:p>
            <a:r>
              <a:rPr lang="it-IT" altLang="ja-JP" sz="3200" dirty="0" smtClean="0">
                <a:solidFill>
                  <a:schemeClr val="bg1"/>
                </a:solidFill>
                <a:latin typeface="Georgia Pro Semibold" pitchFamily="18" charset="0"/>
              </a:rPr>
              <a:t> </a:t>
            </a:r>
            <a:r>
              <a:rPr lang="it-IT" altLang="ja-JP" sz="3200" dirty="0">
                <a:solidFill>
                  <a:schemeClr val="bg1"/>
                </a:solidFill>
                <a:latin typeface="Georgia Pro Semibold" pitchFamily="18" charset="0"/>
              </a:rPr>
              <a:t>un sistema scrittura</a:t>
            </a:r>
            <a:endParaRPr lang="it-IT" sz="3200" dirty="0">
              <a:solidFill>
                <a:schemeClr val="bg1"/>
              </a:solidFill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125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it-IT" altLang="ja-JP" sz="3200" i="1" dirty="0" smtClean="0">
                <a:latin typeface="Georgia Pro Semibold" pitchFamily="18" charset="0"/>
              </a:rPr>
              <a:t/>
            </a:r>
            <a:br>
              <a:rPr lang="it-IT" altLang="ja-JP" sz="3200" i="1" dirty="0" smtClean="0">
                <a:latin typeface="Georgia Pro Semibold" pitchFamily="18" charset="0"/>
              </a:rPr>
            </a:br>
            <a:r>
              <a:rPr lang="it-IT" altLang="ja-JP" sz="3200" i="1" dirty="0">
                <a:latin typeface="Georgia Pro Semibold" pitchFamily="18" charset="0"/>
              </a:rPr>
              <a:t/>
            </a:r>
            <a:br>
              <a:rPr lang="it-IT" altLang="ja-JP" sz="3200" i="1" dirty="0">
                <a:latin typeface="Georgia Pro Semibold" pitchFamily="18" charset="0"/>
              </a:rPr>
            </a:br>
            <a:endParaRPr lang="it-IT" sz="3200" i="1" dirty="0">
              <a:latin typeface="Georgia Pro Semibold" pitchFamily="18" charset="0"/>
            </a:endParaRPr>
          </a:p>
        </p:txBody>
      </p:sp>
      <p:sp>
        <p:nvSpPr>
          <p:cNvPr id="3" name="Titolo 1"/>
          <p:cNvSpPr txBox="1">
            <a:spLocks/>
          </p:cNvSpPr>
          <p:nvPr/>
        </p:nvSpPr>
        <p:spPr>
          <a:xfrm>
            <a:off x="0" y="0"/>
            <a:ext cx="9144000" cy="67820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altLang="ja-JP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Mitologia-Storia- Religione? </a:t>
            </a:r>
          </a:p>
          <a:p>
            <a:endParaRPr lang="it-IT" altLang="ja-JP" sz="3200" dirty="0" smtClean="0">
              <a:solidFill>
                <a:schemeClr val="accent1">
                  <a:lumMod val="75000"/>
                </a:schemeClr>
              </a:solidFill>
              <a:latin typeface="Georgia Pro Semibold" pitchFamily="18" charset="0"/>
            </a:endParaRPr>
          </a:p>
          <a:p>
            <a:r>
              <a:rPr lang="it-IT" altLang="ja-JP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Spesso queste tre Realtà </a:t>
            </a:r>
          </a:p>
          <a:p>
            <a:r>
              <a:rPr lang="it-IT" altLang="ja-JP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si sovrappongono</a:t>
            </a:r>
          </a:p>
          <a:p>
            <a:endParaRPr lang="it-IT" altLang="ja-JP" sz="3200" dirty="0" smtClean="0">
              <a:solidFill>
                <a:schemeClr val="accent1">
                  <a:lumMod val="75000"/>
                </a:schemeClr>
              </a:solidFill>
              <a:latin typeface="Georgia Pro Semibold" pitchFamily="18" charset="0"/>
            </a:endParaRPr>
          </a:p>
          <a:p>
            <a:r>
              <a:rPr lang="it-IT" altLang="ja-JP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Perché </a:t>
            </a:r>
            <a:r>
              <a:rPr lang="it-IT" altLang="ja-JP" sz="3200" dirty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questa confusione</a:t>
            </a:r>
            <a:r>
              <a:rPr lang="it-IT" altLang="ja-JP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?</a:t>
            </a:r>
          </a:p>
          <a:p>
            <a:r>
              <a:rPr lang="it-IT" altLang="ja-JP" sz="3200" dirty="0">
                <a:latin typeface="Georgia Pro Semibold" pitchFamily="18" charset="0"/>
              </a:rPr>
              <a:t/>
            </a:r>
            <a:br>
              <a:rPr lang="it-IT" altLang="ja-JP" sz="3200" dirty="0">
                <a:latin typeface="Georgia Pro Semibold" pitchFamily="18" charset="0"/>
              </a:rPr>
            </a:br>
            <a:r>
              <a:rPr lang="it-IT" altLang="ja-JP" sz="3200" dirty="0">
                <a:solidFill>
                  <a:schemeClr val="bg1"/>
                </a:solidFill>
                <a:latin typeface="Georgia Pro Semibold" pitchFamily="18" charset="0"/>
              </a:rPr>
              <a:t>Per la mancanza </a:t>
            </a:r>
            <a:r>
              <a:rPr lang="it-IT" altLang="ja-JP" sz="3200" dirty="0" smtClean="0">
                <a:solidFill>
                  <a:schemeClr val="bg1"/>
                </a:solidFill>
                <a:latin typeface="Georgia Pro Semibold" pitchFamily="18" charset="0"/>
              </a:rPr>
              <a:t>di</a:t>
            </a:r>
          </a:p>
          <a:p>
            <a:r>
              <a:rPr lang="it-IT" altLang="ja-JP" sz="3200" i="1" dirty="0" smtClean="0">
                <a:solidFill>
                  <a:schemeClr val="bg1"/>
                </a:solidFill>
                <a:latin typeface="Georgia Pro Semibold" pitchFamily="18" charset="0"/>
              </a:rPr>
              <a:t> </a:t>
            </a:r>
            <a:r>
              <a:rPr lang="it-IT" altLang="ja-JP" sz="3200" i="1" dirty="0">
                <a:solidFill>
                  <a:schemeClr val="bg1"/>
                </a:solidFill>
                <a:latin typeface="Georgia Pro Semibold" pitchFamily="18" charset="0"/>
              </a:rPr>
              <a:t>un sistema scrittura</a:t>
            </a:r>
            <a:endParaRPr lang="it-IT" sz="3200" i="1" dirty="0">
              <a:solidFill>
                <a:schemeClr val="bg1"/>
              </a:solidFill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346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it-IT" altLang="ja-JP" sz="3200" i="1" dirty="0" smtClean="0">
                <a:latin typeface="Georgia Pro Semibold" pitchFamily="18" charset="0"/>
              </a:rPr>
              <a:t/>
            </a:r>
            <a:br>
              <a:rPr lang="it-IT" altLang="ja-JP" sz="3200" i="1" dirty="0" smtClean="0">
                <a:latin typeface="Georgia Pro Semibold" pitchFamily="18" charset="0"/>
              </a:rPr>
            </a:br>
            <a:r>
              <a:rPr lang="it-IT" altLang="ja-JP" sz="3200" i="1" dirty="0">
                <a:latin typeface="Georgia Pro Semibold" pitchFamily="18" charset="0"/>
              </a:rPr>
              <a:t/>
            </a:r>
            <a:br>
              <a:rPr lang="it-IT" altLang="ja-JP" sz="3200" i="1" dirty="0">
                <a:latin typeface="Georgia Pro Semibold" pitchFamily="18" charset="0"/>
              </a:rPr>
            </a:br>
            <a:endParaRPr lang="it-IT" sz="3200" i="1" dirty="0">
              <a:latin typeface="Georgia Pro Semibold" pitchFamily="18" charset="0"/>
            </a:endParaRPr>
          </a:p>
        </p:txBody>
      </p:sp>
      <p:sp>
        <p:nvSpPr>
          <p:cNvPr id="3" name="Titolo 1"/>
          <p:cNvSpPr txBox="1">
            <a:spLocks/>
          </p:cNvSpPr>
          <p:nvPr/>
        </p:nvSpPr>
        <p:spPr>
          <a:xfrm>
            <a:off x="0" y="0"/>
            <a:ext cx="9144000" cy="67820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altLang="ja-JP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Mitologia-Storia- Religione? </a:t>
            </a:r>
          </a:p>
          <a:p>
            <a:endParaRPr lang="it-IT" altLang="ja-JP" sz="3200" dirty="0" smtClean="0">
              <a:solidFill>
                <a:schemeClr val="accent1">
                  <a:lumMod val="75000"/>
                </a:schemeClr>
              </a:solidFill>
              <a:latin typeface="Georgia Pro Semibold" pitchFamily="18" charset="0"/>
            </a:endParaRPr>
          </a:p>
          <a:p>
            <a:r>
              <a:rPr lang="it-IT" altLang="ja-JP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Spesso queste tre Realtà </a:t>
            </a:r>
          </a:p>
          <a:p>
            <a:r>
              <a:rPr lang="it-IT" altLang="ja-JP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si sovrappongono</a:t>
            </a:r>
          </a:p>
          <a:p>
            <a:endParaRPr lang="it-IT" altLang="ja-JP" sz="3200" dirty="0" smtClean="0">
              <a:solidFill>
                <a:schemeClr val="accent1">
                  <a:lumMod val="75000"/>
                </a:schemeClr>
              </a:solidFill>
              <a:latin typeface="Georgia Pro Semibold" pitchFamily="18" charset="0"/>
            </a:endParaRPr>
          </a:p>
          <a:p>
            <a:r>
              <a:rPr lang="it-IT" altLang="ja-JP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Perché </a:t>
            </a:r>
            <a:r>
              <a:rPr lang="it-IT" altLang="ja-JP" sz="3200" dirty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questa confusione</a:t>
            </a:r>
            <a:r>
              <a:rPr lang="it-IT" altLang="ja-JP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?</a:t>
            </a:r>
          </a:p>
          <a:p>
            <a:r>
              <a:rPr lang="it-IT" altLang="ja-JP" sz="3200" dirty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/>
            </a:r>
            <a:br>
              <a:rPr lang="it-IT" altLang="ja-JP" sz="3200" dirty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</a:br>
            <a:r>
              <a:rPr lang="it-IT" altLang="ja-JP" sz="3200" dirty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Per la mancanza </a:t>
            </a:r>
            <a:r>
              <a:rPr lang="it-IT" altLang="ja-JP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di</a:t>
            </a:r>
          </a:p>
          <a:p>
            <a:r>
              <a:rPr lang="it-IT" altLang="ja-JP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 </a:t>
            </a:r>
            <a:r>
              <a:rPr lang="it-IT" altLang="ja-JP" sz="3200" dirty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un sistema scrittura</a:t>
            </a:r>
            <a:endParaRPr lang="it-IT" sz="3200" dirty="0">
              <a:solidFill>
                <a:schemeClr val="accent1">
                  <a:lumMod val="75000"/>
                </a:schemeClr>
              </a:solidFill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2351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9532" y="557033"/>
            <a:ext cx="8229600" cy="6408712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it-IT" altLang="ja-JP" sz="64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Ideogrammi: </a:t>
            </a:r>
          </a:p>
          <a:p>
            <a:pPr marL="0" indent="0" algn="ctr">
              <a:buNone/>
            </a:pPr>
            <a:endParaRPr lang="it-IT" altLang="ja-JP" sz="3800" dirty="0" smtClean="0">
              <a:solidFill>
                <a:schemeClr val="accent1">
                  <a:lumMod val="75000"/>
                </a:schemeClr>
              </a:solidFill>
              <a:latin typeface="Georgia Pro Semibold" pitchFamily="18" charset="0"/>
            </a:endParaRPr>
          </a:p>
          <a:p>
            <a:pPr marL="0" indent="0" algn="ctr">
              <a:buNone/>
            </a:pPr>
            <a:r>
              <a:rPr lang="it-IT" altLang="ja-JP" sz="5800" dirty="0" err="1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Kanji</a:t>
            </a:r>
            <a:r>
              <a:rPr lang="it-IT" altLang="ja-JP" sz="58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 </a:t>
            </a:r>
            <a:r>
              <a:rPr lang="ja-JP" altLang="it-IT" sz="5800" dirty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漢字</a:t>
            </a:r>
            <a:r>
              <a:rPr lang="it-IT" altLang="ja-JP" sz="5800" dirty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/>
            </a:r>
            <a:br>
              <a:rPr lang="it-IT" altLang="ja-JP" sz="5800" dirty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</a:br>
            <a:r>
              <a:rPr lang="it-IT" altLang="ja-JP" sz="5800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it-IT" altLang="ja-JP" sz="58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ja-JP" altLang="it-IT" sz="5800" dirty="0" smtClean="0">
                <a:solidFill>
                  <a:schemeClr val="bg1"/>
                </a:solidFill>
                <a:latin typeface="Georgia Pro Semibold" pitchFamily="18" charset="0"/>
              </a:rPr>
              <a:t>漢 </a:t>
            </a:r>
            <a:r>
              <a:rPr lang="it-IT" altLang="ja-JP" sz="5800" dirty="0" err="1" smtClean="0">
                <a:solidFill>
                  <a:schemeClr val="bg1"/>
                </a:solidFill>
                <a:latin typeface="Georgia Pro Semibold" pitchFamily="18" charset="0"/>
              </a:rPr>
              <a:t>Kan</a:t>
            </a:r>
            <a:r>
              <a:rPr lang="it-IT" altLang="ja-JP" sz="5800" dirty="0" smtClean="0">
                <a:solidFill>
                  <a:schemeClr val="bg1"/>
                </a:solidFill>
                <a:latin typeface="Georgia Pro Semibold" pitchFamily="18" charset="0"/>
              </a:rPr>
              <a:t>: Cina</a:t>
            </a:r>
            <a:r>
              <a:rPr lang="it-IT" altLang="ja-JP" sz="5800" dirty="0">
                <a:solidFill>
                  <a:schemeClr val="bg1"/>
                </a:solidFill>
                <a:latin typeface="Georgia Pro Semibold" pitchFamily="18" charset="0"/>
              </a:rPr>
              <a:t/>
            </a:r>
            <a:br>
              <a:rPr lang="it-IT" altLang="ja-JP" sz="5800" dirty="0">
                <a:solidFill>
                  <a:schemeClr val="bg1"/>
                </a:solidFill>
                <a:latin typeface="Georgia Pro Semibold" pitchFamily="18" charset="0"/>
              </a:rPr>
            </a:br>
            <a:r>
              <a:rPr lang="it-IT" altLang="ja-JP" sz="5800" dirty="0">
                <a:solidFill>
                  <a:schemeClr val="bg1"/>
                </a:solidFill>
                <a:latin typeface="Georgia Pro Semibold" pitchFamily="18" charset="0"/>
              </a:rPr>
              <a:t/>
            </a:r>
            <a:br>
              <a:rPr lang="it-IT" altLang="ja-JP" sz="5800" dirty="0">
                <a:solidFill>
                  <a:schemeClr val="bg1"/>
                </a:solidFill>
                <a:latin typeface="Georgia Pro Semibold" pitchFamily="18" charset="0"/>
              </a:rPr>
            </a:br>
            <a:r>
              <a:rPr lang="ja-JP" altLang="it-IT" sz="5800" dirty="0" smtClean="0">
                <a:solidFill>
                  <a:schemeClr val="bg1"/>
                </a:solidFill>
                <a:latin typeface="Georgia Pro Semibold" pitchFamily="18" charset="0"/>
              </a:rPr>
              <a:t>字 </a:t>
            </a:r>
            <a:r>
              <a:rPr lang="it-IT" altLang="ja-JP" sz="5800" dirty="0" err="1" smtClean="0">
                <a:solidFill>
                  <a:schemeClr val="bg1"/>
                </a:solidFill>
                <a:latin typeface="Georgia Pro Semibold" pitchFamily="18" charset="0"/>
              </a:rPr>
              <a:t>Ji</a:t>
            </a:r>
            <a:r>
              <a:rPr lang="it-IT" altLang="ja-JP" sz="5800" dirty="0" smtClean="0">
                <a:solidFill>
                  <a:schemeClr val="bg1"/>
                </a:solidFill>
                <a:latin typeface="Georgia Pro Semibold" pitchFamily="18" charset="0"/>
              </a:rPr>
              <a:t>: Carattere</a:t>
            </a:r>
          </a:p>
          <a:p>
            <a:pPr marL="0" indent="0">
              <a:buNone/>
            </a:pPr>
            <a:endParaRPr lang="it-IT" sz="5800" dirty="0">
              <a:solidFill>
                <a:schemeClr val="bg1"/>
              </a:solidFill>
              <a:latin typeface="Georgia Pro Semibold" pitchFamily="18" charset="0"/>
            </a:endParaRPr>
          </a:p>
          <a:p>
            <a:pPr marL="0" indent="0" algn="ctr">
              <a:buNone/>
            </a:pPr>
            <a:r>
              <a:rPr lang="it-IT" sz="5800" dirty="0" smtClean="0">
                <a:solidFill>
                  <a:schemeClr val="bg1"/>
                </a:solidFill>
                <a:latin typeface="Georgia Pro Semibold" pitchFamily="18" charset="0"/>
              </a:rPr>
              <a:t>Precisamente:</a:t>
            </a:r>
          </a:p>
          <a:p>
            <a:pPr marL="0" indent="0" algn="ctr">
              <a:buNone/>
            </a:pPr>
            <a:r>
              <a:rPr lang="it-IT" sz="5800" dirty="0" smtClean="0">
                <a:solidFill>
                  <a:schemeClr val="bg1"/>
                </a:solidFill>
                <a:latin typeface="Georgia Pro Semibold" pitchFamily="18" charset="0"/>
              </a:rPr>
              <a:t> </a:t>
            </a:r>
            <a:r>
              <a:rPr lang="it-IT" sz="5800" dirty="0">
                <a:solidFill>
                  <a:schemeClr val="bg1"/>
                </a:solidFill>
                <a:latin typeface="Georgia Pro Semibold" pitchFamily="18" charset="0"/>
              </a:rPr>
              <a:t>C</a:t>
            </a:r>
            <a:r>
              <a:rPr lang="it-IT" sz="5800" dirty="0" smtClean="0">
                <a:solidFill>
                  <a:schemeClr val="bg1"/>
                </a:solidFill>
                <a:latin typeface="Georgia Pro Semibold" pitchFamily="18" charset="0"/>
              </a:rPr>
              <a:t>aratteri della </a:t>
            </a:r>
            <a:r>
              <a:rPr lang="it-IT" sz="5800" dirty="0">
                <a:solidFill>
                  <a:schemeClr val="bg1"/>
                </a:solidFill>
                <a:latin typeface="Georgia Pro Semibold" pitchFamily="18" charset="0"/>
              </a:rPr>
              <a:t>dinastia Han (</a:t>
            </a:r>
            <a:r>
              <a:rPr lang="it-IT" sz="5800" dirty="0" err="1">
                <a:solidFill>
                  <a:schemeClr val="bg1"/>
                </a:solidFill>
                <a:latin typeface="Georgia Pro Semibold" pitchFamily="18" charset="0"/>
              </a:rPr>
              <a:t>Kan</a:t>
            </a:r>
            <a:r>
              <a:rPr lang="it-IT" sz="5800" dirty="0">
                <a:solidFill>
                  <a:schemeClr val="bg1"/>
                </a:solidFill>
                <a:latin typeface="Georgia Pro Semibold" pitchFamily="18" charset="0"/>
              </a:rPr>
              <a:t>) </a:t>
            </a:r>
          </a:p>
          <a:p>
            <a:pPr marL="0" indent="0" algn="ctr">
              <a:buNone/>
            </a:pPr>
            <a:r>
              <a:rPr lang="it-IT" sz="5800" dirty="0">
                <a:solidFill>
                  <a:schemeClr val="bg1"/>
                </a:solidFill>
                <a:latin typeface="Georgia Pro Semibold" pitchFamily="18" charset="0"/>
              </a:rPr>
              <a:t>la prima dinastia a dare un impulso artistico alla Cina, sviluppando tutti i settori </a:t>
            </a:r>
            <a:r>
              <a:rPr lang="it-IT" sz="5800" dirty="0" smtClean="0">
                <a:solidFill>
                  <a:schemeClr val="bg1"/>
                </a:solidFill>
                <a:latin typeface="Georgia Pro Semibold" pitchFamily="18" charset="0"/>
              </a:rPr>
              <a:t>alla </a:t>
            </a:r>
            <a:r>
              <a:rPr lang="it-IT" sz="5800" dirty="0">
                <a:solidFill>
                  <a:schemeClr val="bg1"/>
                </a:solidFill>
                <a:latin typeface="Georgia Pro Semibold" pitchFamily="18" charset="0"/>
              </a:rPr>
              <a:t>ricerca del gusto, della raffinatezza e </a:t>
            </a:r>
            <a:r>
              <a:rPr lang="it-IT" sz="5800" dirty="0" smtClean="0">
                <a:solidFill>
                  <a:schemeClr val="bg1"/>
                </a:solidFill>
                <a:latin typeface="Georgia Pro Semibold" pitchFamily="18" charset="0"/>
              </a:rPr>
              <a:t>dell’eleganza armoniosa</a:t>
            </a:r>
            <a:endParaRPr lang="it-IT" sz="5800" dirty="0">
              <a:solidFill>
                <a:schemeClr val="bg1"/>
              </a:solidFill>
              <a:latin typeface="Georgia Pro Semibold" pitchFamily="18" charset="0"/>
            </a:endParaRPr>
          </a:p>
          <a:p>
            <a:pPr marL="0" indent="0" algn="ctr">
              <a:buNone/>
            </a:pPr>
            <a:endParaRPr lang="it-IT" i="1" dirty="0"/>
          </a:p>
        </p:txBody>
      </p:sp>
    </p:spTree>
    <p:extLst>
      <p:ext uri="{BB962C8B-B14F-4D97-AF65-F5344CB8AC3E}">
        <p14:creationId xmlns:p14="http://schemas.microsoft.com/office/powerpoint/2010/main" val="3816068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9532" y="557033"/>
            <a:ext cx="8229600" cy="6408712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it-IT" altLang="ja-JP" sz="64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Ideogrammi: </a:t>
            </a:r>
          </a:p>
          <a:p>
            <a:pPr marL="0" indent="0" algn="ctr">
              <a:buNone/>
            </a:pPr>
            <a:endParaRPr lang="it-IT" altLang="ja-JP" sz="3800" dirty="0" smtClean="0">
              <a:solidFill>
                <a:schemeClr val="accent1">
                  <a:lumMod val="75000"/>
                </a:schemeClr>
              </a:solidFill>
              <a:latin typeface="Georgia Pro Semibold" pitchFamily="18" charset="0"/>
            </a:endParaRPr>
          </a:p>
          <a:p>
            <a:pPr marL="0" indent="0" algn="ctr">
              <a:buNone/>
            </a:pPr>
            <a:r>
              <a:rPr lang="it-IT" altLang="ja-JP" sz="5800" dirty="0" err="1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Kanji</a:t>
            </a:r>
            <a:r>
              <a:rPr lang="it-IT" altLang="ja-JP" sz="58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 </a:t>
            </a:r>
            <a:r>
              <a:rPr lang="ja-JP" altLang="it-IT" sz="5800" dirty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漢字</a:t>
            </a:r>
            <a:r>
              <a:rPr lang="it-IT" altLang="ja-JP" sz="5800" dirty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/>
            </a:r>
            <a:br>
              <a:rPr lang="it-IT" altLang="ja-JP" sz="5800" dirty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</a:br>
            <a:r>
              <a:rPr lang="it-IT" altLang="ja-JP" sz="5800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it-IT" altLang="ja-JP" sz="58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ja-JP" altLang="it-IT" sz="58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漢 </a:t>
            </a:r>
            <a:r>
              <a:rPr lang="it-IT" altLang="ja-JP" sz="5800" dirty="0" err="1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Kan</a:t>
            </a:r>
            <a:r>
              <a:rPr lang="it-IT" altLang="ja-JP" sz="58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: Cina</a:t>
            </a:r>
            <a:r>
              <a:rPr lang="it-IT" altLang="ja-JP" sz="5800" dirty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/>
            </a:r>
            <a:br>
              <a:rPr lang="it-IT" altLang="ja-JP" sz="5800" dirty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</a:br>
            <a:r>
              <a:rPr lang="it-IT" altLang="ja-JP" sz="5800" dirty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/>
            </a:r>
            <a:br>
              <a:rPr lang="it-IT" altLang="ja-JP" sz="5800" dirty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</a:br>
            <a:r>
              <a:rPr lang="ja-JP" altLang="it-IT" sz="5800" dirty="0" smtClean="0">
                <a:solidFill>
                  <a:schemeClr val="bg1"/>
                </a:solidFill>
                <a:latin typeface="Georgia Pro Semibold" pitchFamily="18" charset="0"/>
              </a:rPr>
              <a:t>字 </a:t>
            </a:r>
            <a:r>
              <a:rPr lang="it-IT" altLang="ja-JP" sz="5800" dirty="0" err="1" smtClean="0">
                <a:solidFill>
                  <a:schemeClr val="bg1"/>
                </a:solidFill>
                <a:latin typeface="Georgia Pro Semibold" pitchFamily="18" charset="0"/>
              </a:rPr>
              <a:t>Ji</a:t>
            </a:r>
            <a:r>
              <a:rPr lang="it-IT" altLang="ja-JP" sz="5800" dirty="0" smtClean="0">
                <a:solidFill>
                  <a:schemeClr val="bg1"/>
                </a:solidFill>
                <a:latin typeface="Georgia Pro Semibold" pitchFamily="18" charset="0"/>
              </a:rPr>
              <a:t>: Carattere</a:t>
            </a:r>
          </a:p>
          <a:p>
            <a:pPr marL="0" indent="0">
              <a:buNone/>
            </a:pPr>
            <a:endParaRPr lang="it-IT" sz="5800" dirty="0">
              <a:solidFill>
                <a:schemeClr val="bg1"/>
              </a:solidFill>
              <a:latin typeface="Georgia Pro Semibold" pitchFamily="18" charset="0"/>
            </a:endParaRPr>
          </a:p>
          <a:p>
            <a:pPr marL="0" indent="0" algn="ctr">
              <a:buNone/>
            </a:pPr>
            <a:r>
              <a:rPr lang="it-IT" sz="5800" dirty="0" smtClean="0">
                <a:solidFill>
                  <a:schemeClr val="bg1"/>
                </a:solidFill>
                <a:latin typeface="Georgia Pro Semibold" pitchFamily="18" charset="0"/>
              </a:rPr>
              <a:t>Precisamente:</a:t>
            </a:r>
          </a:p>
          <a:p>
            <a:pPr marL="0" indent="0" algn="ctr">
              <a:buNone/>
            </a:pPr>
            <a:r>
              <a:rPr lang="it-IT" sz="5800" dirty="0" smtClean="0">
                <a:solidFill>
                  <a:schemeClr val="bg1"/>
                </a:solidFill>
                <a:latin typeface="Georgia Pro Semibold" pitchFamily="18" charset="0"/>
              </a:rPr>
              <a:t> </a:t>
            </a:r>
            <a:r>
              <a:rPr lang="it-IT" sz="5800" dirty="0">
                <a:solidFill>
                  <a:schemeClr val="bg1"/>
                </a:solidFill>
                <a:latin typeface="Georgia Pro Semibold" pitchFamily="18" charset="0"/>
              </a:rPr>
              <a:t>C</a:t>
            </a:r>
            <a:r>
              <a:rPr lang="it-IT" sz="5800" dirty="0" smtClean="0">
                <a:solidFill>
                  <a:schemeClr val="bg1"/>
                </a:solidFill>
                <a:latin typeface="Georgia Pro Semibold" pitchFamily="18" charset="0"/>
              </a:rPr>
              <a:t>aratteri della </a:t>
            </a:r>
            <a:r>
              <a:rPr lang="it-IT" sz="5800" dirty="0">
                <a:solidFill>
                  <a:schemeClr val="bg1"/>
                </a:solidFill>
                <a:latin typeface="Georgia Pro Semibold" pitchFamily="18" charset="0"/>
              </a:rPr>
              <a:t>dinastia Han (</a:t>
            </a:r>
            <a:r>
              <a:rPr lang="it-IT" sz="5800" dirty="0" err="1">
                <a:solidFill>
                  <a:schemeClr val="bg1"/>
                </a:solidFill>
                <a:latin typeface="Georgia Pro Semibold" pitchFamily="18" charset="0"/>
              </a:rPr>
              <a:t>Kan</a:t>
            </a:r>
            <a:r>
              <a:rPr lang="it-IT" sz="5800" dirty="0">
                <a:solidFill>
                  <a:schemeClr val="bg1"/>
                </a:solidFill>
                <a:latin typeface="Georgia Pro Semibold" pitchFamily="18" charset="0"/>
              </a:rPr>
              <a:t>) </a:t>
            </a:r>
          </a:p>
          <a:p>
            <a:pPr marL="0" indent="0" algn="ctr">
              <a:buNone/>
            </a:pPr>
            <a:r>
              <a:rPr lang="it-IT" sz="5800" dirty="0">
                <a:solidFill>
                  <a:schemeClr val="bg1"/>
                </a:solidFill>
                <a:latin typeface="Georgia Pro Semibold" pitchFamily="18" charset="0"/>
              </a:rPr>
              <a:t>la prima dinastia a dare un impulso artistico alla Cina, sviluppando tutti i settori </a:t>
            </a:r>
            <a:r>
              <a:rPr lang="it-IT" sz="5800" dirty="0" smtClean="0">
                <a:solidFill>
                  <a:schemeClr val="bg1"/>
                </a:solidFill>
                <a:latin typeface="Georgia Pro Semibold" pitchFamily="18" charset="0"/>
              </a:rPr>
              <a:t>alla </a:t>
            </a:r>
            <a:r>
              <a:rPr lang="it-IT" sz="5800" dirty="0">
                <a:solidFill>
                  <a:schemeClr val="bg1"/>
                </a:solidFill>
                <a:latin typeface="Georgia Pro Semibold" pitchFamily="18" charset="0"/>
              </a:rPr>
              <a:t>ricerca del gusto, della raffinatezza e </a:t>
            </a:r>
            <a:r>
              <a:rPr lang="it-IT" sz="5800" dirty="0" smtClean="0">
                <a:solidFill>
                  <a:schemeClr val="bg1"/>
                </a:solidFill>
                <a:latin typeface="Georgia Pro Semibold" pitchFamily="18" charset="0"/>
              </a:rPr>
              <a:t>dell’eleganza armoniosa</a:t>
            </a:r>
            <a:endParaRPr lang="it-IT" sz="5800" dirty="0">
              <a:solidFill>
                <a:schemeClr val="bg1"/>
              </a:solidFill>
              <a:latin typeface="Georgia Pro Semibold" pitchFamily="18" charset="0"/>
            </a:endParaRPr>
          </a:p>
          <a:p>
            <a:pPr marL="0" indent="0" algn="ctr">
              <a:buNone/>
            </a:pPr>
            <a:endParaRPr lang="it-IT" i="1" dirty="0">
              <a:solidFill>
                <a:schemeClr val="bg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652" y="1196752"/>
            <a:ext cx="658935" cy="801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7036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9532" y="557033"/>
            <a:ext cx="8229600" cy="6408712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it-IT" altLang="ja-JP" sz="64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Ideogrammi: </a:t>
            </a:r>
          </a:p>
          <a:p>
            <a:pPr marL="0" indent="0" algn="ctr">
              <a:buNone/>
            </a:pPr>
            <a:endParaRPr lang="it-IT" altLang="ja-JP" sz="3800" dirty="0" smtClean="0">
              <a:solidFill>
                <a:schemeClr val="accent1">
                  <a:lumMod val="75000"/>
                </a:schemeClr>
              </a:solidFill>
              <a:latin typeface="Georgia Pro Semibold" pitchFamily="18" charset="0"/>
            </a:endParaRPr>
          </a:p>
          <a:p>
            <a:pPr marL="0" indent="0" algn="ctr">
              <a:buNone/>
            </a:pPr>
            <a:r>
              <a:rPr lang="it-IT" altLang="ja-JP" sz="5800" dirty="0" err="1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Kanji</a:t>
            </a:r>
            <a:r>
              <a:rPr lang="it-IT" altLang="ja-JP" sz="58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 </a:t>
            </a:r>
            <a:r>
              <a:rPr lang="ja-JP" altLang="it-IT" sz="5800" dirty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漢字</a:t>
            </a:r>
            <a:r>
              <a:rPr lang="it-IT" altLang="ja-JP" sz="5800" dirty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/>
            </a:r>
            <a:br>
              <a:rPr lang="it-IT" altLang="ja-JP" sz="5800" dirty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</a:br>
            <a:r>
              <a:rPr lang="it-IT" altLang="ja-JP" sz="5800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it-IT" altLang="ja-JP" sz="58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ja-JP" altLang="it-IT" sz="58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漢 </a:t>
            </a:r>
            <a:r>
              <a:rPr lang="it-IT" altLang="ja-JP" sz="5800" dirty="0" err="1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Kan</a:t>
            </a:r>
            <a:r>
              <a:rPr lang="it-IT" altLang="ja-JP" sz="58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: Cina</a:t>
            </a:r>
            <a:r>
              <a:rPr lang="it-IT" altLang="ja-JP" sz="5800" dirty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/>
            </a:r>
            <a:br>
              <a:rPr lang="it-IT" altLang="ja-JP" sz="5800" dirty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</a:br>
            <a:r>
              <a:rPr lang="it-IT" altLang="ja-JP" sz="5800" dirty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/>
            </a:r>
            <a:br>
              <a:rPr lang="it-IT" altLang="ja-JP" sz="5800" dirty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</a:br>
            <a:r>
              <a:rPr lang="ja-JP" altLang="it-IT" sz="58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字 </a:t>
            </a:r>
            <a:r>
              <a:rPr lang="it-IT" altLang="ja-JP" sz="5800" dirty="0" err="1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Ji</a:t>
            </a:r>
            <a:r>
              <a:rPr lang="it-IT" altLang="ja-JP" sz="58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: Carattere</a:t>
            </a:r>
          </a:p>
          <a:p>
            <a:pPr marL="0" indent="0">
              <a:buNone/>
            </a:pPr>
            <a:endParaRPr lang="it-IT" sz="5800" dirty="0">
              <a:solidFill>
                <a:schemeClr val="accent1">
                  <a:lumMod val="75000"/>
                </a:schemeClr>
              </a:solidFill>
              <a:latin typeface="Georgia Pro Semibold" pitchFamily="18" charset="0"/>
            </a:endParaRPr>
          </a:p>
          <a:p>
            <a:pPr marL="0" indent="0" algn="ctr">
              <a:buNone/>
            </a:pPr>
            <a:r>
              <a:rPr lang="it-IT" sz="5800" dirty="0" smtClean="0">
                <a:solidFill>
                  <a:schemeClr val="bg1"/>
                </a:solidFill>
                <a:latin typeface="Georgia Pro Semibold" pitchFamily="18" charset="0"/>
              </a:rPr>
              <a:t>Precisamente:</a:t>
            </a:r>
          </a:p>
          <a:p>
            <a:pPr marL="0" indent="0" algn="ctr">
              <a:buNone/>
            </a:pPr>
            <a:r>
              <a:rPr lang="it-IT" sz="5800" dirty="0" smtClean="0">
                <a:solidFill>
                  <a:schemeClr val="bg1"/>
                </a:solidFill>
                <a:latin typeface="Georgia Pro Semibold" pitchFamily="18" charset="0"/>
              </a:rPr>
              <a:t> </a:t>
            </a:r>
            <a:r>
              <a:rPr lang="it-IT" sz="5800" dirty="0">
                <a:solidFill>
                  <a:schemeClr val="bg1"/>
                </a:solidFill>
                <a:latin typeface="Georgia Pro Semibold" pitchFamily="18" charset="0"/>
              </a:rPr>
              <a:t>C</a:t>
            </a:r>
            <a:r>
              <a:rPr lang="it-IT" sz="5800" dirty="0" smtClean="0">
                <a:solidFill>
                  <a:schemeClr val="bg1"/>
                </a:solidFill>
                <a:latin typeface="Georgia Pro Semibold" pitchFamily="18" charset="0"/>
              </a:rPr>
              <a:t>aratteri della </a:t>
            </a:r>
            <a:r>
              <a:rPr lang="it-IT" sz="5800" dirty="0">
                <a:solidFill>
                  <a:schemeClr val="bg1"/>
                </a:solidFill>
                <a:latin typeface="Georgia Pro Semibold" pitchFamily="18" charset="0"/>
              </a:rPr>
              <a:t>dinastia Han (</a:t>
            </a:r>
            <a:r>
              <a:rPr lang="it-IT" sz="5800" dirty="0" err="1">
                <a:solidFill>
                  <a:schemeClr val="bg1"/>
                </a:solidFill>
                <a:latin typeface="Georgia Pro Semibold" pitchFamily="18" charset="0"/>
              </a:rPr>
              <a:t>Kan</a:t>
            </a:r>
            <a:r>
              <a:rPr lang="it-IT" sz="5800" dirty="0">
                <a:solidFill>
                  <a:schemeClr val="bg1"/>
                </a:solidFill>
                <a:latin typeface="Georgia Pro Semibold" pitchFamily="18" charset="0"/>
              </a:rPr>
              <a:t>) </a:t>
            </a:r>
          </a:p>
          <a:p>
            <a:pPr marL="0" indent="0" algn="ctr">
              <a:buNone/>
            </a:pPr>
            <a:r>
              <a:rPr lang="it-IT" sz="5800" dirty="0">
                <a:solidFill>
                  <a:schemeClr val="bg1"/>
                </a:solidFill>
                <a:latin typeface="Georgia Pro Semibold" pitchFamily="18" charset="0"/>
              </a:rPr>
              <a:t>la prima dinastia a dare un impulso artistico alla Cina, sviluppando tutti i settori </a:t>
            </a:r>
            <a:r>
              <a:rPr lang="it-IT" sz="5800" dirty="0" smtClean="0">
                <a:solidFill>
                  <a:schemeClr val="bg1"/>
                </a:solidFill>
                <a:latin typeface="Georgia Pro Semibold" pitchFamily="18" charset="0"/>
              </a:rPr>
              <a:t>alla </a:t>
            </a:r>
            <a:r>
              <a:rPr lang="it-IT" sz="5800" dirty="0">
                <a:solidFill>
                  <a:schemeClr val="bg1"/>
                </a:solidFill>
                <a:latin typeface="Georgia Pro Semibold" pitchFamily="18" charset="0"/>
              </a:rPr>
              <a:t>ricerca del gusto, della raffinatezza e </a:t>
            </a:r>
            <a:r>
              <a:rPr lang="it-IT" sz="5800" dirty="0" smtClean="0">
                <a:solidFill>
                  <a:schemeClr val="bg1"/>
                </a:solidFill>
                <a:latin typeface="Georgia Pro Semibold" pitchFamily="18" charset="0"/>
              </a:rPr>
              <a:t>dell’eleganza armoniosa</a:t>
            </a:r>
            <a:endParaRPr lang="it-IT" sz="5800" dirty="0">
              <a:solidFill>
                <a:schemeClr val="bg1"/>
              </a:solidFill>
              <a:latin typeface="Georgia Pro Semibold" pitchFamily="18" charset="0"/>
            </a:endParaRPr>
          </a:p>
          <a:p>
            <a:pPr marL="0" indent="0" algn="ctr">
              <a:buNone/>
            </a:pPr>
            <a:endParaRPr lang="it-IT" i="1" dirty="0">
              <a:solidFill>
                <a:schemeClr val="bg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196752"/>
            <a:ext cx="658935" cy="801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2222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9532" y="557033"/>
            <a:ext cx="8229600" cy="6408712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it-IT" altLang="ja-JP" sz="64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Ideogrammi: </a:t>
            </a:r>
          </a:p>
          <a:p>
            <a:pPr marL="0" indent="0" algn="ctr">
              <a:buNone/>
            </a:pPr>
            <a:endParaRPr lang="it-IT" altLang="ja-JP" sz="3800" dirty="0" smtClean="0">
              <a:solidFill>
                <a:schemeClr val="accent1">
                  <a:lumMod val="75000"/>
                </a:schemeClr>
              </a:solidFill>
              <a:latin typeface="Georgia Pro Semibold" pitchFamily="18" charset="0"/>
            </a:endParaRPr>
          </a:p>
          <a:p>
            <a:pPr marL="0" indent="0" algn="ctr">
              <a:buNone/>
            </a:pPr>
            <a:r>
              <a:rPr lang="it-IT" altLang="ja-JP" sz="5800" dirty="0" err="1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Kanji</a:t>
            </a:r>
            <a:r>
              <a:rPr lang="it-IT" altLang="ja-JP" sz="58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 </a:t>
            </a:r>
            <a:r>
              <a:rPr lang="ja-JP" altLang="it-IT" sz="5800" dirty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漢字</a:t>
            </a:r>
            <a:r>
              <a:rPr lang="it-IT" altLang="ja-JP" sz="5800" dirty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/>
            </a:r>
            <a:br>
              <a:rPr lang="it-IT" altLang="ja-JP" sz="5800" dirty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</a:br>
            <a:r>
              <a:rPr lang="it-IT" altLang="ja-JP" sz="5800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it-IT" altLang="ja-JP" sz="58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ja-JP" altLang="it-IT" sz="58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漢 </a:t>
            </a:r>
            <a:r>
              <a:rPr lang="it-IT" altLang="ja-JP" sz="5800" dirty="0" err="1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Kan</a:t>
            </a:r>
            <a:r>
              <a:rPr lang="it-IT" altLang="ja-JP" sz="58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: Cina</a:t>
            </a:r>
            <a:r>
              <a:rPr lang="it-IT" altLang="ja-JP" sz="5800" dirty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/>
            </a:r>
            <a:br>
              <a:rPr lang="it-IT" altLang="ja-JP" sz="5800" dirty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</a:br>
            <a:r>
              <a:rPr lang="it-IT" altLang="ja-JP" sz="5800" dirty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/>
            </a:r>
            <a:br>
              <a:rPr lang="it-IT" altLang="ja-JP" sz="5800" dirty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</a:br>
            <a:r>
              <a:rPr lang="ja-JP" altLang="it-IT" sz="58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字 </a:t>
            </a:r>
            <a:r>
              <a:rPr lang="it-IT" altLang="ja-JP" sz="5800" dirty="0" err="1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Ji</a:t>
            </a:r>
            <a:r>
              <a:rPr lang="it-IT" altLang="ja-JP" sz="58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: Carattere</a:t>
            </a:r>
          </a:p>
          <a:p>
            <a:pPr marL="0" indent="0">
              <a:buNone/>
            </a:pPr>
            <a:endParaRPr lang="it-IT" sz="5800" dirty="0">
              <a:solidFill>
                <a:schemeClr val="tx2"/>
              </a:solidFill>
              <a:latin typeface="Georgia Pro Semibold" pitchFamily="18" charset="0"/>
            </a:endParaRPr>
          </a:p>
          <a:p>
            <a:pPr marL="0" indent="0" algn="ctr">
              <a:buNone/>
            </a:pPr>
            <a:r>
              <a:rPr lang="it-IT" sz="5800" dirty="0" smtClean="0">
                <a:solidFill>
                  <a:schemeClr val="tx2"/>
                </a:solidFill>
                <a:latin typeface="Georgia Pro Semibold" pitchFamily="18" charset="0"/>
              </a:rPr>
              <a:t>Precisamente:</a:t>
            </a:r>
          </a:p>
          <a:p>
            <a:pPr marL="0" indent="0" algn="ctr">
              <a:buNone/>
            </a:pPr>
            <a:r>
              <a:rPr lang="it-IT" sz="5800" dirty="0" smtClean="0">
                <a:solidFill>
                  <a:schemeClr val="tx2"/>
                </a:solidFill>
                <a:latin typeface="Georgia Pro Semibold" pitchFamily="18" charset="0"/>
              </a:rPr>
              <a:t> </a:t>
            </a:r>
            <a:r>
              <a:rPr lang="it-IT" sz="5800" dirty="0">
                <a:solidFill>
                  <a:schemeClr val="tx2"/>
                </a:solidFill>
                <a:latin typeface="Georgia Pro Semibold" pitchFamily="18" charset="0"/>
              </a:rPr>
              <a:t>C</a:t>
            </a:r>
            <a:r>
              <a:rPr lang="it-IT" sz="5800" dirty="0" smtClean="0">
                <a:solidFill>
                  <a:schemeClr val="tx2"/>
                </a:solidFill>
                <a:latin typeface="Georgia Pro Semibold" pitchFamily="18" charset="0"/>
              </a:rPr>
              <a:t>aratteri della </a:t>
            </a:r>
            <a:r>
              <a:rPr lang="it-IT" sz="5800" dirty="0">
                <a:solidFill>
                  <a:schemeClr val="tx2"/>
                </a:solidFill>
                <a:latin typeface="Georgia Pro Semibold" pitchFamily="18" charset="0"/>
              </a:rPr>
              <a:t>dinastia Han (</a:t>
            </a:r>
            <a:r>
              <a:rPr lang="it-IT" sz="5800" dirty="0" err="1">
                <a:solidFill>
                  <a:schemeClr val="tx2"/>
                </a:solidFill>
                <a:latin typeface="Georgia Pro Semibold" pitchFamily="18" charset="0"/>
              </a:rPr>
              <a:t>Kan</a:t>
            </a:r>
            <a:r>
              <a:rPr lang="it-IT" sz="5800" dirty="0">
                <a:solidFill>
                  <a:schemeClr val="tx2"/>
                </a:solidFill>
                <a:latin typeface="Georgia Pro Semibold" pitchFamily="18" charset="0"/>
              </a:rPr>
              <a:t>) </a:t>
            </a:r>
          </a:p>
          <a:p>
            <a:pPr marL="0" indent="0" algn="ctr">
              <a:buNone/>
            </a:pPr>
            <a:r>
              <a:rPr lang="it-IT" sz="5800" dirty="0">
                <a:solidFill>
                  <a:schemeClr val="tx2"/>
                </a:solidFill>
                <a:latin typeface="Georgia Pro Semibold" pitchFamily="18" charset="0"/>
              </a:rPr>
              <a:t>la prima dinastia a dare un impulso artistico alla Cina, sviluppando tutti i settori </a:t>
            </a:r>
            <a:r>
              <a:rPr lang="it-IT" sz="5800" dirty="0" smtClean="0">
                <a:solidFill>
                  <a:schemeClr val="tx2"/>
                </a:solidFill>
                <a:latin typeface="Georgia Pro Semibold" pitchFamily="18" charset="0"/>
              </a:rPr>
              <a:t>alla </a:t>
            </a:r>
            <a:r>
              <a:rPr lang="it-IT" sz="5800" dirty="0">
                <a:solidFill>
                  <a:schemeClr val="tx2"/>
                </a:solidFill>
                <a:latin typeface="Georgia Pro Semibold" pitchFamily="18" charset="0"/>
              </a:rPr>
              <a:t>ricerca del gusto, della raffinatezza e </a:t>
            </a:r>
            <a:r>
              <a:rPr lang="it-IT" sz="5800" dirty="0" smtClean="0">
                <a:solidFill>
                  <a:schemeClr val="tx2"/>
                </a:solidFill>
                <a:latin typeface="Georgia Pro Semibold" pitchFamily="18" charset="0"/>
              </a:rPr>
              <a:t>dell’eleganza armoniosa</a:t>
            </a:r>
            <a:endParaRPr lang="it-IT" sz="5800" dirty="0">
              <a:solidFill>
                <a:schemeClr val="tx2"/>
              </a:solidFill>
              <a:latin typeface="Georgia Pro Semibold" pitchFamily="18" charset="0"/>
            </a:endParaRPr>
          </a:p>
          <a:p>
            <a:pPr marL="0" indent="0" algn="ctr">
              <a:buNone/>
            </a:pPr>
            <a:endParaRPr lang="it-IT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780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5259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In forma arcaica </a:t>
            </a:r>
            <a:r>
              <a:rPr lang="it-IT" sz="3200" dirty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apparvero nel continente asiatico </a:t>
            </a:r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quasi </a:t>
            </a:r>
            <a:r>
              <a:rPr lang="it-IT" sz="3200" dirty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1000 anni prima di </a:t>
            </a:r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Cristo </a:t>
            </a:r>
          </a:p>
          <a:p>
            <a:pPr marL="0" indent="0" algn="ctr">
              <a:buNone/>
            </a:pPr>
            <a:endParaRPr lang="it-IT" sz="3200" i="1" dirty="0" smtClean="0">
              <a:solidFill>
                <a:schemeClr val="accent1">
                  <a:lumMod val="75000"/>
                </a:schemeClr>
              </a:solidFill>
              <a:latin typeface="Georgia Pro Semibold" pitchFamily="18" charset="0"/>
            </a:endParaRPr>
          </a:p>
          <a:p>
            <a:pPr marL="0" indent="0" algn="ctr">
              <a:buNone/>
            </a:pPr>
            <a:r>
              <a:rPr lang="it-IT" sz="3200" dirty="0">
                <a:solidFill>
                  <a:schemeClr val="bg1"/>
                </a:solidFill>
                <a:latin typeface="Georgia Pro Semibold" pitchFamily="18" charset="0"/>
              </a:rPr>
              <a:t>S</a:t>
            </a:r>
            <a:r>
              <a:rPr lang="it-IT" sz="3200" dirty="0" smtClean="0">
                <a:solidFill>
                  <a:schemeClr val="bg1"/>
                </a:solidFill>
                <a:latin typeface="Georgia Pro Semibold" pitchFamily="18" charset="0"/>
              </a:rPr>
              <a:t>perimentazione </a:t>
            </a:r>
            <a:r>
              <a:rPr lang="it-IT" sz="3200" dirty="0">
                <a:solidFill>
                  <a:schemeClr val="bg1"/>
                </a:solidFill>
                <a:latin typeface="Georgia Pro Semibold" pitchFamily="18" charset="0"/>
              </a:rPr>
              <a:t>di </a:t>
            </a:r>
            <a:r>
              <a:rPr lang="it-IT" sz="3200" dirty="0" smtClean="0">
                <a:solidFill>
                  <a:schemeClr val="bg1"/>
                </a:solidFill>
                <a:latin typeface="Georgia Pro Semibold" pitchFamily="18" charset="0"/>
              </a:rPr>
              <a:t>comunicazione</a:t>
            </a:r>
          </a:p>
          <a:p>
            <a:pPr marL="0" indent="0" algn="ctr">
              <a:buNone/>
            </a:pPr>
            <a:r>
              <a:rPr lang="it-IT" sz="3200" dirty="0" smtClean="0">
                <a:solidFill>
                  <a:schemeClr val="bg1"/>
                </a:solidFill>
                <a:latin typeface="Georgia Pro Semibold" pitchFamily="18" charset="0"/>
              </a:rPr>
              <a:t> </a:t>
            </a:r>
            <a:r>
              <a:rPr lang="it-IT" sz="3200" dirty="0">
                <a:solidFill>
                  <a:schemeClr val="bg1"/>
                </a:solidFill>
                <a:latin typeface="Georgia Pro Semibold" pitchFamily="18" charset="0"/>
              </a:rPr>
              <a:t>con il divino </a:t>
            </a:r>
            <a:r>
              <a:rPr lang="it-IT" sz="3200" dirty="0" smtClean="0">
                <a:solidFill>
                  <a:schemeClr val="bg1"/>
                </a:solidFill>
                <a:latin typeface="Georgia Pro Semibold" pitchFamily="18" charset="0"/>
              </a:rPr>
              <a:t>!</a:t>
            </a:r>
          </a:p>
          <a:p>
            <a:pPr marL="0" indent="0" algn="ctr">
              <a:buNone/>
            </a:pPr>
            <a:endParaRPr lang="it-IT" sz="2400" i="1" dirty="0">
              <a:solidFill>
                <a:schemeClr val="bg1"/>
              </a:solidFill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1707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5259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In forma arcaica </a:t>
            </a:r>
            <a:r>
              <a:rPr lang="it-IT" sz="3200" dirty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apparvero nel continente asiatico </a:t>
            </a:r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quasi </a:t>
            </a:r>
            <a:r>
              <a:rPr lang="it-IT" sz="3200" dirty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1000 anni prima di </a:t>
            </a:r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Cristo </a:t>
            </a:r>
          </a:p>
          <a:p>
            <a:pPr marL="0" indent="0" algn="ctr">
              <a:buNone/>
            </a:pPr>
            <a:endParaRPr lang="it-IT" sz="3200" i="1" dirty="0" smtClean="0">
              <a:solidFill>
                <a:schemeClr val="accent1">
                  <a:lumMod val="75000"/>
                </a:schemeClr>
              </a:solidFill>
              <a:latin typeface="Georgia Pro Semibold" pitchFamily="18" charset="0"/>
            </a:endParaRPr>
          </a:p>
          <a:p>
            <a:pPr marL="0" indent="0" algn="ctr">
              <a:buNone/>
            </a:pPr>
            <a:r>
              <a:rPr lang="it-IT" sz="3200" dirty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S</a:t>
            </a:r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perimentazione </a:t>
            </a:r>
            <a:r>
              <a:rPr lang="it-IT" sz="3200" dirty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di </a:t>
            </a:r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comunicazione</a:t>
            </a:r>
          </a:p>
          <a:p>
            <a:pPr marL="0" indent="0" algn="ctr">
              <a:buNone/>
            </a:pPr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 </a:t>
            </a:r>
            <a:r>
              <a:rPr lang="it-IT" sz="3200" dirty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con il divino </a:t>
            </a:r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!</a:t>
            </a:r>
          </a:p>
          <a:p>
            <a:pPr marL="0" indent="0" algn="ctr">
              <a:buNone/>
            </a:pPr>
            <a:endParaRPr lang="it-IT" sz="2400" i="1" dirty="0"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3646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64592" y="1094581"/>
            <a:ext cx="8229600" cy="45259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L’uomo </a:t>
            </a:r>
            <a:r>
              <a:rPr lang="it-IT" sz="3200" dirty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era alla ricerca di risposte, investigava canali di connessione con le forze </a:t>
            </a:r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  <a:latin typeface="Georgia Pro Semibold" pitchFamily="18" charset="0"/>
              </a:rPr>
              <a:t>superiori  </a:t>
            </a:r>
          </a:p>
          <a:p>
            <a:pPr marL="0" indent="0" algn="ctr">
              <a:buNone/>
            </a:pPr>
            <a:endParaRPr lang="it-IT" sz="3200" dirty="0" smtClean="0">
              <a:solidFill>
                <a:schemeClr val="accent1">
                  <a:lumMod val="75000"/>
                </a:schemeClr>
              </a:solidFill>
              <a:latin typeface="Georgia Pro Semibold" pitchFamily="18" charset="0"/>
            </a:endParaRPr>
          </a:p>
          <a:p>
            <a:pPr marL="0" indent="0" algn="ctr">
              <a:buNone/>
            </a:pPr>
            <a:r>
              <a:rPr lang="it-IT" sz="3200" dirty="0" smtClean="0">
                <a:solidFill>
                  <a:schemeClr val="bg1"/>
                </a:solidFill>
                <a:latin typeface="Georgia Pro Semibold" pitchFamily="18" charset="0"/>
              </a:rPr>
              <a:t>Scaldava </a:t>
            </a:r>
            <a:r>
              <a:rPr lang="it-IT" sz="3200" dirty="0">
                <a:solidFill>
                  <a:schemeClr val="bg1"/>
                </a:solidFill>
                <a:latin typeface="Georgia Pro Semibold" pitchFamily="18" charset="0"/>
              </a:rPr>
              <a:t>con il fuoco le ossa dei mammiferi, i carapaci delle tartarughe fino al  formarsi di crepe… spaccature, interpretati come messaggi </a:t>
            </a:r>
            <a:r>
              <a:rPr lang="it-IT" sz="3200" dirty="0" smtClean="0">
                <a:solidFill>
                  <a:schemeClr val="bg1"/>
                </a:solidFill>
                <a:latin typeface="Georgia Pro Semibold" pitchFamily="18" charset="0"/>
              </a:rPr>
              <a:t>divini </a:t>
            </a:r>
            <a:endParaRPr lang="it-IT" sz="2400" i="1" dirty="0">
              <a:solidFill>
                <a:schemeClr val="bg1"/>
              </a:solidFill>
              <a:latin typeface="Georgia Pro Semi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149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2528</TotalTime>
  <Words>5069</Words>
  <Application>Microsoft Office PowerPoint</Application>
  <PresentationFormat>Presentazione su schermo (4:3)</PresentationFormat>
  <Paragraphs>1718</Paragraphs>
  <Slides>260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3</vt:i4>
      </vt:variant>
      <vt:variant>
        <vt:lpstr>Titoli diapositive</vt:lpstr>
      </vt:variant>
      <vt:variant>
        <vt:i4>260</vt:i4>
      </vt:variant>
    </vt:vector>
  </HeadingPairs>
  <TitlesOfParts>
    <vt:vector size="263" baseType="lpstr">
      <vt:lpstr>Tema di Office</vt:lpstr>
      <vt:lpstr>1_Tema di Office</vt:lpstr>
      <vt:lpstr>3_Tema di Office</vt:lpstr>
      <vt:lpstr>Presentazione standard di PowerPoint</vt:lpstr>
      <vt:lpstr>Presentazione standard di PowerPoint</vt:lpstr>
      <vt:lpstr>Approccio a Nihongo La lingua giapponese </vt:lpstr>
      <vt:lpstr>      日本語  Nihongo  日 Ni: Sole 本 Hon: Origine 語 Go: Linguaggio Nihongo, La lingua giapponese </vt:lpstr>
      <vt:lpstr>      日本語  Nihongo  日 Ni: Sole 本 Hon: Origine 語 Go: Linguaggio Nihongo, La lingua giapponese </vt:lpstr>
      <vt:lpstr>      日本語  Nihongo  日 Ni: Sole 本 Hon: Origine 語 Go: Linguaggio Nihongo, La lingua giapponese </vt:lpstr>
      <vt:lpstr>      日本語  Nihongo  日 Ni: Sole 本 Hon: Origine 語 Go: Linguaggio Nihongo, La lingua giapponese </vt:lpstr>
      <vt:lpstr>      日本語  Nihongo  日 Ni: Sole 本 Hon: Origine 語 Go: Linguaggio Nihongo, La lingua giapponese </vt:lpstr>
      <vt:lpstr>Presentazione standard di PowerPoint</vt:lpstr>
      <vt:lpstr>Presentazione standard di PowerPoint</vt:lpstr>
      <vt:lpstr>Lingua Semi-agglutinante</vt:lpstr>
      <vt:lpstr>Lingua Semi-agglutinante</vt:lpstr>
      <vt:lpstr>Lingua Semi-agglutinante</vt:lpstr>
      <vt:lpstr>Lingua Semi-agglutinante</vt:lpstr>
      <vt:lpstr>Lingua Semi-agglutinante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Allungamento delle Vocali </vt:lpstr>
      <vt:lpstr>Allungamento delle Vocali </vt:lpstr>
      <vt:lpstr>Allungamento delle Vocali </vt:lpstr>
      <vt:lpstr>Allungamento delle Vocali </vt:lpstr>
      <vt:lpstr>Assenza quasi totale di punteggiature la virgola      、   il punto        。    </vt:lpstr>
      <vt:lpstr>Assenza quasi totale di punteggiature la virgola      、   il punto        。    </vt:lpstr>
      <vt:lpstr>Assenza quasi totale di punteggiature la virgola      、   il punto        。    </vt:lpstr>
      <vt:lpstr>  Assenza di accenti grafici   L’accento non è tonico ma musicale e non viene mai rappresentato graficamente. 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Si scrive dall’alto verso il basso, da destra verso sinistra</vt:lpstr>
      <vt:lpstr>Menù di ristoranti tipici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Kanji 漢字  漢 Kan Dalla Cina  字 Ji Carattere</vt:lpstr>
      <vt:lpstr>Ma non preoccupiamoci: esiste il Ro-maji!  </vt:lpstr>
      <vt:lpstr>Ma non preoccupiamoci: esiste il Ro-maji!  </vt:lpstr>
      <vt:lpstr>Ma non preoccupiamoci: esiste il Ro-maji!  </vt:lpstr>
      <vt:lpstr>Ma non preoccupiamoci: esiste il Ro-maji!  </vt:lpstr>
      <vt:lpstr>Ganbatte kudasai !!</vt:lpstr>
      <vt:lpstr> Origini della scrittura </vt:lpstr>
      <vt:lpstr>  </vt:lpstr>
      <vt:lpstr>  </vt:lpstr>
      <vt:lpstr>  </vt:lpstr>
      <vt:lpstr> 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Kinsekibun  金石文  «Testi su oro e pietra»</vt:lpstr>
      <vt:lpstr>Presentazione standard di PowerPoint</vt:lpstr>
      <vt:lpstr>Sistema ad ideogrammi   KANJI 漢字         </vt:lpstr>
      <vt:lpstr>HIRAGANA ひらがな</vt:lpstr>
      <vt:lpstr>HIRAGANA ひらがな</vt:lpstr>
      <vt:lpstr>HIRAGANA ひらがな</vt:lpstr>
      <vt:lpstr>HIRAGANA ひらがな</vt:lpstr>
      <vt:lpstr>HIRAGANA ひらがな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Quanti sono i Kanji?  Bisogna conoscerli tutti ? </vt:lpstr>
      <vt:lpstr>Quanti sono i Kanji?  Bisogna conoscerli tutti ? </vt:lpstr>
      <vt:lpstr>Quanti sono i Kanji?  Bisogna conoscerli tutti ? </vt:lpstr>
      <vt:lpstr>Quanti sono i Kanji?  Bisogna conoscerli tutti ? </vt:lpstr>
      <vt:lpstr>Quanti sono i Kanji?  Bisogna conoscerli tutti ? </vt:lpstr>
      <vt:lpstr>Quanti sono i Kanji?  Bisogna conoscerli tutti ? </vt:lpstr>
      <vt:lpstr>Presentazione standard di PowerPoint</vt:lpstr>
      <vt:lpstr> </vt:lpstr>
      <vt:lpstr>Presentazione standard di PowerPoint</vt:lpstr>
      <vt:lpstr>Presentazione standard di PowerPoint</vt:lpstr>
      <vt:lpstr>Presentazione standard di PowerPoint</vt:lpstr>
      <vt:lpstr>Studiare Kanji è un ottimo allenamento per la memoria!</vt:lpstr>
      <vt:lpstr>Come si memorizza un termine scritto in kanji? </vt:lpstr>
      <vt:lpstr>Come si memorizza un termine scritto in kanji? </vt:lpstr>
      <vt:lpstr>Come si memorizza un termine scritto in kanji? </vt:lpstr>
      <vt:lpstr>Come si memorizza un termine scritto in kanji? </vt:lpstr>
      <vt:lpstr>Come si memorizza un termine scritto in kanji?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Che può essere tradotto come…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Concetto di «Radicale»</vt:lpstr>
      <vt:lpstr>Concetto di «Radicale»</vt:lpstr>
      <vt:lpstr>Concetto di «Radicale»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Come si Scrive  un ideogramma? </vt:lpstr>
      <vt:lpstr>Come si Scrive  un ideogramma? </vt:lpstr>
      <vt:lpstr>Come si Scrive  un ideogramma? </vt:lpstr>
      <vt:lpstr>Come si Scrive  un ideogramma? </vt:lpstr>
      <vt:lpstr>Come si Scrive  un ideogramma? </vt:lpstr>
      <vt:lpstr>Come si Scrive  un ideogramma? </vt:lpstr>
      <vt:lpstr>Come si Scrive  un ideogramma? </vt:lpstr>
      <vt:lpstr>Come si Scrive  un ideogramma? </vt:lpstr>
      <vt:lpstr>Come si Scrive  un ideogramma? </vt:lpstr>
      <vt:lpstr>Come si Scrive  un ideogramma? </vt:lpstr>
      <vt:lpstr>Come si Scrive  un ideogramma? </vt:lpstr>
      <vt:lpstr>Come si Scrive  un ideogramma? </vt:lpstr>
      <vt:lpstr>Come si Scrive  un ideogramma? </vt:lpstr>
      <vt:lpstr>Come si Scrive  un ideogramma? </vt:lpstr>
      <vt:lpstr>Come si può memorizzare  una parola ? </vt:lpstr>
      <vt:lpstr>Come si può memorizzare  una parola ? </vt:lpstr>
      <vt:lpstr>Come si può memorizzare  una parola ? </vt:lpstr>
      <vt:lpstr> 地 Chi: Terra    鉄 Tetsu: Ferro, Strada Ferrata</vt:lpstr>
      <vt:lpstr> 地 Chi: Terra  下 Ka: Sotto  鉄 Tetsu: Ferro, Strada Ferrata</vt:lpstr>
      <vt:lpstr> 地 Chi: Terra  下 Ka: Sotto  鉄 Tetsu: Ferro, Strada Ferrata</vt:lpstr>
      <vt:lpstr>地下鉄 Chikatestu:   Strada ferrata sotto terra  Metropolitana!</vt:lpstr>
      <vt:lpstr>地下鉄 Chikatestu:   Strada ferrata sotto terra  Metropolitana!</vt:lpstr>
      <vt:lpstr>1) Metropolitana 2) Terra 3) Sotto 4) Ferro</vt:lpstr>
      <vt:lpstr>Presentazione standard di PowerPoint</vt:lpstr>
      <vt:lpstr>Come si può memorizzare  una parola ? </vt:lpstr>
      <vt:lpstr>Come si può memorizzare  una parola ? </vt:lpstr>
      <vt:lpstr>Come si può memorizzare  una parola ?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 公 Ko: Pubblico Ufficiale  証 Sho: Dimostrare, convalidare  人 Nin: Persona </vt:lpstr>
      <vt:lpstr> 公 Ko: Pubblico Ufficiale  証 Sho: Dimostrare, convalidare  人 Nin: Persona </vt:lpstr>
      <vt:lpstr> 公 Ko: Pubblico Ufficiale  証 Sho: Dimostrare, convalidare  人 Nin: Persona </vt:lpstr>
      <vt:lpstr> 公 Ko: Pubblico Ufficiale ( Individuo con una apertura verso l’infinito, dedito agli altri)  証 Sho: Dimostrare, convalidare (Parole rette, oneste, giuste veritiere)  人 Nin: Persona ( In piedi, vigile) </vt:lpstr>
      <vt:lpstr> 公 Ko: Pubblico Ufficiale (Un uomo con una apertura verso l’infinito)  証 Sho: Dimostrare, convalidare (Parole rette, oneste, giuste veritiere)  人 Nin: Persona ( In piedi, vigile) </vt:lpstr>
      <vt:lpstr>Presentazione standard di PowerPoint</vt:lpstr>
      <vt:lpstr>Presentazione standard di PowerPoint</vt:lpstr>
      <vt:lpstr>Presentazione standard di PowerPoint</vt:lpstr>
      <vt:lpstr> 公 Ko: Pubblico Ufficiale (Un uomo con una apertura verso l’infinito)  証 Sho: Dimostrare, convalidare (Parole rette, oneste, giuste veritiere)  人 Nin: Persona ( In piedi, vigile) </vt:lpstr>
      <vt:lpstr>Kōshōnin 公証人  Pubblico ufficiale che convalida in modo retto, onesto, e giusto, senza nessun interesse personale atti tra persone  Notaio a!</vt:lpstr>
      <vt:lpstr>Presentazione standard di PowerPoint</vt:lpstr>
      <vt:lpstr>Kotoba : Parola  言葉</vt:lpstr>
      <vt:lpstr>Kotoba : Parola  言葉</vt:lpstr>
      <vt:lpstr>Kotoba : Parola  言葉</vt:lpstr>
      <vt:lpstr>Kotoba : Parola  言葉</vt:lpstr>
      <vt:lpstr>Kotoba : Parola  言葉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Numeri </vt:lpstr>
      <vt:lpstr>Presentazione standard di PowerPoint</vt:lpstr>
      <vt:lpstr>ICHIGATSU         一月 GENNAIO</vt:lpstr>
      <vt:lpstr>ICHIGATSU         一月 GENNAIO</vt:lpstr>
      <vt:lpstr>ICHIGATSU         一月 GENNAIO</vt:lpstr>
      <vt:lpstr>ICHIGATSU         一月 GENNAIO</vt:lpstr>
      <vt:lpstr>Presentazione standard di PowerPoint</vt:lpstr>
      <vt:lpstr>Parole e frasi utili a tavola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Approccio agli deogrammi </dc:title>
  <dc:creator>Utente</dc:creator>
  <cp:lastModifiedBy>Utente</cp:lastModifiedBy>
  <cp:revision>37</cp:revision>
  <dcterms:created xsi:type="dcterms:W3CDTF">2018-12-09T09:31:16Z</dcterms:created>
  <dcterms:modified xsi:type="dcterms:W3CDTF">2022-02-09T10:12:22Z</dcterms:modified>
</cp:coreProperties>
</file>