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3"/>
  </p:notesMasterIdLst>
  <p:sldIdLst>
    <p:sldId id="577" r:id="rId2"/>
    <p:sldId id="578" r:id="rId3"/>
    <p:sldId id="579" r:id="rId4"/>
    <p:sldId id="405" r:id="rId5"/>
    <p:sldId id="520" r:id="rId6"/>
    <p:sldId id="519" r:id="rId7"/>
    <p:sldId id="518" r:id="rId8"/>
    <p:sldId id="517" r:id="rId9"/>
    <p:sldId id="576" r:id="rId10"/>
    <p:sldId id="522" r:id="rId11"/>
    <p:sldId id="521" r:id="rId12"/>
    <p:sldId id="406" r:id="rId13"/>
    <p:sldId id="408" r:id="rId14"/>
    <p:sldId id="523" r:id="rId15"/>
    <p:sldId id="474" r:id="rId16"/>
    <p:sldId id="525" r:id="rId17"/>
    <p:sldId id="524" r:id="rId18"/>
    <p:sldId id="409" r:id="rId19"/>
    <p:sldId id="561" r:id="rId20"/>
    <p:sldId id="466" r:id="rId21"/>
    <p:sldId id="467" r:id="rId22"/>
    <p:sldId id="468" r:id="rId23"/>
    <p:sldId id="412" r:id="rId24"/>
    <p:sldId id="476" r:id="rId25"/>
    <p:sldId id="530" r:id="rId26"/>
    <p:sldId id="529" r:id="rId27"/>
    <p:sldId id="528" r:id="rId28"/>
    <p:sldId id="527" r:id="rId29"/>
    <p:sldId id="531" r:id="rId30"/>
    <p:sldId id="532" r:id="rId31"/>
    <p:sldId id="477" r:id="rId32"/>
    <p:sldId id="533" r:id="rId33"/>
    <p:sldId id="535" r:id="rId34"/>
    <p:sldId id="478" r:id="rId35"/>
    <p:sldId id="547" r:id="rId36"/>
    <p:sldId id="536" r:id="rId37"/>
    <p:sldId id="479" r:id="rId38"/>
    <p:sldId id="549" r:id="rId39"/>
    <p:sldId id="546" r:id="rId40"/>
    <p:sldId id="550" r:id="rId41"/>
    <p:sldId id="552" r:id="rId42"/>
    <p:sldId id="480" r:id="rId43"/>
    <p:sldId id="537" r:id="rId44"/>
    <p:sldId id="538" r:id="rId45"/>
    <p:sldId id="481" r:id="rId46"/>
    <p:sldId id="515" r:id="rId47"/>
    <p:sldId id="516" r:id="rId48"/>
    <p:sldId id="482" r:id="rId49"/>
    <p:sldId id="483" r:id="rId50"/>
    <p:sldId id="562" r:id="rId51"/>
    <p:sldId id="563" r:id="rId52"/>
    <p:sldId id="485" r:id="rId53"/>
    <p:sldId id="486" r:id="rId54"/>
    <p:sldId id="487" r:id="rId55"/>
    <p:sldId id="488" r:id="rId56"/>
    <p:sldId id="489" r:id="rId57"/>
    <p:sldId id="490" r:id="rId58"/>
    <p:sldId id="492" r:id="rId59"/>
    <p:sldId id="541" r:id="rId60"/>
    <p:sldId id="540" r:id="rId61"/>
    <p:sldId id="551" r:id="rId62"/>
    <p:sldId id="493" r:id="rId63"/>
    <p:sldId id="494" r:id="rId64"/>
    <p:sldId id="542" r:id="rId65"/>
    <p:sldId id="495" r:id="rId66"/>
    <p:sldId id="496" r:id="rId67"/>
    <p:sldId id="497" r:id="rId68"/>
    <p:sldId id="553" r:id="rId69"/>
    <p:sldId id="503" r:id="rId70"/>
    <p:sldId id="504" r:id="rId71"/>
    <p:sldId id="505" r:id="rId72"/>
    <p:sldId id="506" r:id="rId73"/>
    <p:sldId id="507" r:id="rId74"/>
    <p:sldId id="508" r:id="rId75"/>
    <p:sldId id="509" r:id="rId76"/>
    <p:sldId id="510" r:id="rId77"/>
    <p:sldId id="511" r:id="rId78"/>
    <p:sldId id="512" r:id="rId79"/>
    <p:sldId id="513" r:id="rId80"/>
    <p:sldId id="514" r:id="rId81"/>
    <p:sldId id="500" r:id="rId82"/>
    <p:sldId id="501" r:id="rId83"/>
    <p:sldId id="502" r:id="rId84"/>
    <p:sldId id="426" r:id="rId85"/>
    <p:sldId id="427" r:id="rId86"/>
    <p:sldId id="569" r:id="rId87"/>
    <p:sldId id="570" r:id="rId88"/>
    <p:sldId id="571" r:id="rId89"/>
    <p:sldId id="572" r:id="rId90"/>
    <p:sldId id="574" r:id="rId91"/>
    <p:sldId id="441" r:id="rId92"/>
    <p:sldId id="442" r:id="rId93"/>
    <p:sldId id="554" r:id="rId94"/>
    <p:sldId id="263" r:id="rId95"/>
    <p:sldId id="556" r:id="rId96"/>
    <p:sldId id="555" r:id="rId97"/>
    <p:sldId id="264" r:id="rId98"/>
    <p:sldId id="265" r:id="rId99"/>
    <p:sldId id="558" r:id="rId100"/>
    <p:sldId id="331" r:id="rId101"/>
    <p:sldId id="560" r:id="rId102"/>
    <p:sldId id="559" r:id="rId103"/>
    <p:sldId id="266" r:id="rId104"/>
    <p:sldId id="336" r:id="rId105"/>
    <p:sldId id="341" r:id="rId106"/>
    <p:sldId id="340" r:id="rId107"/>
    <p:sldId id="338" r:id="rId108"/>
    <p:sldId id="337" r:id="rId109"/>
    <p:sldId id="339" r:id="rId110"/>
    <p:sldId id="268" r:id="rId111"/>
    <p:sldId id="343" r:id="rId112"/>
    <p:sldId id="342" r:id="rId113"/>
    <p:sldId id="349" r:id="rId114"/>
    <p:sldId id="344" r:id="rId115"/>
    <p:sldId id="350" r:id="rId116"/>
    <p:sldId id="353" r:id="rId117"/>
    <p:sldId id="351" r:id="rId118"/>
    <p:sldId id="269" r:id="rId119"/>
    <p:sldId id="354" r:id="rId120"/>
    <p:sldId id="346" r:id="rId121"/>
    <p:sldId id="355" r:id="rId122"/>
    <p:sldId id="356" r:id="rId123"/>
    <p:sldId id="402" r:id="rId124"/>
    <p:sldId id="270" r:id="rId125"/>
    <p:sldId id="360" r:id="rId126"/>
    <p:sldId id="357" r:id="rId127"/>
    <p:sldId id="362" r:id="rId128"/>
    <p:sldId id="363" r:id="rId129"/>
    <p:sldId id="364" r:id="rId130"/>
    <p:sldId id="365" r:id="rId131"/>
    <p:sldId id="280" r:id="rId132"/>
    <p:sldId id="384" r:id="rId133"/>
    <p:sldId id="271" r:id="rId134"/>
    <p:sldId id="383" r:id="rId135"/>
    <p:sldId id="389" r:id="rId136"/>
    <p:sldId id="543" r:id="rId137"/>
    <p:sldId id="544" r:id="rId138"/>
    <p:sldId id="545" r:id="rId139"/>
    <p:sldId id="565" r:id="rId140"/>
    <p:sldId id="568" r:id="rId141"/>
    <p:sldId id="575" r:id="rId14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324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97691A-31B9-4BC7-B53B-617824B4CE32}" type="datetimeFigureOut">
              <a:rPr lang="it-IT" smtClean="0"/>
              <a:t>22/02/2022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D0B1A1-1D6B-475B-9DE0-4701983197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2166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0B1A1-1D6B-475B-9DE0-47019831973B}" type="slidenum">
              <a:rPr lang="it-IT" smtClean="0"/>
              <a:t>123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6756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22/02/2022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22/02/2022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22/02/2022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_imag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sz="quarter" idx="13" hasCustomPrompt="1"/>
          </p:nvPr>
        </p:nvSpPr>
        <p:spPr>
          <a:xfrm>
            <a:off x="3445360" y="3735800"/>
            <a:ext cx="4380245" cy="1360969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</a:lstStyle>
          <a:p>
            <a:pPr lvl="0"/>
            <a:r>
              <a:rPr lang="it-IT" dirty="0"/>
              <a:t>SECTION TITLE</a:t>
            </a:r>
          </a:p>
        </p:txBody>
      </p:sp>
      <p:sp>
        <p:nvSpPr>
          <p:cNvPr id="6" name="Segnaposto testo 5"/>
          <p:cNvSpPr>
            <a:spLocks noGrp="1"/>
          </p:cNvSpPr>
          <p:nvPr>
            <p:ph type="body" sz="quarter" idx="14" hasCustomPrompt="1"/>
          </p:nvPr>
        </p:nvSpPr>
        <p:spPr>
          <a:xfrm>
            <a:off x="3797639" y="5071707"/>
            <a:ext cx="1541462" cy="482600"/>
          </a:xfrm>
        </p:spPr>
        <p:txBody>
          <a:bodyPr>
            <a:noAutofit/>
          </a:bodyPr>
          <a:lstStyle>
            <a:lvl1pPr>
              <a:defRPr sz="1800"/>
            </a:lvl1pPr>
            <a:lvl2pPr marL="0" indent="0">
              <a:buNone/>
              <a:defRPr sz="1600" i="1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1"/>
            <a:r>
              <a:rPr lang="it-IT" dirty="0"/>
              <a:t>Sub Title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33600" y="6354646"/>
            <a:ext cx="4869543" cy="15946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18000" rIns="91440" bIns="18000" rtlCol="0" anchor="ctr">
            <a:spAutoFit/>
          </a:bodyPr>
          <a:lstStyle>
            <a:lvl1pPr algn="l">
              <a:defRPr sz="800" cap="all" spc="200">
                <a:solidFill>
                  <a:schemeClr val="bg2"/>
                </a:solidFill>
                <a:effectLst/>
              </a:defRPr>
            </a:lvl1pPr>
          </a:lstStyle>
          <a:p>
            <a:r>
              <a:rPr lang="en-US" dirty="0"/>
              <a:t>Pie’ di </a:t>
            </a:r>
            <a:r>
              <a:rPr lang="en-US" dirty="0" err="1"/>
              <a:t>pagina</a:t>
            </a:r>
            <a:r>
              <a:rPr lang="en-US" dirty="0"/>
              <a:t> 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547430" y="6321777"/>
            <a:ext cx="890149" cy="225203"/>
          </a:xfrm>
          <a:prstGeom prst="rect">
            <a:avLst/>
          </a:prstGeom>
          <a:noFill/>
          <a:ln>
            <a:noFill/>
          </a:ln>
        </p:spPr>
        <p:txBody>
          <a:bodyPr vert="horz" lIns="91440" tIns="18000" rIns="91440" bIns="18000" rtlCol="0" anchor="ctr"/>
          <a:lstStyle>
            <a:lvl1pPr algn="r">
              <a:defRPr sz="800" cap="all">
                <a:solidFill>
                  <a:schemeClr val="bg2"/>
                </a:solidFill>
                <a:effectLst/>
              </a:defRPr>
            </a:lvl1pPr>
          </a:lstStyle>
          <a:p>
            <a:endParaRPr lang="en-US" dirty="0"/>
          </a:p>
        </p:txBody>
      </p:sp>
      <p:sp>
        <p:nvSpPr>
          <p:cNvPr id="9" name="Segnaposto numero diapositiva 9"/>
          <p:cNvSpPr>
            <a:spLocks noGrp="1"/>
          </p:cNvSpPr>
          <p:nvPr>
            <p:ph type="sldNum" sz="quarter" idx="4"/>
          </p:nvPr>
        </p:nvSpPr>
        <p:spPr>
          <a:xfrm>
            <a:off x="7105952" y="6350682"/>
            <a:ext cx="344715" cy="159462"/>
          </a:xfrm>
          <a:prstGeom prst="rect">
            <a:avLst/>
          </a:prstGeom>
          <a:noFill/>
          <a:ln>
            <a:noFill/>
          </a:ln>
        </p:spPr>
        <p:txBody>
          <a:bodyPr vert="horz" lIns="91440" tIns="18000" rIns="91440" bIns="18000" rtlCol="0" anchor="ctr">
            <a:spAutoFit/>
          </a:bodyPr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F4E28276-B451-9E45-9532-AA08E426FDE5}" type="slidenum">
              <a:rPr lang="en-GB" smtClean="0"/>
              <a:pPr/>
              <a:t>‹N›</a:t>
            </a:fld>
            <a:endParaRPr lang="en-GB" dirty="0"/>
          </a:p>
        </p:txBody>
      </p:sp>
      <p:pic>
        <p:nvPicPr>
          <p:cNvPr id="10" name="Picture 1" descr="logo MSC_blue BG.eps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23"/>
          <a:stretch/>
        </p:blipFill>
        <p:spPr bwMode="auto">
          <a:xfrm>
            <a:off x="221008" y="6145310"/>
            <a:ext cx="1078403" cy="57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0521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DD787A-23B7-4E87-A10D-4C5BCD9CA1C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8F7CCB-5F84-47B2-BE71-3E3DFBB39A9A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88490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22/02/2022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22/02/2022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22/02/2022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22/02/2022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22/02/2022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22/02/2022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22/02/2022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22/02/2022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9D355-16BD-4E45-BD9A-5EA878CF7CBD}" type="datetimeFigureOut">
              <a:rPr lang="it-IT" smtClean="0"/>
              <a:t>22/02/2022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9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3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4.jpeg"/><Relationship Id="rId7" Type="http://schemas.openxmlformats.org/officeDocument/2006/relationships/image" Target="../media/image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-1" y="332656"/>
            <a:ext cx="9143999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>15:00- 16:00 </a:t>
            </a:r>
            <a:r>
              <a:rPr lang="it-IT" sz="4000" dirty="0">
                <a:solidFill>
                  <a:schemeClr val="tx2"/>
                </a:solidFill>
                <a:latin typeface="Georgia Pro Semibold" pitchFamily="18" charset="0"/>
              </a:rPr>
              <a:t>Parte </a:t>
            </a:r>
            <a: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>Prima</a:t>
            </a:r>
          </a:p>
          <a:p>
            <a:pPr algn="ctr"/>
            <a: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r>
              <a:rPr lang="it-IT" sz="4000" dirty="0">
                <a:solidFill>
                  <a:schemeClr val="tx2"/>
                </a:solidFill>
                <a:latin typeface="Georgia Pro Semibold" pitchFamily="18" charset="0"/>
              </a:rPr>
              <a:t>«Lo Shintoismo e il </a:t>
            </a:r>
            <a: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>Buddismo</a:t>
            </a:r>
            <a: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>»</a:t>
            </a:r>
            <a:endParaRPr lang="it-IT" sz="4000" dirty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/>
            <a:endParaRPr lang="it-IT" sz="3600" dirty="0">
              <a:solidFill>
                <a:prstClr val="black"/>
              </a:solidFill>
              <a:latin typeface="Georgia Pro Semibold" pitchFamily="18" charset="0"/>
            </a:endParaRPr>
          </a:p>
          <a:p>
            <a:pPr algn="ctr"/>
            <a:endParaRPr lang="it-IT" sz="4000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12" t="25329" r="51267" b="63005"/>
          <a:stretch/>
        </p:blipFill>
        <p:spPr bwMode="auto">
          <a:xfrm>
            <a:off x="214450" y="148928"/>
            <a:ext cx="823788" cy="674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22"/>
          <a:stretch/>
        </p:blipFill>
        <p:spPr bwMode="auto">
          <a:xfrm>
            <a:off x="539552" y="2173062"/>
            <a:ext cx="3802862" cy="2511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Risultati immagini per giappone"/>
          <p:cNvPicPr>
            <a:picLocks noChangeAspect="1" noChangeArrowheads="1"/>
          </p:cNvPicPr>
          <p:nvPr/>
        </p:nvPicPr>
        <p:blipFill rotWithShape="1">
          <a:blip r:embed="rId4"/>
          <a:srcRect l="8250" r="27026"/>
          <a:stretch/>
        </p:blipFill>
        <p:spPr bwMode="auto">
          <a:xfrm>
            <a:off x="5148902" y="3648342"/>
            <a:ext cx="3383538" cy="2555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373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0" y="516419"/>
            <a:ext cx="9144000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chemeClr val="tx2"/>
                </a:solidFill>
                <a:latin typeface="Georgia Pro Semibold" pitchFamily="18" charset="0"/>
              </a:rPr>
              <a:t>In Giappone 70 % </a:t>
            </a:r>
            <a:r>
              <a:rPr lang="it-IT" sz="3200" b="1" dirty="0">
                <a:solidFill>
                  <a:schemeClr val="tx2"/>
                </a:solidFill>
                <a:latin typeface="Georgia Pro Semibold" pitchFamily="18" charset="0"/>
              </a:rPr>
              <a:t>d</a:t>
            </a:r>
            <a:r>
              <a:rPr lang="it-IT" sz="3200" b="1" dirty="0" smtClean="0">
                <a:solidFill>
                  <a:schemeClr val="tx2"/>
                </a:solidFill>
                <a:latin typeface="Georgia Pro Semibold" pitchFamily="18" charset="0"/>
              </a:rPr>
              <a:t>ei Fedeli  </a:t>
            </a:r>
            <a:endParaRPr lang="it-IT" sz="3200" b="1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63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67" y="1628800"/>
            <a:ext cx="4230107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tangolo 3"/>
          <p:cNvSpPr/>
          <p:nvPr/>
        </p:nvSpPr>
        <p:spPr>
          <a:xfrm>
            <a:off x="352360" y="404664"/>
            <a:ext cx="85401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 err="1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Siddhārtha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  </a:t>
            </a:r>
            <a:r>
              <a:rPr lang="it-IT" sz="2400" dirty="0" err="1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Gautama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, </a:t>
            </a:r>
            <a:r>
              <a:rPr lang="it-IT" sz="2400" dirty="0" err="1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Gautama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 Buddha, il Buddha storico, Buddha </a:t>
            </a:r>
            <a:r>
              <a:rPr lang="it-IT" sz="2400" dirty="0" err="1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Śākyamuni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, </a:t>
            </a:r>
            <a:r>
              <a:rPr lang="it-IT" sz="2400" dirty="0" err="1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Shaka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 </a:t>
            </a:r>
            <a:r>
              <a:rPr lang="it-IT" sz="2400" dirty="0" err="1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Nyorai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 </a:t>
            </a:r>
            <a:endParaRPr lang="it-IT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25587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85182" y="2132856"/>
            <a:ext cx="4485184" cy="3215075"/>
          </a:xfrm>
        </p:spPr>
        <p:txBody>
          <a:bodyPr>
            <a:normAutofit/>
          </a:bodyPr>
          <a:lstStyle/>
          <a:p>
            <a:pPr marL="0" lv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Buddha    «il risvegliato»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o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«l'illuminato»</a:t>
            </a:r>
          </a:p>
          <a:p>
            <a:pPr marL="0" lv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nato in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India (in una zona dell’attuale Nepal) </a:t>
            </a:r>
          </a:p>
          <a:p>
            <a:pPr marL="0" lv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nel 566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a.C. e morto in India nel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486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a.C. </a:t>
            </a:r>
            <a:endParaRPr lang="it-IT" dirty="0">
              <a:solidFill>
                <a:schemeClr val="tx2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67" y="1628800"/>
            <a:ext cx="4230107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tangolo 3"/>
          <p:cNvSpPr/>
          <p:nvPr/>
        </p:nvSpPr>
        <p:spPr>
          <a:xfrm>
            <a:off x="352360" y="404664"/>
            <a:ext cx="85401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 err="1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Siddhārtha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  </a:t>
            </a:r>
            <a:r>
              <a:rPr lang="it-IT" sz="2400" dirty="0" err="1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Gautama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, </a:t>
            </a:r>
            <a:r>
              <a:rPr lang="it-IT" sz="2400" dirty="0" err="1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Gautama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 Buddha, il Buddha storico, Buddha </a:t>
            </a:r>
            <a:r>
              <a:rPr lang="it-IT" sz="2400" dirty="0" err="1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Śākyamuni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, </a:t>
            </a:r>
            <a:r>
              <a:rPr lang="it-IT" sz="2400" dirty="0" err="1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Shaka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 </a:t>
            </a:r>
            <a:r>
              <a:rPr lang="it-IT" sz="2400" dirty="0" err="1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Nyorai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 </a:t>
            </a:r>
            <a:endParaRPr lang="it-IT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83142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38834" y="5693279"/>
            <a:ext cx="8229600" cy="1143000"/>
          </a:xfrm>
        </p:spPr>
        <p:txBody>
          <a:bodyPr>
            <a:normAutofit fontScale="90000"/>
          </a:bodyPr>
          <a:lstStyle/>
          <a:p>
            <a:pPr lvl="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</a:pP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Monaco buddhista, filosofo, mistico e asceta indiano, fondatore del Buddhismo, una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tra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le  figure spirituali e religiose più importante di tutta l’Asia. </a:t>
            </a:r>
            <a:r>
              <a:rPr lang="it-IT" sz="2400" i="1" dirty="0">
                <a:solidFill>
                  <a:prstClr val="black"/>
                </a:solidFill>
                <a:latin typeface="Georgia Pro Semibold" pitchFamily="18" charset="0"/>
                <a:ea typeface="MS Mincho"/>
                <a:cs typeface="Times New Roman"/>
              </a:rPr>
              <a:t/>
            </a:r>
            <a:br>
              <a:rPr lang="it-IT" sz="2400" i="1" dirty="0">
                <a:solidFill>
                  <a:prstClr val="black"/>
                </a:solidFill>
                <a:latin typeface="Georgia Pro Semibold" pitchFamily="18" charset="0"/>
                <a:ea typeface="MS Mincho"/>
                <a:cs typeface="Times New Roman"/>
              </a:rPr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85182" y="2132856"/>
            <a:ext cx="4485184" cy="3215075"/>
          </a:xfrm>
        </p:spPr>
        <p:txBody>
          <a:bodyPr>
            <a:normAutofit/>
          </a:bodyPr>
          <a:lstStyle/>
          <a:p>
            <a:pPr marL="0" lv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Buddha    «il risvegliato»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o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«l'illuminato»</a:t>
            </a:r>
          </a:p>
          <a:p>
            <a:pPr marL="0" lv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nato in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India (in una zona dell’attuale Nepal) </a:t>
            </a:r>
          </a:p>
          <a:p>
            <a:pPr marL="0" lv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nel 566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a.C. e morto in India nel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486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a.C. </a:t>
            </a:r>
            <a:endParaRPr lang="it-IT" dirty="0">
              <a:solidFill>
                <a:schemeClr val="tx2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67" y="1628800"/>
            <a:ext cx="4230107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tangolo 3"/>
          <p:cNvSpPr/>
          <p:nvPr/>
        </p:nvSpPr>
        <p:spPr>
          <a:xfrm>
            <a:off x="352360" y="404664"/>
            <a:ext cx="85401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 err="1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Siddhārtha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  </a:t>
            </a:r>
            <a:r>
              <a:rPr lang="it-IT" sz="2400" dirty="0" err="1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Gautama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, </a:t>
            </a:r>
            <a:r>
              <a:rPr lang="it-IT" sz="2400" dirty="0" err="1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Gautama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 Buddha, il Buddha storico, Buddha </a:t>
            </a:r>
            <a:r>
              <a:rPr lang="it-IT" sz="2400" dirty="0" err="1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Śākyamuni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, </a:t>
            </a:r>
            <a:r>
              <a:rPr lang="it-IT" sz="2400" dirty="0" err="1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Shaka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 </a:t>
            </a:r>
            <a:r>
              <a:rPr lang="it-IT" sz="2400" dirty="0" err="1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Nyorai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 </a:t>
            </a:r>
            <a:endParaRPr lang="it-IT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83142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>Il Buddhismo nel mondo</a:t>
            </a:r>
            <a:endParaRPr lang="it-IT" sz="40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4725144"/>
            <a:ext cx="8229600" cy="1828800"/>
          </a:xfrm>
        </p:spPr>
        <p:txBody>
          <a:bodyPr>
            <a:normAutofit lnSpcReduction="10000"/>
          </a:bodyPr>
          <a:lstStyle/>
          <a:p>
            <a:pPr marL="0" lv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Partito dal sud del Nepal, attraverso l’india il buddhismo si diffuse nei secoli successivi soprattutto nel Sud-est asiatico e in Estremo Oriente, giungendo in occidente nei primi anni dell’800. </a:t>
            </a:r>
          </a:p>
          <a:p>
            <a:endParaRPr lang="it-IT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340767"/>
            <a:ext cx="5271492" cy="3266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229099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>La nascita </a:t>
            </a:r>
            <a:b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it-IT" sz="3100" dirty="0" smtClean="0">
                <a:solidFill>
                  <a:schemeClr val="tx2"/>
                </a:solidFill>
                <a:latin typeface="Georgia Pro Semibold" pitchFamily="18" charset="0"/>
              </a:rPr>
              <a:t>566 </a:t>
            </a:r>
            <a:r>
              <a:rPr lang="it-IT" sz="3100" dirty="0" err="1" smtClean="0">
                <a:solidFill>
                  <a:schemeClr val="tx2"/>
                </a:solidFill>
                <a:latin typeface="Georgia Pro Semibold" pitchFamily="18" charset="0"/>
              </a:rPr>
              <a:t>a.c.</a:t>
            </a:r>
            <a:r>
              <a:rPr lang="it-IT" sz="3100" dirty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r>
              <a:rPr lang="it-IT" sz="3100" dirty="0" smtClean="0">
                <a:solidFill>
                  <a:schemeClr val="tx2"/>
                </a:solidFill>
                <a:latin typeface="Georgia Pro Semibold" pitchFamily="18" charset="0"/>
              </a:rPr>
              <a:t/>
            </a:r>
            <a:br>
              <a:rPr lang="it-IT" sz="3100" dirty="0" smtClean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it-IT" sz="3100" dirty="0" err="1" smtClean="0">
                <a:solidFill>
                  <a:schemeClr val="tx2"/>
                </a:solidFill>
                <a:latin typeface="Georgia Pro Semibold" pitchFamily="18" charset="0"/>
              </a:rPr>
              <a:t>Lumbinī</a:t>
            </a:r>
            <a:r>
              <a:rPr lang="it-IT" sz="3100" dirty="0">
                <a:solidFill>
                  <a:schemeClr val="tx2"/>
                </a:solidFill>
                <a:latin typeface="Georgia Pro Semibold" pitchFamily="18" charset="0"/>
              </a:rPr>
              <a:t>, Nepal meridionale </a:t>
            </a:r>
          </a:p>
        </p:txBody>
      </p:sp>
      <p:sp>
        <p:nvSpPr>
          <p:cNvPr id="4" name="Segnaposto contenuto 2"/>
          <p:cNvSpPr>
            <a:spLocks noGrp="1"/>
          </p:cNvSpPr>
          <p:nvPr>
            <p:ph idx="1"/>
          </p:nvPr>
        </p:nvSpPr>
        <p:spPr>
          <a:xfrm>
            <a:off x="475306" y="4797152"/>
            <a:ext cx="8229600" cy="1828800"/>
          </a:xfrm>
        </p:spPr>
        <p:txBody>
          <a:bodyPr>
            <a:normAutofit/>
          </a:bodyPr>
          <a:lstStyle/>
          <a:p>
            <a:pPr marL="0" lv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2400" i="1" dirty="0" smtClean="0">
                <a:solidFill>
                  <a:prstClr val="black"/>
                </a:solidFill>
                <a:latin typeface="Georgia Pro Semibold" pitchFamily="18" charset="0"/>
                <a:ea typeface="MS Mincho"/>
                <a:cs typeface="Times New Roman"/>
              </a:rPr>
              <a:t> </a:t>
            </a:r>
            <a:endParaRPr lang="it-IT" sz="2400" i="1" dirty="0">
              <a:solidFill>
                <a:prstClr val="black"/>
              </a:solidFill>
              <a:latin typeface="Georgia Pro Semibold" pitchFamily="18" charset="0"/>
              <a:ea typeface="MS Mincho"/>
              <a:cs typeface="Times New Roman"/>
            </a:endParaRPr>
          </a:p>
          <a:p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575556" y="5373216"/>
            <a:ext cx="7992888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Il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padre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 era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u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n </a:t>
            </a:r>
            <a:r>
              <a:rPr lang="it-IT" sz="2400" dirty="0" err="1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rāja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,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regnava su uno dei numerosi stati in cui era politicamente divisa l'India del nord. La madre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 </a:t>
            </a:r>
            <a:r>
              <a:rPr lang="it-IT" sz="2400" dirty="0" err="1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Māyā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 : indescrivibile bellezza </a:t>
            </a:r>
            <a:endParaRPr lang="it-IT" dirty="0">
              <a:solidFill>
                <a:schemeClr val="tx2"/>
              </a:solidFill>
              <a:ea typeface="MS Mincho"/>
              <a:cs typeface="Times New Roman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132856"/>
            <a:ext cx="3666331" cy="3076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tangolo 5"/>
          <p:cNvSpPr/>
          <p:nvPr/>
        </p:nvSpPr>
        <p:spPr>
          <a:xfrm>
            <a:off x="5004048" y="2758000"/>
            <a:ext cx="3456384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 </a:t>
            </a:r>
            <a:r>
              <a:rPr lang="it-IT" sz="2400" dirty="0" err="1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Śākya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= «Potenti»  Famiglia ricca, stirpe guerriera che dominava il paese </a:t>
            </a:r>
          </a:p>
        </p:txBody>
      </p:sp>
    </p:spTree>
    <p:extLst>
      <p:ext uri="{BB962C8B-B14F-4D97-AF65-F5344CB8AC3E}">
        <p14:creationId xmlns:p14="http://schemas.microsoft.com/office/powerpoint/2010/main" val="255787477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76056" y="1646684"/>
            <a:ext cx="3749105" cy="3672408"/>
          </a:xfrm>
        </p:spPr>
        <p:txBody>
          <a:bodyPr>
            <a:normAutofit/>
          </a:bodyPr>
          <a:lstStyle/>
          <a:p>
            <a:pPr marL="0" lvl="0" indent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it-IT" sz="2400" dirty="0" err="1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Māyā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 sognò di essere stata penetrata da un elefante bianco l senza «senza alcuna impurità» e senza alcun dolore la ingravidò. </a:t>
            </a:r>
            <a:endParaRPr lang="it-IT" sz="2400" dirty="0" smtClean="0">
              <a:solidFill>
                <a:schemeClr val="tx2"/>
              </a:solidFill>
              <a:latin typeface="Georgia Pro Semibold" pitchFamily="18" charset="0"/>
              <a:ea typeface="MS Mincho"/>
              <a:cs typeface="Times New Roman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641909" y="5517232"/>
            <a:ext cx="7992888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it-IT" sz="2400" dirty="0" err="1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Siddharta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 nacque nel bosco di </a:t>
            </a:r>
            <a:r>
              <a:rPr lang="it-IT" sz="2400" dirty="0" err="1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Lumbinī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,  da un fianco della madre che non ebbe alcun dolore.  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09" y="556026"/>
            <a:ext cx="3989080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664078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74848" y="548680"/>
            <a:ext cx="8229600" cy="1143000"/>
          </a:xfrm>
        </p:spPr>
        <p:txBody>
          <a:bodyPr>
            <a:noAutofit/>
          </a:bodyPr>
          <a:lstStyle/>
          <a:p>
            <a:pPr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it-IT" sz="2400" dirty="0" err="1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Gautama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 nacque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pienamente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cosciente,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con un corpo perfetto e luminoso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/>
            </a:r>
            <a:b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</a:b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dopo sette passi pronunciò le seguenti parole: </a:t>
            </a:r>
            <a:r>
              <a:rPr lang="it-IT" sz="2400" dirty="0">
                <a:solidFill>
                  <a:prstClr val="black"/>
                </a:solidFill>
                <a:latin typeface="Georgia Pro Semibold" pitchFamily="18" charset="0"/>
                <a:ea typeface="MS Mincho"/>
                <a:cs typeface="Times New Roman"/>
              </a:rPr>
              <a:t/>
            </a:r>
            <a:br>
              <a:rPr lang="it-IT" sz="2400" dirty="0">
                <a:solidFill>
                  <a:prstClr val="black"/>
                </a:solidFill>
                <a:latin typeface="Georgia Pro Semibold" pitchFamily="18" charset="0"/>
                <a:ea typeface="MS Mincho"/>
                <a:cs typeface="Times New Roman"/>
              </a:rPr>
            </a:br>
            <a:endParaRPr lang="it-IT" sz="2400" dirty="0">
              <a:solidFill>
                <a:prstClr val="black"/>
              </a:solidFill>
              <a:latin typeface="Georgia Pro Semibold" pitchFamily="18" charset="0"/>
              <a:ea typeface="MS Mincho"/>
              <a:cs typeface="Times New Roman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3600400" cy="4674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tangolo 3"/>
          <p:cNvSpPr/>
          <p:nvPr/>
        </p:nvSpPr>
        <p:spPr>
          <a:xfrm>
            <a:off x="4170184" y="2852936"/>
            <a:ext cx="44644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«Per conseguire l'Illuminazione io sono nato, per il bene degli esseri senzienti; questa è la mia ultima esistenza nel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mondo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» </a:t>
            </a:r>
            <a:endParaRPr lang="it-IT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24823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>La  </a:t>
            </a:r>
            <a:r>
              <a:rPr lang="it-IT" sz="4000" dirty="0" err="1" smtClean="0">
                <a:solidFill>
                  <a:schemeClr val="tx2"/>
                </a:solidFill>
                <a:latin typeface="Georgia Pro Semibold" pitchFamily="18" charset="0"/>
              </a:rPr>
              <a:t>divinizione</a:t>
            </a:r>
            <a: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endParaRPr lang="it-IT" sz="40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268760"/>
            <a:ext cx="4822849" cy="3454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tangolo 2"/>
          <p:cNvSpPr/>
          <p:nvPr/>
        </p:nvSpPr>
        <p:spPr>
          <a:xfrm>
            <a:off x="755576" y="4913605"/>
            <a:ext cx="78488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S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aggio </a:t>
            </a:r>
            <a:r>
              <a:rPr lang="it-IT" sz="2400" dirty="0" err="1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Asita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trasse l'oroscopo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del nuovo nato e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 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dell'eccezionale qualità del neonato e la straordinarietà del suo destino: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 avrebbe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scoperto la Via che conduce al di là della morte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,</a:t>
            </a:r>
          </a:p>
          <a:p>
            <a:pPr algn="ctr"/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ossia un Buddha. </a:t>
            </a:r>
            <a:endParaRPr lang="it-IT" sz="24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41580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>La gioventù</a:t>
            </a:r>
            <a:endParaRPr lang="it-IT" sz="40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4050505" y="1412776"/>
            <a:ext cx="5086866" cy="52773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it-IT" sz="2400" i="1" dirty="0" smtClean="0">
                <a:latin typeface="Georgia Pro Semibold" pitchFamily="18" charset="0"/>
                <a:ea typeface="MS Mincho"/>
                <a:cs typeface="Times New Roman"/>
              </a:rPr>
              <a:t>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Tendenza contemplativa 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 Il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padre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lo voleva guerriero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e sovrano anziché monaco. </a:t>
            </a:r>
            <a:endParaRPr lang="it-IT" sz="2400" dirty="0" smtClean="0">
              <a:solidFill>
                <a:schemeClr val="tx2"/>
              </a:solidFill>
              <a:latin typeface="Georgia Pro Semibold" pitchFamily="18" charset="0"/>
              <a:ea typeface="MS Mincho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Il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principe si sposò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all'età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di sedici anni, con la cugina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 </a:t>
            </a:r>
            <a:r>
              <a:rPr lang="it-IT" sz="2400" dirty="0" err="1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Yashodharā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, dopo 13 anni nacque  </a:t>
            </a:r>
            <a:r>
              <a:rPr lang="it-IT" sz="2400" dirty="0" err="1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Rāhula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. </a:t>
            </a:r>
            <a:endParaRPr lang="it-IT" sz="2400" dirty="0" smtClean="0">
              <a:solidFill>
                <a:schemeClr val="tx2"/>
              </a:solidFill>
              <a:latin typeface="Georgia Pro Semibold" pitchFamily="18" charset="0"/>
              <a:ea typeface="MS Mincho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 Cresciuto nel lusso principesco e nelle comodità, partecipe della vita di corte, erede al trono: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  la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profezia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di </a:t>
            </a:r>
            <a:r>
              <a:rPr lang="it-IT" sz="2400" dirty="0" err="1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Asita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 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s'avverò.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27"/>
          <a:stretch/>
        </p:blipFill>
        <p:spPr bwMode="auto">
          <a:xfrm>
            <a:off x="296211" y="1988840"/>
            <a:ext cx="3760923" cy="3769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441580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>La Fuga</a:t>
            </a:r>
            <a:endParaRPr lang="it-IT" sz="40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706122" y="1484784"/>
            <a:ext cx="7992888" cy="4852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it-IT" sz="2400" i="1" dirty="0" smtClean="0">
                <a:latin typeface="Georgia Pro Semibold" pitchFamily="18" charset="0"/>
                <a:ea typeface="MS Mincho"/>
                <a:cs typeface="Times New Roman"/>
              </a:rPr>
              <a:t>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29 anni esce da Palazzo e si scontra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con la realtà del mondo :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 Crudeltà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della vita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: condizioni pessime di un anziano,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un malato e un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morto: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C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omprese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improvvisamente che la sofferenza accomuna tutta l'umanità e che le ricchezze, la cultura, l'eroismo, tutto quanto gli avevano insegnato a corte erano valori effimeri. </a:t>
            </a:r>
            <a:endParaRPr lang="it-IT" sz="2400" dirty="0" smtClean="0">
              <a:solidFill>
                <a:schemeClr val="tx2"/>
              </a:solidFill>
              <a:latin typeface="Georgia Pro Semibold" pitchFamily="18" charset="0"/>
              <a:ea typeface="MS Mincho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Comprese di aver vissuto in una gabbia dorata e cominciò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interiormente a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rifiutare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agi e ricchezze. </a:t>
            </a:r>
          </a:p>
        </p:txBody>
      </p:sp>
    </p:spTree>
    <p:extLst>
      <p:ext uri="{BB962C8B-B14F-4D97-AF65-F5344CB8AC3E}">
        <p14:creationId xmlns:p14="http://schemas.microsoft.com/office/powerpoint/2010/main" val="32044158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tente\Desktop\religione\mon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8640" y="3214686"/>
            <a:ext cx="4105099" cy="3094634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0" y="516419"/>
            <a:ext cx="9144000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chemeClr val="tx2"/>
                </a:solidFill>
                <a:latin typeface="Georgia Pro Semibold" pitchFamily="18" charset="0"/>
              </a:rPr>
              <a:t>In Giappone 70 % </a:t>
            </a:r>
            <a:r>
              <a:rPr lang="it-IT" sz="3200" b="1" dirty="0">
                <a:solidFill>
                  <a:schemeClr val="tx2"/>
                </a:solidFill>
                <a:latin typeface="Georgia Pro Semibold" pitchFamily="18" charset="0"/>
              </a:rPr>
              <a:t>d</a:t>
            </a:r>
            <a:r>
              <a:rPr lang="it-IT" sz="3200" b="1" dirty="0" smtClean="0">
                <a:solidFill>
                  <a:schemeClr val="tx2"/>
                </a:solidFill>
                <a:latin typeface="Georgia Pro Semibold" pitchFamily="18" charset="0"/>
              </a:rPr>
              <a:t>ei Fedeli  </a:t>
            </a:r>
            <a:endParaRPr lang="it-IT" sz="3200" b="1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08640" y="2331583"/>
            <a:ext cx="4105099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chemeClr val="tx2"/>
                </a:solidFill>
                <a:latin typeface="Georgia Pro Semibold" pitchFamily="18" charset="0"/>
              </a:rPr>
              <a:t>Buddhismo</a:t>
            </a:r>
            <a:endParaRPr lang="it-IT" sz="3200" b="1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sp>
        <p:nvSpPr>
          <p:cNvPr id="12" name="Freccia in giù 11"/>
          <p:cNvSpPr/>
          <p:nvPr/>
        </p:nvSpPr>
        <p:spPr>
          <a:xfrm rot="2891078">
            <a:off x="2393140" y="1269842"/>
            <a:ext cx="500066" cy="1214446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263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0725" y="188640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2400" i="1" dirty="0" smtClean="0">
                <a:latin typeface="Georgia Pro Semibold" pitchFamily="18" charset="0"/>
              </a:rPr>
              <a:t>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Incontra un monaco mendicante:</a:t>
            </a:r>
          </a:p>
          <a:p>
            <a:pPr marL="0" indent="0" algn="ctr">
              <a:buNone/>
            </a:pP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ne apprezza la serenità e  decide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di rinunciare alla famiglia, alla ricchezza, alla gloria ed al potere per cercare la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liberazione per se e per tutti gli uomini </a:t>
            </a:r>
          </a:p>
        </p:txBody>
      </p:sp>
      <p:sp>
        <p:nvSpPr>
          <p:cNvPr id="4" name="Rettangolo 3"/>
          <p:cNvSpPr/>
          <p:nvPr/>
        </p:nvSpPr>
        <p:spPr>
          <a:xfrm>
            <a:off x="526609" y="5805264"/>
            <a:ext cx="8064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it-IT" sz="2400" i="1" dirty="0">
                <a:solidFill>
                  <a:prstClr val="black"/>
                </a:solidFill>
                <a:latin typeface="Georgia Pro Semibold" pitchFamily="18" charset="0"/>
              </a:rPr>
              <a:t>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Si rase il capo e il volto, lasciò la casa indossando abiti semplici facendo voto di povertà. 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32" y="2060848"/>
            <a:ext cx="4378884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tangolo 4"/>
          <p:cNvSpPr/>
          <p:nvPr/>
        </p:nvSpPr>
        <p:spPr>
          <a:xfrm>
            <a:off x="5004048" y="2536677"/>
            <a:ext cx="4125460" cy="326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In una notte silenziosa, mentre tutti dormivano montò sul suo cavallo </a:t>
            </a:r>
            <a:r>
              <a:rPr lang="it-IT" sz="2400" dirty="0" err="1">
                <a:solidFill>
                  <a:schemeClr val="tx2"/>
                </a:solidFill>
                <a:latin typeface="Georgia Pro Semibold" pitchFamily="18" charset="0"/>
              </a:rPr>
              <a:t>Kanthaka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 e abbandonò la famiglia ed il Palazzo Reale   per iniziare una vita ascetica.  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it-IT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8150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>L’Illuminazione</a:t>
            </a:r>
            <a:endParaRPr lang="it-IT" sz="40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3923928" y="1443697"/>
            <a:ext cx="5040560" cy="5414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N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el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530 a.C., A 35 anni, dopo sette settimane di profondo raccoglimento ininterrotto, in una notte di luna piena del mese di maggio, seduto sotto un albero di fico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 a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gambe incrociate nella posizione del loto,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 raggiunse l'illuminazione :</a:t>
            </a:r>
          </a:p>
          <a:p>
            <a:pPr lvl="0" algn="ctr"/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 e dopo una notte intera di meditazione illuminata conseguì il  Nirvana, che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lo liberò per sempre dal ciclo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delle rinascite!</a:t>
            </a:r>
            <a:endParaRPr lang="it-IT" sz="2400" dirty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it-IT" i="1" dirty="0">
              <a:latin typeface="Georgia Pro Semibold" pitchFamily="18" charset="0"/>
              <a:ea typeface="MS Mincho"/>
              <a:cs typeface="Times New Roman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3121694" cy="4675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95031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124" y="620688"/>
            <a:ext cx="9144000" cy="1143000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La messa in moto della Ruota del </a:t>
            </a:r>
            <a:r>
              <a:rPr lang="it-IT" dirty="0" err="1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Dharma</a:t>
            </a:r>
            <a:r>
              <a:rPr lang="it-IT" sz="4000" dirty="0">
                <a:solidFill>
                  <a:schemeClr val="tx2"/>
                </a:solidFill>
                <a:ea typeface="MS Mincho"/>
                <a:cs typeface="Times New Roman"/>
              </a:rPr>
              <a:t/>
            </a:r>
            <a:br>
              <a:rPr lang="it-IT" sz="4000" dirty="0">
                <a:solidFill>
                  <a:schemeClr val="tx2"/>
                </a:solidFill>
                <a:ea typeface="MS Mincho"/>
                <a:cs typeface="Times New Roman"/>
              </a:rPr>
            </a:br>
            <a:r>
              <a:rPr lang="it-IT" sz="4000" i="1" dirty="0" smtClean="0">
                <a:latin typeface="Georgia Pro Semibold" pitchFamily="18" charset="0"/>
              </a:rPr>
              <a:t> </a:t>
            </a:r>
            <a:endParaRPr lang="it-IT" sz="4000" i="1" dirty="0">
              <a:latin typeface="Georgia Pro Semibold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47313"/>
            <a:ext cx="4251920" cy="4163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tangolo 2"/>
          <p:cNvSpPr/>
          <p:nvPr/>
        </p:nvSpPr>
        <p:spPr>
          <a:xfrm>
            <a:off x="5076056" y="2204864"/>
            <a:ext cx="3955593" cy="30305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</a:pP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Il Buddha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 arrivò a </a:t>
            </a:r>
            <a:r>
              <a:rPr lang="it-IT" sz="2400" dirty="0" err="1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Sārnāth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, nel Parco delle Gazzelle,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e condivise quanto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aveva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scoperto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con i suoi discepoli, dando il via al movimento della Ruota del </a:t>
            </a:r>
            <a:r>
              <a:rPr lang="it-IT" sz="2400" dirty="0" err="1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Dharma</a:t>
            </a:r>
            <a:endParaRPr lang="it-IT" sz="2400" dirty="0">
              <a:solidFill>
                <a:schemeClr val="tx2"/>
              </a:solidFill>
              <a:latin typeface="Georgia Pro Semibold" pitchFamily="18" charset="0"/>
              <a:ea typeface="MS Mincho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1926626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1520" y="33464"/>
            <a:ext cx="8604448" cy="452596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Nel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primo breve </a:t>
            </a:r>
            <a:r>
              <a:rPr lang="it-IT" sz="2400" dirty="0" err="1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sūtra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Condanna le due vie estreme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 : </a:t>
            </a: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 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l'estremismo connesso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al mero appagamento dei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sensi, volgare e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dannoso</a:t>
            </a:r>
            <a:endParaRPr lang="it-IT" sz="2400" dirty="0">
              <a:solidFill>
                <a:schemeClr val="tx2"/>
              </a:solidFill>
              <a:latin typeface="Georgia Pro Semibold" pitchFamily="18" charset="0"/>
              <a:ea typeface="MS Mincho"/>
              <a:cs typeface="Times New Roman"/>
            </a:endParaRP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l'estremismo connesso all'automortificazione, doloroso, volgare e dannoso. </a:t>
            </a:r>
          </a:p>
          <a:p>
            <a:endParaRPr lang="it-IT" sz="24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08" y="2708920"/>
            <a:ext cx="3456384" cy="3428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101108" y="5805264"/>
            <a:ext cx="3456384" cy="1143000"/>
          </a:xfrm>
        </p:spPr>
        <p:txBody>
          <a:bodyPr>
            <a:normAutofit/>
          </a:bodyPr>
          <a:lstStyle/>
          <a:p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La ruota del </a:t>
            </a:r>
            <a:r>
              <a:rPr lang="it-IT" sz="2400" dirty="0" err="1" smtClean="0">
                <a:solidFill>
                  <a:schemeClr val="tx2"/>
                </a:solidFill>
                <a:latin typeface="Georgia Pro Semibold" pitchFamily="18" charset="0"/>
              </a:rPr>
              <a:t>Dharma</a:t>
            </a:r>
            <a:endParaRPr lang="it-IT" sz="24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4279321" y="3212976"/>
            <a:ext cx="4572000" cy="264072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</a:pP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«Via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di mezzo  apportatrice di chiara visione e di conoscenza" che "conduce alla calma, alla conoscenza trascendente, al risveglio, al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nirvana»</a:t>
            </a:r>
            <a:endParaRPr lang="it-IT" sz="2400" dirty="0">
              <a:solidFill>
                <a:schemeClr val="tx2"/>
              </a:solidFill>
              <a:latin typeface="Georgia Pro Semibold" pitchFamily="18" charset="0"/>
              <a:ea typeface="MS Mincho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5679349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it-IT" sz="4000" dirty="0" err="1" smtClean="0">
                <a:solidFill>
                  <a:schemeClr val="tx2"/>
                </a:solidFill>
                <a:latin typeface="Georgia Pro Semibold" pitchFamily="18" charset="0"/>
              </a:rPr>
              <a:t>Dharma</a:t>
            </a:r>
            <a: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> e Karma</a:t>
            </a:r>
            <a:endParaRPr lang="it-IT" sz="40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1520" y="1196752"/>
            <a:ext cx="8640960" cy="45259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sz="3600" dirty="0">
                <a:solidFill>
                  <a:schemeClr val="tx2"/>
                </a:solidFill>
                <a:latin typeface="Georgia Pro Semibold" pitchFamily="18" charset="0"/>
              </a:rPr>
              <a:t>Il </a:t>
            </a:r>
            <a:r>
              <a:rPr lang="it-IT" sz="3600" dirty="0" smtClean="0">
                <a:solidFill>
                  <a:schemeClr val="tx2"/>
                </a:solidFill>
                <a:latin typeface="Georgia Pro Semibold" pitchFamily="18" charset="0"/>
              </a:rPr>
              <a:t>karma: </a:t>
            </a:r>
          </a:p>
          <a:p>
            <a:pPr marL="0" indent="0" algn="ctr">
              <a:buNone/>
            </a:pP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«Legge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di azione e di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conseguenza»</a:t>
            </a:r>
          </a:p>
          <a:p>
            <a:pPr marL="0" indent="0" algn="ctr">
              <a:buNone/>
            </a:pP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è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un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concetto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associato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alla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reincarnazione:</a:t>
            </a:r>
          </a:p>
          <a:p>
            <a:pPr marL="0" indent="0" algn="ctr">
              <a:buNone/>
            </a:pP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Un'azione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provoca una conseguenza. </a:t>
            </a:r>
            <a:endParaRPr lang="it-IT" sz="2400" dirty="0" smtClean="0">
              <a:solidFill>
                <a:schemeClr val="tx2"/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endParaRPr lang="it-IT" sz="2400" dirty="0">
              <a:solidFill>
                <a:schemeClr val="tx2"/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Il karma è il complesso di qualità, difficoltà, talenti e blocchi ereditati dalla nostra lunga storia con i quali veniamo al mondo. </a:t>
            </a:r>
            <a:endParaRPr lang="it-IT" sz="2400" dirty="0" smtClean="0">
              <a:solidFill>
                <a:schemeClr val="tx2"/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Alla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nascita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non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siamo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una tavolozza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bianca tutta da scrivere, ma esseri con carattere, gusti e personalità per molti versi già definite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endParaRPr lang="it-IT" sz="2400" dirty="0">
              <a:solidFill>
                <a:schemeClr val="tx2"/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I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l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karma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si divide in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due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aspetti :</a:t>
            </a:r>
            <a:endParaRPr lang="it-IT" sz="24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73771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1052736"/>
            <a:ext cx="8435280" cy="4997152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endParaRPr lang="it-IT" sz="2400" i="1" dirty="0">
              <a:solidFill>
                <a:prstClr val="black"/>
              </a:solidFill>
              <a:latin typeface="Georgia Pro Semibold" pitchFamily="18" charset="0"/>
            </a:endParaRPr>
          </a:p>
          <a:p>
            <a:pPr lvl="0" algn="ctr"/>
            <a:endParaRPr lang="it-IT" sz="4400" i="1" dirty="0">
              <a:solidFill>
                <a:prstClr val="black"/>
              </a:solidFill>
              <a:latin typeface="Georgia Pro Semibold" pitchFamily="18" charset="0"/>
            </a:endParaRPr>
          </a:p>
          <a:p>
            <a:pPr marL="0" lvl="0" indent="0" algn="ctr">
              <a:buNone/>
            </a:pPr>
            <a:r>
              <a:rPr lang="it-IT" sz="3600" dirty="0" smtClean="0">
                <a:solidFill>
                  <a:schemeClr val="tx2"/>
                </a:solidFill>
                <a:latin typeface="Georgia Pro Semibold" pitchFamily="18" charset="0"/>
              </a:rPr>
              <a:t>Karma positivo:</a:t>
            </a:r>
          </a:p>
          <a:p>
            <a:pPr marL="0" lvl="0" indent="0" algn="ctr">
              <a:buNone/>
            </a:pPr>
            <a:endParaRPr lang="it-IT" i="1" dirty="0" smtClean="0">
              <a:solidFill>
                <a:prstClr val="black"/>
              </a:solidFill>
              <a:latin typeface="Georgia Pro Semibold" pitchFamily="18" charset="0"/>
            </a:endParaRPr>
          </a:p>
          <a:p>
            <a:pPr marL="0" lvl="0" indent="0" algn="ctr">
              <a:buNone/>
            </a:pPr>
            <a:r>
              <a:rPr lang="it-IT" sz="2400" i="1" dirty="0" smtClean="0">
                <a:solidFill>
                  <a:prstClr val="black"/>
                </a:solidFill>
                <a:latin typeface="Georgia Pro Semibold" pitchFamily="18" charset="0"/>
              </a:rPr>
              <a:t>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Q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ualità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, abilità e talenti che abbiamo costruito nella nostra storia passata.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 ‘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crediti’ acquisiti, aspetti di noi e/o situazioni che ci accadono e che incontriamo con una sensazione di benessere. Cose che ci vengono facilmente e senza fatica.</a:t>
            </a:r>
          </a:p>
          <a:p>
            <a:pPr lvl="0" algn="ctr"/>
            <a:endParaRPr lang="it-IT" sz="9600" i="1" dirty="0">
              <a:solidFill>
                <a:prstClr val="black"/>
              </a:solidFill>
              <a:latin typeface="Georgia Pro Semibold" pitchFamily="18" charset="0"/>
            </a:endParaRPr>
          </a:p>
        </p:txBody>
      </p:sp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it-IT" sz="4000" dirty="0" err="1" smtClean="0">
                <a:solidFill>
                  <a:schemeClr val="tx2"/>
                </a:solidFill>
                <a:latin typeface="Georgia Pro Semibold" pitchFamily="18" charset="0"/>
              </a:rPr>
              <a:t>Dharma</a:t>
            </a:r>
            <a: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> e Karma</a:t>
            </a:r>
            <a:endParaRPr lang="it-IT" sz="40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97316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980728"/>
            <a:ext cx="8280920" cy="5184576"/>
          </a:xfrm>
        </p:spPr>
        <p:txBody>
          <a:bodyPr>
            <a:normAutofit lnSpcReduction="10000"/>
          </a:bodyPr>
          <a:lstStyle/>
          <a:p>
            <a:pPr marL="0" lvl="0" indent="0" algn="ctr">
              <a:buNone/>
            </a:pPr>
            <a:r>
              <a:rPr lang="it-IT" sz="3600" dirty="0">
                <a:solidFill>
                  <a:schemeClr val="tx2"/>
                </a:solidFill>
                <a:latin typeface="Georgia Pro Semibold" pitchFamily="18" charset="0"/>
              </a:rPr>
              <a:t>Karma negativo</a:t>
            </a:r>
            <a:r>
              <a:rPr lang="it-IT" sz="3600" dirty="0" smtClean="0">
                <a:solidFill>
                  <a:schemeClr val="tx2"/>
                </a:solidFill>
                <a:latin typeface="Georgia Pro Semibold" pitchFamily="18" charset="0"/>
              </a:rPr>
              <a:t>:</a:t>
            </a:r>
          </a:p>
          <a:p>
            <a:pPr marL="0" lvl="0" indent="0" algn="ctr">
              <a:buNone/>
            </a:pPr>
            <a:endParaRPr lang="it-IT" sz="3600" i="1" dirty="0" smtClean="0">
              <a:solidFill>
                <a:prstClr val="black"/>
              </a:solidFill>
              <a:latin typeface="Georgia Pro Semibold" pitchFamily="18" charset="0"/>
            </a:endParaRPr>
          </a:p>
          <a:p>
            <a:pPr marL="0" lvl="0" indent="0" algn="ctr">
              <a:buNone/>
            </a:pP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C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iò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che nelle nostre vite passate è rimasto incompiuto; situazioni  aperte, tematiche  nelle quali siamo ancora immersi, tensioni  dentro di noi o con gli altri. «debiti», momenti e situazioni che inevitabilmente ci capitano e che ci causano dolore. </a:t>
            </a:r>
          </a:p>
          <a:p>
            <a:pPr marL="0" lvl="0" indent="0" algn="ctr">
              <a:buNone/>
            </a:pPr>
            <a:endParaRPr lang="it-IT" sz="2400" i="1" dirty="0">
              <a:solidFill>
                <a:prstClr val="black"/>
              </a:solidFill>
              <a:latin typeface="Georgia Pro Semibold" pitchFamily="18" charset="0"/>
            </a:endParaRPr>
          </a:p>
          <a:p>
            <a:pPr marL="0" lvl="0" indent="0" algn="ctr">
              <a:buNone/>
            </a:pP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Blocchi, problemi e sfide che incontriamo.   Bisogni fondamentali  non sono  ancora soddisfatti. «ferite» per guarire le quali una strada è quella di attraversare le nostre emozioni negative e il dolore ad esse associate.</a:t>
            </a:r>
          </a:p>
          <a:p>
            <a:pPr lvl="0"/>
            <a:endParaRPr lang="it-IT" sz="800" dirty="0">
              <a:solidFill>
                <a:prstClr val="black"/>
              </a:solidFill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3646942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dirty="0" err="1" smtClean="0">
                <a:solidFill>
                  <a:schemeClr val="tx2"/>
                </a:solidFill>
                <a:latin typeface="Georgia Pro Semibold" pitchFamily="18" charset="0"/>
              </a:rPr>
              <a:t>Dharma</a:t>
            </a:r>
            <a: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> e Karma</a:t>
            </a:r>
            <a:endParaRPr lang="it-IT" sz="40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583426" y="1556792"/>
            <a:ext cx="784887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dirty="0" err="1" smtClean="0">
                <a:solidFill>
                  <a:schemeClr val="tx2"/>
                </a:solidFill>
                <a:latin typeface="Georgia Pro Semibold" pitchFamily="18" charset="0"/>
              </a:rPr>
              <a:t>Dharma</a:t>
            </a:r>
            <a:r>
              <a:rPr lang="it-IT" sz="3600" dirty="0" smtClean="0">
                <a:solidFill>
                  <a:schemeClr val="tx2"/>
                </a:solidFill>
                <a:latin typeface="Georgia Pro Semibold" pitchFamily="18" charset="0"/>
              </a:rPr>
              <a:t>: </a:t>
            </a:r>
          </a:p>
          <a:p>
            <a:pPr algn="ctr"/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«Legge», «Legge cosmica», «Legge Naturale»,  «il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modo in cui le cose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sono o dovrebbero essere»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E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quivalente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del termine occidentale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«Religione»</a:t>
            </a:r>
          </a:p>
          <a:p>
            <a:pPr algn="ctr"/>
            <a:endParaRPr lang="it-IT" sz="2400" dirty="0" smtClean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/>
            <a:r>
              <a:rPr lang="it-IT" sz="3600" dirty="0" err="1" smtClean="0">
                <a:solidFill>
                  <a:schemeClr val="tx2"/>
                </a:solidFill>
                <a:latin typeface="Georgia Pro Semibold" pitchFamily="18" charset="0"/>
              </a:rPr>
              <a:t>Dharma</a:t>
            </a:r>
            <a:r>
              <a:rPr lang="it-IT" sz="3600" dirty="0" smtClean="0">
                <a:solidFill>
                  <a:schemeClr val="tx2"/>
                </a:solidFill>
                <a:latin typeface="Georgia Pro Semibold" pitchFamily="18" charset="0"/>
              </a:rPr>
              <a:t>:</a:t>
            </a:r>
          </a:p>
          <a:p>
            <a:pPr algn="ctr"/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 il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‘dovere’ che ci siamo scelti per questa vita.</a:t>
            </a:r>
            <a:endParaRPr lang="it-IT" sz="2400" dirty="0" smtClean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/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compiere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il nostro </a:t>
            </a:r>
            <a:r>
              <a:rPr lang="it-IT" sz="2400" dirty="0" err="1">
                <a:solidFill>
                  <a:schemeClr val="tx2"/>
                </a:solidFill>
                <a:latin typeface="Georgia Pro Semibold" pitchFamily="18" charset="0"/>
              </a:rPr>
              <a:t>dharma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, quale esso sia,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 .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/>
            </a:r>
            <a:b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</a:br>
            <a:endParaRPr lang="it-IT" sz="2400" dirty="0" smtClean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/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Raramente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il </a:t>
            </a:r>
            <a:r>
              <a:rPr lang="it-IT" sz="2400" dirty="0" err="1">
                <a:solidFill>
                  <a:schemeClr val="tx2"/>
                </a:solidFill>
                <a:latin typeface="Georgia Pro Semibold" pitchFamily="18" charset="0"/>
              </a:rPr>
              <a:t>dharma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 è la cosa che ci viene facile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fare:  se non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c’è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impegno no c’è evoluzione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/>
            </a:r>
            <a:b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it-IT" sz="2400" i="1" dirty="0" smtClean="0">
                <a:latin typeface="Georgia Pro Semibold" pitchFamily="18" charset="0"/>
              </a:rPr>
              <a:t> </a:t>
            </a:r>
            <a:r>
              <a:rPr lang="it-IT" dirty="0"/>
              <a:t/>
            </a:r>
            <a:br>
              <a:rPr lang="it-IT" dirty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2916342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>Mantra</a:t>
            </a:r>
            <a:endParaRPr lang="it-IT" sz="40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440576" y="1052736"/>
            <a:ext cx="81369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«Espressione sacra»  </a:t>
            </a:r>
          </a:p>
          <a:p>
            <a:pPr algn="ctr"/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corrisponde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ad un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 una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formula sacra indirizzata ad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una divinità  (solitamente in sanscrito) </a:t>
            </a:r>
          </a:p>
          <a:p>
            <a:pPr algn="ctr"/>
            <a:endParaRPr lang="it-IT" sz="2400" dirty="0" smtClean="0">
              <a:solidFill>
                <a:schemeClr val="tx2"/>
              </a:solidFill>
              <a:latin typeface="Georgia Pro Semibold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1" b="19760"/>
          <a:stretch/>
        </p:blipFill>
        <p:spPr bwMode="auto">
          <a:xfrm>
            <a:off x="1795616" y="2492896"/>
            <a:ext cx="5345780" cy="1748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ttangolo 8"/>
          <p:cNvSpPr/>
          <p:nvPr/>
        </p:nvSpPr>
        <p:spPr>
          <a:xfrm>
            <a:off x="359532" y="4509120"/>
            <a:ext cx="82179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i="1" dirty="0" smtClean="0">
                <a:solidFill>
                  <a:srgbClr val="222222"/>
                </a:solidFill>
                <a:latin typeface="Georgia Pro Semibold" pitchFamily="18" charset="0"/>
              </a:rPr>
              <a:t>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recitato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ad alta voce, sussurrato o anche solo enunciato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mentalmente</a:t>
            </a:r>
          </a:p>
          <a:p>
            <a:pPr algn="ctr"/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nel silenzio della meditazione,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</a:p>
          <a:p>
            <a:pPr algn="ctr"/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con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la corretta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intonazione</a:t>
            </a:r>
          </a:p>
          <a:p>
            <a:pPr algn="ctr"/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pena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la sua inefficacia. </a:t>
            </a:r>
          </a:p>
        </p:txBody>
      </p:sp>
    </p:spTree>
    <p:extLst>
      <p:ext uri="{BB962C8B-B14F-4D97-AF65-F5344CB8AC3E}">
        <p14:creationId xmlns:p14="http://schemas.microsoft.com/office/powerpoint/2010/main" val="249516409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088" y="2518342"/>
            <a:ext cx="5346700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tangolo 5"/>
          <p:cNvSpPr/>
          <p:nvPr/>
        </p:nvSpPr>
        <p:spPr>
          <a:xfrm>
            <a:off x="628080" y="5184414"/>
            <a:ext cx="79208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Formula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mistica o magica, preghiera,  canto sacro o pratica meditativa e religiosa</a:t>
            </a:r>
          </a:p>
        </p:txBody>
      </p:sp>
      <p:sp>
        <p:nvSpPr>
          <p:cNvPr id="4" name="Rettangolo 3"/>
          <p:cNvSpPr/>
          <p:nvPr/>
        </p:nvSpPr>
        <p:spPr>
          <a:xfrm>
            <a:off x="467544" y="548680"/>
            <a:ext cx="82089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Va inoltre evidenziato che un mantra non lo si può apprendere da un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testo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o da altre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persone generiche:</a:t>
            </a:r>
          </a:p>
          <a:p>
            <a:pPr lvl="0" algn="ctr"/>
            <a:endParaRPr lang="it-IT" sz="2400" dirty="0" smtClean="0">
              <a:solidFill>
                <a:schemeClr val="tx2"/>
              </a:solidFill>
              <a:latin typeface="Georgia Pro Semibold" pitchFamily="18" charset="0"/>
            </a:endParaRPr>
          </a:p>
          <a:p>
            <a:pPr lvl="0" algn="ctr"/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  Trasmesso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da un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guru,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un maestro cioè che consacri il mantra stesso</a:t>
            </a:r>
          </a:p>
        </p:txBody>
      </p:sp>
    </p:spTree>
    <p:extLst>
      <p:ext uri="{BB962C8B-B14F-4D97-AF65-F5344CB8AC3E}">
        <p14:creationId xmlns:p14="http://schemas.microsoft.com/office/powerpoint/2010/main" val="16723260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tente\Desktop\religione\mon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8640" y="3214686"/>
            <a:ext cx="4105099" cy="3094634"/>
          </a:xfrm>
          <a:prstGeom prst="rect">
            <a:avLst/>
          </a:prstGeom>
          <a:noFill/>
        </p:spPr>
      </p:pic>
      <p:pic>
        <p:nvPicPr>
          <p:cNvPr id="1028" name="Picture 4" descr="C:\Users\Utente\Desktop\religione\torri 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1307" y="3190534"/>
            <a:ext cx="3852108" cy="3118786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0" y="516419"/>
            <a:ext cx="9144000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chemeClr val="tx2"/>
                </a:solidFill>
                <a:latin typeface="Georgia Pro Semibold" pitchFamily="18" charset="0"/>
              </a:rPr>
              <a:t>In Giappone 70 % </a:t>
            </a:r>
            <a:r>
              <a:rPr lang="it-IT" sz="3200" b="1" dirty="0">
                <a:solidFill>
                  <a:schemeClr val="tx2"/>
                </a:solidFill>
                <a:latin typeface="Georgia Pro Semibold" pitchFamily="18" charset="0"/>
              </a:rPr>
              <a:t>d</a:t>
            </a:r>
            <a:r>
              <a:rPr lang="it-IT" sz="3200" b="1" dirty="0" smtClean="0">
                <a:solidFill>
                  <a:schemeClr val="tx2"/>
                </a:solidFill>
                <a:latin typeface="Georgia Pro Semibold" pitchFamily="18" charset="0"/>
              </a:rPr>
              <a:t>ei Fedeli  </a:t>
            </a:r>
            <a:endParaRPr lang="it-IT" sz="3200" b="1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08640" y="2331583"/>
            <a:ext cx="4105099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chemeClr val="tx2"/>
                </a:solidFill>
                <a:latin typeface="Georgia Pro Semibold" pitchFamily="18" charset="0"/>
              </a:rPr>
              <a:t>Buddhismo</a:t>
            </a:r>
            <a:endParaRPr lang="it-IT" sz="3200" b="1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4913312" y="2331583"/>
            <a:ext cx="3852108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chemeClr val="tx2"/>
                </a:solidFill>
                <a:latin typeface="Georgia Pro Semibold" pitchFamily="18" charset="0"/>
              </a:rPr>
              <a:t>Shintoismo</a:t>
            </a:r>
            <a:endParaRPr lang="it-IT" sz="3200" b="1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sp>
        <p:nvSpPr>
          <p:cNvPr id="11" name="Freccia in giù 10"/>
          <p:cNvSpPr/>
          <p:nvPr/>
        </p:nvSpPr>
        <p:spPr>
          <a:xfrm rot="18923542">
            <a:off x="5718482" y="1246176"/>
            <a:ext cx="500066" cy="1214446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reccia in giù 11"/>
          <p:cNvSpPr/>
          <p:nvPr/>
        </p:nvSpPr>
        <p:spPr>
          <a:xfrm rot="2891078">
            <a:off x="2393140" y="1269842"/>
            <a:ext cx="500066" cy="1214446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310739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4000" dirty="0" err="1" smtClean="0">
                <a:solidFill>
                  <a:schemeClr val="tx2"/>
                </a:solidFill>
                <a:latin typeface="Georgia Pro Semibold" pitchFamily="18" charset="0"/>
              </a:rPr>
              <a:t>Mudra</a:t>
            </a:r>
            <a: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/>
            </a:r>
            <a:b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>lo Yoga delle mani</a:t>
            </a:r>
            <a:endParaRPr lang="it-IT" sz="40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323528" y="980728"/>
            <a:ext cx="8496944" cy="2791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it-IT" b="1" dirty="0" smtClean="0">
                <a:ea typeface="MS Mincho"/>
                <a:cs typeface="Times New Roman"/>
              </a:rPr>
              <a:t> </a:t>
            </a:r>
            <a:endParaRPr lang="it-IT" dirty="0">
              <a:ea typeface="MS Mincho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it-IT" sz="2400" b="1" i="1" dirty="0" smtClean="0">
                <a:latin typeface="Georgia Pro Semibold" pitchFamily="18" charset="0"/>
                <a:ea typeface="MS Mincho"/>
                <a:cs typeface="Times New Roman"/>
              </a:rPr>
              <a:t>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Termine Sanscrito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che significa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letteralmente: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“sigillo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”, “gesto” o “segno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”.  le </a:t>
            </a:r>
            <a:r>
              <a:rPr lang="it-IT" sz="2400" dirty="0" err="1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mudra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 sono gesti simbolici spesso praticati con le mani e le dita che facilitano il flusso di energia attraverso il corpo, aiutando e favorendo così le nostre pratiche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meditative</a:t>
            </a:r>
            <a:endParaRPr lang="it-IT" sz="2400" dirty="0">
              <a:solidFill>
                <a:schemeClr val="tx2"/>
              </a:solidFill>
              <a:latin typeface="Georgia Pro Semibold" pitchFamily="18" charset="0"/>
              <a:ea typeface="MS Mincho"/>
              <a:cs typeface="Times New Roman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836823"/>
            <a:ext cx="2088232" cy="2711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880617"/>
            <a:ext cx="2058932" cy="2687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tangolo 6"/>
          <p:cNvSpPr/>
          <p:nvPr/>
        </p:nvSpPr>
        <p:spPr>
          <a:xfrm>
            <a:off x="2915817" y="4254683"/>
            <a:ext cx="35283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tx2"/>
                </a:solidFill>
                <a:latin typeface="Georgia Pro Semibold" pitchFamily="18" charset="0"/>
              </a:rPr>
              <a:t>Origine </a:t>
            </a:r>
            <a:r>
              <a:rPr lang="it-IT" sz="2400" b="1" dirty="0">
                <a:solidFill>
                  <a:schemeClr val="tx2"/>
                </a:solidFill>
                <a:latin typeface="Georgia Pro Semibold" pitchFamily="18" charset="0"/>
              </a:rPr>
              <a:t>in India più di 5000 anni </a:t>
            </a:r>
            <a:r>
              <a:rPr lang="it-IT" sz="2400" b="1" dirty="0" smtClean="0">
                <a:solidFill>
                  <a:schemeClr val="tx2"/>
                </a:solidFill>
                <a:latin typeface="Georgia Pro Semibold" pitchFamily="18" charset="0"/>
              </a:rPr>
              <a:t>fa</a:t>
            </a:r>
            <a:endParaRPr lang="it-IT" sz="24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68279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536" y="5304770"/>
            <a:ext cx="8229600" cy="1545035"/>
          </a:xfrm>
        </p:spPr>
        <p:txBody>
          <a:bodyPr/>
          <a:lstStyle/>
          <a:p>
            <a:pPr marL="0" lvl="0" indent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it-IT" sz="2400" b="1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Ogni </a:t>
            </a:r>
            <a:r>
              <a:rPr lang="it-IT" sz="2400" b="1" dirty="0" err="1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mudra</a:t>
            </a:r>
            <a:r>
              <a:rPr lang="it-IT" sz="2400" b="1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 stimola infatti parti diverse del nostro cervello e ci aiuta a incanalare l’energia verso una determinata zona del nostro corpo.</a:t>
            </a:r>
            <a:endParaRPr lang="it-IT" sz="2400" dirty="0">
              <a:solidFill>
                <a:schemeClr val="tx2"/>
              </a:solidFill>
              <a:latin typeface="Georgia Pro Semibold" pitchFamily="18" charset="0"/>
              <a:ea typeface="MS Mincho"/>
              <a:cs typeface="Times New Roman"/>
            </a:endParaRPr>
          </a:p>
          <a:p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799683" y="476672"/>
            <a:ext cx="7704856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La corretta posizione delle mani è estremamente importante nella meditazione:  le mani non vanno mai trascurate o posizionate casualmente</a:t>
            </a:r>
            <a:r>
              <a:rPr lang="it-IT" sz="2400" b="1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.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95"/>
          <a:stretch/>
        </p:blipFill>
        <p:spPr bwMode="auto">
          <a:xfrm>
            <a:off x="2051720" y="1988840"/>
            <a:ext cx="1963464" cy="3281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030233"/>
            <a:ext cx="1656184" cy="3086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536102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539552" y="260648"/>
            <a:ext cx="8064895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Le </a:t>
            </a:r>
            <a:r>
              <a:rPr lang="it-IT" sz="2400" dirty="0" err="1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mudra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 sono strettamente connessi con l’energia dell’universo  e il loro scopo è  quello di incanalarla nel nostro corpo per ottenere determinati benefici.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82" y="1916832"/>
            <a:ext cx="4845806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tangolo 5"/>
          <p:cNvSpPr/>
          <p:nvPr/>
        </p:nvSpPr>
        <p:spPr>
          <a:xfrm>
            <a:off x="683568" y="6093296"/>
            <a:ext cx="8103806" cy="482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Posizione preferita dal Buddha e la più utilizzata</a:t>
            </a:r>
            <a:endParaRPr lang="it-IT" sz="2400" dirty="0">
              <a:solidFill>
                <a:schemeClr val="tx2"/>
              </a:solidFill>
              <a:latin typeface="Georgia Pro Semibold" pitchFamily="18" charset="0"/>
              <a:ea typeface="MS Mincho"/>
              <a:cs typeface="Times New Roman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5361456" y="2159847"/>
            <a:ext cx="3600400" cy="3618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it-IT" sz="2400" i="1" dirty="0">
                <a:solidFill>
                  <a:prstClr val="black"/>
                </a:solidFill>
                <a:latin typeface="Georgia Pro Semibold" pitchFamily="18" charset="0"/>
                <a:ea typeface="MS Mincho"/>
                <a:cs typeface="Times New Roman"/>
              </a:rPr>
              <a:t>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Indice tocca leggermente il pollice. le altre dita rilassate. </a:t>
            </a: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 Stimola  creatività la concentrazione,  permangono  al termine  della meditazione.</a:t>
            </a:r>
          </a:p>
        </p:txBody>
      </p:sp>
    </p:spTree>
    <p:extLst>
      <p:ext uri="{BB962C8B-B14F-4D97-AF65-F5344CB8AC3E}">
        <p14:creationId xmlns:p14="http://schemas.microsoft.com/office/powerpoint/2010/main" val="280385922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94" y="980728"/>
            <a:ext cx="7492622" cy="5084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538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43217"/>
            <a:ext cx="8229600" cy="1143000"/>
          </a:xfrm>
        </p:spPr>
        <p:txBody>
          <a:bodyPr>
            <a:normAutofit/>
          </a:bodyPr>
          <a:lstStyle/>
          <a:p>
            <a:r>
              <a:rPr lang="it-IT" dirty="0" smtClean="0">
                <a:solidFill>
                  <a:schemeClr val="tx2"/>
                </a:solidFill>
                <a:latin typeface="Georgia Pro Semibold" pitchFamily="18" charset="0"/>
              </a:rPr>
              <a:t>Mandala</a:t>
            </a:r>
            <a:endParaRPr lang="it-IT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811194" y="1124744"/>
            <a:ext cx="7920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L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etteralmente «Cerchio» «Ciò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che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circonda» </a:t>
            </a:r>
          </a:p>
          <a:p>
            <a:pPr algn="ctr"/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S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i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presenta come un disegno, o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un'incisione </a:t>
            </a:r>
          </a:p>
          <a:p>
            <a:pPr algn="ctr"/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C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omplesso o Schematico </a:t>
            </a:r>
          </a:p>
        </p:txBody>
      </p:sp>
      <p:sp>
        <p:nvSpPr>
          <p:cNvPr id="4" name="Rettangolo 3"/>
          <p:cNvSpPr/>
          <p:nvPr/>
        </p:nvSpPr>
        <p:spPr>
          <a:xfrm>
            <a:off x="5852251" y="2495511"/>
            <a:ext cx="307995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Simmetrie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e figure geometriche:  il cerchio, il quadrato e il triangolo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</a:p>
          <a:p>
            <a:pPr lvl="0" algn="ctr"/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Opere d’arte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vere e proprie, manufatti che richiedono anche mesi per poter essere realizzati.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88" y="2626171"/>
            <a:ext cx="5402263" cy="3888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298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536" y="404665"/>
            <a:ext cx="8229600" cy="3600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Il mandala  può essere</a:t>
            </a:r>
          </a:p>
          <a:p>
            <a:pPr marL="0" indent="0" algn="ctr">
              <a:buNone/>
            </a:pP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-Tracciato al suolo (alcune cerimonie(come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le iniziazioni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)</a:t>
            </a:r>
          </a:p>
          <a:p>
            <a:pPr marL="0" indent="0" algn="ctr">
              <a:buNone/>
            </a:pP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-Disegnato o dipinto su stoffa</a:t>
            </a:r>
            <a:endParaRPr lang="it-IT" dirty="0" smtClean="0">
              <a:solidFill>
                <a:schemeClr val="tx2"/>
              </a:solidFill>
            </a:endParaRPr>
          </a:p>
          <a:p>
            <a:pPr marL="0" indent="0" algn="ctr">
              <a:buNone/>
            </a:pP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-Inciso su pelle o metallo (per realizzare uno strumento di meditazione o anche di adorazione)  </a:t>
            </a:r>
            <a:endParaRPr lang="it-IT" sz="24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4"/>
          <a:stretch/>
        </p:blipFill>
        <p:spPr bwMode="auto">
          <a:xfrm>
            <a:off x="539552" y="3140969"/>
            <a:ext cx="5479556" cy="3369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6300192" y="3933056"/>
            <a:ext cx="238719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Consacrazione</a:t>
            </a:r>
          </a:p>
          <a:p>
            <a:pPr algn="ctr"/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o</a:t>
            </a:r>
          </a:p>
          <a:p>
            <a:pPr algn="ctr"/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Protezione</a:t>
            </a:r>
          </a:p>
          <a:p>
            <a:pPr algn="ctr"/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o</a:t>
            </a:r>
          </a:p>
          <a:p>
            <a:pPr algn="ctr"/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Iniziazione</a:t>
            </a:r>
            <a:endParaRPr lang="it-IT" sz="24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73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197768"/>
            <a:ext cx="8229600" cy="1143000"/>
          </a:xfrm>
        </p:spPr>
        <p:txBody>
          <a:bodyPr>
            <a:normAutofit/>
          </a:bodyPr>
          <a:lstStyle/>
          <a:p>
            <a: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>Pagoda </a:t>
            </a:r>
            <a:endParaRPr lang="it-IT" sz="40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40768"/>
            <a:ext cx="3318923" cy="4958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tangolo 3"/>
          <p:cNvSpPr/>
          <p:nvPr/>
        </p:nvSpPr>
        <p:spPr>
          <a:xfrm>
            <a:off x="4356293" y="1742411"/>
            <a:ext cx="4572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2400" i="1" dirty="0" smtClean="0">
                <a:latin typeface="Georgia Pro Semibold" pitchFamily="18" charset="0"/>
              </a:rPr>
              <a:t>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Torre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costituita da diversi piani ciascuno dei quali dotato di un proprio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tetto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a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falde spioventi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con gli spigoli inferiori curvati verso l'alto, generalmente di forma quadrangolare o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ottagonale.</a:t>
            </a:r>
          </a:p>
          <a:p>
            <a:pPr algn="ctr"/>
            <a:endParaRPr lang="it-IT" sz="2400" dirty="0" smtClean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/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Alcune pagode sono considerate dei mandala a tre dimensioni!</a:t>
            </a:r>
            <a:endParaRPr lang="it-IT" sz="24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19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-262880" y="116632"/>
            <a:ext cx="4701208" cy="108012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Evoluzione </a:t>
            </a:r>
          </a:p>
          <a:p>
            <a:pPr marL="0" indent="0" algn="ctr">
              <a:buNone/>
            </a:pP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dello </a:t>
            </a:r>
            <a:r>
              <a:rPr lang="it-IT" sz="2400" dirty="0" err="1" smtClean="0">
                <a:solidFill>
                  <a:schemeClr val="tx2"/>
                </a:solidFill>
                <a:latin typeface="Georgia Pro Semibold" pitchFamily="18" charset="0"/>
              </a:rPr>
              <a:t>Stupa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 indiano</a:t>
            </a:r>
            <a:endParaRPr lang="it-IT" sz="2400" dirty="0">
              <a:solidFill>
                <a:schemeClr val="tx2"/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Scopo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principale quello di ospitare reliquie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sacre</a:t>
            </a:r>
            <a:r>
              <a:rPr lang="it-IT" sz="2400" i="1" dirty="0" smtClean="0">
                <a:latin typeface="Georgia Pro Semibold" pitchFamily="18" charset="0"/>
              </a:rPr>
              <a:t>.</a:t>
            </a:r>
            <a:endParaRPr lang="it-IT" sz="2400" i="1" dirty="0">
              <a:latin typeface="Georgia Pro Semibold" pitchFamily="18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314550" y="6100756"/>
            <a:ext cx="68225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i="1" dirty="0" smtClean="0">
                <a:latin typeface="Georgia Pro Semibold" pitchFamily="18" charset="0"/>
              </a:rPr>
              <a:t> </a:t>
            </a:r>
            <a:r>
              <a:rPr lang="it-IT" sz="2000" dirty="0" smtClean="0">
                <a:solidFill>
                  <a:schemeClr val="tx2"/>
                </a:solidFill>
                <a:latin typeface="Georgia Pro Semibold" pitchFamily="18" charset="0"/>
              </a:rPr>
              <a:t>Nel Buddhismo identifica la </a:t>
            </a:r>
            <a:r>
              <a:rPr lang="it-IT" sz="2000" dirty="0">
                <a:solidFill>
                  <a:schemeClr val="tx2"/>
                </a:solidFill>
                <a:latin typeface="Georgia Pro Semibold" pitchFamily="18" charset="0"/>
              </a:rPr>
              <a:t>figura </a:t>
            </a:r>
            <a:r>
              <a:rPr lang="it-IT" sz="2000" dirty="0" smtClean="0">
                <a:solidFill>
                  <a:schemeClr val="tx2"/>
                </a:solidFill>
                <a:latin typeface="Georgia Pro Semibold" pitchFamily="18" charset="0"/>
              </a:rPr>
              <a:t> di </a:t>
            </a:r>
            <a:r>
              <a:rPr lang="it-IT" sz="2000" dirty="0" err="1" smtClean="0">
                <a:solidFill>
                  <a:schemeClr val="tx2"/>
                </a:solidFill>
                <a:latin typeface="Georgia Pro Semibold" pitchFamily="18" charset="0"/>
              </a:rPr>
              <a:t>Gautama</a:t>
            </a:r>
            <a:r>
              <a:rPr lang="it-IT" sz="2000" dirty="0" smtClean="0">
                <a:solidFill>
                  <a:schemeClr val="tx2"/>
                </a:solidFill>
                <a:latin typeface="Georgia Pro Semibold" pitchFamily="18" charset="0"/>
              </a:rPr>
              <a:t> Buddha, l'Illuminato </a:t>
            </a:r>
            <a:endParaRPr lang="it-IT" sz="20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4325943" y="47667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 Fiore di legno: La pagoda giapponese </a:t>
            </a:r>
            <a:endParaRPr lang="it-IT" sz="24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44823"/>
            <a:ext cx="3240360" cy="423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844823"/>
            <a:ext cx="324036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9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>Templi </a:t>
            </a:r>
            <a:r>
              <a:rPr lang="it-IT" sz="4000" dirty="0">
                <a:solidFill>
                  <a:schemeClr val="tx2"/>
                </a:solidFill>
                <a:latin typeface="Georgia Pro Semibold" pitchFamily="18" charset="0"/>
              </a:rPr>
              <a:t>B</a:t>
            </a:r>
            <a: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>uddhisti </a:t>
            </a:r>
            <a:endParaRPr lang="it-IT" sz="40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00808"/>
            <a:ext cx="5362189" cy="3812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329982" y="53012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dirty="0" err="1" smtClean="0">
                <a:solidFill>
                  <a:schemeClr val="tx2"/>
                </a:solidFill>
                <a:latin typeface="Georgia Pro Semibold" pitchFamily="18" charset="0"/>
              </a:rPr>
              <a:t>Kiyomizudera</a:t>
            </a:r>
            <a:r>
              <a:rPr lang="it-IT" sz="3200" dirty="0" smtClean="0">
                <a:solidFill>
                  <a:schemeClr val="tx2"/>
                </a:solidFill>
                <a:latin typeface="Georgia Pro Semibold" pitchFamily="18" charset="0"/>
              </a:rPr>
              <a:t>, Kyoto</a:t>
            </a:r>
            <a:endParaRPr lang="it-IT" sz="32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89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tente\Desktop\religione\mon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6380" y="2643182"/>
            <a:ext cx="3726874" cy="406590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785786" y="2643182"/>
            <a:ext cx="4000528" cy="76944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it-IT" sz="4400" b="1" dirty="0" smtClean="0">
                <a:solidFill>
                  <a:prstClr val="black"/>
                </a:solidFill>
                <a:latin typeface="Georgia Pro Semibold" pitchFamily="18" charset="0"/>
              </a:rPr>
              <a:t>門 </a:t>
            </a:r>
            <a:r>
              <a:rPr lang="it-IT" altLang="ja-JP" sz="4400" b="1" i="1" dirty="0" err="1" smtClean="0">
                <a:solidFill>
                  <a:prstClr val="black"/>
                </a:solidFill>
                <a:latin typeface="Georgia Pro Semibold" pitchFamily="18" charset="0"/>
              </a:rPr>
              <a:t>Mon</a:t>
            </a:r>
            <a:endParaRPr lang="it-IT" sz="4400" b="1" i="1" dirty="0">
              <a:solidFill>
                <a:prstClr val="black"/>
              </a:solidFill>
              <a:latin typeface="Georgia Pro Semibold" pitchFamily="18" charset="0"/>
            </a:endParaRPr>
          </a:p>
        </p:txBody>
      </p:sp>
      <p:pic>
        <p:nvPicPr>
          <p:cNvPr id="10" name="Picture 3" descr="C:\Users\Utente\Desktop\religione\mon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3851594"/>
            <a:ext cx="5000628" cy="2857496"/>
          </a:xfrm>
          <a:prstGeom prst="rect">
            <a:avLst/>
          </a:prstGeom>
          <a:noFill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6380" y="132382"/>
            <a:ext cx="3643338" cy="2250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6" name="Picture 2" descr="Risultati immagini per giappon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142853"/>
            <a:ext cx="5000628" cy="22145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4625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1268760"/>
            <a:ext cx="8424936" cy="4525963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it-IT" i="1" dirty="0" smtClean="0">
                <a:latin typeface="Georgia Pro Semibold" pitchFamily="18" charset="0"/>
              </a:rPr>
              <a:t> </a:t>
            </a:r>
            <a:r>
              <a:rPr lang="it-IT" dirty="0" smtClean="0">
                <a:solidFill>
                  <a:schemeClr val="tx2"/>
                </a:solidFill>
                <a:latin typeface="Georgia Pro Semibold" pitchFamily="18" charset="0"/>
              </a:rPr>
              <a:t>Lo </a:t>
            </a:r>
            <a:r>
              <a:rPr lang="it-IT" dirty="0" err="1" smtClean="0">
                <a:solidFill>
                  <a:schemeClr val="tx2"/>
                </a:solidFill>
                <a:latin typeface="Georgia Pro Semibold" pitchFamily="18" charset="0"/>
              </a:rPr>
              <a:t>Shintō</a:t>
            </a:r>
            <a:r>
              <a:rPr lang="it-IT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r>
              <a:rPr lang="it-IT" dirty="0">
                <a:solidFill>
                  <a:schemeClr val="tx2"/>
                </a:solidFill>
                <a:latin typeface="Georgia Pro Semibold" pitchFamily="18" charset="0"/>
              </a:rPr>
              <a:t>è la religione da praticare in questa vita, inerente a questo mondo , mentre il Buddhismo riguarda l’aldilà e gli aspetti strettamente legati all’anima, sottolinea l’aspetto transitorio di questa vita </a:t>
            </a:r>
            <a:r>
              <a:rPr lang="it-IT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</a:p>
          <a:p>
            <a:pPr marL="0" indent="0" algn="ctr">
              <a:buNone/>
            </a:pPr>
            <a:endParaRPr lang="it-IT" dirty="0">
              <a:solidFill>
                <a:schemeClr val="tx2"/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r>
              <a:rPr lang="it-IT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r>
              <a:rPr lang="it-IT" dirty="0" smtClean="0">
                <a:solidFill>
                  <a:schemeClr val="bg1"/>
                </a:solidFill>
                <a:latin typeface="Georgia Pro Semibold" pitchFamily="18" charset="0"/>
              </a:rPr>
              <a:t>Nascite</a:t>
            </a:r>
            <a:r>
              <a:rPr lang="it-IT" dirty="0">
                <a:solidFill>
                  <a:schemeClr val="bg1"/>
                </a:solidFill>
                <a:latin typeface="Georgia Pro Semibold" pitchFamily="18" charset="0"/>
              </a:rPr>
              <a:t>, attribuzione dei nomi, matrimoni e riti legati alle attività lavorative sono </a:t>
            </a:r>
            <a:r>
              <a:rPr lang="it-IT" dirty="0" smtClean="0">
                <a:solidFill>
                  <a:schemeClr val="bg1"/>
                </a:solidFill>
                <a:latin typeface="Georgia Pro Semibold" pitchFamily="18" charset="0"/>
              </a:rPr>
              <a:t>Scintoisti</a:t>
            </a:r>
            <a:r>
              <a:rPr lang="it-IT" dirty="0">
                <a:solidFill>
                  <a:schemeClr val="bg1"/>
                </a:solidFill>
                <a:latin typeface="Georgia Pro Semibold" pitchFamily="18" charset="0"/>
              </a:rPr>
              <a:t>, mentre i funerali </a:t>
            </a:r>
            <a:r>
              <a:rPr lang="it-IT" dirty="0" smtClean="0">
                <a:solidFill>
                  <a:schemeClr val="bg1"/>
                </a:solidFill>
                <a:latin typeface="Georgia Pro Semibold" pitchFamily="18" charset="0"/>
              </a:rPr>
              <a:t>Buddisti</a:t>
            </a:r>
            <a:r>
              <a:rPr lang="it-IT" dirty="0">
                <a:solidFill>
                  <a:schemeClr val="bg1"/>
                </a:solidFill>
                <a:latin typeface="Georgia Pro Semibold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90783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Risultati immagini per deva al portale m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2643182"/>
            <a:ext cx="5696487" cy="3805253"/>
          </a:xfrm>
          <a:prstGeom prst="rect">
            <a:avLst/>
          </a:prstGeom>
          <a:noFill/>
        </p:spPr>
      </p:pic>
      <p:pic>
        <p:nvPicPr>
          <p:cNvPr id="3077" name="Picture 5" descr="C:\Users\Utente\Desktop\religione\agyi.jpg"/>
          <p:cNvPicPr>
            <a:picLocks noChangeAspect="1" noChangeArrowheads="1"/>
          </p:cNvPicPr>
          <p:nvPr/>
        </p:nvPicPr>
        <p:blipFill>
          <a:blip r:embed="rId3"/>
          <a:srcRect t="-5454" r="50000"/>
          <a:stretch>
            <a:fillRect/>
          </a:stretch>
        </p:blipFill>
        <p:spPr bwMode="auto">
          <a:xfrm>
            <a:off x="214282" y="214290"/>
            <a:ext cx="1428760" cy="2762227"/>
          </a:xfrm>
          <a:prstGeom prst="rect">
            <a:avLst/>
          </a:prstGeom>
          <a:noFill/>
        </p:spPr>
      </p:pic>
      <p:pic>
        <p:nvPicPr>
          <p:cNvPr id="3078" name="Picture 6" descr="C:\Users\Utente\Desktop\religione\agyi.jpg"/>
          <p:cNvPicPr>
            <a:picLocks noChangeAspect="1" noChangeArrowheads="1"/>
          </p:cNvPicPr>
          <p:nvPr/>
        </p:nvPicPr>
        <p:blipFill>
          <a:blip r:embed="rId3"/>
          <a:srcRect l="47500"/>
          <a:stretch>
            <a:fillRect/>
          </a:stretch>
        </p:blipFill>
        <p:spPr bwMode="auto">
          <a:xfrm>
            <a:off x="7500958" y="285728"/>
            <a:ext cx="1500178" cy="2619376"/>
          </a:xfrm>
          <a:prstGeom prst="rect">
            <a:avLst/>
          </a:prstGeom>
          <a:noFill/>
        </p:spPr>
      </p:pic>
      <p:cxnSp>
        <p:nvCxnSpPr>
          <p:cNvPr id="9" name="Connettore 4 8"/>
          <p:cNvCxnSpPr>
            <a:endCxn id="3077" idx="2"/>
          </p:cNvCxnSpPr>
          <p:nvPr/>
        </p:nvCxnSpPr>
        <p:spPr>
          <a:xfrm rot="16200000" flipV="1">
            <a:off x="809578" y="3095602"/>
            <a:ext cx="1023987" cy="785818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Forma 10"/>
          <p:cNvCxnSpPr>
            <a:endCxn id="3078" idx="2"/>
          </p:cNvCxnSpPr>
          <p:nvPr/>
        </p:nvCxnSpPr>
        <p:spPr>
          <a:xfrm flipV="1">
            <a:off x="7500958" y="2905104"/>
            <a:ext cx="750089" cy="666772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2347772" y="500042"/>
            <a:ext cx="45528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it-IT" sz="3600" b="1" dirty="0" smtClean="0">
                <a:solidFill>
                  <a:schemeClr val="tx2"/>
                </a:solidFill>
                <a:latin typeface="Georgia Pro Semibold" pitchFamily="18" charset="0"/>
              </a:rPr>
              <a:t>I </a:t>
            </a:r>
            <a:r>
              <a:rPr lang="it-IT" sz="3600" b="1" dirty="0" err="1" smtClean="0">
                <a:solidFill>
                  <a:schemeClr val="tx2"/>
                </a:solidFill>
                <a:latin typeface="Georgia Pro Semibold" pitchFamily="18" charset="0"/>
              </a:rPr>
              <a:t>Re’Deva</a:t>
            </a:r>
            <a:r>
              <a:rPr lang="it-IT" sz="3600" b="1" dirty="0" smtClean="0">
                <a:solidFill>
                  <a:schemeClr val="tx2"/>
                </a:solidFill>
                <a:latin typeface="Georgia Pro Semibold" pitchFamily="18" charset="0"/>
              </a:rPr>
              <a:t>:</a:t>
            </a:r>
          </a:p>
          <a:p>
            <a:r>
              <a:rPr lang="it-IT" sz="3600" b="1" dirty="0" smtClean="0">
                <a:solidFill>
                  <a:schemeClr val="tx2"/>
                </a:solidFill>
                <a:latin typeface="Georgia Pro Semibold" pitchFamily="18" charset="0"/>
              </a:rPr>
              <a:t>Divinità Guardiane</a:t>
            </a:r>
            <a:endParaRPr lang="it-IT" sz="3600" b="1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94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>Monaci Buddhisti in Giappone</a:t>
            </a:r>
            <a:endParaRPr lang="it-IT" sz="40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971600" y="4365104"/>
            <a:ext cx="74168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i="1" dirty="0" smtClean="0">
                <a:latin typeface="Georgia Pro Semibold" pitchFamily="18" charset="0"/>
              </a:rPr>
              <a:t>Dal 1873:</a:t>
            </a:r>
          </a:p>
          <a:p>
            <a:pPr algn="ctr"/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Si possono sposare</a:t>
            </a:r>
          </a:p>
          <a:p>
            <a:pPr algn="ctr"/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Possono bere alcolici</a:t>
            </a:r>
          </a:p>
          <a:p>
            <a:pPr algn="ctr"/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Possono mangiare carne</a:t>
            </a:r>
          </a:p>
          <a:p>
            <a:pPr algn="ctr"/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Possono vivere fuori del tempio e </a:t>
            </a:r>
            <a:r>
              <a:rPr lang="it-IT" sz="2400" dirty="0" err="1" smtClean="0">
                <a:solidFill>
                  <a:schemeClr val="tx2"/>
                </a:solidFill>
                <a:latin typeface="Georgia Pro Semibold" pitchFamily="18" charset="0"/>
              </a:rPr>
              <a:t>recarsvisi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 solo per le funzioni religiose</a:t>
            </a:r>
            <a:endParaRPr lang="it-IT" sz="24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474863"/>
            <a:ext cx="5239469" cy="3318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897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i="1" dirty="0" smtClean="0">
                <a:latin typeface="Georgia Pro Semibold" pitchFamily="18" charset="0"/>
              </a:rPr>
              <a:t>Simboli del Buddhismo</a:t>
            </a:r>
            <a:endParaRPr lang="it-IT" sz="4000" i="1" dirty="0">
              <a:latin typeface="Georgia Pro Semibold" pitchFamily="18" charset="0"/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35"/>
          <a:stretch/>
        </p:blipFill>
        <p:spPr bwMode="auto">
          <a:xfrm>
            <a:off x="2051720" y="1628799"/>
            <a:ext cx="4923371" cy="3960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599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71"/>
          <a:stretch/>
        </p:blipFill>
        <p:spPr bwMode="auto">
          <a:xfrm>
            <a:off x="395536" y="1916832"/>
            <a:ext cx="4536504" cy="4386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-21121" y="548680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i="1" dirty="0" err="1" smtClean="0">
                <a:latin typeface="Georgia Pro Semibold" pitchFamily="18" charset="0"/>
              </a:rPr>
              <a:t>Magatama</a:t>
            </a:r>
            <a:endParaRPr lang="it-IT" sz="4000" i="1" dirty="0">
              <a:latin typeface="Georgia Pro Semibold" pitchFamily="18" charset="0"/>
            </a:endParaRP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216" y="1903906"/>
            <a:ext cx="3579514" cy="4411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127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1818"/>
            <a:ext cx="5917257" cy="337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it-IT" sz="4000" i="1" dirty="0" smtClean="0">
                <a:latin typeface="Georgia Pro Semibold" pitchFamily="18" charset="0"/>
              </a:rPr>
              <a:t>Simboli del Buddhismo</a:t>
            </a:r>
            <a:endParaRPr lang="it-IT" sz="4000" i="1" dirty="0">
              <a:latin typeface="Georgia Pro Semibold" pitchFamily="18" charset="0"/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80" t="17746" r="34156" b="41127"/>
          <a:stretch/>
        </p:blipFill>
        <p:spPr bwMode="auto">
          <a:xfrm>
            <a:off x="6372200" y="4454020"/>
            <a:ext cx="2767404" cy="2121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Connettore 2 5"/>
          <p:cNvCxnSpPr/>
          <p:nvPr/>
        </p:nvCxnSpPr>
        <p:spPr>
          <a:xfrm>
            <a:off x="3563888" y="2924944"/>
            <a:ext cx="3672408" cy="20882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924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5013176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it-IT" sz="3200" i="1" dirty="0" err="1" smtClean="0">
                <a:latin typeface="Georgia Pro Semibold" pitchFamily="18" charset="0"/>
              </a:rPr>
              <a:t>Hidari</a:t>
            </a:r>
            <a:r>
              <a:rPr lang="it-IT" sz="3200" i="1" dirty="0" smtClean="0">
                <a:latin typeface="Georgia Pro Semibold" pitchFamily="18" charset="0"/>
              </a:rPr>
              <a:t>= Sinistra</a:t>
            </a:r>
            <a:br>
              <a:rPr lang="it-IT" sz="3200" i="1" dirty="0" smtClean="0">
                <a:latin typeface="Georgia Pro Semibold" pitchFamily="18" charset="0"/>
              </a:rPr>
            </a:br>
            <a:r>
              <a:rPr lang="it-IT" sz="3200" i="1" dirty="0" smtClean="0">
                <a:latin typeface="Georgia Pro Semibold" pitchFamily="18" charset="0"/>
              </a:rPr>
              <a:t> </a:t>
            </a:r>
            <a:br>
              <a:rPr lang="it-IT" sz="3200" i="1" dirty="0" smtClean="0">
                <a:latin typeface="Georgia Pro Semibold" pitchFamily="18" charset="0"/>
              </a:rPr>
            </a:br>
            <a:r>
              <a:rPr lang="it-IT" sz="3200" i="1" dirty="0" err="1" smtClean="0">
                <a:latin typeface="Georgia Pro Semibold" pitchFamily="18" charset="0"/>
              </a:rPr>
              <a:t>Gomon</a:t>
            </a:r>
            <a:r>
              <a:rPr lang="it-IT" sz="3200" i="1" dirty="0" smtClean="0">
                <a:latin typeface="Georgia Pro Semibold" pitchFamily="18" charset="0"/>
              </a:rPr>
              <a:t>=Virgole</a:t>
            </a:r>
            <a:endParaRPr lang="it-IT" sz="3200" i="1" dirty="0">
              <a:latin typeface="Georgia Pro Semibold" pitchFamily="18" charset="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57" t="29012" r="37198" b="22783"/>
          <a:stretch/>
        </p:blipFill>
        <p:spPr bwMode="auto">
          <a:xfrm>
            <a:off x="2699792" y="1484784"/>
            <a:ext cx="3346101" cy="3305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0" y="42703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i="1" dirty="0" err="1" smtClean="0">
                <a:latin typeface="Georgia Pro Semibold" pitchFamily="18" charset="0"/>
              </a:rPr>
              <a:t>Hidari</a:t>
            </a:r>
            <a:r>
              <a:rPr lang="it-IT" sz="4000" i="1" dirty="0" smtClean="0">
                <a:latin typeface="Georgia Pro Semibold" pitchFamily="18" charset="0"/>
              </a:rPr>
              <a:t> </a:t>
            </a:r>
            <a:r>
              <a:rPr lang="it-IT" sz="4000" i="1" dirty="0" err="1" smtClean="0">
                <a:latin typeface="Georgia Pro Semibold" pitchFamily="18" charset="0"/>
              </a:rPr>
              <a:t>Gomon</a:t>
            </a:r>
            <a:endParaRPr lang="it-IT" sz="4000" i="1" dirty="0"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33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it-IT" i="1" dirty="0" smtClean="0">
              <a:latin typeface="Georgia Pro Semibold" pitchFamily="18" charset="0"/>
            </a:endParaRPr>
          </a:p>
          <a:p>
            <a:pPr marL="0" indent="0" algn="ctr">
              <a:buNone/>
            </a:pPr>
            <a:r>
              <a:rPr lang="it-IT" sz="2600" i="1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r>
              <a:rPr lang="it-IT" sz="4300" dirty="0" err="1">
                <a:solidFill>
                  <a:schemeClr val="tx2"/>
                </a:solidFill>
                <a:latin typeface="Georgia Pro Semibold" pitchFamily="18" charset="0"/>
              </a:rPr>
              <a:t>R</a:t>
            </a:r>
            <a:r>
              <a:rPr lang="it-IT" sz="4300" dirty="0" err="1" smtClean="0">
                <a:solidFill>
                  <a:schemeClr val="tx2"/>
                </a:solidFill>
                <a:latin typeface="Georgia Pro Semibold" pitchFamily="18" charset="0"/>
              </a:rPr>
              <a:t>yōbushintō</a:t>
            </a:r>
            <a:r>
              <a:rPr lang="it-IT" sz="4300" dirty="0" smtClean="0">
                <a:solidFill>
                  <a:schemeClr val="tx2"/>
                </a:solidFill>
                <a:latin typeface="Georgia Pro Semibold" pitchFamily="18" charset="0"/>
              </a:rPr>
              <a:t>: Lo </a:t>
            </a:r>
            <a:r>
              <a:rPr lang="it-IT" sz="4300" dirty="0" err="1" smtClean="0">
                <a:solidFill>
                  <a:schemeClr val="tx2"/>
                </a:solidFill>
                <a:latin typeface="Georgia Pro Semibold" pitchFamily="18" charset="0"/>
              </a:rPr>
              <a:t>Shinto</a:t>
            </a:r>
            <a:r>
              <a:rPr lang="it-IT" sz="4300" dirty="0" smtClean="0">
                <a:solidFill>
                  <a:schemeClr val="tx2"/>
                </a:solidFill>
                <a:latin typeface="Georgia Pro Semibold" pitchFamily="18" charset="0"/>
              </a:rPr>
              <a:t> dai due aspetti </a:t>
            </a:r>
          </a:p>
          <a:p>
            <a:pPr marL="0" indent="0" algn="ctr">
              <a:buNone/>
            </a:pPr>
            <a:endParaRPr lang="it-IT" sz="2600" i="1" dirty="0">
              <a:solidFill>
                <a:schemeClr val="tx2"/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r>
              <a:rPr lang="it-IT" sz="2600" dirty="0">
                <a:solidFill>
                  <a:schemeClr val="tx2"/>
                </a:solidFill>
                <a:latin typeface="Georgia Pro Semibold" pitchFamily="18" charset="0"/>
              </a:rPr>
              <a:t>I </a:t>
            </a:r>
            <a:r>
              <a:rPr lang="it-IT" sz="2600" dirty="0" err="1">
                <a:solidFill>
                  <a:schemeClr val="tx2"/>
                </a:solidFill>
                <a:latin typeface="Georgia Pro Semibold" pitchFamily="18" charset="0"/>
              </a:rPr>
              <a:t>K</a:t>
            </a:r>
            <a:r>
              <a:rPr lang="it-IT" sz="2600" dirty="0" err="1" smtClean="0">
                <a:solidFill>
                  <a:schemeClr val="tx2"/>
                </a:solidFill>
                <a:latin typeface="Georgia Pro Semibold" pitchFamily="18" charset="0"/>
              </a:rPr>
              <a:t>ami</a:t>
            </a:r>
            <a:r>
              <a:rPr lang="it-IT" sz="2600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r>
              <a:rPr lang="it-IT" sz="2600" dirty="0">
                <a:solidFill>
                  <a:schemeClr val="tx2"/>
                </a:solidFill>
                <a:latin typeface="Georgia Pro Semibold" pitchFamily="18" charset="0"/>
              </a:rPr>
              <a:t>venivano intesi come manifestazioni sul piano  fenomenico, di altrettanti </a:t>
            </a:r>
            <a:r>
              <a:rPr lang="it-IT" sz="2600" dirty="0" smtClean="0">
                <a:solidFill>
                  <a:schemeClr val="tx2"/>
                </a:solidFill>
                <a:latin typeface="Georgia Pro Semibold" pitchFamily="18" charset="0"/>
              </a:rPr>
              <a:t>Budda </a:t>
            </a:r>
            <a:r>
              <a:rPr lang="it-IT" sz="2600" dirty="0">
                <a:solidFill>
                  <a:schemeClr val="tx2"/>
                </a:solidFill>
                <a:latin typeface="Georgia Pro Semibold" pitchFamily="18" charset="0"/>
              </a:rPr>
              <a:t>o </a:t>
            </a:r>
            <a:r>
              <a:rPr lang="it-IT" sz="2600" dirty="0" err="1">
                <a:solidFill>
                  <a:schemeClr val="tx2"/>
                </a:solidFill>
                <a:latin typeface="Georgia Pro Semibold" pitchFamily="18" charset="0"/>
              </a:rPr>
              <a:t>B</a:t>
            </a:r>
            <a:r>
              <a:rPr lang="it-IT" sz="2600" dirty="0" err="1" smtClean="0">
                <a:solidFill>
                  <a:schemeClr val="tx2"/>
                </a:solidFill>
                <a:latin typeface="Georgia Pro Semibold" pitchFamily="18" charset="0"/>
              </a:rPr>
              <a:t>hodisattva</a:t>
            </a:r>
            <a:r>
              <a:rPr lang="it-IT" sz="2600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r>
              <a:rPr lang="it-IT" sz="2600" dirty="0">
                <a:solidFill>
                  <a:schemeClr val="tx2"/>
                </a:solidFill>
                <a:latin typeface="Georgia Pro Semibold" pitchFamily="18" charset="0"/>
              </a:rPr>
              <a:t>sul piano </a:t>
            </a:r>
            <a:r>
              <a:rPr lang="it-IT" sz="2600" dirty="0" smtClean="0">
                <a:solidFill>
                  <a:schemeClr val="tx2"/>
                </a:solidFill>
                <a:latin typeface="Georgia Pro Semibold" pitchFamily="18" charset="0"/>
              </a:rPr>
              <a:t>noumenico: </a:t>
            </a:r>
          </a:p>
          <a:p>
            <a:pPr marL="0" indent="0" algn="ctr">
              <a:buNone/>
            </a:pPr>
            <a:endParaRPr lang="it-IT" sz="2600" dirty="0" smtClean="0">
              <a:solidFill>
                <a:schemeClr val="tx2"/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r>
              <a:rPr lang="it-IT" sz="2600" dirty="0" smtClean="0">
                <a:solidFill>
                  <a:schemeClr val="tx2"/>
                </a:solidFill>
                <a:latin typeface="Georgia Pro Semibold" pitchFamily="18" charset="0"/>
              </a:rPr>
              <a:t>le </a:t>
            </a:r>
            <a:r>
              <a:rPr lang="it-IT" sz="2600" dirty="0">
                <a:solidFill>
                  <a:schemeClr val="tx2"/>
                </a:solidFill>
                <a:latin typeface="Georgia Pro Semibold" pitchFamily="18" charset="0"/>
              </a:rPr>
              <a:t>diverse divinità erano due aspetti di una stessa identità religiosa</a:t>
            </a:r>
            <a:r>
              <a:rPr lang="it-IT" sz="2600" dirty="0" smtClean="0">
                <a:solidFill>
                  <a:schemeClr val="tx2"/>
                </a:solidFill>
                <a:latin typeface="Georgia Pro Semibold" pitchFamily="18" charset="0"/>
              </a:rPr>
              <a:t>.</a:t>
            </a:r>
          </a:p>
          <a:p>
            <a:pPr marL="0" indent="0" algn="ctr">
              <a:buNone/>
            </a:pPr>
            <a:endParaRPr lang="it-IT" sz="2600" dirty="0">
              <a:solidFill>
                <a:schemeClr val="tx2"/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r>
              <a:rPr lang="it-IT" sz="2600" dirty="0" smtClean="0">
                <a:solidFill>
                  <a:schemeClr val="tx2"/>
                </a:solidFill>
                <a:latin typeface="Georgia Pro Semibold" pitchFamily="18" charset="0"/>
              </a:rPr>
              <a:t>I </a:t>
            </a:r>
            <a:r>
              <a:rPr lang="it-IT" sz="2600" dirty="0" err="1" smtClean="0">
                <a:solidFill>
                  <a:schemeClr val="tx2"/>
                </a:solidFill>
                <a:latin typeface="Georgia Pro Semibold" pitchFamily="18" charset="0"/>
              </a:rPr>
              <a:t>Kami</a:t>
            </a:r>
            <a:r>
              <a:rPr lang="it-IT" sz="2600" dirty="0" smtClean="0">
                <a:solidFill>
                  <a:schemeClr val="tx2"/>
                </a:solidFill>
                <a:latin typeface="Georgia Pro Semibold" pitchFamily="18" charset="0"/>
              </a:rPr>
              <a:t> non erano altro che dei Budda o dei </a:t>
            </a:r>
            <a:r>
              <a:rPr lang="it-IT" sz="2600" dirty="0" err="1" smtClean="0">
                <a:solidFill>
                  <a:schemeClr val="tx2"/>
                </a:solidFill>
                <a:latin typeface="Georgia Pro Semibold" pitchFamily="18" charset="0"/>
              </a:rPr>
              <a:t>Bodisattva</a:t>
            </a:r>
            <a:r>
              <a:rPr lang="it-IT" sz="2600" dirty="0" smtClean="0">
                <a:solidFill>
                  <a:schemeClr val="tx2"/>
                </a:solidFill>
                <a:latin typeface="Georgia Pro Semibold" pitchFamily="18" charset="0"/>
              </a:rPr>
              <a:t>, che, abbandonato il loro stato originari, erano apparsi in Giappone lasciando una traccia come </a:t>
            </a:r>
            <a:r>
              <a:rPr lang="it-IT" sz="2600" dirty="0" err="1" smtClean="0">
                <a:solidFill>
                  <a:schemeClr val="tx2"/>
                </a:solidFill>
                <a:latin typeface="Georgia Pro Semibold" pitchFamily="18" charset="0"/>
              </a:rPr>
              <a:t>Kami</a:t>
            </a:r>
            <a:r>
              <a:rPr lang="it-IT" sz="2600" dirty="0" smtClean="0">
                <a:solidFill>
                  <a:schemeClr val="tx2"/>
                </a:solidFill>
                <a:latin typeface="Georgia Pro Semibold" pitchFamily="18" charset="0"/>
              </a:rPr>
              <a:t>.      </a:t>
            </a:r>
            <a:endParaRPr lang="it-IT" sz="2600" dirty="0">
              <a:solidFill>
                <a:schemeClr val="tx2"/>
              </a:solidFill>
              <a:latin typeface="Georgia Pro Semibold" pitchFamily="18" charset="0"/>
            </a:endParaRPr>
          </a:p>
          <a:p>
            <a:endParaRPr lang="it-IT" sz="2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07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8"/>
            <a:ext cx="3781201" cy="5050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egnaposto contenuto 2"/>
          <p:cNvSpPr>
            <a:spLocks noGrp="1"/>
          </p:cNvSpPr>
          <p:nvPr>
            <p:ph idx="1"/>
          </p:nvPr>
        </p:nvSpPr>
        <p:spPr>
          <a:xfrm>
            <a:off x="4716016" y="1340768"/>
            <a:ext cx="405891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 dirty="0"/>
          </a:p>
          <a:p>
            <a:pPr marL="0" indent="0" algn="ctr">
              <a:buNone/>
            </a:pPr>
            <a:r>
              <a:rPr lang="it-IT" sz="2400" i="1" dirty="0" err="1" smtClean="0">
                <a:solidFill>
                  <a:schemeClr val="tx2"/>
                </a:solidFill>
                <a:latin typeface="Georgia Pro Semibold" pitchFamily="18" charset="0"/>
              </a:rPr>
              <a:t>Amaterasu</a:t>
            </a:r>
            <a:r>
              <a:rPr lang="it-IT" sz="2400" i="1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r>
              <a:rPr lang="it-IT" sz="2400" i="1" dirty="0">
                <a:solidFill>
                  <a:schemeClr val="tx2"/>
                </a:solidFill>
                <a:latin typeface="Georgia Pro Semibold" pitchFamily="18" charset="0"/>
              </a:rPr>
              <a:t>viene associata al budda cosmico </a:t>
            </a:r>
            <a:r>
              <a:rPr lang="it-IT" sz="2400" i="1" dirty="0" smtClean="0">
                <a:solidFill>
                  <a:schemeClr val="tx2"/>
                </a:solidFill>
                <a:latin typeface="Georgia Pro Semibold" pitchFamily="18" charset="0"/>
              </a:rPr>
              <a:t> , chiamato </a:t>
            </a:r>
          </a:p>
          <a:p>
            <a:pPr marL="0" indent="0" algn="ctr">
              <a:buNone/>
            </a:pPr>
            <a:r>
              <a:rPr lang="it-IT" sz="2400" i="1" dirty="0" err="1" smtClean="0">
                <a:solidFill>
                  <a:schemeClr val="tx2"/>
                </a:solidFill>
                <a:latin typeface="Georgia Pro Semibold" pitchFamily="18" charset="0"/>
              </a:rPr>
              <a:t>Dainichi</a:t>
            </a:r>
            <a:r>
              <a:rPr lang="it-IT" sz="2400" i="1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</a:p>
          <a:p>
            <a:pPr marL="0" indent="0" algn="ctr">
              <a:buNone/>
            </a:pPr>
            <a:r>
              <a:rPr lang="it-IT" sz="2400" i="1" dirty="0" smtClean="0">
                <a:solidFill>
                  <a:schemeClr val="tx2"/>
                </a:solidFill>
                <a:latin typeface="Georgia Pro Semibold" pitchFamily="18" charset="0"/>
              </a:rPr>
              <a:t>il </a:t>
            </a:r>
            <a:r>
              <a:rPr lang="it-IT" sz="2400" i="1" dirty="0">
                <a:solidFill>
                  <a:schemeClr val="tx2"/>
                </a:solidFill>
                <a:latin typeface="Georgia Pro Semibold" pitchFamily="18" charset="0"/>
              </a:rPr>
              <a:t>grande </a:t>
            </a:r>
            <a:r>
              <a:rPr lang="it-IT" sz="2400" i="1" dirty="0" smtClean="0">
                <a:solidFill>
                  <a:schemeClr val="tx2"/>
                </a:solidFill>
                <a:latin typeface="Georgia Pro Semibold" pitchFamily="18" charset="0"/>
              </a:rPr>
              <a:t>Sole</a:t>
            </a:r>
          </a:p>
          <a:p>
            <a:pPr marL="0" indent="0" algn="ctr">
              <a:buNone/>
            </a:pPr>
            <a:r>
              <a:rPr lang="it-IT" sz="2400" i="1" dirty="0" err="1" smtClean="0">
                <a:solidFill>
                  <a:schemeClr val="tx2"/>
                </a:solidFill>
                <a:latin typeface="Georgia Pro Semibold" pitchFamily="18" charset="0"/>
              </a:rPr>
              <a:t>Amaterasu</a:t>
            </a:r>
            <a:r>
              <a:rPr lang="it-IT" sz="2400" i="1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r>
              <a:rPr lang="it-IT" sz="2400" i="1" dirty="0">
                <a:solidFill>
                  <a:schemeClr val="tx2"/>
                </a:solidFill>
                <a:latin typeface="Georgia Pro Semibold" pitchFamily="18" charset="0"/>
              </a:rPr>
              <a:t>ne è </a:t>
            </a:r>
            <a:r>
              <a:rPr lang="it-IT" sz="2400" i="1" dirty="0" smtClean="0">
                <a:solidFill>
                  <a:schemeClr val="tx2"/>
                </a:solidFill>
                <a:latin typeface="Georgia Pro Semibold" pitchFamily="18" charset="0"/>
              </a:rPr>
              <a:t>l’impronta</a:t>
            </a:r>
            <a:r>
              <a:rPr lang="it-IT" sz="2400" i="1" dirty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r>
              <a:rPr lang="it-IT" sz="2400" i="1" dirty="0" smtClean="0">
                <a:solidFill>
                  <a:schemeClr val="tx2"/>
                </a:solidFill>
                <a:latin typeface="Georgia Pro Semibold" pitchFamily="18" charset="0"/>
              </a:rPr>
              <a:t>sulla terra.</a:t>
            </a:r>
            <a:endParaRPr lang="it-IT" sz="2400" i="1" dirty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/>
            <a:endParaRPr lang="it-IT" sz="2400" i="1" dirty="0"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81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15954"/>
            <a:ext cx="5964305" cy="4479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tangolo 3"/>
          <p:cNvSpPr/>
          <p:nvPr/>
        </p:nvSpPr>
        <p:spPr>
          <a:xfrm>
            <a:off x="536920" y="5157192"/>
            <a:ext cx="8280920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Nascono i templi </a:t>
            </a:r>
            <a:r>
              <a:rPr lang="it-IT" sz="2400" dirty="0" err="1">
                <a:solidFill>
                  <a:schemeClr val="tx2"/>
                </a:solidFill>
                <a:latin typeface="Georgia Pro Semibold" pitchFamily="18" charset="0"/>
              </a:rPr>
              <a:t>Shintō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– Buddisti</a:t>
            </a:r>
          </a:p>
          <a:p>
            <a:pPr algn="ctr">
              <a:spcBef>
                <a:spcPct val="20000"/>
              </a:spcBef>
            </a:pP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r>
              <a:rPr lang="it-IT" sz="2400" dirty="0" err="1" smtClean="0">
                <a:solidFill>
                  <a:schemeClr val="tx2"/>
                </a:solidFill>
                <a:latin typeface="Georgia Pro Semibold" pitchFamily="18" charset="0"/>
              </a:rPr>
              <a:t>Jinguji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,  con portali,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caratteristiche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architettoniche ed altari delle due religioni  </a:t>
            </a:r>
          </a:p>
        </p:txBody>
      </p:sp>
    </p:spTree>
    <p:extLst>
      <p:ext uri="{BB962C8B-B14F-4D97-AF65-F5344CB8AC3E}">
        <p14:creationId xmlns:p14="http://schemas.microsoft.com/office/powerpoint/2010/main" val="34379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612518" y="1095955"/>
            <a:ext cx="1137085" cy="332558"/>
          </a:xfrm>
          <a:prstGeom prst="rect">
            <a:avLst/>
          </a:prstGeom>
          <a:noFill/>
        </p:spPr>
        <p:txBody>
          <a:bodyPr wrap="none" lIns="55044" tIns="27511" rIns="55044" bIns="27511" rtlCol="0">
            <a:spAutoFit/>
          </a:bodyPr>
          <a:lstStyle/>
          <a:p>
            <a:pPr defTabSz="275183" fontAlgn="base">
              <a:spcBef>
                <a:spcPct val="0"/>
              </a:spcBef>
              <a:spcAft>
                <a:spcPct val="0"/>
              </a:spcAft>
            </a:pPr>
            <a:r>
              <a:rPr lang="it-IT" dirty="0" err="1" smtClean="0">
                <a:solidFill>
                  <a:prstClr val="black"/>
                </a:solidFill>
                <a:latin typeface="Arial" charset="0"/>
                <a:cs typeface="Arial" charset="0"/>
              </a:rPr>
              <a:t>Koya</a:t>
            </a:r>
            <a:r>
              <a:rPr lang="it-IT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san </a:t>
            </a:r>
            <a:endParaRPr lang="it-IT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15362" name="Picture 2" descr="C:\Users\Utente\Desktop\fotogiappone2019\IMG_20190505_13464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47"/>
          <a:stretch/>
        </p:blipFill>
        <p:spPr bwMode="auto">
          <a:xfrm>
            <a:off x="4211960" y="357090"/>
            <a:ext cx="4644045" cy="622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521587" y="2359695"/>
            <a:ext cx="2794811" cy="1445944"/>
          </a:xfrm>
          <a:prstGeom prst="rect">
            <a:avLst/>
          </a:prstGeom>
          <a:solidFill>
            <a:schemeClr val="bg1"/>
          </a:solidFill>
        </p:spPr>
        <p:txBody>
          <a:bodyPr wrap="square" lIns="90848" tIns="45420" rIns="90848" bIns="45420" rtlCol="0">
            <a:spAutoFit/>
          </a:bodyPr>
          <a:lstStyle/>
          <a:p>
            <a:pPr algn="ctr" defTabSz="275183" fontAlgn="base">
              <a:spcBef>
                <a:spcPct val="0"/>
              </a:spcBef>
              <a:spcAft>
                <a:spcPct val="0"/>
              </a:spcAft>
            </a:pPr>
            <a:r>
              <a:rPr lang="ja-JP" altLang="it-IT" sz="4400" b="1" dirty="0">
                <a:solidFill>
                  <a:schemeClr val="tx2"/>
                </a:solidFill>
                <a:latin typeface="Georgia Pro Semibold" pitchFamily="18" charset="0"/>
                <a:cs typeface="Arial" charset="0"/>
              </a:rPr>
              <a:t>高野山</a:t>
            </a:r>
            <a:r>
              <a:rPr lang="it-IT" altLang="ja-JP" sz="4400" b="1" dirty="0" err="1">
                <a:solidFill>
                  <a:schemeClr val="tx2"/>
                </a:solidFill>
                <a:latin typeface="Georgia Pro Semibold" pitchFamily="18" charset="0"/>
                <a:cs typeface="Arial" charset="0"/>
              </a:rPr>
              <a:t>Koya</a:t>
            </a:r>
            <a:r>
              <a:rPr lang="it-IT" altLang="ja-JP" sz="4400" b="1" dirty="0">
                <a:solidFill>
                  <a:schemeClr val="tx2"/>
                </a:solidFill>
                <a:latin typeface="Georgia Pro Semibold" pitchFamily="18" charset="0"/>
                <a:cs typeface="Arial" charset="0"/>
              </a:rPr>
              <a:t>-san</a:t>
            </a:r>
            <a:r>
              <a:rPr lang="it-IT" sz="4400" b="1" dirty="0">
                <a:solidFill>
                  <a:schemeClr val="tx2"/>
                </a:solidFill>
                <a:latin typeface="Georgia Pro Semibold" pitchFamily="18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517688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1268760"/>
            <a:ext cx="8424936" cy="4525963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it-IT" i="1" dirty="0" smtClean="0">
                <a:latin typeface="Georgia Pro Semibold" pitchFamily="18" charset="0"/>
              </a:rPr>
              <a:t> </a:t>
            </a:r>
            <a:r>
              <a:rPr lang="it-IT" dirty="0" smtClean="0">
                <a:solidFill>
                  <a:schemeClr val="tx2"/>
                </a:solidFill>
                <a:latin typeface="Georgia Pro Semibold" pitchFamily="18" charset="0"/>
              </a:rPr>
              <a:t>Lo </a:t>
            </a:r>
            <a:r>
              <a:rPr lang="it-IT" dirty="0" err="1" smtClean="0">
                <a:solidFill>
                  <a:schemeClr val="tx2"/>
                </a:solidFill>
                <a:latin typeface="Georgia Pro Semibold" pitchFamily="18" charset="0"/>
              </a:rPr>
              <a:t>Shintō</a:t>
            </a:r>
            <a:r>
              <a:rPr lang="it-IT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r>
              <a:rPr lang="it-IT" dirty="0">
                <a:solidFill>
                  <a:schemeClr val="tx2"/>
                </a:solidFill>
                <a:latin typeface="Georgia Pro Semibold" pitchFamily="18" charset="0"/>
              </a:rPr>
              <a:t>è la religione da praticare in questa vita, inerente a questo mondo , mentre il Buddhismo riguarda l’aldilà e gli aspetti strettamente legati all’anima, sottolinea l’aspetto transitorio di questa vita </a:t>
            </a:r>
            <a:r>
              <a:rPr lang="it-IT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</a:p>
          <a:p>
            <a:pPr marL="0" indent="0" algn="ctr">
              <a:buNone/>
            </a:pPr>
            <a:endParaRPr lang="it-IT" dirty="0">
              <a:solidFill>
                <a:schemeClr val="tx2"/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r>
              <a:rPr lang="it-IT" dirty="0" smtClean="0">
                <a:solidFill>
                  <a:schemeClr val="tx2"/>
                </a:solidFill>
                <a:latin typeface="Georgia Pro Semibold" pitchFamily="18" charset="0"/>
              </a:rPr>
              <a:t> Nascite</a:t>
            </a:r>
            <a:r>
              <a:rPr lang="it-IT" dirty="0">
                <a:solidFill>
                  <a:schemeClr val="tx2"/>
                </a:solidFill>
                <a:latin typeface="Georgia Pro Semibold" pitchFamily="18" charset="0"/>
              </a:rPr>
              <a:t>, attribuzione dei nomi, matrimoni e riti legati alle attività lavorative sono </a:t>
            </a:r>
            <a:r>
              <a:rPr lang="it-IT" dirty="0" smtClean="0">
                <a:solidFill>
                  <a:schemeClr val="tx2"/>
                </a:solidFill>
                <a:latin typeface="Georgia Pro Semibold" pitchFamily="18" charset="0"/>
              </a:rPr>
              <a:t>Scintoisti</a:t>
            </a:r>
            <a:r>
              <a:rPr lang="it-IT" dirty="0">
                <a:solidFill>
                  <a:schemeClr val="tx2"/>
                </a:solidFill>
                <a:latin typeface="Georgia Pro Semibold" pitchFamily="18" charset="0"/>
              </a:rPr>
              <a:t>, mentre i funerali </a:t>
            </a:r>
            <a:r>
              <a:rPr lang="it-IT" dirty="0" smtClean="0">
                <a:solidFill>
                  <a:schemeClr val="tx2"/>
                </a:solidFill>
                <a:latin typeface="Georgia Pro Semibold" pitchFamily="18" charset="0"/>
              </a:rPr>
              <a:t>Buddisti</a:t>
            </a:r>
            <a:r>
              <a:rPr lang="it-IT" dirty="0">
                <a:solidFill>
                  <a:schemeClr val="tx2"/>
                </a:solidFill>
                <a:latin typeface="Georgia Pro Semibold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3667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IMITERO BUDDISTA secolare - Recensioni su Koyasan Okunoin, Koya-cho -  Tripadvis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497" y="1948714"/>
            <a:ext cx="5799005" cy="4343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3174594" y="329764"/>
            <a:ext cx="2794811" cy="1445944"/>
          </a:xfrm>
          <a:prstGeom prst="rect">
            <a:avLst/>
          </a:prstGeom>
          <a:solidFill>
            <a:schemeClr val="bg1"/>
          </a:solidFill>
        </p:spPr>
        <p:txBody>
          <a:bodyPr wrap="square" lIns="90848" tIns="45420" rIns="90848" bIns="45420" rtlCol="0">
            <a:spAutoFit/>
          </a:bodyPr>
          <a:lstStyle/>
          <a:p>
            <a:pPr algn="ctr" defTabSz="275183" fontAlgn="base">
              <a:spcBef>
                <a:spcPct val="0"/>
              </a:spcBef>
              <a:spcAft>
                <a:spcPct val="0"/>
              </a:spcAft>
            </a:pPr>
            <a:r>
              <a:rPr lang="ja-JP" altLang="it-IT" sz="4400" b="1" dirty="0">
                <a:solidFill>
                  <a:schemeClr val="tx2"/>
                </a:solidFill>
                <a:latin typeface="Georgia Pro Semibold" pitchFamily="18" charset="0"/>
                <a:cs typeface="Arial" charset="0"/>
              </a:rPr>
              <a:t>高野山</a:t>
            </a:r>
            <a:r>
              <a:rPr lang="it-IT" altLang="ja-JP" sz="4400" b="1" dirty="0" err="1">
                <a:solidFill>
                  <a:schemeClr val="tx2"/>
                </a:solidFill>
                <a:latin typeface="Georgia Pro Semibold" pitchFamily="18" charset="0"/>
                <a:cs typeface="Arial" charset="0"/>
              </a:rPr>
              <a:t>Koya</a:t>
            </a:r>
            <a:r>
              <a:rPr lang="it-IT" altLang="ja-JP" sz="4400" b="1" dirty="0">
                <a:solidFill>
                  <a:schemeClr val="tx2"/>
                </a:solidFill>
                <a:latin typeface="Georgia Pro Semibold" pitchFamily="18" charset="0"/>
                <a:cs typeface="Arial" charset="0"/>
              </a:rPr>
              <a:t>-san</a:t>
            </a:r>
            <a:r>
              <a:rPr lang="it-IT" sz="4400" b="1" dirty="0">
                <a:solidFill>
                  <a:schemeClr val="tx2"/>
                </a:solidFill>
                <a:latin typeface="Georgia Pro Semibold" pitchFamily="18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889234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12" t="25329" r="51267" b="63005"/>
          <a:stretch/>
        </p:blipFill>
        <p:spPr bwMode="auto">
          <a:xfrm>
            <a:off x="214450" y="148928"/>
            <a:ext cx="823788" cy="674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Segnaposto contenuto 2"/>
          <p:cNvSpPr txBox="1">
            <a:spLocks/>
          </p:cNvSpPr>
          <p:nvPr/>
        </p:nvSpPr>
        <p:spPr>
          <a:xfrm>
            <a:off x="1519846" y="822936"/>
            <a:ext cx="6114264" cy="1899412"/>
          </a:xfrm>
          <a:prstGeom prst="rect">
            <a:avLst/>
          </a:prstGeom>
        </p:spPr>
        <p:txBody>
          <a:bodyPr vert="horz" lIns="91361" tIns="45680" rIns="91361" bIns="45680" rtlCol="0" anchor="ctr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it-IT" sz="3200" b="1" dirty="0" smtClean="0">
                <a:solidFill>
                  <a:schemeClr val="tx2"/>
                </a:solidFill>
                <a:latin typeface="Georgia Pro Semibold" pitchFamily="18" charset="0"/>
              </a:rPr>
              <a:t>Pellegrinaggi ed Amuleti </a:t>
            </a:r>
            <a:endParaRPr lang="it-IT" sz="3200" b="1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sp>
        <p:nvSpPr>
          <p:cNvPr id="12" name="object 2"/>
          <p:cNvSpPr>
            <a:spLocks noChangeArrowheads="1"/>
          </p:cNvSpPr>
          <p:nvPr/>
        </p:nvSpPr>
        <p:spPr bwMode="auto">
          <a:xfrm>
            <a:off x="1519845" y="2780928"/>
            <a:ext cx="6114265" cy="3816424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/>
            <a:endParaRPr lang="it-IT">
              <a:latin typeface="Calibri" pitchFamily="34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4978" y="260648"/>
            <a:ext cx="9143999" cy="1938960"/>
          </a:xfrm>
          <a:prstGeom prst="rect">
            <a:avLst/>
          </a:prstGeom>
        </p:spPr>
        <p:txBody>
          <a:bodyPr wrap="square" lIns="91409" tIns="45704" rIns="91409" bIns="45704">
            <a:spAutoFit/>
          </a:bodyPr>
          <a:lstStyle/>
          <a:p>
            <a:pPr algn="ctr" defTabSz="914088"/>
            <a:r>
              <a:rPr lang="it-IT" sz="4000" dirty="0">
                <a:solidFill>
                  <a:schemeClr val="tx2"/>
                </a:solidFill>
                <a:latin typeface="Georgia Pro Semibold" pitchFamily="18" charset="0"/>
              </a:rPr>
              <a:t>16:15- 17:15 </a:t>
            </a:r>
            <a: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>Parte seconda </a:t>
            </a:r>
            <a:endParaRPr lang="it-IT" sz="4000" dirty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 defTabSz="914088"/>
            <a:endParaRPr lang="it-IT" sz="4000" dirty="0">
              <a:solidFill>
                <a:prstClr val="black"/>
              </a:solidFill>
              <a:latin typeface="Georgia Pro Semibold" pitchFamily="18" charset="0"/>
            </a:endParaRPr>
          </a:p>
          <a:p>
            <a:pPr algn="ctr" defTabSz="914088"/>
            <a:r>
              <a:rPr lang="it-IT" sz="4000" dirty="0">
                <a:solidFill>
                  <a:prstClr val="black"/>
                </a:solidFill>
                <a:latin typeface="Georgia Pro Semibold" pitchFamily="18" charset="0"/>
              </a:rPr>
              <a:t> </a:t>
            </a:r>
            <a:endParaRPr lang="it-IT" sz="3600" dirty="0">
              <a:solidFill>
                <a:prstClr val="black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39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0" y="516419"/>
            <a:ext cx="9144000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3200" dirty="0" smtClean="0">
                <a:solidFill>
                  <a:schemeClr val="tx2"/>
                </a:solidFill>
                <a:latin typeface="Georgia Pro Semibold" pitchFamily="18" charset="0"/>
              </a:rPr>
              <a:t>Portale</a:t>
            </a:r>
            <a:endParaRPr lang="it-IT" sz="32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09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tente\Desktop\religione\mon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04" y="3190167"/>
            <a:ext cx="4335368" cy="3428395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0" y="516419"/>
            <a:ext cx="9144000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3200" dirty="0" smtClean="0">
                <a:solidFill>
                  <a:schemeClr val="tx2"/>
                </a:solidFill>
                <a:latin typeface="Georgia Pro Semibold" pitchFamily="18" charset="0"/>
              </a:rPr>
              <a:t>Portale</a:t>
            </a:r>
            <a:endParaRPr lang="it-IT" sz="32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289768" y="1336044"/>
            <a:ext cx="4282232" cy="107721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3200" b="1" dirty="0" err="1" smtClean="0">
                <a:solidFill>
                  <a:schemeClr val="tx2"/>
                </a:solidFill>
                <a:latin typeface="Georgia Pro Semibold" pitchFamily="18" charset="0"/>
              </a:rPr>
              <a:t>Mon</a:t>
            </a:r>
            <a:r>
              <a:rPr lang="ja-JP" altLang="it-IT" sz="3200" b="1" dirty="0" smtClean="0">
                <a:solidFill>
                  <a:schemeClr val="tx2"/>
                </a:solidFill>
                <a:latin typeface="Georgia Pro Semibold" pitchFamily="18" charset="0"/>
              </a:rPr>
              <a:t>　門</a:t>
            </a:r>
            <a:endParaRPr lang="it-IT" sz="3200" b="1" dirty="0" smtClean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/>
            <a:r>
              <a:rPr lang="it-IT" sz="3200" b="1" dirty="0" smtClean="0">
                <a:solidFill>
                  <a:schemeClr val="tx2"/>
                </a:solidFill>
                <a:latin typeface="Georgia Pro Semibold" pitchFamily="18" charset="0"/>
              </a:rPr>
              <a:t>Buddismo</a:t>
            </a:r>
            <a:endParaRPr lang="it-IT" sz="3200" b="1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66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tente\Desktop\religione\mon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04" y="3190167"/>
            <a:ext cx="4335368" cy="3428395"/>
          </a:xfrm>
          <a:prstGeom prst="rect">
            <a:avLst/>
          </a:prstGeom>
          <a:noFill/>
        </p:spPr>
      </p:pic>
      <p:pic>
        <p:nvPicPr>
          <p:cNvPr id="1028" name="Picture 4" descr="C:\Users\Utente\Desktop\religione\torri 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9129" y="3190168"/>
            <a:ext cx="4176464" cy="3428396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0" y="516419"/>
            <a:ext cx="9144000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3200" dirty="0" smtClean="0">
                <a:solidFill>
                  <a:schemeClr val="tx2"/>
                </a:solidFill>
                <a:latin typeface="Georgia Pro Semibold" pitchFamily="18" charset="0"/>
              </a:rPr>
              <a:t>Portale</a:t>
            </a:r>
            <a:endParaRPr lang="it-IT" sz="32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289768" y="1336044"/>
            <a:ext cx="4282232" cy="107721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3200" b="1" dirty="0" err="1" smtClean="0">
                <a:solidFill>
                  <a:schemeClr val="tx2"/>
                </a:solidFill>
                <a:latin typeface="Georgia Pro Semibold" pitchFamily="18" charset="0"/>
              </a:rPr>
              <a:t>Mon</a:t>
            </a:r>
            <a:r>
              <a:rPr lang="ja-JP" altLang="it-IT" sz="3200" b="1" dirty="0" smtClean="0">
                <a:solidFill>
                  <a:schemeClr val="tx2"/>
                </a:solidFill>
                <a:latin typeface="Georgia Pro Semibold" pitchFamily="18" charset="0"/>
              </a:rPr>
              <a:t>　門</a:t>
            </a:r>
            <a:endParaRPr lang="it-IT" sz="3200" b="1" dirty="0" smtClean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/>
            <a:r>
              <a:rPr lang="it-IT" sz="3200" b="1" dirty="0" smtClean="0">
                <a:solidFill>
                  <a:schemeClr val="tx2"/>
                </a:solidFill>
                <a:latin typeface="Georgia Pro Semibold" pitchFamily="18" charset="0"/>
              </a:rPr>
              <a:t>Buddismo</a:t>
            </a:r>
            <a:endParaRPr lang="it-IT" sz="3200" b="1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4769129" y="1340768"/>
            <a:ext cx="4176464" cy="107721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chemeClr val="tx2"/>
                </a:solidFill>
                <a:latin typeface="Georgia Pro Semibold" pitchFamily="18" charset="0"/>
              </a:rPr>
              <a:t>Torii</a:t>
            </a:r>
            <a:r>
              <a:rPr lang="ja-JP" altLang="it-IT" sz="3200" b="1" dirty="0" smtClean="0">
                <a:solidFill>
                  <a:schemeClr val="tx2"/>
                </a:solidFill>
                <a:latin typeface="Georgia Pro Semibold" pitchFamily="18" charset="0"/>
              </a:rPr>
              <a:t>　鳥居</a:t>
            </a:r>
            <a:endParaRPr lang="it-IT" sz="3200" b="1" dirty="0" smtClean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/>
            <a:r>
              <a:rPr lang="it-IT" sz="3200" b="1" dirty="0" smtClean="0">
                <a:solidFill>
                  <a:schemeClr val="tx2"/>
                </a:solidFill>
                <a:latin typeface="Georgia Pro Semibold" pitchFamily="18" charset="0"/>
              </a:rPr>
              <a:t>Shintoismo</a:t>
            </a:r>
            <a:endParaRPr lang="it-IT" sz="3200" b="1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66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Risultato immagine per  tempio buddista e scintois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957042"/>
            <a:ext cx="5657513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75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683568" y="54868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smtClean="0">
                <a:solidFill>
                  <a:schemeClr val="tx2"/>
                </a:solidFill>
                <a:latin typeface="Georgia Pro Semibold" pitchFamily="18" charset="0"/>
              </a:rPr>
              <a:t>Come coesistono in una persona possono  condividere uno stesso luogo</a:t>
            </a:r>
            <a:endParaRPr lang="it-IT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pic>
        <p:nvPicPr>
          <p:cNvPr id="7172" name="Picture 4" descr="Risultato immagine per  tempio buddista e scintois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957042"/>
            <a:ext cx="5657513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736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5198" y="260648"/>
            <a:ext cx="914399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>16:10- 17:15 </a:t>
            </a:r>
            <a:r>
              <a:rPr lang="it-IT" sz="4000" dirty="0">
                <a:solidFill>
                  <a:schemeClr val="tx2"/>
                </a:solidFill>
                <a:latin typeface="Georgia Pro Semibold" pitchFamily="18" charset="0"/>
              </a:rPr>
              <a:t>Parte seconda </a:t>
            </a:r>
            <a: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>:</a:t>
            </a:r>
          </a:p>
          <a:p>
            <a:pPr algn="ctr"/>
            <a:endParaRPr lang="it-IT" sz="4000" dirty="0" smtClean="0">
              <a:solidFill>
                <a:prstClr val="black"/>
              </a:solidFill>
              <a:latin typeface="Georgia Pro Semibold" pitchFamily="18" charset="0"/>
            </a:endParaRPr>
          </a:p>
          <a:p>
            <a:pPr algn="ctr"/>
            <a:r>
              <a:rPr lang="it-IT" sz="4000" dirty="0" smtClean="0">
                <a:solidFill>
                  <a:prstClr val="black"/>
                </a:solidFill>
                <a:latin typeface="Georgia Pro Semibold" pitchFamily="18" charset="0"/>
              </a:rPr>
              <a:t> </a:t>
            </a:r>
            <a:endParaRPr lang="it-IT" sz="3600" dirty="0">
              <a:solidFill>
                <a:prstClr val="black"/>
              </a:solidFill>
              <a:latin typeface="Georgia Pro Semibold" pitchFamily="18" charset="0"/>
            </a:endParaRPr>
          </a:p>
          <a:p>
            <a:pPr algn="ctr"/>
            <a:endParaRPr lang="it-IT" sz="4000" dirty="0">
              <a:solidFill>
                <a:prstClr val="black"/>
              </a:solidFill>
            </a:endParaRPr>
          </a:p>
        </p:txBody>
      </p:sp>
      <p:sp>
        <p:nvSpPr>
          <p:cNvPr id="8" name="Segnaposto contenuto 2"/>
          <p:cNvSpPr txBox="1">
            <a:spLocks/>
          </p:cNvSpPr>
          <p:nvPr/>
        </p:nvSpPr>
        <p:spPr>
          <a:xfrm>
            <a:off x="452681" y="723520"/>
            <a:ext cx="8238637" cy="1628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i="1" dirty="0" smtClean="0">
                <a:latin typeface="Georgia Pro Semibold" pitchFamily="18" charset="0"/>
              </a:rPr>
              <a:t> </a:t>
            </a:r>
            <a:r>
              <a:rPr lang="it-IT" sz="4000" b="1" dirty="0" smtClean="0">
                <a:latin typeface="Georgia Pro Semibold" pitchFamily="18" charset="0"/>
              </a:rPr>
              <a:t>«</a:t>
            </a:r>
            <a:r>
              <a:rPr lang="it-IT" sz="4000" b="1" dirty="0">
                <a:solidFill>
                  <a:schemeClr val="tx2"/>
                </a:solidFill>
                <a:latin typeface="Georgia Pro Semibold" pitchFamily="18" charset="0"/>
              </a:rPr>
              <a:t>Pellegrinaggi ed </a:t>
            </a:r>
            <a:r>
              <a:rPr lang="it-IT" sz="4000" b="1" dirty="0" smtClean="0">
                <a:solidFill>
                  <a:schemeClr val="tx2"/>
                </a:solidFill>
                <a:latin typeface="Georgia Pro Semibold" pitchFamily="18" charset="0"/>
              </a:rPr>
              <a:t>Amuleti»</a:t>
            </a:r>
            <a:endParaRPr lang="it-IT" sz="4000" b="1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12" t="25329" r="51267" b="63005"/>
          <a:stretch/>
        </p:blipFill>
        <p:spPr bwMode="auto">
          <a:xfrm>
            <a:off x="214450" y="148928"/>
            <a:ext cx="823788" cy="674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bject 2"/>
          <p:cNvSpPr>
            <a:spLocks noChangeArrowheads="1"/>
          </p:cNvSpPr>
          <p:nvPr/>
        </p:nvSpPr>
        <p:spPr bwMode="auto">
          <a:xfrm>
            <a:off x="233576" y="2294474"/>
            <a:ext cx="3969022" cy="267356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/>
            <a:endParaRPr lang="it-IT">
              <a:latin typeface="Calibri" pitchFamily="34" charset="0"/>
            </a:endParaRPr>
          </a:p>
        </p:txBody>
      </p:sp>
      <p:pic>
        <p:nvPicPr>
          <p:cNvPr id="10" name="Picture 4" descr="Tamagoyaki (Giappone) – ONG TA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861048"/>
            <a:ext cx="3985114" cy="260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38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826" y="1700808"/>
            <a:ext cx="4380347" cy="3898509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0" y="130264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chemeClr val="tx2"/>
                </a:solidFill>
                <a:latin typeface="Georgia Pro Semibold" pitchFamily="18" charset="0"/>
                <a:cs typeface="Verdana"/>
              </a:rPr>
              <a:t>Cristianesimo</a:t>
            </a:r>
          </a:p>
          <a:p>
            <a:pPr algn="ctr"/>
            <a:r>
              <a:rPr lang="ja-JP" altLang="it-IT" sz="4000" b="1" dirty="0">
                <a:solidFill>
                  <a:schemeClr val="tx2"/>
                </a:solidFill>
                <a:latin typeface="Georgia Pro Semibold" pitchFamily="18" charset="0"/>
                <a:cs typeface="Verdana"/>
              </a:rPr>
              <a:t>　キリスト</a:t>
            </a:r>
            <a:r>
              <a:rPr lang="ja-JP" altLang="it-IT" sz="4000" b="1" dirty="0" smtClean="0">
                <a:solidFill>
                  <a:schemeClr val="tx2"/>
                </a:solidFill>
                <a:latin typeface="Georgia Pro Semibold" pitchFamily="18" charset="0"/>
                <a:cs typeface="Verdana"/>
              </a:rPr>
              <a:t>教　</a:t>
            </a:r>
            <a:r>
              <a:rPr lang="it-IT" altLang="ja-JP" sz="4000" b="1" dirty="0" err="1" smtClean="0">
                <a:solidFill>
                  <a:schemeClr val="tx2"/>
                </a:solidFill>
                <a:latin typeface="Georgia Pro Semibold" pitchFamily="18" charset="0"/>
                <a:cs typeface="Verdana"/>
              </a:rPr>
              <a:t>Kirisuto</a:t>
            </a:r>
            <a:r>
              <a:rPr lang="it-IT" altLang="ja-JP" sz="4000" b="1" dirty="0" err="1">
                <a:solidFill>
                  <a:schemeClr val="tx2"/>
                </a:solidFill>
                <a:latin typeface="Georgia Pro Semibold" pitchFamily="18" charset="0"/>
                <a:cs typeface="Verdana"/>
              </a:rPr>
              <a:t>-</a:t>
            </a:r>
            <a:r>
              <a:rPr lang="it-IT" altLang="ja-JP" sz="4000" b="1" dirty="0" err="1" smtClean="0">
                <a:solidFill>
                  <a:schemeClr val="tx2"/>
                </a:solidFill>
                <a:latin typeface="Georgia Pro Semibold" pitchFamily="18" charset="0"/>
                <a:cs typeface="Verdana"/>
              </a:rPr>
              <a:t>Kyo</a:t>
            </a:r>
            <a:endParaRPr lang="it-IT" sz="4000" b="1" dirty="0" smtClean="0">
              <a:solidFill>
                <a:schemeClr val="tx2"/>
              </a:solidFill>
              <a:latin typeface="Georgia Pro Semibold" pitchFamily="18" charset="0"/>
              <a:cs typeface="Verdana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0" y="5876346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chemeClr val="tx2"/>
                </a:solidFill>
                <a:latin typeface="Georgia Pro Semibold" pitchFamily="18" charset="0"/>
                <a:cs typeface="Verdana"/>
              </a:rPr>
              <a:t>San </a:t>
            </a:r>
            <a:r>
              <a:rPr lang="it-IT" sz="4000" b="1" dirty="0" err="1" smtClean="0">
                <a:solidFill>
                  <a:schemeClr val="tx2"/>
                </a:solidFill>
                <a:latin typeface="Georgia Pro Semibold" pitchFamily="18" charset="0"/>
                <a:cs typeface="Verdana"/>
              </a:rPr>
              <a:t>Fransisco</a:t>
            </a:r>
            <a:r>
              <a:rPr lang="it-IT" sz="4000" b="1" dirty="0" smtClean="0">
                <a:solidFill>
                  <a:schemeClr val="tx2"/>
                </a:solidFill>
                <a:latin typeface="Georgia Pro Semibold" pitchFamily="18" charset="0"/>
                <a:cs typeface="Verdana"/>
              </a:rPr>
              <a:t> Xavier</a:t>
            </a:r>
            <a:endParaRPr lang="it-IT" sz="4000" b="1" dirty="0">
              <a:solidFill>
                <a:schemeClr val="tx2"/>
              </a:solidFill>
              <a:latin typeface="Georgia Pro Semibold" pitchFamily="18" charset="0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6874425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0"/>
            <a:ext cx="8001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1646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57" t="19951" r="33849" b="14353"/>
          <a:stretch/>
        </p:blipFill>
        <p:spPr bwMode="auto">
          <a:xfrm>
            <a:off x="3779912" y="620817"/>
            <a:ext cx="4968552" cy="5650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 flipH="1">
            <a:off x="-135336" y="1124744"/>
            <a:ext cx="396172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>I cristiani «nascosti»</a:t>
            </a:r>
          </a:p>
          <a:p>
            <a:pPr algn="ctr"/>
            <a:endParaRPr lang="it-IT" sz="4000" dirty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/>
            <a:r>
              <a:rPr lang="it-IT" sz="4000" dirty="0" err="1" smtClean="0">
                <a:solidFill>
                  <a:schemeClr val="tx2"/>
                </a:solidFill>
                <a:latin typeface="Georgia Pro Semibold" pitchFamily="18" charset="0"/>
              </a:rPr>
              <a:t>Kakure</a:t>
            </a:r>
            <a: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>  </a:t>
            </a:r>
          </a:p>
          <a:p>
            <a:pPr algn="ctr"/>
            <a:r>
              <a:rPr lang="it-IT" sz="4000" dirty="0" err="1" smtClean="0">
                <a:solidFill>
                  <a:schemeClr val="tx2"/>
                </a:solidFill>
                <a:latin typeface="Georgia Pro Semibold" pitchFamily="18" charset="0"/>
              </a:rPr>
              <a:t>Kirishitan</a:t>
            </a:r>
            <a:endParaRPr lang="it-IT" sz="4000" dirty="0" smtClean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/>
            <a:endParaRPr lang="it-IT" sz="4000" dirty="0" smtClean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/>
            <a:r>
              <a:rPr lang="it-IT" sz="4000" dirty="0">
                <a:solidFill>
                  <a:schemeClr val="tx2"/>
                </a:solidFill>
                <a:latin typeface="Georgia Pro Semibold" pitchFamily="18" charset="0"/>
              </a:rPr>
              <a:t>F</a:t>
            </a:r>
            <a: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>umi- e</a:t>
            </a:r>
            <a:endParaRPr lang="it-IT" sz="40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3305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tente\Desktop\religione\20621748_2036170769947247_8196151375362624021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98" y="3929066"/>
            <a:ext cx="2928958" cy="2714644"/>
          </a:xfrm>
          <a:prstGeom prst="rect">
            <a:avLst/>
          </a:prstGeom>
          <a:noFill/>
        </p:spPr>
      </p:pic>
      <p:pic>
        <p:nvPicPr>
          <p:cNvPr id="3074" name="Picture 2" descr="C:\Users\Utente\Desktop\religione\tori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3929066"/>
            <a:ext cx="2643174" cy="2786081"/>
          </a:xfrm>
          <a:prstGeom prst="rect">
            <a:avLst/>
          </a:prstGeom>
          <a:noFill/>
        </p:spPr>
      </p:pic>
      <p:sp>
        <p:nvSpPr>
          <p:cNvPr id="6" name="CasellaDiTesto 5"/>
          <p:cNvSpPr txBox="1"/>
          <p:nvPr/>
        </p:nvSpPr>
        <p:spPr>
          <a:xfrm>
            <a:off x="285720" y="332656"/>
            <a:ext cx="20002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it-IT" sz="4000" b="1" dirty="0" smtClean="0">
                <a:solidFill>
                  <a:schemeClr val="tx2"/>
                </a:solidFill>
                <a:latin typeface="Georgia Pro Semibold" pitchFamily="18" charset="0"/>
              </a:rPr>
              <a:t>鳥居</a:t>
            </a:r>
            <a:endParaRPr lang="it-IT" sz="4000" b="1" dirty="0" smtClean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/>
            <a:r>
              <a:rPr lang="it-IT" sz="4000" b="1" dirty="0" smtClean="0">
                <a:solidFill>
                  <a:schemeClr val="tx2"/>
                </a:solidFill>
                <a:latin typeface="Georgia Pro Semibold" pitchFamily="18" charset="0"/>
              </a:rPr>
              <a:t>Torii</a:t>
            </a:r>
            <a:endParaRPr lang="it-IT" sz="4000" b="1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pic>
        <p:nvPicPr>
          <p:cNvPr id="3076" name="Picture 4" descr="C:\Users\Utente\Desktop\religione\toriiii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488" y="2071678"/>
            <a:ext cx="3071834" cy="1752600"/>
          </a:xfrm>
          <a:prstGeom prst="rect">
            <a:avLst/>
          </a:prstGeom>
          <a:noFill/>
        </p:spPr>
      </p:pic>
      <p:pic>
        <p:nvPicPr>
          <p:cNvPr id="3078" name="Picture 6" descr="C:\Users\Utente\Desktop\religione\torrrriii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488" y="142852"/>
            <a:ext cx="3071834" cy="1857364"/>
          </a:xfrm>
          <a:prstGeom prst="rect">
            <a:avLst/>
          </a:prstGeom>
          <a:noFill/>
        </p:spPr>
      </p:pic>
      <p:pic>
        <p:nvPicPr>
          <p:cNvPr id="3079" name="Picture 7" descr="C:\Users\Utente\Desktop\religione\torri pietra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488" y="3929067"/>
            <a:ext cx="3071834" cy="2786081"/>
          </a:xfrm>
          <a:prstGeom prst="rect">
            <a:avLst/>
          </a:prstGeom>
          <a:noFill/>
        </p:spPr>
      </p:pic>
      <p:pic>
        <p:nvPicPr>
          <p:cNvPr id="14" name="Picture 4" descr="C:\Users\Utente\Desktop\religione\torri 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2844" y="2000240"/>
            <a:ext cx="2643174" cy="1810030"/>
          </a:xfrm>
          <a:prstGeom prst="rect">
            <a:avLst/>
          </a:prstGeom>
          <a:noFill/>
        </p:spPr>
      </p:pic>
      <p:pic>
        <p:nvPicPr>
          <p:cNvPr id="1026" name="Picture 2" descr="C:\Users\Utente\Desktop\stagioni\FB_IMG_1520373997030.jpg"/>
          <p:cNvPicPr>
            <a:picLocks noChangeAspect="1" noChangeArrowheads="1"/>
          </p:cNvPicPr>
          <p:nvPr/>
        </p:nvPicPr>
        <p:blipFill>
          <a:blip r:embed="rId8"/>
          <a:srcRect l="4891" t="4412" r="5434" b="11764"/>
          <a:stretch>
            <a:fillRect/>
          </a:stretch>
        </p:blipFill>
        <p:spPr bwMode="auto">
          <a:xfrm>
            <a:off x="6072198" y="142852"/>
            <a:ext cx="2928958" cy="35004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0547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536" y="692696"/>
            <a:ext cx="8229600" cy="4525963"/>
          </a:xfrm>
        </p:spPr>
        <p:txBody>
          <a:bodyPr>
            <a:noAutofit/>
          </a:bodyPr>
          <a:lstStyle/>
          <a:p>
            <a:pPr marL="0" lvl="0" indent="0" algn="ctr">
              <a:buNone/>
            </a:pPr>
            <a:r>
              <a:rPr lang="it-IT" altLang="ja-JP" sz="4000" dirty="0" smtClean="0">
                <a:solidFill>
                  <a:schemeClr val="tx2"/>
                </a:solidFill>
                <a:latin typeface="Georgia Pro Semibold" pitchFamily="18" charset="0"/>
              </a:rPr>
              <a:t>Lo Shintoismo</a:t>
            </a:r>
          </a:p>
          <a:p>
            <a:pPr marL="0" lvl="0" indent="0" algn="ctr">
              <a:buNone/>
            </a:pPr>
            <a:r>
              <a:rPr lang="it-IT" altLang="ja-JP" sz="2400" dirty="0" smtClean="0">
                <a:solidFill>
                  <a:schemeClr val="tx2"/>
                </a:solidFill>
                <a:latin typeface="Georgia Pro Semibold" pitchFamily="18" charset="0"/>
              </a:rPr>
              <a:t>Ha condizionato e </a:t>
            </a:r>
            <a:r>
              <a:rPr lang="it-IT" altLang="ja-JP" sz="2400" dirty="0">
                <a:solidFill>
                  <a:schemeClr val="tx2"/>
                </a:solidFill>
                <a:latin typeface="Georgia Pro Semibold" pitchFamily="18" charset="0"/>
              </a:rPr>
              <a:t>c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ondiziona aspetti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emotivi della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vita, le idee:</a:t>
            </a:r>
            <a:endParaRPr lang="it-IT" sz="2400" dirty="0">
              <a:solidFill>
                <a:schemeClr val="tx2"/>
              </a:solidFill>
              <a:latin typeface="Georgia Pro Semibold" pitchFamily="18" charset="0"/>
            </a:endParaRPr>
          </a:p>
          <a:p>
            <a:pPr marL="0" lvl="0" indent="0" algn="ctr">
              <a:buNone/>
            </a:pPr>
            <a:r>
              <a:rPr lang="it-IT" sz="2400" dirty="0" smtClean="0">
                <a:solidFill>
                  <a:schemeClr val="bg1"/>
                </a:solidFill>
                <a:latin typeface="Georgia Pro Semibold" pitchFamily="18" charset="0"/>
              </a:rPr>
              <a:t>sulla natura</a:t>
            </a:r>
            <a:endParaRPr lang="it-IT" sz="2400" dirty="0">
              <a:solidFill>
                <a:schemeClr val="bg1"/>
              </a:solidFill>
              <a:latin typeface="Georgia Pro Semibold" pitchFamily="18" charset="0"/>
            </a:endParaRPr>
          </a:p>
          <a:p>
            <a:pPr marL="0" lvl="0" indent="0" algn="ctr">
              <a:buNone/>
            </a:pPr>
            <a:r>
              <a:rPr lang="it-IT" sz="2400" dirty="0">
                <a:solidFill>
                  <a:schemeClr val="bg1"/>
                </a:solidFill>
                <a:latin typeface="Georgia Pro Semibold" pitchFamily="18" charset="0"/>
              </a:rPr>
              <a:t>sulla </a:t>
            </a:r>
            <a:r>
              <a:rPr lang="it-IT" sz="2400" dirty="0" smtClean="0">
                <a:solidFill>
                  <a:schemeClr val="bg1"/>
                </a:solidFill>
                <a:latin typeface="Georgia Pro Semibold" pitchFamily="18" charset="0"/>
              </a:rPr>
              <a:t>società</a:t>
            </a:r>
            <a:endParaRPr lang="it-IT" sz="2400" dirty="0">
              <a:solidFill>
                <a:schemeClr val="bg1"/>
              </a:solidFill>
              <a:latin typeface="Georgia Pro Semibold" pitchFamily="18" charset="0"/>
            </a:endParaRPr>
          </a:p>
          <a:p>
            <a:pPr marL="0" lvl="0" indent="0" algn="ctr">
              <a:buNone/>
            </a:pPr>
            <a:r>
              <a:rPr lang="it-IT" sz="2400" dirty="0">
                <a:solidFill>
                  <a:schemeClr val="bg1"/>
                </a:solidFill>
                <a:latin typeface="Georgia Pro Semibold" pitchFamily="18" charset="0"/>
              </a:rPr>
              <a:t>sulla politica</a:t>
            </a:r>
          </a:p>
          <a:p>
            <a:pPr marL="0" lvl="0" indent="0" algn="ctr">
              <a:buNone/>
            </a:pPr>
            <a:r>
              <a:rPr lang="it-IT" sz="2400" dirty="0">
                <a:solidFill>
                  <a:schemeClr val="bg1"/>
                </a:solidFill>
                <a:latin typeface="Georgia Pro Semibold" pitchFamily="18" charset="0"/>
              </a:rPr>
              <a:t> sull’estetica</a:t>
            </a:r>
          </a:p>
          <a:p>
            <a:pPr marL="0" lvl="0" indent="0" algn="ctr">
              <a:buNone/>
            </a:pPr>
            <a:r>
              <a:rPr lang="it-IT" sz="2400" dirty="0">
                <a:solidFill>
                  <a:schemeClr val="bg1"/>
                </a:solidFill>
                <a:latin typeface="Georgia Pro Semibold" pitchFamily="18" charset="0"/>
              </a:rPr>
              <a:t> sulla morte </a:t>
            </a:r>
            <a:endParaRPr lang="it-IT" sz="2400" dirty="0" smtClean="0">
              <a:solidFill>
                <a:schemeClr val="bg1"/>
              </a:solidFill>
              <a:latin typeface="Georgia Pro Semibold" pitchFamily="18" charset="0"/>
            </a:endParaRPr>
          </a:p>
          <a:p>
            <a:pPr marL="0" lvl="0" indent="0" algn="ctr">
              <a:buNone/>
            </a:pPr>
            <a:endParaRPr lang="it-IT" sz="2400" dirty="0">
              <a:solidFill>
                <a:schemeClr val="bg1"/>
              </a:solidFill>
              <a:latin typeface="Georgia Pro Semibold" pitchFamily="18" charset="0"/>
            </a:endParaRPr>
          </a:p>
          <a:p>
            <a:pPr marL="0" lvl="0" indent="0" algn="ctr">
              <a:buNone/>
            </a:pPr>
            <a:r>
              <a:rPr lang="it-IT" sz="2400" dirty="0" smtClean="0">
                <a:solidFill>
                  <a:schemeClr val="bg1"/>
                </a:solidFill>
                <a:latin typeface="Georgia Pro Semibold" pitchFamily="18" charset="0"/>
              </a:rPr>
              <a:t>Tradizione viva:</a:t>
            </a:r>
          </a:p>
          <a:p>
            <a:pPr marL="0" lvl="0" indent="0" algn="ctr">
              <a:buNone/>
            </a:pPr>
            <a:r>
              <a:rPr lang="it-IT" sz="2400" dirty="0">
                <a:solidFill>
                  <a:schemeClr val="bg1"/>
                </a:solidFill>
                <a:latin typeface="Georgia Pro Semibold" pitchFamily="18" charset="0"/>
              </a:rPr>
              <a:t>a</a:t>
            </a:r>
            <a:r>
              <a:rPr lang="it-IT" sz="2400" dirty="0" smtClean="0">
                <a:solidFill>
                  <a:schemeClr val="bg1"/>
                </a:solidFill>
                <a:latin typeface="Georgia Pro Semibold" pitchFamily="18" charset="0"/>
              </a:rPr>
              <a:t>nalizzare aspetti </a:t>
            </a:r>
            <a:r>
              <a:rPr lang="it-IT" sz="2400" dirty="0">
                <a:solidFill>
                  <a:schemeClr val="bg1"/>
                </a:solidFill>
                <a:latin typeface="Georgia Pro Semibold" pitchFamily="18" charset="0"/>
              </a:rPr>
              <a:t>dello </a:t>
            </a:r>
            <a:r>
              <a:rPr lang="it-IT" sz="2400" dirty="0" err="1" smtClean="0">
                <a:solidFill>
                  <a:schemeClr val="bg1"/>
                </a:solidFill>
                <a:latin typeface="Georgia Pro Semibold" pitchFamily="18" charset="0"/>
              </a:rPr>
              <a:t>Shint</a:t>
            </a:r>
            <a:r>
              <a:rPr lang="it-IT" sz="2400" dirty="0" err="1">
                <a:solidFill>
                  <a:schemeClr val="bg1"/>
                </a:solidFill>
                <a:latin typeface="Georgia Pro Semibold" pitchFamily="18" charset="0"/>
              </a:rPr>
              <a:t>ō</a:t>
            </a:r>
            <a:r>
              <a:rPr lang="it-IT" sz="2400" dirty="0" smtClean="0">
                <a:solidFill>
                  <a:schemeClr val="bg1"/>
                </a:solidFill>
                <a:latin typeface="Georgia Pro Semibold" pitchFamily="18" charset="0"/>
              </a:rPr>
              <a:t> </a:t>
            </a:r>
            <a:r>
              <a:rPr lang="it-IT" sz="2400" dirty="0">
                <a:solidFill>
                  <a:schemeClr val="bg1"/>
                </a:solidFill>
                <a:latin typeface="Georgia Pro Semibold" pitchFamily="18" charset="0"/>
              </a:rPr>
              <a:t>ci permette di </a:t>
            </a:r>
            <a:r>
              <a:rPr lang="it-IT" sz="2400" dirty="0" smtClean="0">
                <a:solidFill>
                  <a:schemeClr val="bg1"/>
                </a:solidFill>
                <a:latin typeface="Georgia Pro Semibold" pitchFamily="18" charset="0"/>
              </a:rPr>
              <a:t> capire, o quantomeno </a:t>
            </a:r>
            <a:r>
              <a:rPr lang="it-IT" sz="2400" dirty="0">
                <a:solidFill>
                  <a:schemeClr val="bg1"/>
                </a:solidFill>
                <a:latin typeface="Georgia Pro Semibold" pitchFamily="18" charset="0"/>
              </a:rPr>
              <a:t>cercare di comprendere, alcuni aspetti del Giappone moderno</a:t>
            </a:r>
            <a:endParaRPr lang="it-IT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92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536" y="692696"/>
            <a:ext cx="8229600" cy="4525963"/>
          </a:xfrm>
        </p:spPr>
        <p:txBody>
          <a:bodyPr>
            <a:noAutofit/>
          </a:bodyPr>
          <a:lstStyle/>
          <a:p>
            <a:pPr marL="0" lvl="0" indent="0" algn="ctr">
              <a:buNone/>
            </a:pPr>
            <a:r>
              <a:rPr lang="it-IT" altLang="ja-JP" sz="4000" dirty="0" smtClean="0">
                <a:solidFill>
                  <a:schemeClr val="tx2"/>
                </a:solidFill>
                <a:latin typeface="Georgia Pro Semibold" pitchFamily="18" charset="0"/>
              </a:rPr>
              <a:t>Lo Shintoismo</a:t>
            </a:r>
          </a:p>
          <a:p>
            <a:pPr marL="0" lvl="0" indent="0" algn="ctr">
              <a:buNone/>
            </a:pPr>
            <a:r>
              <a:rPr lang="it-IT" altLang="ja-JP" sz="2400" dirty="0" smtClean="0">
                <a:solidFill>
                  <a:schemeClr val="tx2"/>
                </a:solidFill>
                <a:latin typeface="Georgia Pro Semibold" pitchFamily="18" charset="0"/>
              </a:rPr>
              <a:t>Ha condizionato e </a:t>
            </a:r>
            <a:r>
              <a:rPr lang="it-IT" altLang="ja-JP" sz="2400" dirty="0">
                <a:solidFill>
                  <a:schemeClr val="tx2"/>
                </a:solidFill>
                <a:latin typeface="Georgia Pro Semibold" pitchFamily="18" charset="0"/>
              </a:rPr>
              <a:t>c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ondiziona aspetti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emotivi della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vita, le idee:</a:t>
            </a:r>
            <a:endParaRPr lang="it-IT" sz="2400" dirty="0">
              <a:solidFill>
                <a:schemeClr val="tx2"/>
              </a:solidFill>
              <a:latin typeface="Georgia Pro Semibold" pitchFamily="18" charset="0"/>
            </a:endParaRPr>
          </a:p>
          <a:p>
            <a:pPr marL="0" lvl="0" indent="0" algn="ctr">
              <a:buNone/>
            </a:pP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sulla natura</a:t>
            </a:r>
            <a:endParaRPr lang="it-IT" sz="2400" dirty="0">
              <a:solidFill>
                <a:schemeClr val="tx2"/>
              </a:solidFill>
              <a:latin typeface="Georgia Pro Semibold" pitchFamily="18" charset="0"/>
            </a:endParaRPr>
          </a:p>
          <a:p>
            <a:pPr marL="0" lvl="0" indent="0" algn="ctr">
              <a:buNone/>
            </a:pPr>
            <a:r>
              <a:rPr lang="it-IT" sz="2400" dirty="0">
                <a:solidFill>
                  <a:schemeClr val="bg1"/>
                </a:solidFill>
                <a:latin typeface="Georgia Pro Semibold" pitchFamily="18" charset="0"/>
              </a:rPr>
              <a:t>sulla </a:t>
            </a:r>
            <a:r>
              <a:rPr lang="it-IT" sz="2400" dirty="0" smtClean="0">
                <a:solidFill>
                  <a:schemeClr val="bg1"/>
                </a:solidFill>
                <a:latin typeface="Georgia Pro Semibold" pitchFamily="18" charset="0"/>
              </a:rPr>
              <a:t>società</a:t>
            </a:r>
            <a:endParaRPr lang="it-IT" sz="2400" dirty="0">
              <a:solidFill>
                <a:schemeClr val="bg1"/>
              </a:solidFill>
              <a:latin typeface="Georgia Pro Semibold" pitchFamily="18" charset="0"/>
            </a:endParaRPr>
          </a:p>
          <a:p>
            <a:pPr marL="0" lvl="0" indent="0" algn="ctr">
              <a:buNone/>
            </a:pPr>
            <a:r>
              <a:rPr lang="it-IT" sz="2400" dirty="0">
                <a:solidFill>
                  <a:schemeClr val="bg1"/>
                </a:solidFill>
                <a:latin typeface="Georgia Pro Semibold" pitchFamily="18" charset="0"/>
              </a:rPr>
              <a:t>sulla politica</a:t>
            </a:r>
          </a:p>
          <a:p>
            <a:pPr marL="0" lvl="0" indent="0" algn="ctr">
              <a:buNone/>
            </a:pPr>
            <a:r>
              <a:rPr lang="it-IT" sz="2400" dirty="0">
                <a:solidFill>
                  <a:schemeClr val="bg1"/>
                </a:solidFill>
                <a:latin typeface="Georgia Pro Semibold" pitchFamily="18" charset="0"/>
              </a:rPr>
              <a:t> sull’estetica</a:t>
            </a:r>
          </a:p>
          <a:p>
            <a:pPr marL="0" lvl="0" indent="0" algn="ctr">
              <a:buNone/>
            </a:pPr>
            <a:r>
              <a:rPr lang="it-IT" sz="2400" dirty="0">
                <a:solidFill>
                  <a:schemeClr val="bg1"/>
                </a:solidFill>
                <a:latin typeface="Georgia Pro Semibold" pitchFamily="18" charset="0"/>
              </a:rPr>
              <a:t> sulla morte </a:t>
            </a:r>
            <a:endParaRPr lang="it-IT" sz="2400" dirty="0" smtClean="0">
              <a:solidFill>
                <a:schemeClr val="bg1"/>
              </a:solidFill>
              <a:latin typeface="Georgia Pro Semibold" pitchFamily="18" charset="0"/>
            </a:endParaRPr>
          </a:p>
          <a:p>
            <a:pPr marL="0" lvl="0" indent="0" algn="ctr">
              <a:buNone/>
            </a:pPr>
            <a:endParaRPr lang="it-IT" sz="2400" dirty="0">
              <a:solidFill>
                <a:schemeClr val="bg1"/>
              </a:solidFill>
              <a:latin typeface="Georgia Pro Semibold" pitchFamily="18" charset="0"/>
            </a:endParaRPr>
          </a:p>
          <a:p>
            <a:pPr marL="0" lvl="0" indent="0" algn="ctr">
              <a:buNone/>
            </a:pPr>
            <a:r>
              <a:rPr lang="it-IT" sz="2400" dirty="0" smtClean="0">
                <a:solidFill>
                  <a:schemeClr val="bg1"/>
                </a:solidFill>
                <a:latin typeface="Georgia Pro Semibold" pitchFamily="18" charset="0"/>
              </a:rPr>
              <a:t>Tradizione viva:</a:t>
            </a:r>
          </a:p>
          <a:p>
            <a:pPr marL="0" lvl="0" indent="0" algn="ctr">
              <a:buNone/>
            </a:pPr>
            <a:r>
              <a:rPr lang="it-IT" sz="2400" dirty="0">
                <a:solidFill>
                  <a:schemeClr val="bg1"/>
                </a:solidFill>
                <a:latin typeface="Georgia Pro Semibold" pitchFamily="18" charset="0"/>
              </a:rPr>
              <a:t>a</a:t>
            </a:r>
            <a:r>
              <a:rPr lang="it-IT" sz="2400" dirty="0" smtClean="0">
                <a:solidFill>
                  <a:schemeClr val="bg1"/>
                </a:solidFill>
                <a:latin typeface="Georgia Pro Semibold" pitchFamily="18" charset="0"/>
              </a:rPr>
              <a:t>nalizzare aspetti </a:t>
            </a:r>
            <a:r>
              <a:rPr lang="it-IT" sz="2400" dirty="0">
                <a:solidFill>
                  <a:schemeClr val="bg1"/>
                </a:solidFill>
                <a:latin typeface="Georgia Pro Semibold" pitchFamily="18" charset="0"/>
              </a:rPr>
              <a:t>dello </a:t>
            </a:r>
            <a:r>
              <a:rPr lang="it-IT" sz="2400" dirty="0" err="1" smtClean="0">
                <a:solidFill>
                  <a:schemeClr val="bg1"/>
                </a:solidFill>
                <a:latin typeface="Georgia Pro Semibold" pitchFamily="18" charset="0"/>
              </a:rPr>
              <a:t>Shint</a:t>
            </a:r>
            <a:r>
              <a:rPr lang="it-IT" sz="2400" dirty="0" err="1">
                <a:solidFill>
                  <a:schemeClr val="bg1"/>
                </a:solidFill>
                <a:latin typeface="Georgia Pro Semibold" pitchFamily="18" charset="0"/>
              </a:rPr>
              <a:t>ō</a:t>
            </a:r>
            <a:r>
              <a:rPr lang="it-IT" sz="2400" dirty="0" smtClean="0">
                <a:solidFill>
                  <a:schemeClr val="bg1"/>
                </a:solidFill>
                <a:latin typeface="Georgia Pro Semibold" pitchFamily="18" charset="0"/>
              </a:rPr>
              <a:t> </a:t>
            </a:r>
            <a:r>
              <a:rPr lang="it-IT" sz="2400" dirty="0">
                <a:solidFill>
                  <a:schemeClr val="bg1"/>
                </a:solidFill>
                <a:latin typeface="Georgia Pro Semibold" pitchFamily="18" charset="0"/>
              </a:rPr>
              <a:t>ci permette di </a:t>
            </a:r>
            <a:r>
              <a:rPr lang="it-IT" sz="2400" dirty="0" smtClean="0">
                <a:solidFill>
                  <a:schemeClr val="bg1"/>
                </a:solidFill>
                <a:latin typeface="Georgia Pro Semibold" pitchFamily="18" charset="0"/>
              </a:rPr>
              <a:t> capire, o quantomeno </a:t>
            </a:r>
            <a:r>
              <a:rPr lang="it-IT" sz="2400" dirty="0">
                <a:solidFill>
                  <a:schemeClr val="bg1"/>
                </a:solidFill>
                <a:latin typeface="Georgia Pro Semibold" pitchFamily="18" charset="0"/>
              </a:rPr>
              <a:t>cercare di comprendere, alcuni aspetti del Giappone moderno</a:t>
            </a:r>
            <a:endParaRPr lang="it-IT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49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536" y="692696"/>
            <a:ext cx="8229600" cy="4525963"/>
          </a:xfrm>
        </p:spPr>
        <p:txBody>
          <a:bodyPr>
            <a:noAutofit/>
          </a:bodyPr>
          <a:lstStyle/>
          <a:p>
            <a:pPr marL="0" lvl="0" indent="0" algn="ctr">
              <a:buNone/>
            </a:pPr>
            <a:r>
              <a:rPr lang="it-IT" altLang="ja-JP" sz="4000" dirty="0" smtClean="0">
                <a:solidFill>
                  <a:schemeClr val="tx2"/>
                </a:solidFill>
                <a:latin typeface="Georgia Pro Semibold" pitchFamily="18" charset="0"/>
              </a:rPr>
              <a:t>Lo Shintoismo</a:t>
            </a:r>
          </a:p>
          <a:p>
            <a:pPr marL="0" lvl="0" indent="0" algn="ctr">
              <a:buNone/>
            </a:pPr>
            <a:r>
              <a:rPr lang="it-IT" altLang="ja-JP" sz="2400" dirty="0" smtClean="0">
                <a:solidFill>
                  <a:schemeClr val="tx2"/>
                </a:solidFill>
                <a:latin typeface="Georgia Pro Semibold" pitchFamily="18" charset="0"/>
              </a:rPr>
              <a:t>Ha condizionato e </a:t>
            </a:r>
            <a:r>
              <a:rPr lang="it-IT" altLang="ja-JP" sz="2400" dirty="0">
                <a:solidFill>
                  <a:schemeClr val="tx2"/>
                </a:solidFill>
                <a:latin typeface="Georgia Pro Semibold" pitchFamily="18" charset="0"/>
              </a:rPr>
              <a:t>c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ondiziona aspetti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emotivi della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vita, le idee:</a:t>
            </a:r>
            <a:endParaRPr lang="it-IT" sz="2400" dirty="0">
              <a:solidFill>
                <a:schemeClr val="tx2"/>
              </a:solidFill>
              <a:latin typeface="Georgia Pro Semibold" pitchFamily="18" charset="0"/>
            </a:endParaRPr>
          </a:p>
          <a:p>
            <a:pPr marL="0" lvl="0" indent="0" algn="ctr">
              <a:buNone/>
            </a:pP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sulla natura</a:t>
            </a:r>
            <a:endParaRPr lang="it-IT" sz="2400" dirty="0">
              <a:solidFill>
                <a:schemeClr val="tx2"/>
              </a:solidFill>
              <a:latin typeface="Georgia Pro Semibold" pitchFamily="18" charset="0"/>
            </a:endParaRPr>
          </a:p>
          <a:p>
            <a:pPr marL="0" lvl="0" indent="0" algn="ctr">
              <a:buNone/>
            </a:pP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sulla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società</a:t>
            </a:r>
            <a:endParaRPr lang="it-IT" sz="2400" dirty="0">
              <a:solidFill>
                <a:schemeClr val="tx2"/>
              </a:solidFill>
              <a:latin typeface="Georgia Pro Semibold" pitchFamily="18" charset="0"/>
            </a:endParaRPr>
          </a:p>
          <a:p>
            <a:pPr marL="0" lvl="0" indent="0" algn="ctr">
              <a:buNone/>
            </a:pPr>
            <a:r>
              <a:rPr lang="it-IT" sz="2400" dirty="0">
                <a:solidFill>
                  <a:schemeClr val="bg1"/>
                </a:solidFill>
                <a:latin typeface="Georgia Pro Semibold" pitchFamily="18" charset="0"/>
              </a:rPr>
              <a:t>sulla politica</a:t>
            </a:r>
          </a:p>
          <a:p>
            <a:pPr marL="0" lvl="0" indent="0" algn="ctr">
              <a:buNone/>
            </a:pPr>
            <a:r>
              <a:rPr lang="it-IT" sz="2400" dirty="0">
                <a:solidFill>
                  <a:schemeClr val="bg1"/>
                </a:solidFill>
                <a:latin typeface="Georgia Pro Semibold" pitchFamily="18" charset="0"/>
              </a:rPr>
              <a:t> sull’estetica</a:t>
            </a:r>
          </a:p>
          <a:p>
            <a:pPr marL="0" lvl="0" indent="0" algn="ctr">
              <a:buNone/>
            </a:pPr>
            <a:r>
              <a:rPr lang="it-IT" sz="2400" dirty="0">
                <a:solidFill>
                  <a:schemeClr val="bg1"/>
                </a:solidFill>
                <a:latin typeface="Georgia Pro Semibold" pitchFamily="18" charset="0"/>
              </a:rPr>
              <a:t> sulla morte </a:t>
            </a:r>
            <a:endParaRPr lang="it-IT" sz="2400" dirty="0" smtClean="0">
              <a:solidFill>
                <a:schemeClr val="bg1"/>
              </a:solidFill>
              <a:latin typeface="Georgia Pro Semibold" pitchFamily="18" charset="0"/>
            </a:endParaRPr>
          </a:p>
          <a:p>
            <a:pPr marL="0" lvl="0" indent="0" algn="ctr">
              <a:buNone/>
            </a:pPr>
            <a:endParaRPr lang="it-IT" sz="2400" dirty="0">
              <a:solidFill>
                <a:schemeClr val="bg1"/>
              </a:solidFill>
              <a:latin typeface="Georgia Pro Semibold" pitchFamily="18" charset="0"/>
            </a:endParaRPr>
          </a:p>
          <a:p>
            <a:pPr marL="0" lvl="0" indent="0" algn="ctr">
              <a:buNone/>
            </a:pPr>
            <a:r>
              <a:rPr lang="it-IT" sz="2400" dirty="0" smtClean="0">
                <a:solidFill>
                  <a:schemeClr val="bg1"/>
                </a:solidFill>
                <a:latin typeface="Georgia Pro Semibold" pitchFamily="18" charset="0"/>
              </a:rPr>
              <a:t>Tradizione viva:</a:t>
            </a:r>
          </a:p>
          <a:p>
            <a:pPr marL="0" lvl="0" indent="0" algn="ctr">
              <a:buNone/>
            </a:pPr>
            <a:r>
              <a:rPr lang="it-IT" sz="2400" dirty="0">
                <a:solidFill>
                  <a:schemeClr val="bg1"/>
                </a:solidFill>
                <a:latin typeface="Georgia Pro Semibold" pitchFamily="18" charset="0"/>
              </a:rPr>
              <a:t>a</a:t>
            </a:r>
            <a:r>
              <a:rPr lang="it-IT" sz="2400" dirty="0" smtClean="0">
                <a:solidFill>
                  <a:schemeClr val="bg1"/>
                </a:solidFill>
                <a:latin typeface="Georgia Pro Semibold" pitchFamily="18" charset="0"/>
              </a:rPr>
              <a:t>nalizzare aspetti </a:t>
            </a:r>
            <a:r>
              <a:rPr lang="it-IT" sz="2400" dirty="0">
                <a:solidFill>
                  <a:schemeClr val="bg1"/>
                </a:solidFill>
                <a:latin typeface="Georgia Pro Semibold" pitchFamily="18" charset="0"/>
              </a:rPr>
              <a:t>dello </a:t>
            </a:r>
            <a:r>
              <a:rPr lang="it-IT" sz="2400" dirty="0" err="1" smtClean="0">
                <a:solidFill>
                  <a:schemeClr val="bg1"/>
                </a:solidFill>
                <a:latin typeface="Georgia Pro Semibold" pitchFamily="18" charset="0"/>
              </a:rPr>
              <a:t>Shint</a:t>
            </a:r>
            <a:r>
              <a:rPr lang="it-IT" sz="2400" dirty="0" err="1">
                <a:solidFill>
                  <a:schemeClr val="bg1"/>
                </a:solidFill>
                <a:latin typeface="Georgia Pro Semibold" pitchFamily="18" charset="0"/>
              </a:rPr>
              <a:t>ō</a:t>
            </a:r>
            <a:r>
              <a:rPr lang="it-IT" sz="2400" dirty="0" smtClean="0">
                <a:solidFill>
                  <a:schemeClr val="bg1"/>
                </a:solidFill>
                <a:latin typeface="Georgia Pro Semibold" pitchFamily="18" charset="0"/>
              </a:rPr>
              <a:t> </a:t>
            </a:r>
            <a:r>
              <a:rPr lang="it-IT" sz="2400" dirty="0">
                <a:solidFill>
                  <a:schemeClr val="bg1"/>
                </a:solidFill>
                <a:latin typeface="Georgia Pro Semibold" pitchFamily="18" charset="0"/>
              </a:rPr>
              <a:t>ci permette di </a:t>
            </a:r>
            <a:r>
              <a:rPr lang="it-IT" sz="2400" dirty="0" smtClean="0">
                <a:solidFill>
                  <a:schemeClr val="bg1"/>
                </a:solidFill>
                <a:latin typeface="Georgia Pro Semibold" pitchFamily="18" charset="0"/>
              </a:rPr>
              <a:t> capire, o quantomeno </a:t>
            </a:r>
            <a:r>
              <a:rPr lang="it-IT" sz="2400" dirty="0">
                <a:solidFill>
                  <a:schemeClr val="bg1"/>
                </a:solidFill>
                <a:latin typeface="Georgia Pro Semibold" pitchFamily="18" charset="0"/>
              </a:rPr>
              <a:t>cercare di comprendere, alcuni aspetti del Giappone moderno</a:t>
            </a:r>
            <a:endParaRPr lang="it-IT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49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536" y="692696"/>
            <a:ext cx="8229600" cy="4525963"/>
          </a:xfrm>
        </p:spPr>
        <p:txBody>
          <a:bodyPr>
            <a:noAutofit/>
          </a:bodyPr>
          <a:lstStyle/>
          <a:p>
            <a:pPr marL="0" lvl="0" indent="0" algn="ctr">
              <a:buNone/>
            </a:pPr>
            <a:r>
              <a:rPr lang="it-IT" altLang="ja-JP" sz="4000" dirty="0" smtClean="0">
                <a:solidFill>
                  <a:schemeClr val="tx2"/>
                </a:solidFill>
                <a:latin typeface="Georgia Pro Semibold" pitchFamily="18" charset="0"/>
              </a:rPr>
              <a:t>Lo Shintoismo</a:t>
            </a:r>
          </a:p>
          <a:p>
            <a:pPr marL="0" lvl="0" indent="0" algn="ctr">
              <a:buNone/>
            </a:pPr>
            <a:r>
              <a:rPr lang="it-IT" altLang="ja-JP" sz="2400" dirty="0" smtClean="0">
                <a:solidFill>
                  <a:schemeClr val="tx2"/>
                </a:solidFill>
                <a:latin typeface="Georgia Pro Semibold" pitchFamily="18" charset="0"/>
              </a:rPr>
              <a:t>Ha condizionato e </a:t>
            </a:r>
            <a:r>
              <a:rPr lang="it-IT" altLang="ja-JP" sz="2400" dirty="0">
                <a:solidFill>
                  <a:schemeClr val="tx2"/>
                </a:solidFill>
                <a:latin typeface="Georgia Pro Semibold" pitchFamily="18" charset="0"/>
              </a:rPr>
              <a:t>c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ondiziona aspetti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emotivi della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vita, le idee:</a:t>
            </a:r>
            <a:endParaRPr lang="it-IT" sz="2400" dirty="0">
              <a:solidFill>
                <a:schemeClr val="tx2"/>
              </a:solidFill>
              <a:latin typeface="Georgia Pro Semibold" pitchFamily="18" charset="0"/>
            </a:endParaRPr>
          </a:p>
          <a:p>
            <a:pPr marL="0" lvl="0" indent="0" algn="ctr">
              <a:buNone/>
            </a:pP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sulla natura</a:t>
            </a:r>
            <a:endParaRPr lang="it-IT" sz="2400" dirty="0">
              <a:solidFill>
                <a:schemeClr val="tx2"/>
              </a:solidFill>
              <a:latin typeface="Georgia Pro Semibold" pitchFamily="18" charset="0"/>
            </a:endParaRPr>
          </a:p>
          <a:p>
            <a:pPr marL="0" lvl="0" indent="0" algn="ctr">
              <a:buNone/>
            </a:pP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sulla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società</a:t>
            </a:r>
            <a:endParaRPr lang="it-IT" sz="2400" dirty="0">
              <a:solidFill>
                <a:schemeClr val="tx2"/>
              </a:solidFill>
              <a:latin typeface="Georgia Pro Semibold" pitchFamily="18" charset="0"/>
            </a:endParaRPr>
          </a:p>
          <a:p>
            <a:pPr marL="0" lvl="0" indent="0" algn="ctr">
              <a:buNone/>
            </a:pP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sulla politica</a:t>
            </a:r>
          </a:p>
          <a:p>
            <a:pPr marL="0" lvl="0" indent="0" algn="ctr">
              <a:buNone/>
            </a:pPr>
            <a:r>
              <a:rPr lang="it-IT" sz="2400" dirty="0">
                <a:solidFill>
                  <a:schemeClr val="bg1"/>
                </a:solidFill>
                <a:latin typeface="Georgia Pro Semibold" pitchFamily="18" charset="0"/>
              </a:rPr>
              <a:t> sull’estetica</a:t>
            </a:r>
          </a:p>
          <a:p>
            <a:pPr marL="0" lvl="0" indent="0" algn="ctr">
              <a:buNone/>
            </a:pPr>
            <a:r>
              <a:rPr lang="it-IT" sz="2400" dirty="0">
                <a:solidFill>
                  <a:schemeClr val="bg1"/>
                </a:solidFill>
                <a:latin typeface="Georgia Pro Semibold" pitchFamily="18" charset="0"/>
              </a:rPr>
              <a:t> sulla morte </a:t>
            </a:r>
            <a:endParaRPr lang="it-IT" sz="2400" dirty="0" smtClean="0">
              <a:solidFill>
                <a:schemeClr val="bg1"/>
              </a:solidFill>
              <a:latin typeface="Georgia Pro Semibold" pitchFamily="18" charset="0"/>
            </a:endParaRPr>
          </a:p>
          <a:p>
            <a:pPr marL="0" lvl="0" indent="0" algn="ctr">
              <a:buNone/>
            </a:pPr>
            <a:endParaRPr lang="it-IT" sz="2400" dirty="0">
              <a:solidFill>
                <a:schemeClr val="bg1"/>
              </a:solidFill>
              <a:latin typeface="Georgia Pro Semibold" pitchFamily="18" charset="0"/>
            </a:endParaRPr>
          </a:p>
          <a:p>
            <a:pPr marL="0" lvl="0" indent="0" algn="ctr">
              <a:buNone/>
            </a:pPr>
            <a:r>
              <a:rPr lang="it-IT" sz="2400" dirty="0" smtClean="0">
                <a:solidFill>
                  <a:schemeClr val="bg1"/>
                </a:solidFill>
                <a:latin typeface="Georgia Pro Semibold" pitchFamily="18" charset="0"/>
              </a:rPr>
              <a:t>Tradizione viva:</a:t>
            </a:r>
          </a:p>
          <a:p>
            <a:pPr marL="0" lvl="0" indent="0" algn="ctr">
              <a:buNone/>
            </a:pPr>
            <a:r>
              <a:rPr lang="it-IT" sz="2400" dirty="0">
                <a:solidFill>
                  <a:schemeClr val="bg1"/>
                </a:solidFill>
                <a:latin typeface="Georgia Pro Semibold" pitchFamily="18" charset="0"/>
              </a:rPr>
              <a:t>a</a:t>
            </a:r>
            <a:r>
              <a:rPr lang="it-IT" sz="2400" dirty="0" smtClean="0">
                <a:solidFill>
                  <a:schemeClr val="bg1"/>
                </a:solidFill>
                <a:latin typeface="Georgia Pro Semibold" pitchFamily="18" charset="0"/>
              </a:rPr>
              <a:t>nalizzare aspetti </a:t>
            </a:r>
            <a:r>
              <a:rPr lang="it-IT" sz="2400" dirty="0">
                <a:solidFill>
                  <a:schemeClr val="bg1"/>
                </a:solidFill>
                <a:latin typeface="Georgia Pro Semibold" pitchFamily="18" charset="0"/>
              </a:rPr>
              <a:t>dello </a:t>
            </a:r>
            <a:r>
              <a:rPr lang="it-IT" sz="2400" dirty="0" err="1" smtClean="0">
                <a:solidFill>
                  <a:schemeClr val="bg1"/>
                </a:solidFill>
                <a:latin typeface="Georgia Pro Semibold" pitchFamily="18" charset="0"/>
              </a:rPr>
              <a:t>Shint</a:t>
            </a:r>
            <a:r>
              <a:rPr lang="it-IT" sz="2400" dirty="0" err="1">
                <a:solidFill>
                  <a:schemeClr val="bg1"/>
                </a:solidFill>
                <a:latin typeface="Georgia Pro Semibold" pitchFamily="18" charset="0"/>
              </a:rPr>
              <a:t>ō</a:t>
            </a:r>
            <a:r>
              <a:rPr lang="it-IT" sz="2400" dirty="0" smtClean="0">
                <a:solidFill>
                  <a:schemeClr val="bg1"/>
                </a:solidFill>
                <a:latin typeface="Georgia Pro Semibold" pitchFamily="18" charset="0"/>
              </a:rPr>
              <a:t> </a:t>
            </a:r>
            <a:r>
              <a:rPr lang="it-IT" sz="2400" dirty="0">
                <a:solidFill>
                  <a:schemeClr val="bg1"/>
                </a:solidFill>
                <a:latin typeface="Georgia Pro Semibold" pitchFamily="18" charset="0"/>
              </a:rPr>
              <a:t>ci permette di </a:t>
            </a:r>
            <a:r>
              <a:rPr lang="it-IT" sz="2400" dirty="0" smtClean="0">
                <a:solidFill>
                  <a:schemeClr val="bg1"/>
                </a:solidFill>
                <a:latin typeface="Georgia Pro Semibold" pitchFamily="18" charset="0"/>
              </a:rPr>
              <a:t> capire, o quantomeno </a:t>
            </a:r>
            <a:r>
              <a:rPr lang="it-IT" sz="2400" dirty="0">
                <a:solidFill>
                  <a:schemeClr val="bg1"/>
                </a:solidFill>
                <a:latin typeface="Georgia Pro Semibold" pitchFamily="18" charset="0"/>
              </a:rPr>
              <a:t>cercare di comprendere, alcuni aspetti del Giappone moderno</a:t>
            </a:r>
            <a:endParaRPr lang="it-IT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49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536" y="692696"/>
            <a:ext cx="8229600" cy="4525963"/>
          </a:xfrm>
        </p:spPr>
        <p:txBody>
          <a:bodyPr>
            <a:noAutofit/>
          </a:bodyPr>
          <a:lstStyle/>
          <a:p>
            <a:pPr marL="0" lvl="0" indent="0" algn="ctr">
              <a:buNone/>
            </a:pPr>
            <a:r>
              <a:rPr lang="it-IT" altLang="ja-JP" sz="4000" dirty="0" smtClean="0">
                <a:solidFill>
                  <a:schemeClr val="tx2"/>
                </a:solidFill>
                <a:latin typeface="Georgia Pro Semibold" pitchFamily="18" charset="0"/>
              </a:rPr>
              <a:t>Lo Shintoismo</a:t>
            </a:r>
          </a:p>
          <a:p>
            <a:pPr marL="0" lvl="0" indent="0" algn="ctr">
              <a:buNone/>
            </a:pPr>
            <a:r>
              <a:rPr lang="it-IT" altLang="ja-JP" sz="2400" dirty="0" smtClean="0">
                <a:solidFill>
                  <a:schemeClr val="tx2"/>
                </a:solidFill>
                <a:latin typeface="Georgia Pro Semibold" pitchFamily="18" charset="0"/>
              </a:rPr>
              <a:t>Ha condizionato e </a:t>
            </a:r>
            <a:r>
              <a:rPr lang="it-IT" altLang="ja-JP" sz="2400" dirty="0">
                <a:solidFill>
                  <a:schemeClr val="tx2"/>
                </a:solidFill>
                <a:latin typeface="Georgia Pro Semibold" pitchFamily="18" charset="0"/>
              </a:rPr>
              <a:t>c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ondiziona aspetti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emotivi della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vita, le idee:</a:t>
            </a:r>
            <a:endParaRPr lang="it-IT" sz="2400" dirty="0">
              <a:solidFill>
                <a:schemeClr val="tx2"/>
              </a:solidFill>
              <a:latin typeface="Georgia Pro Semibold" pitchFamily="18" charset="0"/>
            </a:endParaRPr>
          </a:p>
          <a:p>
            <a:pPr marL="0" lvl="0" indent="0" algn="ctr">
              <a:buNone/>
            </a:pP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sulla natura</a:t>
            </a:r>
            <a:endParaRPr lang="it-IT" sz="2400" dirty="0">
              <a:solidFill>
                <a:schemeClr val="tx2"/>
              </a:solidFill>
              <a:latin typeface="Georgia Pro Semibold" pitchFamily="18" charset="0"/>
            </a:endParaRPr>
          </a:p>
          <a:p>
            <a:pPr marL="0" lvl="0" indent="0" algn="ctr">
              <a:buNone/>
            </a:pP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sulla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società</a:t>
            </a:r>
            <a:endParaRPr lang="it-IT" sz="2400" dirty="0">
              <a:solidFill>
                <a:schemeClr val="tx2"/>
              </a:solidFill>
              <a:latin typeface="Georgia Pro Semibold" pitchFamily="18" charset="0"/>
            </a:endParaRPr>
          </a:p>
          <a:p>
            <a:pPr marL="0" lvl="0" indent="0" algn="ctr">
              <a:buNone/>
            </a:pP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sulla politica</a:t>
            </a:r>
          </a:p>
          <a:p>
            <a:pPr marL="0" lvl="0" indent="0" algn="ctr">
              <a:buNone/>
            </a:pP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 sull’estetica</a:t>
            </a:r>
          </a:p>
          <a:p>
            <a:pPr marL="0" lvl="0" indent="0" algn="ctr">
              <a:buNone/>
            </a:pP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r>
              <a:rPr lang="it-IT" sz="2400" dirty="0">
                <a:solidFill>
                  <a:schemeClr val="bg1"/>
                </a:solidFill>
                <a:latin typeface="Georgia Pro Semibold" pitchFamily="18" charset="0"/>
              </a:rPr>
              <a:t>sulla morte </a:t>
            </a:r>
            <a:endParaRPr lang="it-IT" sz="2400" dirty="0" smtClean="0">
              <a:solidFill>
                <a:schemeClr val="bg1"/>
              </a:solidFill>
              <a:latin typeface="Georgia Pro Semibold" pitchFamily="18" charset="0"/>
            </a:endParaRPr>
          </a:p>
          <a:p>
            <a:pPr marL="0" lvl="0" indent="0" algn="ctr">
              <a:buNone/>
            </a:pPr>
            <a:endParaRPr lang="it-IT" sz="2400" dirty="0">
              <a:solidFill>
                <a:schemeClr val="bg1"/>
              </a:solidFill>
              <a:latin typeface="Georgia Pro Semibold" pitchFamily="18" charset="0"/>
            </a:endParaRPr>
          </a:p>
          <a:p>
            <a:pPr marL="0" lvl="0" indent="0" algn="ctr">
              <a:buNone/>
            </a:pPr>
            <a:r>
              <a:rPr lang="it-IT" sz="2400" dirty="0" smtClean="0">
                <a:solidFill>
                  <a:schemeClr val="bg1"/>
                </a:solidFill>
                <a:latin typeface="Georgia Pro Semibold" pitchFamily="18" charset="0"/>
              </a:rPr>
              <a:t>Tradizione viva:</a:t>
            </a:r>
          </a:p>
          <a:p>
            <a:pPr marL="0" lvl="0" indent="0" algn="ctr">
              <a:buNone/>
            </a:pPr>
            <a:r>
              <a:rPr lang="it-IT" sz="2400" dirty="0">
                <a:solidFill>
                  <a:schemeClr val="bg1"/>
                </a:solidFill>
                <a:latin typeface="Georgia Pro Semibold" pitchFamily="18" charset="0"/>
              </a:rPr>
              <a:t>a</a:t>
            </a:r>
            <a:r>
              <a:rPr lang="it-IT" sz="2400" dirty="0" smtClean="0">
                <a:solidFill>
                  <a:schemeClr val="bg1"/>
                </a:solidFill>
                <a:latin typeface="Georgia Pro Semibold" pitchFamily="18" charset="0"/>
              </a:rPr>
              <a:t>nalizzare aspetti </a:t>
            </a:r>
            <a:r>
              <a:rPr lang="it-IT" sz="2400" dirty="0">
                <a:solidFill>
                  <a:schemeClr val="bg1"/>
                </a:solidFill>
                <a:latin typeface="Georgia Pro Semibold" pitchFamily="18" charset="0"/>
              </a:rPr>
              <a:t>dello </a:t>
            </a:r>
            <a:r>
              <a:rPr lang="it-IT" sz="2400" dirty="0" err="1" smtClean="0">
                <a:solidFill>
                  <a:schemeClr val="bg1"/>
                </a:solidFill>
                <a:latin typeface="Georgia Pro Semibold" pitchFamily="18" charset="0"/>
              </a:rPr>
              <a:t>Shint</a:t>
            </a:r>
            <a:r>
              <a:rPr lang="it-IT" sz="2400" dirty="0" err="1">
                <a:solidFill>
                  <a:schemeClr val="bg1"/>
                </a:solidFill>
                <a:latin typeface="Georgia Pro Semibold" pitchFamily="18" charset="0"/>
              </a:rPr>
              <a:t>ō</a:t>
            </a:r>
            <a:r>
              <a:rPr lang="it-IT" sz="2400" dirty="0" smtClean="0">
                <a:solidFill>
                  <a:schemeClr val="bg1"/>
                </a:solidFill>
                <a:latin typeface="Georgia Pro Semibold" pitchFamily="18" charset="0"/>
              </a:rPr>
              <a:t> </a:t>
            </a:r>
            <a:r>
              <a:rPr lang="it-IT" sz="2400" dirty="0">
                <a:solidFill>
                  <a:schemeClr val="bg1"/>
                </a:solidFill>
                <a:latin typeface="Georgia Pro Semibold" pitchFamily="18" charset="0"/>
              </a:rPr>
              <a:t>ci permette di </a:t>
            </a:r>
            <a:r>
              <a:rPr lang="it-IT" sz="2400" dirty="0" smtClean="0">
                <a:solidFill>
                  <a:schemeClr val="bg1"/>
                </a:solidFill>
                <a:latin typeface="Georgia Pro Semibold" pitchFamily="18" charset="0"/>
              </a:rPr>
              <a:t> capire, o quantomeno </a:t>
            </a:r>
            <a:r>
              <a:rPr lang="it-IT" sz="2400" dirty="0">
                <a:solidFill>
                  <a:schemeClr val="bg1"/>
                </a:solidFill>
                <a:latin typeface="Georgia Pro Semibold" pitchFamily="18" charset="0"/>
              </a:rPr>
              <a:t>cercare di comprendere, alcuni aspetti del Giappone moderno</a:t>
            </a:r>
            <a:endParaRPr lang="it-IT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49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536" y="692696"/>
            <a:ext cx="8229600" cy="4525963"/>
          </a:xfrm>
        </p:spPr>
        <p:txBody>
          <a:bodyPr>
            <a:noAutofit/>
          </a:bodyPr>
          <a:lstStyle/>
          <a:p>
            <a:pPr marL="0" lvl="0" indent="0" algn="ctr">
              <a:buNone/>
            </a:pPr>
            <a:r>
              <a:rPr lang="it-IT" altLang="ja-JP" sz="4000" dirty="0" smtClean="0">
                <a:solidFill>
                  <a:schemeClr val="tx2"/>
                </a:solidFill>
                <a:latin typeface="Georgia Pro Semibold" pitchFamily="18" charset="0"/>
              </a:rPr>
              <a:t>Lo Shintoismo</a:t>
            </a:r>
          </a:p>
          <a:p>
            <a:pPr marL="0" lvl="0" indent="0" algn="ctr">
              <a:buNone/>
            </a:pPr>
            <a:r>
              <a:rPr lang="it-IT" altLang="ja-JP" sz="2400" dirty="0" smtClean="0">
                <a:solidFill>
                  <a:schemeClr val="tx2"/>
                </a:solidFill>
                <a:latin typeface="Georgia Pro Semibold" pitchFamily="18" charset="0"/>
              </a:rPr>
              <a:t>Ha condizionato e </a:t>
            </a:r>
            <a:r>
              <a:rPr lang="it-IT" altLang="ja-JP" sz="2400" dirty="0">
                <a:solidFill>
                  <a:schemeClr val="tx2"/>
                </a:solidFill>
                <a:latin typeface="Georgia Pro Semibold" pitchFamily="18" charset="0"/>
              </a:rPr>
              <a:t>c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ondiziona aspetti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emotivi della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vita, le idee:</a:t>
            </a:r>
            <a:endParaRPr lang="it-IT" sz="2400" dirty="0">
              <a:solidFill>
                <a:schemeClr val="tx2"/>
              </a:solidFill>
              <a:latin typeface="Georgia Pro Semibold" pitchFamily="18" charset="0"/>
            </a:endParaRPr>
          </a:p>
          <a:p>
            <a:pPr marL="0" lvl="0" indent="0" algn="ctr">
              <a:buNone/>
            </a:pP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sulla natura</a:t>
            </a:r>
            <a:endParaRPr lang="it-IT" sz="2400" dirty="0">
              <a:solidFill>
                <a:schemeClr val="tx2"/>
              </a:solidFill>
              <a:latin typeface="Georgia Pro Semibold" pitchFamily="18" charset="0"/>
            </a:endParaRPr>
          </a:p>
          <a:p>
            <a:pPr marL="0" lvl="0" indent="0" algn="ctr">
              <a:buNone/>
            </a:pP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sulla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società</a:t>
            </a:r>
            <a:endParaRPr lang="it-IT" sz="2400" dirty="0">
              <a:solidFill>
                <a:schemeClr val="tx2"/>
              </a:solidFill>
              <a:latin typeface="Georgia Pro Semibold" pitchFamily="18" charset="0"/>
            </a:endParaRPr>
          </a:p>
          <a:p>
            <a:pPr marL="0" lvl="0" indent="0" algn="ctr">
              <a:buNone/>
            </a:pP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sulla politica</a:t>
            </a:r>
          </a:p>
          <a:p>
            <a:pPr marL="0" lvl="0" indent="0" algn="ctr">
              <a:buNone/>
            </a:pP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 sull’estetica</a:t>
            </a:r>
          </a:p>
          <a:p>
            <a:pPr marL="0" lvl="0" indent="0" algn="ctr">
              <a:buNone/>
            </a:pP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 sulla morte </a:t>
            </a:r>
            <a:endParaRPr lang="it-IT" sz="2400" dirty="0" smtClean="0">
              <a:solidFill>
                <a:schemeClr val="tx2"/>
              </a:solidFill>
              <a:latin typeface="Georgia Pro Semibold" pitchFamily="18" charset="0"/>
            </a:endParaRPr>
          </a:p>
          <a:p>
            <a:pPr marL="0" lvl="0" indent="0" algn="ctr">
              <a:buNone/>
            </a:pPr>
            <a:endParaRPr lang="it-IT" sz="2400" dirty="0">
              <a:solidFill>
                <a:schemeClr val="tx2"/>
              </a:solidFill>
              <a:latin typeface="Georgia Pro Semibold" pitchFamily="18" charset="0"/>
            </a:endParaRPr>
          </a:p>
          <a:p>
            <a:pPr marL="0" lvl="0" indent="0" algn="ctr">
              <a:buNone/>
            </a:pPr>
            <a:r>
              <a:rPr lang="it-IT" sz="2400" dirty="0" smtClean="0">
                <a:solidFill>
                  <a:schemeClr val="bg1"/>
                </a:solidFill>
                <a:latin typeface="Georgia Pro Semibold" pitchFamily="18" charset="0"/>
              </a:rPr>
              <a:t>Tradizione viva:</a:t>
            </a:r>
          </a:p>
          <a:p>
            <a:pPr marL="0" lvl="0" indent="0" algn="ctr">
              <a:buNone/>
            </a:pPr>
            <a:r>
              <a:rPr lang="it-IT" sz="2400" dirty="0">
                <a:solidFill>
                  <a:schemeClr val="bg1"/>
                </a:solidFill>
                <a:latin typeface="Georgia Pro Semibold" pitchFamily="18" charset="0"/>
              </a:rPr>
              <a:t>a</a:t>
            </a:r>
            <a:r>
              <a:rPr lang="it-IT" sz="2400" dirty="0" smtClean="0">
                <a:solidFill>
                  <a:schemeClr val="bg1"/>
                </a:solidFill>
                <a:latin typeface="Georgia Pro Semibold" pitchFamily="18" charset="0"/>
              </a:rPr>
              <a:t>nalizzare aspetti </a:t>
            </a:r>
            <a:r>
              <a:rPr lang="it-IT" sz="2400" dirty="0">
                <a:solidFill>
                  <a:schemeClr val="bg1"/>
                </a:solidFill>
                <a:latin typeface="Georgia Pro Semibold" pitchFamily="18" charset="0"/>
              </a:rPr>
              <a:t>dello </a:t>
            </a:r>
            <a:r>
              <a:rPr lang="it-IT" sz="2400" dirty="0" err="1" smtClean="0">
                <a:solidFill>
                  <a:schemeClr val="bg1"/>
                </a:solidFill>
                <a:latin typeface="Georgia Pro Semibold" pitchFamily="18" charset="0"/>
              </a:rPr>
              <a:t>Shint</a:t>
            </a:r>
            <a:r>
              <a:rPr lang="it-IT" sz="2400" dirty="0" err="1">
                <a:solidFill>
                  <a:schemeClr val="bg1"/>
                </a:solidFill>
                <a:latin typeface="Georgia Pro Semibold" pitchFamily="18" charset="0"/>
              </a:rPr>
              <a:t>ō</a:t>
            </a:r>
            <a:r>
              <a:rPr lang="it-IT" sz="2400" dirty="0" smtClean="0">
                <a:solidFill>
                  <a:schemeClr val="bg1"/>
                </a:solidFill>
                <a:latin typeface="Georgia Pro Semibold" pitchFamily="18" charset="0"/>
              </a:rPr>
              <a:t> </a:t>
            </a:r>
            <a:r>
              <a:rPr lang="it-IT" sz="2400" dirty="0">
                <a:solidFill>
                  <a:schemeClr val="bg1"/>
                </a:solidFill>
                <a:latin typeface="Georgia Pro Semibold" pitchFamily="18" charset="0"/>
              </a:rPr>
              <a:t>ci permette di </a:t>
            </a:r>
            <a:r>
              <a:rPr lang="it-IT" sz="2400" dirty="0" smtClean="0">
                <a:solidFill>
                  <a:schemeClr val="bg1"/>
                </a:solidFill>
                <a:latin typeface="Georgia Pro Semibold" pitchFamily="18" charset="0"/>
              </a:rPr>
              <a:t> capire, o quantomeno </a:t>
            </a:r>
            <a:r>
              <a:rPr lang="it-IT" sz="2400" dirty="0">
                <a:solidFill>
                  <a:schemeClr val="bg1"/>
                </a:solidFill>
                <a:latin typeface="Georgia Pro Semibold" pitchFamily="18" charset="0"/>
              </a:rPr>
              <a:t>cercare di comprendere, alcuni aspetti del Giappone moderno</a:t>
            </a:r>
            <a:endParaRPr lang="it-IT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10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-1" y="332656"/>
            <a:ext cx="9143999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>15:00- 16:00 </a:t>
            </a:r>
            <a:r>
              <a:rPr lang="it-IT" sz="4000" dirty="0">
                <a:solidFill>
                  <a:schemeClr val="tx2"/>
                </a:solidFill>
                <a:latin typeface="Georgia Pro Semibold" pitchFamily="18" charset="0"/>
              </a:rPr>
              <a:t>Parte </a:t>
            </a:r>
            <a: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>Prima</a:t>
            </a:r>
          </a:p>
          <a:p>
            <a:pPr algn="ctr"/>
            <a: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r>
              <a:rPr lang="it-IT" sz="4000" dirty="0">
                <a:solidFill>
                  <a:schemeClr val="tx2"/>
                </a:solidFill>
                <a:latin typeface="Georgia Pro Semibold" pitchFamily="18" charset="0"/>
              </a:rPr>
              <a:t>«Lo Shintoismo e il </a:t>
            </a:r>
            <a: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>Buddismo</a:t>
            </a:r>
            <a: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>»</a:t>
            </a:r>
            <a:endParaRPr lang="it-IT" sz="4000" dirty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/>
            <a:endParaRPr lang="it-IT" sz="3600" dirty="0">
              <a:solidFill>
                <a:prstClr val="black"/>
              </a:solidFill>
              <a:latin typeface="Georgia Pro Semibold" pitchFamily="18" charset="0"/>
            </a:endParaRPr>
          </a:p>
          <a:p>
            <a:pPr algn="ctr"/>
            <a:endParaRPr lang="it-IT" sz="4000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12" t="25329" r="51267" b="63005"/>
          <a:stretch/>
        </p:blipFill>
        <p:spPr bwMode="auto">
          <a:xfrm>
            <a:off x="214450" y="148928"/>
            <a:ext cx="823788" cy="674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22"/>
          <a:stretch/>
        </p:blipFill>
        <p:spPr bwMode="auto">
          <a:xfrm>
            <a:off x="539552" y="2173062"/>
            <a:ext cx="3802862" cy="2511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Risultati immagini per giappone"/>
          <p:cNvPicPr>
            <a:picLocks noChangeAspect="1" noChangeArrowheads="1"/>
          </p:cNvPicPr>
          <p:nvPr/>
        </p:nvPicPr>
        <p:blipFill rotWithShape="1">
          <a:blip r:embed="rId4"/>
          <a:srcRect l="8250" r="27026"/>
          <a:stretch/>
        </p:blipFill>
        <p:spPr bwMode="auto">
          <a:xfrm>
            <a:off x="5148902" y="3648342"/>
            <a:ext cx="3383538" cy="2555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940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536" y="692696"/>
            <a:ext cx="8229600" cy="4525963"/>
          </a:xfrm>
        </p:spPr>
        <p:txBody>
          <a:bodyPr>
            <a:noAutofit/>
          </a:bodyPr>
          <a:lstStyle/>
          <a:p>
            <a:pPr marL="0" lvl="0" indent="0" algn="ctr">
              <a:buNone/>
            </a:pPr>
            <a:r>
              <a:rPr lang="it-IT" altLang="ja-JP" sz="4000" dirty="0" smtClean="0">
                <a:solidFill>
                  <a:schemeClr val="tx2"/>
                </a:solidFill>
                <a:latin typeface="Georgia Pro Semibold" pitchFamily="18" charset="0"/>
              </a:rPr>
              <a:t>Lo Shintoismo</a:t>
            </a:r>
          </a:p>
          <a:p>
            <a:pPr marL="0" lvl="0" indent="0" algn="ctr">
              <a:buNone/>
            </a:pPr>
            <a:r>
              <a:rPr lang="it-IT" altLang="ja-JP" sz="2400" dirty="0" smtClean="0">
                <a:solidFill>
                  <a:schemeClr val="tx2"/>
                </a:solidFill>
                <a:latin typeface="Georgia Pro Semibold" pitchFamily="18" charset="0"/>
              </a:rPr>
              <a:t>Ha condizionato e </a:t>
            </a:r>
            <a:r>
              <a:rPr lang="it-IT" altLang="ja-JP" sz="2400" dirty="0">
                <a:solidFill>
                  <a:schemeClr val="tx2"/>
                </a:solidFill>
                <a:latin typeface="Georgia Pro Semibold" pitchFamily="18" charset="0"/>
              </a:rPr>
              <a:t>c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ondiziona aspetti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emotivi della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vita, le idee:</a:t>
            </a:r>
            <a:endParaRPr lang="it-IT" sz="2400" dirty="0">
              <a:solidFill>
                <a:schemeClr val="tx2"/>
              </a:solidFill>
              <a:latin typeface="Georgia Pro Semibold" pitchFamily="18" charset="0"/>
            </a:endParaRPr>
          </a:p>
          <a:p>
            <a:pPr marL="0" lvl="0" indent="0" algn="ctr">
              <a:buNone/>
            </a:pP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sulla natura</a:t>
            </a:r>
            <a:endParaRPr lang="it-IT" sz="2400" dirty="0">
              <a:solidFill>
                <a:schemeClr val="tx2"/>
              </a:solidFill>
              <a:latin typeface="Georgia Pro Semibold" pitchFamily="18" charset="0"/>
            </a:endParaRPr>
          </a:p>
          <a:p>
            <a:pPr marL="0" lvl="0" indent="0" algn="ctr">
              <a:buNone/>
            </a:pP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sulla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società</a:t>
            </a:r>
            <a:endParaRPr lang="it-IT" sz="2400" dirty="0">
              <a:solidFill>
                <a:schemeClr val="tx2"/>
              </a:solidFill>
              <a:latin typeface="Georgia Pro Semibold" pitchFamily="18" charset="0"/>
            </a:endParaRPr>
          </a:p>
          <a:p>
            <a:pPr marL="0" lvl="0" indent="0" algn="ctr">
              <a:buNone/>
            </a:pP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sulla politica</a:t>
            </a:r>
          </a:p>
          <a:p>
            <a:pPr marL="0" lvl="0" indent="0" algn="ctr">
              <a:buNone/>
            </a:pP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 sull’estetica</a:t>
            </a:r>
          </a:p>
          <a:p>
            <a:pPr marL="0" lvl="0" indent="0" algn="ctr">
              <a:buNone/>
            </a:pP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 sulla morte </a:t>
            </a:r>
            <a:endParaRPr lang="it-IT" sz="2400" dirty="0" smtClean="0">
              <a:solidFill>
                <a:schemeClr val="tx2"/>
              </a:solidFill>
              <a:latin typeface="Georgia Pro Semibold" pitchFamily="18" charset="0"/>
            </a:endParaRPr>
          </a:p>
          <a:p>
            <a:pPr marL="0" lvl="0" indent="0" algn="ctr">
              <a:buNone/>
            </a:pPr>
            <a:endParaRPr lang="it-IT" sz="2400" dirty="0">
              <a:solidFill>
                <a:schemeClr val="tx2"/>
              </a:solidFill>
              <a:latin typeface="Georgia Pro Semibold" pitchFamily="18" charset="0"/>
            </a:endParaRPr>
          </a:p>
          <a:p>
            <a:pPr marL="0" lvl="0" indent="0" algn="ctr">
              <a:buNone/>
            </a:pP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Tradizione viva:</a:t>
            </a:r>
          </a:p>
          <a:p>
            <a:pPr marL="0" lvl="0" indent="0" algn="ctr">
              <a:buNone/>
            </a:pP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a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nalizzare aspetti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dello </a:t>
            </a:r>
            <a:r>
              <a:rPr lang="it-IT" sz="2400" dirty="0" err="1" smtClean="0">
                <a:solidFill>
                  <a:schemeClr val="tx2"/>
                </a:solidFill>
                <a:latin typeface="Georgia Pro Semibold" pitchFamily="18" charset="0"/>
              </a:rPr>
              <a:t>Shint</a:t>
            </a:r>
            <a:r>
              <a:rPr lang="it-IT" sz="2400" dirty="0" err="1">
                <a:solidFill>
                  <a:schemeClr val="tx2"/>
                </a:solidFill>
                <a:latin typeface="Georgia Pro Semibold" pitchFamily="18" charset="0"/>
              </a:rPr>
              <a:t>ō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ci permette di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 capire, o quantomeno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cercare di comprendere, alcuni aspetti del Giappone moderno</a:t>
            </a:r>
            <a:endParaRPr lang="it-IT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10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728960" y="116632"/>
            <a:ext cx="7704855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dirty="0" err="1" smtClean="0">
                <a:solidFill>
                  <a:schemeClr val="tx2"/>
                </a:solidFill>
                <a:latin typeface="Georgia Pro Semibold" pitchFamily="18" charset="0"/>
              </a:rPr>
              <a:t>Shintō</a:t>
            </a:r>
            <a:endParaRPr lang="it-IT" sz="3600" dirty="0" smtClean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/>
            <a:r>
              <a:rPr lang="ja-JP" altLang="it-IT" sz="3200" dirty="0" smtClean="0">
                <a:solidFill>
                  <a:schemeClr val="bg1"/>
                </a:solidFill>
                <a:latin typeface="Georgia Pro Semibold" pitchFamily="18" charset="0"/>
              </a:rPr>
              <a:t>神</a:t>
            </a:r>
            <a:r>
              <a:rPr lang="it-IT" sz="2400" dirty="0" err="1" smtClean="0">
                <a:solidFill>
                  <a:schemeClr val="bg1"/>
                </a:solidFill>
                <a:latin typeface="Georgia Pro Semibold" pitchFamily="18" charset="0"/>
              </a:rPr>
              <a:t>Shin</a:t>
            </a:r>
            <a:r>
              <a:rPr lang="it-IT" sz="2400" dirty="0" smtClean="0">
                <a:solidFill>
                  <a:schemeClr val="bg1"/>
                </a:solidFill>
                <a:latin typeface="Georgia Pro Semibold" pitchFamily="18" charset="0"/>
              </a:rPr>
              <a:t>:</a:t>
            </a:r>
            <a:r>
              <a:rPr lang="ja-JP" altLang="it-IT" sz="2400" dirty="0" smtClean="0">
                <a:solidFill>
                  <a:schemeClr val="bg1"/>
                </a:solidFill>
                <a:latin typeface="Georgia Pro Semibold" pitchFamily="18" charset="0"/>
              </a:rPr>
              <a:t>　</a:t>
            </a:r>
            <a:r>
              <a:rPr lang="it-IT" sz="2400" dirty="0" smtClean="0">
                <a:solidFill>
                  <a:schemeClr val="bg1"/>
                </a:solidFill>
                <a:latin typeface="Georgia Pro Semibold" pitchFamily="18" charset="0"/>
              </a:rPr>
              <a:t>Divinità</a:t>
            </a:r>
            <a:r>
              <a:rPr lang="ja-JP" altLang="it-IT" sz="2400" dirty="0" smtClean="0">
                <a:solidFill>
                  <a:schemeClr val="bg1"/>
                </a:solidFill>
                <a:latin typeface="Georgia Pro Semibold" pitchFamily="18" charset="0"/>
              </a:rPr>
              <a:t>　　　　　</a:t>
            </a:r>
            <a:r>
              <a:rPr lang="ja-JP" altLang="it-IT" sz="3200" dirty="0" smtClean="0">
                <a:solidFill>
                  <a:schemeClr val="bg1"/>
                </a:solidFill>
                <a:latin typeface="Georgia Pro Semibold" pitchFamily="18" charset="0"/>
              </a:rPr>
              <a:t>道</a:t>
            </a:r>
            <a:r>
              <a:rPr lang="it-IT" sz="2400" dirty="0" err="1" smtClean="0">
                <a:solidFill>
                  <a:schemeClr val="bg1"/>
                </a:solidFill>
                <a:latin typeface="Georgia Pro Semibold" pitchFamily="18" charset="0"/>
              </a:rPr>
              <a:t>Tō</a:t>
            </a:r>
            <a:r>
              <a:rPr lang="it-IT" sz="2400" dirty="0" smtClean="0">
                <a:solidFill>
                  <a:schemeClr val="bg1"/>
                </a:solidFill>
                <a:latin typeface="Georgia Pro Semibold" pitchFamily="18" charset="0"/>
              </a:rPr>
              <a:t>: </a:t>
            </a:r>
            <a:r>
              <a:rPr lang="it-IT" sz="2400" dirty="0">
                <a:solidFill>
                  <a:schemeClr val="bg1"/>
                </a:solidFill>
                <a:latin typeface="Georgia Pro Semibold" pitchFamily="18" charset="0"/>
              </a:rPr>
              <a:t>Strada, Via </a:t>
            </a:r>
          </a:p>
          <a:p>
            <a:pPr algn="ctr"/>
            <a:r>
              <a:rPr lang="it-IT" sz="2400" dirty="0" smtClean="0">
                <a:solidFill>
                  <a:schemeClr val="bg1"/>
                </a:solidFill>
                <a:latin typeface="Georgia Pro Semibold" pitchFamily="18" charset="0"/>
              </a:rPr>
              <a:t> La via degli Dei   </a:t>
            </a:r>
            <a:endParaRPr lang="it-IT" sz="2400" dirty="0">
              <a:solidFill>
                <a:schemeClr val="bg1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04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728960" y="116632"/>
            <a:ext cx="7704855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dirty="0" err="1" smtClean="0">
                <a:solidFill>
                  <a:schemeClr val="tx2"/>
                </a:solidFill>
                <a:latin typeface="Georgia Pro Semibold" pitchFamily="18" charset="0"/>
              </a:rPr>
              <a:t>Shintō</a:t>
            </a:r>
            <a:endParaRPr lang="it-IT" sz="3600" dirty="0" smtClean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/>
            <a:r>
              <a:rPr lang="ja-JP" altLang="it-IT" sz="3200" dirty="0" smtClean="0">
                <a:solidFill>
                  <a:schemeClr val="tx2"/>
                </a:solidFill>
                <a:latin typeface="Georgia Pro Semibold" pitchFamily="18" charset="0"/>
              </a:rPr>
              <a:t>神</a:t>
            </a:r>
            <a:r>
              <a:rPr lang="it-IT" sz="2400" dirty="0" err="1" smtClean="0">
                <a:solidFill>
                  <a:schemeClr val="tx2"/>
                </a:solidFill>
                <a:latin typeface="Georgia Pro Semibold" pitchFamily="18" charset="0"/>
              </a:rPr>
              <a:t>Shin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:</a:t>
            </a:r>
            <a:r>
              <a:rPr lang="ja-JP" alt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　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Divinità</a:t>
            </a:r>
            <a:r>
              <a:rPr lang="ja-JP" alt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　　　　　</a:t>
            </a:r>
            <a:r>
              <a:rPr lang="ja-JP" altLang="it-IT" sz="3200" dirty="0" smtClean="0">
                <a:solidFill>
                  <a:schemeClr val="tx2"/>
                </a:solidFill>
                <a:latin typeface="Georgia Pro Semibold" pitchFamily="18" charset="0"/>
              </a:rPr>
              <a:t>道</a:t>
            </a:r>
            <a:r>
              <a:rPr lang="it-IT" sz="2400" dirty="0" err="1" smtClean="0">
                <a:solidFill>
                  <a:schemeClr val="tx2"/>
                </a:solidFill>
                <a:latin typeface="Georgia Pro Semibold" pitchFamily="18" charset="0"/>
              </a:rPr>
              <a:t>Tō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: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Strada, Via </a:t>
            </a:r>
          </a:p>
          <a:p>
            <a:pPr algn="ctr"/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 La via degli Dei   </a:t>
            </a:r>
            <a:endParaRPr lang="it-IT" sz="24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63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shinrin\ruscello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30308"/>
            <a:ext cx="7704855" cy="3830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728960" y="116632"/>
            <a:ext cx="7704855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dirty="0" err="1" smtClean="0">
                <a:solidFill>
                  <a:schemeClr val="tx2"/>
                </a:solidFill>
                <a:latin typeface="Georgia Pro Semibold" pitchFamily="18" charset="0"/>
              </a:rPr>
              <a:t>Shintō</a:t>
            </a:r>
            <a:endParaRPr lang="it-IT" sz="3600" dirty="0" smtClean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/>
            <a:r>
              <a:rPr lang="ja-JP" altLang="it-IT" sz="3200" dirty="0" smtClean="0">
                <a:solidFill>
                  <a:schemeClr val="tx2"/>
                </a:solidFill>
                <a:latin typeface="Georgia Pro Semibold" pitchFamily="18" charset="0"/>
              </a:rPr>
              <a:t>神</a:t>
            </a:r>
            <a:r>
              <a:rPr lang="it-IT" sz="2400" dirty="0" err="1" smtClean="0">
                <a:solidFill>
                  <a:schemeClr val="tx2"/>
                </a:solidFill>
                <a:latin typeface="Georgia Pro Semibold" pitchFamily="18" charset="0"/>
              </a:rPr>
              <a:t>Shin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:</a:t>
            </a:r>
            <a:r>
              <a:rPr lang="ja-JP" alt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　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Divinità</a:t>
            </a:r>
            <a:r>
              <a:rPr lang="ja-JP" alt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　　　　　</a:t>
            </a:r>
            <a:r>
              <a:rPr lang="ja-JP" altLang="it-IT" sz="3200" dirty="0" smtClean="0">
                <a:solidFill>
                  <a:schemeClr val="tx2"/>
                </a:solidFill>
                <a:latin typeface="Georgia Pro Semibold" pitchFamily="18" charset="0"/>
              </a:rPr>
              <a:t>道</a:t>
            </a:r>
            <a:r>
              <a:rPr lang="it-IT" sz="2400" dirty="0" err="1" smtClean="0">
                <a:solidFill>
                  <a:schemeClr val="tx2"/>
                </a:solidFill>
                <a:latin typeface="Georgia Pro Semibold" pitchFamily="18" charset="0"/>
              </a:rPr>
              <a:t>Tō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: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Strada, Via </a:t>
            </a:r>
          </a:p>
          <a:p>
            <a:pPr algn="ctr"/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 La via degli Dei   </a:t>
            </a:r>
            <a:endParaRPr lang="it-IT" sz="24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264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9552" y="764704"/>
            <a:ext cx="8229600" cy="45259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sz="2400" i="1" dirty="0" smtClean="0">
                <a:latin typeface="Georgia Pro Semibold" pitchFamily="18" charset="0"/>
              </a:rPr>
              <a:t> </a:t>
            </a:r>
            <a:endParaRPr lang="it-IT" sz="2800" i="1" dirty="0">
              <a:latin typeface="Georgia Pro Semibold" pitchFamily="18" charset="0"/>
            </a:endParaRPr>
          </a:p>
          <a:p>
            <a:pPr marL="0" indent="0" algn="ctr">
              <a:buNone/>
            </a:pPr>
            <a:r>
              <a:rPr lang="it-IT" sz="2400" dirty="0">
                <a:solidFill>
                  <a:schemeClr val="bg1"/>
                </a:solidFill>
                <a:latin typeface="Georgia Pro Semibold" pitchFamily="18" charset="0"/>
              </a:rPr>
              <a:t>C</a:t>
            </a:r>
            <a:r>
              <a:rPr lang="it-IT" sz="2400" dirty="0" smtClean="0">
                <a:solidFill>
                  <a:schemeClr val="bg1"/>
                </a:solidFill>
                <a:latin typeface="Georgia Pro Semibold" pitchFamily="18" charset="0"/>
              </a:rPr>
              <a:t>aratteristiche di </a:t>
            </a:r>
            <a:r>
              <a:rPr lang="it-IT" sz="2400" dirty="0">
                <a:solidFill>
                  <a:schemeClr val="bg1"/>
                </a:solidFill>
                <a:latin typeface="Georgia Pro Semibold" pitchFamily="18" charset="0"/>
              </a:rPr>
              <a:t>una religione </a:t>
            </a:r>
            <a:r>
              <a:rPr lang="it-IT" sz="2400" dirty="0" smtClean="0">
                <a:solidFill>
                  <a:schemeClr val="bg1"/>
                </a:solidFill>
                <a:latin typeface="Georgia Pro Semibold" pitchFamily="18" charset="0"/>
              </a:rPr>
              <a:t>primitiva:</a:t>
            </a:r>
          </a:p>
          <a:p>
            <a:pPr marL="0" indent="0" algn="ctr">
              <a:buNone/>
            </a:pPr>
            <a:endParaRPr lang="it-IT" sz="2400" dirty="0" smtClean="0">
              <a:solidFill>
                <a:schemeClr val="bg1"/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r>
              <a:rPr lang="it-IT" sz="2400" dirty="0">
                <a:solidFill>
                  <a:schemeClr val="bg1"/>
                </a:solidFill>
                <a:latin typeface="Georgia Pro Semibold" pitchFamily="18" charset="0"/>
              </a:rPr>
              <a:t>Mantiene aspetti di credenze popolari </a:t>
            </a:r>
            <a:endParaRPr lang="it-IT" sz="2400" dirty="0" smtClean="0">
              <a:solidFill>
                <a:schemeClr val="bg1"/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r>
              <a:rPr lang="it-IT" sz="2400" dirty="0" smtClean="0">
                <a:solidFill>
                  <a:schemeClr val="bg1"/>
                </a:solidFill>
                <a:latin typeface="Georgia Pro Semibold" pitchFamily="18" charset="0"/>
              </a:rPr>
              <a:t>culto </a:t>
            </a:r>
            <a:r>
              <a:rPr lang="it-IT" sz="2400" dirty="0">
                <a:solidFill>
                  <a:schemeClr val="bg1"/>
                </a:solidFill>
                <a:latin typeface="Georgia Pro Semibold" pitchFamily="18" charset="0"/>
              </a:rPr>
              <a:t>della natura </a:t>
            </a:r>
            <a:endParaRPr lang="it-IT" sz="2400" dirty="0" smtClean="0">
              <a:solidFill>
                <a:schemeClr val="bg1"/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r>
              <a:rPr lang="it-IT" sz="2400" dirty="0" smtClean="0">
                <a:solidFill>
                  <a:schemeClr val="bg1"/>
                </a:solidFill>
                <a:latin typeface="Georgia Pro Semibold" pitchFamily="18" charset="0"/>
              </a:rPr>
              <a:t>tabu </a:t>
            </a:r>
            <a:r>
              <a:rPr lang="it-IT" sz="2400" dirty="0">
                <a:solidFill>
                  <a:schemeClr val="bg1"/>
                </a:solidFill>
                <a:latin typeface="Georgia Pro Semibold" pitchFamily="18" charset="0"/>
              </a:rPr>
              <a:t>contro le </a:t>
            </a:r>
            <a:r>
              <a:rPr lang="it-IT" sz="2400" dirty="0" smtClean="0">
                <a:solidFill>
                  <a:schemeClr val="bg1"/>
                </a:solidFill>
                <a:latin typeface="Georgia Pro Semibold" pitchFamily="18" charset="0"/>
              </a:rPr>
              <a:t>impurità</a:t>
            </a:r>
          </a:p>
          <a:p>
            <a:pPr marL="0" indent="0" algn="ctr">
              <a:buNone/>
            </a:pPr>
            <a:r>
              <a:rPr lang="it-IT" sz="2400" dirty="0" smtClean="0">
                <a:solidFill>
                  <a:schemeClr val="bg1"/>
                </a:solidFill>
                <a:latin typeface="Georgia Pro Semibold" pitchFamily="18" charset="0"/>
              </a:rPr>
              <a:t>non </a:t>
            </a:r>
            <a:r>
              <a:rPr lang="it-IT" sz="2400" dirty="0">
                <a:solidFill>
                  <a:schemeClr val="bg1"/>
                </a:solidFill>
                <a:latin typeface="Georgia Pro Semibold" pitchFamily="18" charset="0"/>
              </a:rPr>
              <a:t>ha un sistema di </a:t>
            </a:r>
            <a:r>
              <a:rPr lang="it-IT" sz="2400" dirty="0" smtClean="0">
                <a:solidFill>
                  <a:schemeClr val="bg1"/>
                </a:solidFill>
                <a:latin typeface="Georgia Pro Semibold" pitchFamily="18" charset="0"/>
              </a:rPr>
              <a:t>dottrina</a:t>
            </a:r>
          </a:p>
          <a:p>
            <a:pPr marL="0" indent="0" algn="ctr">
              <a:buNone/>
            </a:pPr>
            <a:r>
              <a:rPr lang="it-IT" sz="2400" dirty="0" smtClean="0">
                <a:solidFill>
                  <a:schemeClr val="bg1"/>
                </a:solidFill>
                <a:latin typeface="Georgia Pro Semibold" pitchFamily="18" charset="0"/>
              </a:rPr>
              <a:t>non </a:t>
            </a:r>
            <a:r>
              <a:rPr lang="it-IT" sz="2400" dirty="0">
                <a:solidFill>
                  <a:schemeClr val="bg1"/>
                </a:solidFill>
                <a:latin typeface="Georgia Pro Semibold" pitchFamily="18" charset="0"/>
              </a:rPr>
              <a:t>ha </a:t>
            </a:r>
            <a:r>
              <a:rPr lang="it-IT" sz="2400" dirty="0" smtClean="0">
                <a:solidFill>
                  <a:schemeClr val="bg1"/>
                </a:solidFill>
                <a:latin typeface="Georgia Pro Semibold" pitchFamily="18" charset="0"/>
              </a:rPr>
              <a:t>fondatori</a:t>
            </a:r>
            <a:endParaRPr lang="it-IT" sz="2400" dirty="0">
              <a:solidFill>
                <a:schemeClr val="bg1"/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r>
              <a:rPr lang="it-IT" sz="2400" dirty="0" smtClean="0">
                <a:solidFill>
                  <a:schemeClr val="bg1"/>
                </a:solidFill>
                <a:latin typeface="Georgia Pro Semibold" pitchFamily="18" charset="0"/>
              </a:rPr>
              <a:t> </a:t>
            </a:r>
            <a:r>
              <a:rPr lang="it-IT" sz="2400" dirty="0">
                <a:solidFill>
                  <a:schemeClr val="bg1"/>
                </a:solidFill>
                <a:latin typeface="Georgia Pro Semibold" pitchFamily="18" charset="0"/>
              </a:rPr>
              <a:t>non ha </a:t>
            </a:r>
            <a:r>
              <a:rPr lang="it-IT" sz="2400" dirty="0" smtClean="0">
                <a:solidFill>
                  <a:schemeClr val="bg1"/>
                </a:solidFill>
                <a:latin typeface="Georgia Pro Semibold" pitchFamily="18" charset="0"/>
              </a:rPr>
              <a:t>precetti </a:t>
            </a:r>
            <a:r>
              <a:rPr lang="it-IT" sz="2400" dirty="0">
                <a:solidFill>
                  <a:schemeClr val="bg1"/>
                </a:solidFill>
                <a:latin typeface="Georgia Pro Semibold" pitchFamily="18" charset="0"/>
              </a:rPr>
              <a:t>o </a:t>
            </a:r>
            <a:r>
              <a:rPr lang="it-IT" sz="2400" dirty="0" smtClean="0">
                <a:solidFill>
                  <a:schemeClr val="bg1"/>
                </a:solidFill>
                <a:latin typeface="Georgia Pro Semibold" pitchFamily="18" charset="0"/>
              </a:rPr>
              <a:t>comandamenti</a:t>
            </a:r>
          </a:p>
          <a:p>
            <a:pPr marL="0" indent="0" algn="ctr">
              <a:buNone/>
            </a:pPr>
            <a:r>
              <a:rPr lang="it-IT" sz="2400" dirty="0" smtClean="0">
                <a:solidFill>
                  <a:schemeClr val="bg1"/>
                </a:solidFill>
                <a:latin typeface="Georgia Pro Semibold" pitchFamily="18" charset="0"/>
              </a:rPr>
              <a:t> </a:t>
            </a:r>
            <a:r>
              <a:rPr lang="it-IT" sz="2400" dirty="0">
                <a:solidFill>
                  <a:schemeClr val="bg1"/>
                </a:solidFill>
                <a:latin typeface="Georgia Pro Semibold" pitchFamily="18" charset="0"/>
              </a:rPr>
              <a:t>Non ha </a:t>
            </a:r>
            <a:r>
              <a:rPr lang="it-IT" sz="2400" dirty="0" smtClean="0">
                <a:solidFill>
                  <a:schemeClr val="bg1"/>
                </a:solidFill>
                <a:latin typeface="Georgia Pro Semibold" pitchFamily="18" charset="0"/>
              </a:rPr>
              <a:t>idoli</a:t>
            </a:r>
          </a:p>
          <a:p>
            <a:pPr marL="0" indent="0" algn="ctr">
              <a:buNone/>
            </a:pPr>
            <a:r>
              <a:rPr lang="it-IT" sz="2400" dirty="0" smtClean="0">
                <a:solidFill>
                  <a:schemeClr val="bg1"/>
                </a:solidFill>
                <a:latin typeface="Georgia Pro Semibold" pitchFamily="18" charset="0"/>
              </a:rPr>
              <a:t> </a:t>
            </a:r>
            <a:r>
              <a:rPr lang="it-IT" sz="2400" dirty="0">
                <a:solidFill>
                  <a:schemeClr val="bg1"/>
                </a:solidFill>
                <a:latin typeface="Georgia Pro Semibold" pitchFamily="18" charset="0"/>
              </a:rPr>
              <a:t>Non ha </a:t>
            </a:r>
            <a:r>
              <a:rPr lang="it-IT" sz="2400" dirty="0" smtClean="0">
                <a:solidFill>
                  <a:schemeClr val="bg1"/>
                </a:solidFill>
                <a:latin typeface="Georgia Pro Semibold" pitchFamily="18" charset="0"/>
              </a:rPr>
              <a:t>un’organizzazione</a:t>
            </a:r>
            <a:r>
              <a:rPr lang="it-IT" sz="2400" dirty="0">
                <a:solidFill>
                  <a:schemeClr val="bg1"/>
                </a:solidFill>
                <a:latin typeface="Georgia Pro Semibold" pitchFamily="18" charset="0"/>
              </a:rPr>
              <a:t> </a:t>
            </a:r>
            <a:r>
              <a:rPr lang="it-IT" sz="2400" dirty="0" smtClean="0">
                <a:solidFill>
                  <a:schemeClr val="bg1"/>
                </a:solidFill>
                <a:latin typeface="Georgia Pro Semibold" pitchFamily="18" charset="0"/>
              </a:rPr>
              <a:t>universale</a:t>
            </a:r>
          </a:p>
          <a:p>
            <a:pPr marL="0" indent="0" algn="ctr">
              <a:buNone/>
            </a:pPr>
            <a:r>
              <a:rPr lang="it-IT" sz="2400" i="1" dirty="0" smtClean="0">
                <a:solidFill>
                  <a:schemeClr val="bg1"/>
                </a:solidFill>
                <a:latin typeface="Georgia Pro Semibold" pitchFamily="18" charset="0"/>
              </a:rPr>
              <a:t>Ma ha templi e rituali </a:t>
            </a:r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-6096" y="2830624"/>
            <a:ext cx="9144000" cy="11967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i="1" dirty="0" smtClean="0">
                <a:latin typeface="Georgia Pro Semibold" pitchFamily="18" charset="0"/>
              </a:rPr>
              <a:t> </a:t>
            </a:r>
            <a: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>Shintoismo: </a:t>
            </a:r>
          </a:p>
          <a:p>
            <a: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>Religione autoctona ?</a:t>
            </a:r>
            <a:endParaRPr lang="it-IT" sz="40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65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9552" y="764704"/>
            <a:ext cx="8229600" cy="45259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sz="2400" i="1" dirty="0" smtClean="0">
                <a:latin typeface="Georgia Pro Semibold" pitchFamily="18" charset="0"/>
              </a:rPr>
              <a:t> </a:t>
            </a:r>
            <a:endParaRPr lang="it-IT" sz="2800" i="1" dirty="0">
              <a:latin typeface="Georgia Pro Semibold" pitchFamily="18" charset="0"/>
            </a:endParaRPr>
          </a:p>
          <a:p>
            <a:pPr marL="0" indent="0" algn="ctr">
              <a:buNone/>
            </a:pPr>
            <a:r>
              <a:rPr lang="it-IT" sz="2400" dirty="0">
                <a:solidFill>
                  <a:schemeClr val="bg1"/>
                </a:solidFill>
                <a:latin typeface="Georgia Pro Semibold" pitchFamily="18" charset="0"/>
              </a:rPr>
              <a:t>C</a:t>
            </a:r>
            <a:r>
              <a:rPr lang="it-IT" sz="2400" dirty="0" smtClean="0">
                <a:solidFill>
                  <a:schemeClr val="bg1"/>
                </a:solidFill>
                <a:latin typeface="Georgia Pro Semibold" pitchFamily="18" charset="0"/>
              </a:rPr>
              <a:t>aratteristiche di </a:t>
            </a:r>
            <a:r>
              <a:rPr lang="it-IT" sz="2400" dirty="0">
                <a:solidFill>
                  <a:schemeClr val="bg1"/>
                </a:solidFill>
                <a:latin typeface="Georgia Pro Semibold" pitchFamily="18" charset="0"/>
              </a:rPr>
              <a:t>una religione </a:t>
            </a:r>
            <a:r>
              <a:rPr lang="it-IT" sz="2400" dirty="0" smtClean="0">
                <a:solidFill>
                  <a:schemeClr val="bg1"/>
                </a:solidFill>
                <a:latin typeface="Georgia Pro Semibold" pitchFamily="18" charset="0"/>
              </a:rPr>
              <a:t>primitiva:</a:t>
            </a:r>
          </a:p>
          <a:p>
            <a:pPr marL="0" indent="0" algn="ctr">
              <a:buNone/>
            </a:pPr>
            <a:endParaRPr lang="it-IT" sz="2400" dirty="0" smtClean="0">
              <a:solidFill>
                <a:schemeClr val="bg1"/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r>
              <a:rPr lang="it-IT" sz="2400" dirty="0">
                <a:solidFill>
                  <a:schemeClr val="bg1"/>
                </a:solidFill>
                <a:latin typeface="Georgia Pro Semibold" pitchFamily="18" charset="0"/>
              </a:rPr>
              <a:t>Mantiene aspetti di credenze popolari </a:t>
            </a:r>
            <a:endParaRPr lang="it-IT" sz="2400" dirty="0" smtClean="0">
              <a:solidFill>
                <a:schemeClr val="bg1"/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r>
              <a:rPr lang="it-IT" sz="2400" dirty="0" smtClean="0">
                <a:solidFill>
                  <a:schemeClr val="bg1"/>
                </a:solidFill>
                <a:latin typeface="Georgia Pro Semibold" pitchFamily="18" charset="0"/>
              </a:rPr>
              <a:t>culto </a:t>
            </a:r>
            <a:r>
              <a:rPr lang="it-IT" sz="2400" dirty="0">
                <a:solidFill>
                  <a:schemeClr val="bg1"/>
                </a:solidFill>
                <a:latin typeface="Georgia Pro Semibold" pitchFamily="18" charset="0"/>
              </a:rPr>
              <a:t>della natura </a:t>
            </a:r>
            <a:endParaRPr lang="it-IT" sz="2400" dirty="0" smtClean="0">
              <a:solidFill>
                <a:schemeClr val="bg1"/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r>
              <a:rPr lang="it-IT" sz="2400" dirty="0" smtClean="0">
                <a:solidFill>
                  <a:schemeClr val="bg1"/>
                </a:solidFill>
                <a:latin typeface="Georgia Pro Semibold" pitchFamily="18" charset="0"/>
              </a:rPr>
              <a:t>tabu </a:t>
            </a:r>
            <a:r>
              <a:rPr lang="it-IT" sz="2400" dirty="0">
                <a:solidFill>
                  <a:schemeClr val="bg1"/>
                </a:solidFill>
                <a:latin typeface="Georgia Pro Semibold" pitchFamily="18" charset="0"/>
              </a:rPr>
              <a:t>contro le </a:t>
            </a:r>
            <a:r>
              <a:rPr lang="it-IT" sz="2400" dirty="0" smtClean="0">
                <a:solidFill>
                  <a:schemeClr val="bg1"/>
                </a:solidFill>
                <a:latin typeface="Georgia Pro Semibold" pitchFamily="18" charset="0"/>
              </a:rPr>
              <a:t>impurità</a:t>
            </a:r>
          </a:p>
          <a:p>
            <a:pPr marL="0" indent="0" algn="ctr">
              <a:buNone/>
            </a:pPr>
            <a:r>
              <a:rPr lang="it-IT" sz="2400" dirty="0" smtClean="0">
                <a:solidFill>
                  <a:schemeClr val="bg1"/>
                </a:solidFill>
                <a:latin typeface="Georgia Pro Semibold" pitchFamily="18" charset="0"/>
              </a:rPr>
              <a:t>non </a:t>
            </a:r>
            <a:r>
              <a:rPr lang="it-IT" sz="2400" dirty="0">
                <a:solidFill>
                  <a:schemeClr val="bg1"/>
                </a:solidFill>
                <a:latin typeface="Georgia Pro Semibold" pitchFamily="18" charset="0"/>
              </a:rPr>
              <a:t>ha un sistema di </a:t>
            </a:r>
            <a:r>
              <a:rPr lang="it-IT" sz="2400" dirty="0" smtClean="0">
                <a:solidFill>
                  <a:schemeClr val="bg1"/>
                </a:solidFill>
                <a:latin typeface="Georgia Pro Semibold" pitchFamily="18" charset="0"/>
              </a:rPr>
              <a:t>dottrina</a:t>
            </a:r>
          </a:p>
          <a:p>
            <a:pPr marL="0" indent="0" algn="ctr">
              <a:buNone/>
            </a:pPr>
            <a:r>
              <a:rPr lang="it-IT" sz="2400" dirty="0" smtClean="0">
                <a:solidFill>
                  <a:schemeClr val="bg1"/>
                </a:solidFill>
                <a:latin typeface="Georgia Pro Semibold" pitchFamily="18" charset="0"/>
              </a:rPr>
              <a:t>non </a:t>
            </a:r>
            <a:r>
              <a:rPr lang="it-IT" sz="2400" dirty="0">
                <a:solidFill>
                  <a:schemeClr val="bg1"/>
                </a:solidFill>
                <a:latin typeface="Georgia Pro Semibold" pitchFamily="18" charset="0"/>
              </a:rPr>
              <a:t>ha </a:t>
            </a:r>
            <a:r>
              <a:rPr lang="it-IT" sz="2400" dirty="0" smtClean="0">
                <a:solidFill>
                  <a:schemeClr val="bg1"/>
                </a:solidFill>
                <a:latin typeface="Georgia Pro Semibold" pitchFamily="18" charset="0"/>
              </a:rPr>
              <a:t>fondatori</a:t>
            </a:r>
            <a:endParaRPr lang="it-IT" sz="2400" dirty="0">
              <a:solidFill>
                <a:schemeClr val="bg1"/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r>
              <a:rPr lang="it-IT" sz="2400" dirty="0" smtClean="0">
                <a:solidFill>
                  <a:schemeClr val="bg1"/>
                </a:solidFill>
                <a:latin typeface="Georgia Pro Semibold" pitchFamily="18" charset="0"/>
              </a:rPr>
              <a:t> </a:t>
            </a:r>
            <a:r>
              <a:rPr lang="it-IT" sz="2400" dirty="0">
                <a:solidFill>
                  <a:schemeClr val="bg1"/>
                </a:solidFill>
                <a:latin typeface="Georgia Pro Semibold" pitchFamily="18" charset="0"/>
              </a:rPr>
              <a:t>non ha </a:t>
            </a:r>
            <a:r>
              <a:rPr lang="it-IT" sz="2400" dirty="0" smtClean="0">
                <a:solidFill>
                  <a:schemeClr val="bg1"/>
                </a:solidFill>
                <a:latin typeface="Georgia Pro Semibold" pitchFamily="18" charset="0"/>
              </a:rPr>
              <a:t>precetti </a:t>
            </a:r>
            <a:r>
              <a:rPr lang="it-IT" sz="2400" dirty="0">
                <a:solidFill>
                  <a:schemeClr val="bg1"/>
                </a:solidFill>
                <a:latin typeface="Georgia Pro Semibold" pitchFamily="18" charset="0"/>
              </a:rPr>
              <a:t>o </a:t>
            </a:r>
            <a:r>
              <a:rPr lang="it-IT" sz="2400" dirty="0" smtClean="0">
                <a:solidFill>
                  <a:schemeClr val="bg1"/>
                </a:solidFill>
                <a:latin typeface="Georgia Pro Semibold" pitchFamily="18" charset="0"/>
              </a:rPr>
              <a:t>comandamenti</a:t>
            </a:r>
          </a:p>
          <a:p>
            <a:pPr marL="0" indent="0" algn="ctr">
              <a:buNone/>
            </a:pPr>
            <a:r>
              <a:rPr lang="it-IT" sz="2400" dirty="0" smtClean="0">
                <a:solidFill>
                  <a:schemeClr val="bg1"/>
                </a:solidFill>
                <a:latin typeface="Georgia Pro Semibold" pitchFamily="18" charset="0"/>
              </a:rPr>
              <a:t> </a:t>
            </a:r>
            <a:r>
              <a:rPr lang="it-IT" sz="2400" dirty="0">
                <a:solidFill>
                  <a:schemeClr val="bg1"/>
                </a:solidFill>
                <a:latin typeface="Georgia Pro Semibold" pitchFamily="18" charset="0"/>
              </a:rPr>
              <a:t>Non ha </a:t>
            </a:r>
            <a:r>
              <a:rPr lang="it-IT" sz="2400" dirty="0" smtClean="0">
                <a:solidFill>
                  <a:schemeClr val="bg1"/>
                </a:solidFill>
                <a:latin typeface="Georgia Pro Semibold" pitchFamily="18" charset="0"/>
              </a:rPr>
              <a:t>idoli</a:t>
            </a:r>
          </a:p>
          <a:p>
            <a:pPr marL="0" indent="0" algn="ctr">
              <a:buNone/>
            </a:pPr>
            <a:r>
              <a:rPr lang="it-IT" sz="2400" dirty="0" smtClean="0">
                <a:solidFill>
                  <a:schemeClr val="bg1"/>
                </a:solidFill>
                <a:latin typeface="Georgia Pro Semibold" pitchFamily="18" charset="0"/>
              </a:rPr>
              <a:t> </a:t>
            </a:r>
            <a:r>
              <a:rPr lang="it-IT" sz="2400" dirty="0">
                <a:solidFill>
                  <a:schemeClr val="bg1"/>
                </a:solidFill>
                <a:latin typeface="Georgia Pro Semibold" pitchFamily="18" charset="0"/>
              </a:rPr>
              <a:t>Non ha </a:t>
            </a:r>
            <a:r>
              <a:rPr lang="it-IT" sz="2400" dirty="0" smtClean="0">
                <a:solidFill>
                  <a:schemeClr val="bg1"/>
                </a:solidFill>
                <a:latin typeface="Georgia Pro Semibold" pitchFamily="18" charset="0"/>
              </a:rPr>
              <a:t>un’organizzazione</a:t>
            </a:r>
            <a:r>
              <a:rPr lang="it-IT" sz="2400" dirty="0">
                <a:solidFill>
                  <a:schemeClr val="bg1"/>
                </a:solidFill>
                <a:latin typeface="Georgia Pro Semibold" pitchFamily="18" charset="0"/>
              </a:rPr>
              <a:t> </a:t>
            </a:r>
            <a:r>
              <a:rPr lang="it-IT" sz="2400" dirty="0" smtClean="0">
                <a:solidFill>
                  <a:schemeClr val="bg1"/>
                </a:solidFill>
                <a:latin typeface="Georgia Pro Semibold" pitchFamily="18" charset="0"/>
              </a:rPr>
              <a:t>universale</a:t>
            </a:r>
          </a:p>
          <a:p>
            <a:pPr marL="0" indent="0" algn="ctr">
              <a:buNone/>
            </a:pPr>
            <a:r>
              <a:rPr lang="it-IT" sz="2400" i="1" dirty="0" smtClean="0">
                <a:solidFill>
                  <a:schemeClr val="bg1"/>
                </a:solidFill>
                <a:latin typeface="Georgia Pro Semibold" pitchFamily="18" charset="0"/>
              </a:rPr>
              <a:t>Ma ha templi e rituali </a:t>
            </a:r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0" y="1"/>
            <a:ext cx="9144000" cy="11967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i="1" dirty="0" smtClean="0">
                <a:latin typeface="Georgia Pro Semibold" pitchFamily="18" charset="0"/>
              </a:rPr>
              <a:t> </a:t>
            </a:r>
            <a: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>Shintoismo: Religione  ?</a:t>
            </a:r>
            <a:endParaRPr lang="it-IT" sz="40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25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9552" y="764704"/>
            <a:ext cx="8229600" cy="45259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sz="2400" i="1" dirty="0" smtClean="0">
                <a:latin typeface="Georgia Pro Semibold" pitchFamily="18" charset="0"/>
              </a:rPr>
              <a:t> </a:t>
            </a:r>
            <a:endParaRPr lang="it-IT" sz="2800" i="1" dirty="0">
              <a:latin typeface="Georgia Pro Semibold" pitchFamily="18" charset="0"/>
            </a:endParaRPr>
          </a:p>
          <a:p>
            <a:pPr marL="0" indent="0" algn="ctr">
              <a:buNone/>
            </a:pP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C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aratteristiche di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una religione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primitiva:</a:t>
            </a:r>
          </a:p>
          <a:p>
            <a:pPr marL="0" indent="0" algn="ctr">
              <a:buNone/>
            </a:pPr>
            <a:endParaRPr lang="it-IT" sz="2400" dirty="0" smtClean="0">
              <a:solidFill>
                <a:schemeClr val="tx2"/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Mantiene aspetti di credenze popolari </a:t>
            </a:r>
            <a:endParaRPr lang="it-IT" sz="2400" dirty="0" smtClean="0">
              <a:solidFill>
                <a:schemeClr val="tx2"/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C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ulto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della natura </a:t>
            </a:r>
            <a:endParaRPr lang="it-IT" sz="2400" dirty="0" smtClean="0">
              <a:solidFill>
                <a:schemeClr val="tx2"/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T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abu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contro le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impurità</a:t>
            </a:r>
          </a:p>
          <a:p>
            <a:pPr marL="0" indent="0" algn="ctr">
              <a:buNone/>
            </a:pP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N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on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ha un sistema di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dottrina</a:t>
            </a:r>
          </a:p>
          <a:p>
            <a:pPr marL="0" indent="0" algn="ctr">
              <a:buNone/>
            </a:pP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N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on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ha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fondatori</a:t>
            </a:r>
            <a:endParaRPr lang="it-IT" sz="2400" dirty="0">
              <a:solidFill>
                <a:schemeClr val="tx2"/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N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on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ha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precetti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o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comandamenti</a:t>
            </a:r>
          </a:p>
          <a:p>
            <a:pPr marL="0" indent="0" algn="ctr">
              <a:buNone/>
            </a:pP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Non ha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idoli</a:t>
            </a:r>
          </a:p>
          <a:p>
            <a:pPr marL="0" indent="0" algn="ctr">
              <a:buNone/>
            </a:pP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Non ha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un’organizzazione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universale</a:t>
            </a:r>
          </a:p>
          <a:p>
            <a:pPr marL="0" indent="0" algn="ctr">
              <a:buNone/>
            </a:pPr>
            <a:r>
              <a:rPr lang="it-IT" sz="2400" i="1" dirty="0" smtClean="0">
                <a:solidFill>
                  <a:srgbClr val="FF0000"/>
                </a:solidFill>
                <a:latin typeface="Georgia Pro Semibold" pitchFamily="18" charset="0"/>
              </a:rPr>
              <a:t>Ma ha templi e rituali </a:t>
            </a:r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0" y="1"/>
            <a:ext cx="9144000" cy="11967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i="1" dirty="0" smtClean="0">
                <a:latin typeface="Georgia Pro Semibold" pitchFamily="18" charset="0"/>
              </a:rPr>
              <a:t> </a:t>
            </a:r>
            <a: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>Shintoismo: Religione  ?</a:t>
            </a:r>
            <a:endParaRPr lang="it-IT" sz="40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88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329" y="2420888"/>
            <a:ext cx="5830591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tangolo 3"/>
          <p:cNvSpPr/>
          <p:nvPr/>
        </p:nvSpPr>
        <p:spPr>
          <a:xfrm>
            <a:off x="381161" y="404664"/>
            <a:ext cx="8352928" cy="19195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Un teologo occidentale chiese un giorno a un sacerdote giapponese quale fosse la teologia dello shintoismo. Il giapponese fece un sorrisetto imbarazzato: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«Noi non abbiamo teologia. Noi danziamo»</a:t>
            </a:r>
          </a:p>
        </p:txBody>
      </p:sp>
      <p:sp>
        <p:nvSpPr>
          <p:cNvPr id="6" name="CasellaDiTesto 5"/>
          <p:cNvSpPr txBox="1"/>
          <p:nvPr/>
        </p:nvSpPr>
        <p:spPr>
          <a:xfrm flipH="1">
            <a:off x="1642328" y="6165502"/>
            <a:ext cx="5830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Danza </a:t>
            </a:r>
            <a:r>
              <a:rPr lang="it-IT" sz="2400" dirty="0" err="1">
                <a:solidFill>
                  <a:schemeClr val="tx2"/>
                </a:solidFill>
                <a:latin typeface="Georgia Pro Semibold" pitchFamily="18" charset="0"/>
              </a:rPr>
              <a:t>K</a:t>
            </a:r>
            <a:r>
              <a:rPr lang="it-IT" sz="2400" dirty="0" err="1" smtClean="0">
                <a:solidFill>
                  <a:schemeClr val="tx2"/>
                </a:solidFill>
                <a:latin typeface="Georgia Pro Semibold" pitchFamily="18" charset="0"/>
              </a:rPr>
              <a:t>agura</a:t>
            </a:r>
            <a:endParaRPr lang="it-IT" sz="24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08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33123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D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e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finizione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di religione appare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, ad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alcuni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studiosi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, poco adatta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endParaRPr lang="it-IT" sz="2400" dirty="0">
              <a:solidFill>
                <a:schemeClr val="tx2"/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</a:p>
          <a:p>
            <a:pPr marL="0" indent="0" algn="ctr">
              <a:buNone/>
            </a:pP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  «Sistema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rituale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pubblico»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aperto a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tutti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!</a:t>
            </a:r>
          </a:p>
        </p:txBody>
      </p:sp>
      <p:pic>
        <p:nvPicPr>
          <p:cNvPr id="1026" name="Picture 2" descr="C:\Users\Utente\Desktop\cerimonia shint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51" b="34483"/>
          <a:stretch/>
        </p:blipFill>
        <p:spPr bwMode="auto">
          <a:xfrm>
            <a:off x="1691680" y="2924944"/>
            <a:ext cx="5508269" cy="3578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079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93204" y="1124744"/>
            <a:ext cx="8229600" cy="6093296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it-IT" sz="1800" i="1" dirty="0" smtClean="0">
              <a:solidFill>
                <a:schemeClr val="tx2"/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Insieme composto di riti, culti e concezione del sacro di varia provenienza </a:t>
            </a:r>
          </a:p>
          <a:p>
            <a:pPr marL="0" lvl="0" indent="0" algn="ctr">
              <a:buNone/>
            </a:pP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Revisione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interpretativa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 &gt; Nuova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definizione:</a:t>
            </a:r>
          </a:p>
          <a:p>
            <a:pPr marL="0" indent="0" algn="ctr">
              <a:buNone/>
            </a:pPr>
            <a:endParaRPr lang="it-IT" sz="2400" dirty="0" smtClean="0">
              <a:solidFill>
                <a:schemeClr val="tx2"/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F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enomeno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eterogeneo e complesso,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origini sciamaniche, caratterizzato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da una dialettica tra continuità e cambiamento , tra riti regali e pratiche devozionali popolari continuamente create o rinnovate nel corso dei secoli per mantenersi al passo con i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tempi</a:t>
            </a:r>
          </a:p>
          <a:p>
            <a:pPr marL="0" indent="0" algn="ctr">
              <a:buNone/>
            </a:pPr>
            <a:endParaRPr lang="it-IT" sz="2400" dirty="0">
              <a:solidFill>
                <a:schemeClr val="tx2"/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Realtà è fluida, complessa, polimorfa e dinamica</a:t>
            </a:r>
          </a:p>
          <a:p>
            <a:pPr marL="0" indent="0" algn="ctr">
              <a:buNone/>
            </a:pPr>
            <a:endParaRPr lang="it-IT" sz="2800" i="1" dirty="0" smtClean="0">
              <a:latin typeface="Georgia Pro Semibold" pitchFamily="18" charset="0"/>
            </a:endParaRPr>
          </a:p>
          <a:p>
            <a:pPr marL="0" indent="0" algn="ctr">
              <a:buNone/>
            </a:pPr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179512" y="4869160"/>
            <a:ext cx="82809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it-IT" sz="2400" i="1" dirty="0">
              <a:latin typeface="Georgia Pro Semibold" pitchFamily="18" charset="0"/>
            </a:endParaRPr>
          </a:p>
          <a:p>
            <a:pPr algn="ctr"/>
            <a:endParaRPr lang="it-IT" i="1" dirty="0">
              <a:latin typeface="Georgia Pro Semibold" pitchFamily="18" charset="0"/>
            </a:endParaRPr>
          </a:p>
          <a:p>
            <a:pPr algn="ctr"/>
            <a:endParaRPr lang="it-IT" dirty="0"/>
          </a:p>
        </p:txBody>
      </p:sp>
      <p:sp>
        <p:nvSpPr>
          <p:cNvPr id="2" name="Rettangolo 1"/>
          <p:cNvSpPr/>
          <p:nvPr/>
        </p:nvSpPr>
        <p:spPr>
          <a:xfrm>
            <a:off x="755576" y="260648"/>
            <a:ext cx="77048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>Shintoismo: autoctona</a:t>
            </a:r>
            <a:r>
              <a:rPr lang="it-IT" sz="4000" dirty="0">
                <a:solidFill>
                  <a:schemeClr val="tx2"/>
                </a:solidFill>
                <a:latin typeface="Georgia Pro Semibold" pitchFamily="18" charset="0"/>
              </a:rPr>
              <a:t>?</a:t>
            </a:r>
            <a:endParaRPr lang="it-IT" sz="4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45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2"/>
          <p:cNvSpPr txBox="1">
            <a:spLocks/>
          </p:cNvSpPr>
          <p:nvPr/>
        </p:nvSpPr>
        <p:spPr>
          <a:xfrm>
            <a:off x="659768" y="692696"/>
            <a:ext cx="7776864" cy="28803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3200" b="1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 Pro Semibold" pitchFamily="18" charset="0"/>
              </a:rPr>
              <a:t>Shintoismo : 89.526.126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it-IT" sz="3200" b="1" u="none" strike="noStrike" kern="1200" cap="none" spc="0" normalizeH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Georgia Pro Semibold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it-IT" sz="3200" b="1" dirty="0" smtClean="0">
                <a:solidFill>
                  <a:schemeClr val="bg1"/>
                </a:solidFill>
                <a:latin typeface="Georgia Pro Semibold" pitchFamily="18" charset="0"/>
              </a:rPr>
              <a:t>Buddhisti: 88.719.287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it-IT" sz="3200" b="1" dirty="0" smtClean="0">
              <a:solidFill>
                <a:schemeClr val="bg1"/>
              </a:solidFill>
              <a:latin typeface="Georgia Pro Semibold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3200" b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Semibold" pitchFamily="18" charset="0"/>
              </a:rPr>
              <a:t>Cristiani: 1.928.079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it-IT" sz="3200" b="1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 Pro Semibold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it-IT" sz="3200" b="1" dirty="0" smtClean="0">
                <a:solidFill>
                  <a:schemeClr val="bg1"/>
                </a:solidFill>
                <a:latin typeface="Georgia Pro Semibold" pitchFamily="18" charset="0"/>
              </a:rPr>
              <a:t>Altre Religioni (Induismo-islamismo, Taoismo..): 8.718.964</a:t>
            </a:r>
            <a:endParaRPr kumimoji="0" lang="it-IT" sz="3200" b="1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 Pro Semibold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it-IT" sz="3200" b="1" dirty="0">
              <a:solidFill>
                <a:schemeClr val="bg1"/>
              </a:solidFill>
              <a:latin typeface="Georgia Pro Semibold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4000" b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Semibold" pitchFamily="18" charset="0"/>
              </a:rPr>
              <a:t>Totale: 188.892.506!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it-IT" sz="4000" b="1" i="1" dirty="0">
              <a:latin typeface="Georgia Pro Semibold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it-IT" sz="4000" b="1" i="1" u="none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Georgia Pro Semibold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it-IT" sz="4000" b="1" i="1" dirty="0">
              <a:latin typeface="Georgia Pro Semibold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40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Georgia Pro Semibold" pitchFamily="18" charset="0"/>
              </a:rPr>
              <a:t> </a:t>
            </a:r>
            <a:endParaRPr kumimoji="0" lang="it-IT" sz="40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52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95536" y="1157291"/>
            <a:ext cx="8208912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i="1" dirty="0">
                <a:solidFill>
                  <a:schemeClr val="tx2"/>
                </a:solidFill>
                <a:latin typeface="Georgia Pro Semibold" pitchFamily="18" charset="0"/>
              </a:rPr>
              <a:t>In principio era </a:t>
            </a:r>
            <a:r>
              <a:rPr lang="it-IT" sz="2800" i="1" dirty="0" err="1" smtClean="0">
                <a:solidFill>
                  <a:schemeClr val="tx2"/>
                </a:solidFill>
                <a:latin typeface="Georgia Pro Semibold" pitchFamily="18" charset="0"/>
              </a:rPr>
              <a:t>Oryza</a:t>
            </a:r>
            <a:endParaRPr lang="it-IT" sz="2800" i="1" dirty="0" smtClean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/>
            <a:r>
              <a:rPr lang="it-IT" sz="2800" i="1" dirty="0" smtClean="0">
                <a:solidFill>
                  <a:schemeClr val="tx2"/>
                </a:solidFill>
                <a:latin typeface="Georgia Pro Semibold" pitchFamily="18" charset="0"/>
              </a:rPr>
              <a:t>Alle </a:t>
            </a:r>
            <a:r>
              <a:rPr lang="it-IT" sz="2800" i="1" dirty="0">
                <a:solidFill>
                  <a:schemeClr val="tx2"/>
                </a:solidFill>
                <a:latin typeface="Georgia Pro Semibold" pitchFamily="18" charset="0"/>
              </a:rPr>
              <a:t>origini era il </a:t>
            </a:r>
            <a:r>
              <a:rPr lang="it-IT" sz="2800" i="1" dirty="0" smtClean="0">
                <a:solidFill>
                  <a:schemeClr val="tx2"/>
                </a:solidFill>
                <a:latin typeface="Georgia Pro Semibold" pitchFamily="18" charset="0"/>
              </a:rPr>
              <a:t>riso.</a:t>
            </a:r>
          </a:p>
          <a:p>
            <a:pPr algn="ctr"/>
            <a:r>
              <a:rPr lang="it-IT" sz="2800" i="1" dirty="0" smtClean="0">
                <a:solidFill>
                  <a:schemeClr val="tx2"/>
                </a:solidFill>
                <a:latin typeface="Georgia Pro Semibold" pitchFamily="18" charset="0"/>
              </a:rPr>
              <a:t>Riso</a:t>
            </a:r>
            <a:r>
              <a:rPr lang="it-IT" sz="2800" i="1" dirty="0">
                <a:solidFill>
                  <a:schemeClr val="tx2"/>
                </a:solidFill>
                <a:latin typeface="Georgia Pro Semibold" pitchFamily="18" charset="0"/>
              </a:rPr>
              <a:t>, Sole, Dei, Mito, Antenati, </a:t>
            </a:r>
            <a:r>
              <a:rPr lang="it-IT" sz="2800" i="1" dirty="0" smtClean="0">
                <a:solidFill>
                  <a:schemeClr val="tx2"/>
                </a:solidFill>
                <a:latin typeface="Georgia Pro Semibold" pitchFamily="18" charset="0"/>
              </a:rPr>
              <a:t>Storia, Stato.</a:t>
            </a:r>
          </a:p>
          <a:p>
            <a:pPr algn="ctr"/>
            <a:r>
              <a:rPr lang="it-IT" sz="2800" i="1" dirty="0" smtClean="0">
                <a:solidFill>
                  <a:schemeClr val="tx2"/>
                </a:solidFill>
                <a:latin typeface="Georgia Pro Semibold" pitchFamily="18" charset="0"/>
              </a:rPr>
              <a:t>I </a:t>
            </a:r>
            <a:r>
              <a:rPr lang="it-IT" sz="2800" i="1" dirty="0">
                <a:solidFill>
                  <a:schemeClr val="tx2"/>
                </a:solidFill>
                <a:latin typeface="Georgia Pro Semibold" pitchFamily="18" charset="0"/>
              </a:rPr>
              <a:t>giapponesi , con un processo intuitivo geniale hanno trasformato una </a:t>
            </a:r>
            <a:r>
              <a:rPr lang="it-IT" sz="2800" i="1" dirty="0" smtClean="0">
                <a:solidFill>
                  <a:schemeClr val="tx2"/>
                </a:solidFill>
                <a:latin typeface="Georgia Pro Semibold" pitchFamily="18" charset="0"/>
              </a:rPr>
              <a:t>coltura </a:t>
            </a:r>
            <a:r>
              <a:rPr lang="it-IT" sz="2800" i="1" dirty="0">
                <a:solidFill>
                  <a:schemeClr val="tx2"/>
                </a:solidFill>
                <a:latin typeface="Georgia Pro Semibold" pitchFamily="18" charset="0"/>
              </a:rPr>
              <a:t>in </a:t>
            </a:r>
            <a:r>
              <a:rPr lang="it-IT" sz="2800" i="1" dirty="0" smtClean="0">
                <a:solidFill>
                  <a:schemeClr val="tx2"/>
                </a:solidFill>
                <a:latin typeface="Georgia Pro Semibold" pitchFamily="18" charset="0"/>
              </a:rPr>
              <a:t>cultura</a:t>
            </a:r>
            <a:r>
              <a:rPr lang="it-IT" sz="2800" i="1" dirty="0">
                <a:solidFill>
                  <a:schemeClr val="tx2"/>
                </a:solidFill>
                <a:latin typeface="Georgia Pro Semibold" pitchFamily="18" charset="0"/>
              </a:rPr>
              <a:t>, una attività in una civiltà, dando vita ad un organismo rituale semplice </a:t>
            </a:r>
            <a:r>
              <a:rPr lang="it-IT" sz="2800" i="1" dirty="0" smtClean="0">
                <a:solidFill>
                  <a:schemeClr val="tx2"/>
                </a:solidFill>
                <a:latin typeface="Georgia Pro Semibold" pitchFamily="18" charset="0"/>
              </a:rPr>
              <a:t>ed allo </a:t>
            </a:r>
            <a:r>
              <a:rPr lang="it-IT" sz="2800" i="1" dirty="0">
                <a:solidFill>
                  <a:schemeClr val="tx2"/>
                </a:solidFill>
                <a:latin typeface="Georgia Pro Semibold" pitchFamily="18" charset="0"/>
              </a:rPr>
              <a:t>stesso  estremamente sofisticato.” </a:t>
            </a:r>
            <a:endParaRPr lang="it-IT" sz="2800" i="1" dirty="0" smtClean="0">
              <a:solidFill>
                <a:schemeClr val="tx2"/>
              </a:solidFill>
              <a:latin typeface="Georgia Pro Semibold" pitchFamily="18" charset="0"/>
            </a:endParaRPr>
          </a:p>
          <a:p>
            <a:endParaRPr lang="it-IT" sz="2800" i="1" dirty="0" smtClean="0">
              <a:solidFill>
                <a:schemeClr val="tx2"/>
              </a:solidFill>
              <a:latin typeface="Georgia Pro Semibold" pitchFamily="18" charset="0"/>
            </a:endParaRPr>
          </a:p>
          <a:p>
            <a:r>
              <a:rPr lang="it-IT" sz="2800" i="1" dirty="0" smtClean="0">
                <a:solidFill>
                  <a:schemeClr val="tx2"/>
                </a:solidFill>
                <a:latin typeface="Georgia Pro Semibold" pitchFamily="18" charset="0"/>
              </a:rPr>
              <a:t>Cit. Fosco Maraini</a:t>
            </a:r>
            <a:endParaRPr lang="it-IT" sz="2800" i="1" dirty="0">
              <a:latin typeface="Georgia Pro Semibold" pitchFamily="18" charset="0"/>
            </a:endParaRPr>
          </a:p>
          <a:p>
            <a:r>
              <a:rPr lang="it-IT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66210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260648"/>
            <a:ext cx="8229600" cy="64807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2400" i="1" dirty="0">
                <a:solidFill>
                  <a:schemeClr val="tx2"/>
                </a:solidFill>
                <a:latin typeface="Georgia Pro Semibold" pitchFamily="18" charset="0"/>
              </a:rPr>
              <a:t>Mentre in regime di creazione, Dio , natura e l’uomo costituiscono i tre vertici di un triangolo ideale, non mescolabili tra loro( l’uomo non diventerà mai Dio ne fiore; ciascuno è legato in eterno al suo destino specifico) nel regime generativo dello </a:t>
            </a:r>
            <a:r>
              <a:rPr lang="it-IT" sz="2400" i="1" dirty="0" err="1">
                <a:solidFill>
                  <a:schemeClr val="tx2"/>
                </a:solidFill>
                <a:latin typeface="Georgia Pro Semibold" pitchFamily="18" charset="0"/>
              </a:rPr>
              <a:t>Shintō</a:t>
            </a:r>
            <a:r>
              <a:rPr lang="it-IT" sz="2400" i="1" dirty="0">
                <a:solidFill>
                  <a:schemeClr val="tx2"/>
                </a:solidFill>
                <a:latin typeface="Georgia Pro Semibold" pitchFamily="18" charset="0"/>
              </a:rPr>
              <a:t> si ha, almeno potenzialmente, una circolazione ontologica dinamica che apparente ogni fase dell’essere nel tempo</a:t>
            </a:r>
            <a:r>
              <a:rPr lang="it-IT" sz="2400" i="1" dirty="0" smtClean="0">
                <a:solidFill>
                  <a:schemeClr val="tx2"/>
                </a:solidFill>
                <a:latin typeface="Georgia Pro Semibold" pitchFamily="18" charset="0"/>
              </a:rPr>
              <a:t>. L’uomo </a:t>
            </a:r>
            <a:r>
              <a:rPr lang="it-IT" sz="2400" i="1" dirty="0">
                <a:solidFill>
                  <a:schemeClr val="tx2"/>
                </a:solidFill>
                <a:latin typeface="Georgia Pro Semibold" pitchFamily="18" charset="0"/>
              </a:rPr>
              <a:t>può farsi </a:t>
            </a:r>
            <a:r>
              <a:rPr lang="it-IT" sz="2400" i="1" dirty="0" err="1">
                <a:solidFill>
                  <a:schemeClr val="tx2"/>
                </a:solidFill>
                <a:latin typeface="Georgia Pro Semibold" pitchFamily="18" charset="0"/>
              </a:rPr>
              <a:t>kami</a:t>
            </a:r>
            <a:r>
              <a:rPr lang="it-IT" sz="2400" i="1" dirty="0">
                <a:solidFill>
                  <a:schemeClr val="tx2"/>
                </a:solidFill>
                <a:latin typeface="Georgia Pro Semibold" pitchFamily="18" charset="0"/>
              </a:rPr>
              <a:t>, come </a:t>
            </a:r>
            <a:r>
              <a:rPr lang="it-IT" sz="2400" i="1" dirty="0" err="1">
                <a:solidFill>
                  <a:schemeClr val="tx2"/>
                </a:solidFill>
                <a:latin typeface="Georgia Pro Semibold" pitchFamily="18" charset="0"/>
              </a:rPr>
              <a:t>Kami</a:t>
            </a:r>
            <a:r>
              <a:rPr lang="it-IT" sz="2400" i="1" dirty="0">
                <a:solidFill>
                  <a:schemeClr val="tx2"/>
                </a:solidFill>
                <a:latin typeface="Georgia Pro Semibold" pitchFamily="18" charset="0"/>
              </a:rPr>
              <a:t> può farsi nuvola, delfino albero e stella. la sostanziale fratellanza tra uomini e cose postulata nella mitologia </a:t>
            </a:r>
            <a:r>
              <a:rPr lang="it-IT" sz="2400" i="1" dirty="0" err="1" smtClean="0">
                <a:solidFill>
                  <a:schemeClr val="tx2"/>
                </a:solidFill>
                <a:latin typeface="Georgia Pro Semibold" pitchFamily="18" charset="0"/>
              </a:rPr>
              <a:t>Shintō</a:t>
            </a:r>
            <a:r>
              <a:rPr lang="it-IT" sz="2400" i="1" dirty="0" smtClean="0">
                <a:solidFill>
                  <a:schemeClr val="tx2"/>
                </a:solidFill>
                <a:latin typeface="Georgia Pro Semibold" pitchFamily="18" charset="0"/>
              </a:rPr>
              <a:t>, </a:t>
            </a:r>
            <a:r>
              <a:rPr lang="it-IT" sz="2400" i="1" dirty="0">
                <a:solidFill>
                  <a:schemeClr val="tx2"/>
                </a:solidFill>
                <a:latin typeface="Georgia Pro Semibold" pitchFamily="18" charset="0"/>
              </a:rPr>
              <a:t>sta alla base </a:t>
            </a:r>
            <a:r>
              <a:rPr lang="it-IT" sz="2400" i="1" dirty="0" smtClean="0">
                <a:solidFill>
                  <a:schemeClr val="tx2"/>
                </a:solidFill>
                <a:latin typeface="Georgia Pro Semibold" pitchFamily="18" charset="0"/>
              </a:rPr>
              <a:t>dell’umore</a:t>
            </a:r>
            <a:r>
              <a:rPr lang="it-IT" sz="2400" i="1" dirty="0">
                <a:solidFill>
                  <a:schemeClr val="tx2"/>
                </a:solidFill>
                <a:latin typeface="Georgia Pro Semibold" pitchFamily="18" charset="0"/>
              </a:rPr>
              <a:t>, del gusto, del sentimento vivissimo nutrito dai giapponesi per tutti gli aspetti della natura. E spiega inoltre la loro tendenza al pragmatismo mistico, cosi cospicuo nella vita individuale  e sociale, produttiva e politica</a:t>
            </a:r>
            <a:r>
              <a:rPr lang="it-IT" sz="2400" i="1" dirty="0" smtClean="0">
                <a:solidFill>
                  <a:schemeClr val="tx2"/>
                </a:solidFill>
                <a:latin typeface="Georgia Pro Semibold" pitchFamily="18" charset="0"/>
              </a:rPr>
              <a:t>.</a:t>
            </a:r>
          </a:p>
          <a:p>
            <a:endParaRPr lang="it-IT" sz="2400" i="1" dirty="0">
              <a:solidFill>
                <a:schemeClr val="tx2"/>
              </a:solidFill>
              <a:latin typeface="Georgia Pro Semibold" pitchFamily="18" charset="0"/>
            </a:endParaRPr>
          </a:p>
          <a:p>
            <a:pPr marL="0" indent="0">
              <a:buNone/>
            </a:pPr>
            <a:r>
              <a:rPr lang="it-IT" sz="2400" i="1" dirty="0" smtClean="0">
                <a:solidFill>
                  <a:schemeClr val="tx2"/>
                </a:solidFill>
                <a:latin typeface="Georgia Pro Semibold" pitchFamily="18" charset="0"/>
              </a:rPr>
              <a:t>Cit. Fosco Maraini</a:t>
            </a:r>
            <a:endParaRPr lang="it-IT" sz="2400" i="1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1192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>Quanti sono i </a:t>
            </a:r>
            <a:r>
              <a:rPr lang="it-IT" sz="4000" dirty="0" err="1" smtClean="0">
                <a:solidFill>
                  <a:schemeClr val="tx2"/>
                </a:solidFill>
                <a:latin typeface="Georgia Pro Semibold" pitchFamily="18" charset="0"/>
              </a:rPr>
              <a:t>kami</a:t>
            </a:r>
            <a: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>?</a:t>
            </a:r>
            <a:endParaRPr lang="it-IT" sz="40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231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15516" y="1196752"/>
            <a:ext cx="8712968" cy="15407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YAOYOROZU =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O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ttocento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miriadi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=</a:t>
            </a:r>
            <a:endParaRPr lang="it-IT" sz="2400" dirty="0">
              <a:solidFill>
                <a:schemeClr val="tx2"/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un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numero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incalcolabile! </a:t>
            </a:r>
          </a:p>
          <a:p>
            <a:pPr marL="0" indent="0" algn="ctr">
              <a:buNone/>
            </a:pPr>
            <a:endParaRPr lang="it-IT" sz="4500" dirty="0" smtClean="0">
              <a:latin typeface="Georgia Pro Semibold" pitchFamily="18" charset="0"/>
            </a:endParaRPr>
          </a:p>
          <a:p>
            <a:endParaRPr lang="it-IT" dirty="0"/>
          </a:p>
        </p:txBody>
      </p:sp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>Quanti sono i </a:t>
            </a:r>
            <a:r>
              <a:rPr lang="it-IT" sz="4000" dirty="0" err="1" smtClean="0">
                <a:solidFill>
                  <a:schemeClr val="tx2"/>
                </a:solidFill>
                <a:latin typeface="Georgia Pro Semibold" pitchFamily="18" charset="0"/>
              </a:rPr>
              <a:t>kami</a:t>
            </a:r>
            <a: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>?</a:t>
            </a:r>
            <a:endParaRPr lang="it-IT" sz="40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484" y="2330724"/>
            <a:ext cx="5309047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81717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15516" y="1196752"/>
            <a:ext cx="8712968" cy="15407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YAOYOROZU =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O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ttocento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miriadi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=</a:t>
            </a:r>
            <a:endParaRPr lang="it-IT" sz="2400" dirty="0">
              <a:solidFill>
                <a:schemeClr val="tx2"/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un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numero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incalcolabile! </a:t>
            </a:r>
          </a:p>
          <a:p>
            <a:pPr marL="0" indent="0" algn="ctr">
              <a:buNone/>
            </a:pPr>
            <a:endParaRPr lang="it-IT" sz="4500" dirty="0" smtClean="0">
              <a:latin typeface="Georgia Pro Semibold" pitchFamily="18" charset="0"/>
            </a:endParaRPr>
          </a:p>
          <a:p>
            <a:endParaRPr lang="it-IT" dirty="0"/>
          </a:p>
        </p:txBody>
      </p:sp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>Quanti sono i </a:t>
            </a:r>
            <a:r>
              <a:rPr lang="it-IT" sz="4000" dirty="0" err="1" smtClean="0">
                <a:solidFill>
                  <a:schemeClr val="tx2"/>
                </a:solidFill>
                <a:latin typeface="Georgia Pro Semibold" pitchFamily="18" charset="0"/>
              </a:rPr>
              <a:t>kami</a:t>
            </a:r>
            <a: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>?</a:t>
            </a:r>
            <a:endParaRPr lang="it-IT" sz="40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484" y="2330724"/>
            <a:ext cx="5309047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tangolo 4"/>
          <p:cNvSpPr/>
          <p:nvPr/>
        </p:nvSpPr>
        <p:spPr>
          <a:xfrm>
            <a:off x="467544" y="5157192"/>
            <a:ext cx="83529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it-IT" sz="2400" dirty="0" err="1" smtClean="0">
                <a:solidFill>
                  <a:schemeClr val="tx2"/>
                </a:solidFill>
                <a:latin typeface="Georgia Pro Semibold" pitchFamily="18" charset="0"/>
              </a:rPr>
              <a:t>Ya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=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8, numero sacro nello </a:t>
            </a:r>
            <a:r>
              <a:rPr lang="it-IT" sz="2400" dirty="0" err="1" smtClean="0">
                <a:solidFill>
                  <a:schemeClr val="tx2"/>
                </a:solidFill>
                <a:latin typeface="Georgia Pro Semibold" pitchFamily="18" charset="0"/>
              </a:rPr>
              <a:t>Shintō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e in generale nelle religioni asiatiche, dato dalla somma dei 4 punti cardinali e le 4 direzioni collaterali, quindi lo spazio nella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sua totalità  </a:t>
            </a:r>
            <a:endParaRPr lang="it-IT" sz="24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8551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764704"/>
            <a:ext cx="8229600" cy="4525963"/>
          </a:xfrm>
        </p:spPr>
        <p:txBody>
          <a:bodyPr/>
          <a:lstStyle/>
          <a:p>
            <a:pPr marL="0" lv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Nei luoghi e configurazioni topografiche come rocce, montagne, fiumi , cascate </a:t>
            </a:r>
          </a:p>
          <a:p>
            <a:pPr marL="0" lv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1500" dirty="0" smtClean="0">
                <a:solidFill>
                  <a:prstClr val="black"/>
                </a:solidFill>
                <a:ea typeface="MS Mincho"/>
                <a:cs typeface="Times New Roman"/>
              </a:rPr>
              <a:t>. 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76872"/>
            <a:ext cx="7973277" cy="3969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97529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536" y="260648"/>
            <a:ext cx="8229600" cy="4525963"/>
          </a:xfrm>
        </p:spPr>
        <p:txBody>
          <a:bodyPr/>
          <a:lstStyle/>
          <a:p>
            <a:pPr marL="0" lvl="0" indent="0" algn="ctr">
              <a:buNone/>
            </a:pP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I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nfinito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è il numero dei </a:t>
            </a:r>
            <a:r>
              <a:rPr lang="it-IT" sz="2400" dirty="0" err="1" smtClean="0">
                <a:solidFill>
                  <a:schemeClr val="tx2"/>
                </a:solidFill>
                <a:latin typeface="Georgia Pro Semibold" pitchFamily="18" charset="0"/>
              </a:rPr>
              <a:t>Kami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:</a:t>
            </a:r>
          </a:p>
          <a:p>
            <a:pPr marL="0" lvl="0" indent="0" algn="ctr">
              <a:buNone/>
            </a:pP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ogni persona viva o morta </a:t>
            </a:r>
            <a:endParaRPr lang="it-IT" sz="2400" dirty="0" smtClean="0">
              <a:solidFill>
                <a:schemeClr val="tx2"/>
              </a:solidFill>
              <a:latin typeface="Georgia Pro Semibold" pitchFamily="18" charset="0"/>
            </a:endParaRPr>
          </a:p>
          <a:p>
            <a:pPr marL="0" lvl="0" indent="0" algn="ctr">
              <a:buNone/>
            </a:pP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ogni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luogo</a:t>
            </a:r>
          </a:p>
          <a:p>
            <a:pPr marL="0" lvl="0" indent="0" algn="ctr">
              <a:buNone/>
            </a:pP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ogni fenomeno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naturale,</a:t>
            </a:r>
          </a:p>
          <a:p>
            <a:pPr marL="0" lvl="0" indent="0" algn="ctr">
              <a:buNone/>
            </a:pP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ogni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oggetto dalle proprietà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misteriose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o temibili può essere venerato come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tale</a:t>
            </a:r>
            <a:endParaRPr lang="it-IT" sz="2400" dirty="0">
              <a:solidFill>
                <a:schemeClr val="tx2"/>
              </a:solidFill>
              <a:latin typeface="Georgia Pro Semibold" pitchFamily="18" charset="0"/>
            </a:endParaRPr>
          </a:p>
          <a:p>
            <a:endParaRPr lang="it-IT" dirty="0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10" y="3167536"/>
            <a:ext cx="3803780" cy="2676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836" y="3140968"/>
            <a:ext cx="3597634" cy="2676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tangolo 3"/>
          <p:cNvSpPr/>
          <p:nvPr/>
        </p:nvSpPr>
        <p:spPr>
          <a:xfrm>
            <a:off x="530291" y="6129812"/>
            <a:ext cx="77561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2400" dirty="0" err="1" smtClean="0">
                <a:solidFill>
                  <a:schemeClr val="tx2"/>
                </a:solidFill>
                <a:latin typeface="Georgia Pro Semibold" pitchFamily="18" charset="0"/>
              </a:rPr>
              <a:t>Kodama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: Gli spiriti della foresta</a:t>
            </a:r>
            <a:endParaRPr lang="it-IT" sz="24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1177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88315"/>
            <a:ext cx="4213249" cy="5655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tangolo 4"/>
          <p:cNvSpPr/>
          <p:nvPr/>
        </p:nvSpPr>
        <p:spPr>
          <a:xfrm>
            <a:off x="4537354" y="314096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ed infine nel linguaggio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rituale</a:t>
            </a:r>
          </a:p>
          <a:p>
            <a:pPr algn="ctr"/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chiamato </a:t>
            </a:r>
            <a:r>
              <a:rPr lang="it-IT" sz="2400" dirty="0" err="1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kotodama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 </a:t>
            </a:r>
            <a:endParaRPr lang="it-IT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2421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12"/>
          <a:stretch/>
        </p:blipFill>
        <p:spPr bwMode="auto">
          <a:xfrm>
            <a:off x="1259632" y="1700808"/>
            <a:ext cx="6780316" cy="3708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2330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ja-JP" sz="4300" dirty="0" err="1" smtClean="0">
                <a:solidFill>
                  <a:schemeClr val="tx2"/>
                </a:solidFill>
                <a:latin typeface="Georgia Pro Semibold" pitchFamily="18" charset="0"/>
              </a:rPr>
              <a:t>Kagami</a:t>
            </a:r>
            <a:r>
              <a:rPr lang="it-IT" altLang="ja-JP" sz="4300" dirty="0">
                <a:solidFill>
                  <a:schemeClr val="tx2"/>
                </a:solidFill>
                <a:latin typeface="Georgia Pro Semibold" pitchFamily="18" charset="0"/>
              </a:rPr>
              <a:t/>
            </a:r>
            <a:br>
              <a:rPr lang="it-IT" altLang="ja-JP" sz="4300" dirty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it-IT" altLang="ja-JP" sz="3600" dirty="0" smtClean="0">
                <a:solidFill>
                  <a:schemeClr val="bg1"/>
                </a:solidFill>
                <a:latin typeface="Georgia Pro Semibold" pitchFamily="18" charset="0"/>
              </a:rPr>
              <a:t>Specchio</a:t>
            </a:r>
            <a:endParaRPr lang="it-IT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79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2"/>
          <p:cNvSpPr txBox="1">
            <a:spLocks/>
          </p:cNvSpPr>
          <p:nvPr/>
        </p:nvSpPr>
        <p:spPr>
          <a:xfrm>
            <a:off x="659768" y="692696"/>
            <a:ext cx="7776864" cy="28803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3200" b="1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 Pro Semibold" pitchFamily="18" charset="0"/>
              </a:rPr>
              <a:t>Shintoismo : 89.526.126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it-IT" sz="3200" b="1" u="none" strike="noStrike" kern="1200" cap="none" spc="0" normalizeH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Georgia Pro Semibold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it-IT" sz="3200" b="1" dirty="0" smtClean="0">
                <a:solidFill>
                  <a:schemeClr val="tx2"/>
                </a:solidFill>
                <a:latin typeface="Georgia Pro Semibold" pitchFamily="18" charset="0"/>
              </a:rPr>
              <a:t>Buddhisti: 88.719.287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it-IT" sz="3200" b="1" dirty="0" smtClean="0">
              <a:solidFill>
                <a:schemeClr val="tx2"/>
              </a:solidFill>
              <a:latin typeface="Georgia Pro Semibold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3200" b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Semibold" pitchFamily="18" charset="0"/>
              </a:rPr>
              <a:t>Cristiani: 1.928.079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it-IT" sz="3200" b="1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 Pro Semibold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it-IT" sz="3200" b="1" dirty="0" smtClean="0">
                <a:solidFill>
                  <a:schemeClr val="bg1"/>
                </a:solidFill>
                <a:latin typeface="Georgia Pro Semibold" pitchFamily="18" charset="0"/>
              </a:rPr>
              <a:t>Altre Religioni (Induismo-islamismo, Taoismo..): 8.718.964</a:t>
            </a:r>
            <a:endParaRPr kumimoji="0" lang="it-IT" sz="3200" b="1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 Pro Semibold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it-IT" sz="3200" b="1" dirty="0">
              <a:solidFill>
                <a:schemeClr val="bg1"/>
              </a:solidFill>
              <a:latin typeface="Georgia Pro Semibold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4000" b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Semibold" pitchFamily="18" charset="0"/>
              </a:rPr>
              <a:t>Totale: 188.892.506!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it-IT" sz="4000" b="1" i="1" dirty="0">
              <a:latin typeface="Georgia Pro Semibold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it-IT" sz="4000" b="1" i="1" u="none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Georgia Pro Semibold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it-IT" sz="4000" b="1" i="1" dirty="0">
              <a:latin typeface="Georgia Pro Semibold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40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Georgia Pro Semibold" pitchFamily="18" charset="0"/>
              </a:rPr>
              <a:t> </a:t>
            </a:r>
            <a:endParaRPr kumimoji="0" lang="it-IT" sz="40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08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ja-JP" sz="4300" dirty="0" err="1" smtClean="0">
                <a:solidFill>
                  <a:schemeClr val="tx2"/>
                </a:solidFill>
                <a:latin typeface="Georgia Pro Semibold" pitchFamily="18" charset="0"/>
              </a:rPr>
              <a:t>Kagami</a:t>
            </a:r>
            <a:r>
              <a:rPr lang="it-IT" altLang="ja-JP" sz="4300" dirty="0">
                <a:solidFill>
                  <a:schemeClr val="tx2"/>
                </a:solidFill>
                <a:latin typeface="Georgia Pro Semibold" pitchFamily="18" charset="0"/>
              </a:rPr>
              <a:t/>
            </a:r>
            <a:br>
              <a:rPr lang="it-IT" altLang="ja-JP" sz="4300" dirty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it-IT" altLang="ja-JP" sz="3600" dirty="0" smtClean="0">
                <a:solidFill>
                  <a:schemeClr val="tx2"/>
                </a:solidFill>
                <a:latin typeface="Georgia Pro Semibold" pitchFamily="18" charset="0"/>
              </a:rPr>
              <a:t>Specchio</a:t>
            </a:r>
            <a:endParaRPr lang="it-IT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65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ja-JP" sz="4300" dirty="0" err="1" smtClean="0">
                <a:solidFill>
                  <a:schemeClr val="tx2"/>
                </a:solidFill>
                <a:latin typeface="Georgia Pro Semibold" pitchFamily="18" charset="0"/>
              </a:rPr>
              <a:t>Kagami</a:t>
            </a:r>
            <a:r>
              <a:rPr lang="it-IT" altLang="ja-JP" sz="4300" dirty="0">
                <a:solidFill>
                  <a:schemeClr val="tx2"/>
                </a:solidFill>
                <a:latin typeface="Georgia Pro Semibold" pitchFamily="18" charset="0"/>
              </a:rPr>
              <a:t/>
            </a:r>
            <a:br>
              <a:rPr lang="it-IT" altLang="ja-JP" sz="4300" dirty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it-IT" altLang="ja-JP" sz="3600" dirty="0" smtClean="0">
                <a:solidFill>
                  <a:schemeClr val="tx2"/>
                </a:solidFill>
                <a:latin typeface="Georgia Pro Semibold" pitchFamily="18" charset="0"/>
              </a:rPr>
              <a:t>Specchio</a:t>
            </a:r>
            <a:endParaRPr lang="it-IT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995936" y="1492490"/>
            <a:ext cx="11521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ja-JP" altLang="it-IT" sz="7200" dirty="0">
                <a:solidFill>
                  <a:schemeClr val="tx2"/>
                </a:solidFill>
              </a:rPr>
              <a:t>鏡</a:t>
            </a:r>
            <a:endParaRPr lang="it-IT" sz="7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3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ja-JP" sz="4300" dirty="0" err="1" smtClean="0">
                <a:solidFill>
                  <a:schemeClr val="tx2"/>
                </a:solidFill>
                <a:latin typeface="Georgia Pro Semibold" pitchFamily="18" charset="0"/>
              </a:rPr>
              <a:t>Kagami</a:t>
            </a:r>
            <a:r>
              <a:rPr lang="it-IT" altLang="ja-JP" sz="4300" dirty="0">
                <a:solidFill>
                  <a:schemeClr val="tx2"/>
                </a:solidFill>
                <a:latin typeface="Georgia Pro Semibold" pitchFamily="18" charset="0"/>
              </a:rPr>
              <a:t/>
            </a:r>
            <a:br>
              <a:rPr lang="it-IT" altLang="ja-JP" sz="4300" dirty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it-IT" altLang="ja-JP" sz="3600" dirty="0" smtClean="0">
                <a:solidFill>
                  <a:schemeClr val="tx2"/>
                </a:solidFill>
                <a:latin typeface="Georgia Pro Semibold" pitchFamily="18" charset="0"/>
              </a:rPr>
              <a:t>Specchio</a:t>
            </a:r>
            <a:endParaRPr lang="it-IT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995936" y="1492490"/>
            <a:ext cx="11521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ja-JP" altLang="it-IT" sz="7200" dirty="0">
                <a:solidFill>
                  <a:schemeClr val="tx2"/>
                </a:solidFill>
              </a:rPr>
              <a:t>鏡</a:t>
            </a:r>
            <a:endParaRPr lang="it-IT" sz="7200" dirty="0">
              <a:solidFill>
                <a:schemeClr val="tx2"/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18391" y="2692819"/>
            <a:ext cx="882848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it-IT" sz="3200" dirty="0" smtClean="0">
                <a:solidFill>
                  <a:schemeClr val="tx2"/>
                </a:solidFill>
                <a:latin typeface="Georgia Pro Semibold" pitchFamily="18" charset="0"/>
              </a:rPr>
              <a:t>　　　</a:t>
            </a:r>
            <a:r>
              <a:rPr lang="it-IT" altLang="ja-JP" sz="3200" dirty="0" smtClean="0">
                <a:solidFill>
                  <a:schemeClr val="tx2"/>
                </a:solidFill>
                <a:latin typeface="Georgia Pro Semibold" pitchFamily="18" charset="0"/>
              </a:rPr>
              <a:t>Se </a:t>
            </a:r>
            <a:r>
              <a:rPr lang="it-IT" altLang="ja-JP" sz="3200" dirty="0">
                <a:solidFill>
                  <a:schemeClr val="tx2"/>
                </a:solidFill>
                <a:latin typeface="Georgia Pro Semibold" pitchFamily="18" charset="0"/>
              </a:rPr>
              <a:t>eliminiamo </a:t>
            </a:r>
            <a:r>
              <a:rPr lang="it-IT" altLang="ja-JP" sz="3200" dirty="0" smtClean="0">
                <a:solidFill>
                  <a:schemeClr val="tx2"/>
                </a:solidFill>
                <a:latin typeface="Georgia Pro Semibold" pitchFamily="18" charset="0"/>
              </a:rPr>
              <a:t> il suono </a:t>
            </a:r>
            <a:r>
              <a:rPr lang="it-IT" altLang="ja-JP" sz="3200" dirty="0" smtClean="0">
                <a:solidFill>
                  <a:srgbClr val="FF0000"/>
                </a:solidFill>
                <a:latin typeface="Georgia Pro Semibold" pitchFamily="18" charset="0"/>
              </a:rPr>
              <a:t>GA </a:t>
            </a:r>
          </a:p>
          <a:p>
            <a:pPr algn="ctr"/>
            <a:r>
              <a:rPr lang="it-IT" altLang="ja-JP" sz="3200" dirty="0" smtClean="0">
                <a:solidFill>
                  <a:schemeClr val="tx2"/>
                </a:solidFill>
                <a:latin typeface="Georgia Pro Semibold" pitchFamily="18" charset="0"/>
              </a:rPr>
              <a:t>(</a:t>
            </a:r>
            <a:r>
              <a:rPr lang="it-IT" altLang="ja-JP" sz="3200" dirty="0" err="1" smtClean="0">
                <a:solidFill>
                  <a:schemeClr val="tx2"/>
                </a:solidFill>
                <a:latin typeface="Georgia Pro Semibold" pitchFamily="18" charset="0"/>
              </a:rPr>
              <a:t>ga</a:t>
            </a:r>
            <a:r>
              <a:rPr lang="it-IT" altLang="ja-JP" sz="3200" dirty="0" smtClean="0">
                <a:solidFill>
                  <a:schemeClr val="tx2"/>
                </a:solidFill>
                <a:latin typeface="Georgia Pro Semibold" pitchFamily="18" charset="0"/>
              </a:rPr>
              <a:t> =</a:t>
            </a:r>
            <a:r>
              <a:rPr lang="ja-JP" altLang="it-IT" sz="3200" dirty="0" smtClean="0">
                <a:solidFill>
                  <a:schemeClr val="tx2"/>
                </a:solidFill>
                <a:latin typeface="Georgia Pro Semibold" pitchFamily="18" charset="0"/>
              </a:rPr>
              <a:t>我</a:t>
            </a:r>
            <a:r>
              <a:rPr lang="it-IT" altLang="ja-JP" sz="3200" dirty="0">
                <a:solidFill>
                  <a:schemeClr val="tx2"/>
                </a:solidFill>
                <a:latin typeface="Georgia Pro Semibold" pitchFamily="18" charset="0"/>
              </a:rPr>
              <a:t>: ego</a:t>
            </a:r>
            <a:r>
              <a:rPr lang="it-IT" altLang="ja-JP" sz="3200" dirty="0" smtClean="0">
                <a:solidFill>
                  <a:schemeClr val="tx2"/>
                </a:solidFill>
                <a:latin typeface="Georgia Pro Semibold" pitchFamily="18" charset="0"/>
              </a:rPr>
              <a:t>)</a:t>
            </a:r>
          </a:p>
          <a:p>
            <a:pPr algn="ctr"/>
            <a:r>
              <a:rPr lang="it-IT" altLang="ja-JP" sz="3200" dirty="0">
                <a:solidFill>
                  <a:schemeClr val="tx2"/>
                </a:solidFill>
                <a:latin typeface="Georgia Pro Semibold" pitchFamily="18" charset="0"/>
              </a:rPr>
              <a:t>d</a:t>
            </a:r>
            <a:r>
              <a:rPr lang="it-IT" altLang="ja-JP" sz="3200" dirty="0" smtClean="0">
                <a:solidFill>
                  <a:schemeClr val="tx2"/>
                </a:solidFill>
                <a:latin typeface="Georgia Pro Semibold" pitchFamily="18" charset="0"/>
              </a:rPr>
              <a:t>al termine </a:t>
            </a:r>
            <a:r>
              <a:rPr lang="it-IT" altLang="ja-JP" sz="3200" dirty="0" err="1" smtClean="0">
                <a:solidFill>
                  <a:schemeClr val="tx2"/>
                </a:solidFill>
                <a:latin typeface="Georgia Pro Semibold" pitchFamily="18" charset="0"/>
              </a:rPr>
              <a:t>Ka</a:t>
            </a:r>
            <a:r>
              <a:rPr lang="it-IT" altLang="ja-JP" sz="3200" dirty="0" err="1" smtClean="0">
                <a:solidFill>
                  <a:srgbClr val="FF0000"/>
                </a:solidFill>
                <a:latin typeface="Georgia Pro Semibold" pitchFamily="18" charset="0"/>
              </a:rPr>
              <a:t>GA</a:t>
            </a:r>
            <a:r>
              <a:rPr lang="it-IT" altLang="ja-JP" sz="3200" dirty="0" err="1" smtClean="0">
                <a:solidFill>
                  <a:schemeClr val="tx2"/>
                </a:solidFill>
                <a:latin typeface="Georgia Pro Semibold" pitchFamily="18" charset="0"/>
              </a:rPr>
              <a:t>mi</a:t>
            </a:r>
            <a:r>
              <a:rPr lang="it-IT" altLang="ja-JP" sz="3200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</a:p>
          <a:p>
            <a:pPr algn="ctr"/>
            <a:r>
              <a:rPr lang="it-IT" altLang="ja-JP" sz="3200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r>
              <a:rPr lang="it-IT" altLang="ja-JP" sz="3200" dirty="0">
                <a:solidFill>
                  <a:schemeClr val="bg1"/>
                </a:solidFill>
                <a:latin typeface="Georgia Pro Semibold" pitchFamily="18" charset="0"/>
              </a:rPr>
              <a:t>otteniamo </a:t>
            </a:r>
            <a:endParaRPr lang="it-IT" altLang="ja-JP" sz="3200" dirty="0" smtClean="0">
              <a:solidFill>
                <a:schemeClr val="bg1"/>
              </a:solidFill>
              <a:latin typeface="Georgia Pro Semibold" pitchFamily="18" charset="0"/>
            </a:endParaRPr>
          </a:p>
          <a:p>
            <a:pPr algn="ctr"/>
            <a:r>
              <a:rPr lang="it-IT" altLang="ja-JP" sz="3200" dirty="0" err="1" smtClean="0">
                <a:solidFill>
                  <a:schemeClr val="bg1"/>
                </a:solidFill>
                <a:latin typeface="Georgia Pro Semibold" pitchFamily="18" charset="0"/>
              </a:rPr>
              <a:t>Kami</a:t>
            </a:r>
            <a:r>
              <a:rPr lang="it-IT" altLang="ja-JP" sz="3200" dirty="0" smtClean="0">
                <a:solidFill>
                  <a:schemeClr val="bg1"/>
                </a:solidFill>
                <a:latin typeface="Georgia Pro Semibold" pitchFamily="18" charset="0"/>
              </a:rPr>
              <a:t>: Divinità</a:t>
            </a:r>
          </a:p>
          <a:p>
            <a:pPr algn="ctr"/>
            <a:endParaRPr lang="it-IT" altLang="ja-JP" sz="400" dirty="0">
              <a:solidFill>
                <a:schemeClr val="bg1"/>
              </a:solidFill>
              <a:latin typeface="Georgia Pro Semibold" pitchFamily="18" charset="0"/>
            </a:endParaRPr>
          </a:p>
          <a:p>
            <a:pPr algn="ctr"/>
            <a:r>
              <a:rPr lang="it-IT" altLang="ja-JP" sz="3200" dirty="0">
                <a:solidFill>
                  <a:schemeClr val="bg1"/>
                </a:solidFill>
                <a:latin typeface="Georgia Pro Semibold" pitchFamily="18" charset="0"/>
              </a:rPr>
              <a:t>Eliminare l'ego dal proprio io nel momento in cui ci specchiamo </a:t>
            </a:r>
            <a:r>
              <a:rPr lang="it-IT" altLang="ja-JP" sz="3200" dirty="0" smtClean="0">
                <a:solidFill>
                  <a:schemeClr val="bg1"/>
                </a:solidFill>
                <a:latin typeface="Georgia Pro Semibold" pitchFamily="18" charset="0"/>
              </a:rPr>
              <a:t>per poter sentire il divino 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15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ja-JP" sz="4300" dirty="0" err="1" smtClean="0">
                <a:solidFill>
                  <a:schemeClr val="tx2"/>
                </a:solidFill>
                <a:latin typeface="Georgia Pro Semibold" pitchFamily="18" charset="0"/>
              </a:rPr>
              <a:t>Kagami</a:t>
            </a:r>
            <a:r>
              <a:rPr lang="it-IT" altLang="ja-JP" sz="4300" dirty="0">
                <a:solidFill>
                  <a:schemeClr val="tx2"/>
                </a:solidFill>
                <a:latin typeface="Georgia Pro Semibold" pitchFamily="18" charset="0"/>
              </a:rPr>
              <a:t/>
            </a:r>
            <a:br>
              <a:rPr lang="it-IT" altLang="ja-JP" sz="4300" dirty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it-IT" altLang="ja-JP" sz="3600" dirty="0" smtClean="0">
                <a:solidFill>
                  <a:schemeClr val="tx2"/>
                </a:solidFill>
                <a:latin typeface="Georgia Pro Semibold" pitchFamily="18" charset="0"/>
              </a:rPr>
              <a:t>Specchio</a:t>
            </a:r>
            <a:endParaRPr lang="it-IT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995936" y="1492490"/>
            <a:ext cx="11521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ja-JP" altLang="it-IT" sz="7200" dirty="0">
                <a:solidFill>
                  <a:schemeClr val="tx2"/>
                </a:solidFill>
              </a:rPr>
              <a:t>鏡</a:t>
            </a:r>
            <a:endParaRPr lang="it-IT" sz="7200" dirty="0">
              <a:solidFill>
                <a:schemeClr val="tx2"/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18391" y="2692819"/>
            <a:ext cx="882848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it-IT" sz="3200" dirty="0" smtClean="0">
                <a:solidFill>
                  <a:schemeClr val="tx2"/>
                </a:solidFill>
                <a:latin typeface="Georgia Pro Semibold" pitchFamily="18" charset="0"/>
              </a:rPr>
              <a:t>　　　</a:t>
            </a:r>
            <a:r>
              <a:rPr lang="it-IT" altLang="ja-JP" sz="3200" dirty="0" smtClean="0">
                <a:solidFill>
                  <a:schemeClr val="tx2"/>
                </a:solidFill>
                <a:latin typeface="Georgia Pro Semibold" pitchFamily="18" charset="0"/>
              </a:rPr>
              <a:t>Se </a:t>
            </a:r>
            <a:r>
              <a:rPr lang="it-IT" altLang="ja-JP" sz="3200" dirty="0">
                <a:solidFill>
                  <a:schemeClr val="tx2"/>
                </a:solidFill>
                <a:latin typeface="Georgia Pro Semibold" pitchFamily="18" charset="0"/>
              </a:rPr>
              <a:t>eliminiamo </a:t>
            </a:r>
            <a:r>
              <a:rPr lang="it-IT" altLang="ja-JP" sz="3200" dirty="0" smtClean="0">
                <a:solidFill>
                  <a:schemeClr val="tx2"/>
                </a:solidFill>
                <a:latin typeface="Georgia Pro Semibold" pitchFamily="18" charset="0"/>
              </a:rPr>
              <a:t> il suono </a:t>
            </a:r>
            <a:r>
              <a:rPr lang="it-IT" altLang="ja-JP" sz="3200" dirty="0" smtClean="0">
                <a:solidFill>
                  <a:srgbClr val="FF0000"/>
                </a:solidFill>
                <a:latin typeface="Georgia Pro Semibold" pitchFamily="18" charset="0"/>
              </a:rPr>
              <a:t>GA </a:t>
            </a:r>
          </a:p>
          <a:p>
            <a:pPr algn="ctr"/>
            <a:r>
              <a:rPr lang="it-IT" altLang="ja-JP" sz="3200" dirty="0" smtClean="0">
                <a:solidFill>
                  <a:schemeClr val="tx2"/>
                </a:solidFill>
                <a:latin typeface="Georgia Pro Semibold" pitchFamily="18" charset="0"/>
              </a:rPr>
              <a:t>(</a:t>
            </a:r>
            <a:r>
              <a:rPr lang="it-IT" altLang="ja-JP" sz="3200" dirty="0" err="1" smtClean="0">
                <a:solidFill>
                  <a:schemeClr val="tx2"/>
                </a:solidFill>
                <a:latin typeface="Georgia Pro Semibold" pitchFamily="18" charset="0"/>
              </a:rPr>
              <a:t>ga</a:t>
            </a:r>
            <a:r>
              <a:rPr lang="it-IT" altLang="ja-JP" sz="3200" dirty="0" smtClean="0">
                <a:solidFill>
                  <a:schemeClr val="tx2"/>
                </a:solidFill>
                <a:latin typeface="Georgia Pro Semibold" pitchFamily="18" charset="0"/>
              </a:rPr>
              <a:t> =</a:t>
            </a:r>
            <a:r>
              <a:rPr lang="ja-JP" altLang="it-IT" sz="3200" dirty="0" smtClean="0">
                <a:solidFill>
                  <a:schemeClr val="tx2"/>
                </a:solidFill>
                <a:latin typeface="Georgia Pro Semibold" pitchFamily="18" charset="0"/>
              </a:rPr>
              <a:t>我</a:t>
            </a:r>
            <a:r>
              <a:rPr lang="it-IT" altLang="ja-JP" sz="3200" dirty="0">
                <a:solidFill>
                  <a:schemeClr val="tx2"/>
                </a:solidFill>
                <a:latin typeface="Georgia Pro Semibold" pitchFamily="18" charset="0"/>
              </a:rPr>
              <a:t>: ego</a:t>
            </a:r>
            <a:r>
              <a:rPr lang="it-IT" altLang="ja-JP" sz="3200" dirty="0" smtClean="0">
                <a:solidFill>
                  <a:schemeClr val="tx2"/>
                </a:solidFill>
                <a:latin typeface="Georgia Pro Semibold" pitchFamily="18" charset="0"/>
              </a:rPr>
              <a:t>)</a:t>
            </a:r>
          </a:p>
          <a:p>
            <a:pPr algn="ctr"/>
            <a:r>
              <a:rPr lang="it-IT" altLang="ja-JP" sz="3200" dirty="0">
                <a:solidFill>
                  <a:schemeClr val="tx2"/>
                </a:solidFill>
                <a:latin typeface="Georgia Pro Semibold" pitchFamily="18" charset="0"/>
              </a:rPr>
              <a:t>d</a:t>
            </a:r>
            <a:r>
              <a:rPr lang="it-IT" altLang="ja-JP" sz="3200" dirty="0" smtClean="0">
                <a:solidFill>
                  <a:schemeClr val="tx2"/>
                </a:solidFill>
                <a:latin typeface="Georgia Pro Semibold" pitchFamily="18" charset="0"/>
              </a:rPr>
              <a:t>al termine </a:t>
            </a:r>
            <a:r>
              <a:rPr lang="it-IT" altLang="ja-JP" sz="3200" dirty="0" err="1" smtClean="0">
                <a:solidFill>
                  <a:schemeClr val="tx2"/>
                </a:solidFill>
                <a:latin typeface="Georgia Pro Semibold" pitchFamily="18" charset="0"/>
              </a:rPr>
              <a:t>Ka</a:t>
            </a:r>
            <a:r>
              <a:rPr lang="it-IT" altLang="ja-JP" sz="3200" dirty="0" err="1" smtClean="0">
                <a:solidFill>
                  <a:srgbClr val="FF0000"/>
                </a:solidFill>
                <a:latin typeface="Georgia Pro Semibold" pitchFamily="18" charset="0"/>
              </a:rPr>
              <a:t>GA</a:t>
            </a:r>
            <a:r>
              <a:rPr lang="it-IT" altLang="ja-JP" sz="3200" dirty="0" err="1" smtClean="0">
                <a:solidFill>
                  <a:schemeClr val="tx2"/>
                </a:solidFill>
                <a:latin typeface="Georgia Pro Semibold" pitchFamily="18" charset="0"/>
              </a:rPr>
              <a:t>mi</a:t>
            </a:r>
            <a:r>
              <a:rPr lang="it-IT" altLang="ja-JP" sz="3200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</a:p>
          <a:p>
            <a:pPr algn="ctr"/>
            <a:r>
              <a:rPr lang="it-IT" altLang="ja-JP" sz="3200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r>
              <a:rPr lang="it-IT" altLang="ja-JP" sz="3200" dirty="0">
                <a:solidFill>
                  <a:schemeClr val="tx2"/>
                </a:solidFill>
                <a:latin typeface="Georgia Pro Semibold" pitchFamily="18" charset="0"/>
              </a:rPr>
              <a:t>otteniamo </a:t>
            </a:r>
            <a:endParaRPr lang="it-IT" altLang="ja-JP" sz="3200" dirty="0" smtClean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/>
            <a:r>
              <a:rPr lang="it-IT" altLang="ja-JP" sz="3200" dirty="0" err="1" smtClean="0">
                <a:solidFill>
                  <a:schemeClr val="tx2"/>
                </a:solidFill>
                <a:latin typeface="Georgia Pro Semibold" pitchFamily="18" charset="0"/>
              </a:rPr>
              <a:t>Kami</a:t>
            </a:r>
            <a:r>
              <a:rPr lang="it-IT" altLang="ja-JP" sz="3200" dirty="0" smtClean="0">
                <a:solidFill>
                  <a:schemeClr val="tx2"/>
                </a:solidFill>
                <a:latin typeface="Georgia Pro Semibold" pitchFamily="18" charset="0"/>
              </a:rPr>
              <a:t>: Divinità</a:t>
            </a:r>
          </a:p>
          <a:p>
            <a:pPr algn="ctr"/>
            <a:endParaRPr lang="it-IT" altLang="ja-JP" sz="400" dirty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/>
            <a:r>
              <a:rPr lang="it-IT" altLang="ja-JP" sz="3200" dirty="0">
                <a:solidFill>
                  <a:schemeClr val="bg1"/>
                </a:solidFill>
                <a:latin typeface="Georgia Pro Semibold" pitchFamily="18" charset="0"/>
              </a:rPr>
              <a:t>Eliminare l'ego dal proprio io nel momento in cui ci specchiamo </a:t>
            </a:r>
            <a:r>
              <a:rPr lang="it-IT" altLang="ja-JP" sz="3200" dirty="0" smtClean="0">
                <a:solidFill>
                  <a:schemeClr val="bg1"/>
                </a:solidFill>
                <a:latin typeface="Georgia Pro Semibold" pitchFamily="18" charset="0"/>
              </a:rPr>
              <a:t>per poter sentire il divino 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63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ja-JP" sz="4300" dirty="0" err="1" smtClean="0">
                <a:solidFill>
                  <a:schemeClr val="tx2"/>
                </a:solidFill>
                <a:latin typeface="Georgia Pro Semibold" pitchFamily="18" charset="0"/>
              </a:rPr>
              <a:t>Kagami</a:t>
            </a:r>
            <a:r>
              <a:rPr lang="it-IT" altLang="ja-JP" sz="4300" dirty="0">
                <a:solidFill>
                  <a:schemeClr val="tx2"/>
                </a:solidFill>
                <a:latin typeface="Georgia Pro Semibold" pitchFamily="18" charset="0"/>
              </a:rPr>
              <a:t/>
            </a:r>
            <a:br>
              <a:rPr lang="it-IT" altLang="ja-JP" sz="4300" dirty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it-IT" altLang="ja-JP" sz="3600" dirty="0" smtClean="0">
                <a:solidFill>
                  <a:schemeClr val="tx2"/>
                </a:solidFill>
                <a:latin typeface="Georgia Pro Semibold" pitchFamily="18" charset="0"/>
              </a:rPr>
              <a:t>Specchio</a:t>
            </a:r>
            <a:endParaRPr lang="it-IT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995936" y="1492490"/>
            <a:ext cx="11521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ja-JP" altLang="it-IT" sz="7200" dirty="0">
                <a:solidFill>
                  <a:schemeClr val="tx2"/>
                </a:solidFill>
              </a:rPr>
              <a:t>鏡</a:t>
            </a:r>
            <a:endParaRPr lang="it-IT" sz="7200" dirty="0">
              <a:solidFill>
                <a:schemeClr val="tx2"/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18391" y="2692819"/>
            <a:ext cx="882848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it-IT" sz="3200" dirty="0" smtClean="0">
                <a:solidFill>
                  <a:schemeClr val="tx2"/>
                </a:solidFill>
                <a:latin typeface="Georgia Pro Semibold" pitchFamily="18" charset="0"/>
              </a:rPr>
              <a:t>　　　</a:t>
            </a:r>
            <a:r>
              <a:rPr lang="it-IT" altLang="ja-JP" sz="3200" dirty="0" smtClean="0">
                <a:solidFill>
                  <a:schemeClr val="tx2"/>
                </a:solidFill>
                <a:latin typeface="Georgia Pro Semibold" pitchFamily="18" charset="0"/>
              </a:rPr>
              <a:t>Se </a:t>
            </a:r>
            <a:r>
              <a:rPr lang="it-IT" altLang="ja-JP" sz="3200" dirty="0">
                <a:solidFill>
                  <a:schemeClr val="tx2"/>
                </a:solidFill>
                <a:latin typeface="Georgia Pro Semibold" pitchFamily="18" charset="0"/>
              </a:rPr>
              <a:t>eliminiamo </a:t>
            </a:r>
            <a:r>
              <a:rPr lang="it-IT" altLang="ja-JP" sz="3200" dirty="0" smtClean="0">
                <a:solidFill>
                  <a:schemeClr val="tx2"/>
                </a:solidFill>
                <a:latin typeface="Georgia Pro Semibold" pitchFamily="18" charset="0"/>
              </a:rPr>
              <a:t> il suono </a:t>
            </a:r>
            <a:r>
              <a:rPr lang="it-IT" altLang="ja-JP" sz="3200" dirty="0" smtClean="0">
                <a:solidFill>
                  <a:srgbClr val="FF0000"/>
                </a:solidFill>
                <a:latin typeface="Georgia Pro Semibold" pitchFamily="18" charset="0"/>
              </a:rPr>
              <a:t>GA </a:t>
            </a:r>
          </a:p>
          <a:p>
            <a:pPr algn="ctr"/>
            <a:r>
              <a:rPr lang="it-IT" altLang="ja-JP" sz="3200" dirty="0" smtClean="0">
                <a:solidFill>
                  <a:schemeClr val="tx2"/>
                </a:solidFill>
                <a:latin typeface="Georgia Pro Semibold" pitchFamily="18" charset="0"/>
              </a:rPr>
              <a:t>(</a:t>
            </a:r>
            <a:r>
              <a:rPr lang="it-IT" altLang="ja-JP" sz="3200" dirty="0" err="1" smtClean="0">
                <a:solidFill>
                  <a:schemeClr val="tx2"/>
                </a:solidFill>
                <a:latin typeface="Georgia Pro Semibold" pitchFamily="18" charset="0"/>
              </a:rPr>
              <a:t>ga</a:t>
            </a:r>
            <a:r>
              <a:rPr lang="it-IT" altLang="ja-JP" sz="3200" dirty="0" smtClean="0">
                <a:solidFill>
                  <a:schemeClr val="tx2"/>
                </a:solidFill>
                <a:latin typeface="Georgia Pro Semibold" pitchFamily="18" charset="0"/>
              </a:rPr>
              <a:t> =</a:t>
            </a:r>
            <a:r>
              <a:rPr lang="ja-JP" altLang="it-IT" sz="3200" dirty="0" smtClean="0">
                <a:solidFill>
                  <a:schemeClr val="tx2"/>
                </a:solidFill>
                <a:latin typeface="Georgia Pro Semibold" pitchFamily="18" charset="0"/>
              </a:rPr>
              <a:t>我</a:t>
            </a:r>
            <a:r>
              <a:rPr lang="it-IT" altLang="ja-JP" sz="3200" dirty="0">
                <a:solidFill>
                  <a:schemeClr val="tx2"/>
                </a:solidFill>
                <a:latin typeface="Georgia Pro Semibold" pitchFamily="18" charset="0"/>
              </a:rPr>
              <a:t>: ego</a:t>
            </a:r>
            <a:r>
              <a:rPr lang="it-IT" altLang="ja-JP" sz="3200" dirty="0" smtClean="0">
                <a:solidFill>
                  <a:schemeClr val="tx2"/>
                </a:solidFill>
                <a:latin typeface="Georgia Pro Semibold" pitchFamily="18" charset="0"/>
              </a:rPr>
              <a:t>)</a:t>
            </a:r>
          </a:p>
          <a:p>
            <a:pPr algn="ctr"/>
            <a:r>
              <a:rPr lang="it-IT" altLang="ja-JP" sz="3200" dirty="0">
                <a:solidFill>
                  <a:schemeClr val="tx2"/>
                </a:solidFill>
                <a:latin typeface="Georgia Pro Semibold" pitchFamily="18" charset="0"/>
              </a:rPr>
              <a:t>d</a:t>
            </a:r>
            <a:r>
              <a:rPr lang="it-IT" altLang="ja-JP" sz="3200" dirty="0" smtClean="0">
                <a:solidFill>
                  <a:schemeClr val="tx2"/>
                </a:solidFill>
                <a:latin typeface="Georgia Pro Semibold" pitchFamily="18" charset="0"/>
              </a:rPr>
              <a:t>al termine </a:t>
            </a:r>
            <a:r>
              <a:rPr lang="it-IT" altLang="ja-JP" sz="3200" dirty="0" err="1" smtClean="0">
                <a:solidFill>
                  <a:schemeClr val="tx2"/>
                </a:solidFill>
                <a:latin typeface="Georgia Pro Semibold" pitchFamily="18" charset="0"/>
              </a:rPr>
              <a:t>Ka</a:t>
            </a:r>
            <a:r>
              <a:rPr lang="it-IT" altLang="ja-JP" sz="3200" dirty="0" err="1" smtClean="0">
                <a:solidFill>
                  <a:srgbClr val="FF0000"/>
                </a:solidFill>
                <a:latin typeface="Georgia Pro Semibold" pitchFamily="18" charset="0"/>
              </a:rPr>
              <a:t>GA</a:t>
            </a:r>
            <a:r>
              <a:rPr lang="it-IT" altLang="ja-JP" sz="3200" dirty="0" err="1" smtClean="0">
                <a:solidFill>
                  <a:schemeClr val="tx2"/>
                </a:solidFill>
                <a:latin typeface="Georgia Pro Semibold" pitchFamily="18" charset="0"/>
              </a:rPr>
              <a:t>mi</a:t>
            </a:r>
            <a:r>
              <a:rPr lang="it-IT" altLang="ja-JP" sz="3200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</a:p>
          <a:p>
            <a:pPr algn="ctr"/>
            <a:r>
              <a:rPr lang="it-IT" altLang="ja-JP" sz="3200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r>
              <a:rPr lang="it-IT" altLang="ja-JP" sz="3200" dirty="0">
                <a:solidFill>
                  <a:schemeClr val="tx2"/>
                </a:solidFill>
                <a:latin typeface="Georgia Pro Semibold" pitchFamily="18" charset="0"/>
              </a:rPr>
              <a:t>otteniamo </a:t>
            </a:r>
            <a:endParaRPr lang="it-IT" altLang="ja-JP" sz="3200" dirty="0" smtClean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/>
            <a:r>
              <a:rPr lang="it-IT" altLang="ja-JP" sz="3200" dirty="0" err="1" smtClean="0">
                <a:solidFill>
                  <a:schemeClr val="tx2"/>
                </a:solidFill>
                <a:latin typeface="Georgia Pro Semibold" pitchFamily="18" charset="0"/>
              </a:rPr>
              <a:t>Kami</a:t>
            </a:r>
            <a:r>
              <a:rPr lang="it-IT" altLang="ja-JP" sz="3200" dirty="0" smtClean="0">
                <a:solidFill>
                  <a:schemeClr val="tx2"/>
                </a:solidFill>
                <a:latin typeface="Georgia Pro Semibold" pitchFamily="18" charset="0"/>
              </a:rPr>
              <a:t>: Divinità</a:t>
            </a:r>
          </a:p>
          <a:p>
            <a:pPr algn="ctr"/>
            <a:endParaRPr lang="it-IT" altLang="ja-JP" sz="400" dirty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/>
            <a:r>
              <a:rPr lang="it-IT" altLang="ja-JP" sz="3200" dirty="0">
                <a:solidFill>
                  <a:schemeClr val="tx2"/>
                </a:solidFill>
                <a:latin typeface="Georgia Pro Semibold" pitchFamily="18" charset="0"/>
              </a:rPr>
              <a:t>Eliminare l'ego dal proprio io nel momento in cui ci specchiamo </a:t>
            </a:r>
            <a:r>
              <a:rPr lang="it-IT" altLang="ja-JP" sz="3200" dirty="0" smtClean="0">
                <a:solidFill>
                  <a:schemeClr val="tx2"/>
                </a:solidFill>
                <a:latin typeface="Georgia Pro Semibold" pitchFamily="18" charset="0"/>
              </a:rPr>
              <a:t>per poter sentire il divino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8697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9441" y="188640"/>
            <a:ext cx="8229600" cy="1143000"/>
          </a:xfrm>
        </p:spPr>
        <p:txBody>
          <a:bodyPr>
            <a:normAutofit/>
          </a:bodyPr>
          <a:lstStyle/>
          <a:p>
            <a: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>Luoghi d’incontro con i </a:t>
            </a:r>
            <a:r>
              <a:rPr lang="it-IT" sz="4000" dirty="0" err="1">
                <a:solidFill>
                  <a:schemeClr val="tx2"/>
                </a:solidFill>
                <a:latin typeface="Georgia Pro Semibold" pitchFamily="18" charset="0"/>
              </a:rPr>
              <a:t>K</a:t>
            </a:r>
            <a:r>
              <a:rPr lang="it-IT" sz="4000" dirty="0" err="1" smtClean="0">
                <a:solidFill>
                  <a:schemeClr val="tx2"/>
                </a:solidFill>
                <a:latin typeface="Georgia Pro Semibold" pitchFamily="18" charset="0"/>
              </a:rPr>
              <a:t>ami</a:t>
            </a:r>
            <a:endParaRPr lang="it-IT" sz="40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98001" y="5373216"/>
            <a:ext cx="885698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S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emplice luogo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d’incontro con il divino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</a:p>
          <a:p>
            <a:pPr algn="ctr"/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radura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in un bosco, un piccolo spiazzo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 o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lo scenario grandioso di una foresta,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 di una cascata</a:t>
            </a:r>
            <a:endParaRPr lang="it-IT" sz="24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340768"/>
            <a:ext cx="5847488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122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204864"/>
            <a:ext cx="5256584" cy="3930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tangolo 3"/>
          <p:cNvSpPr/>
          <p:nvPr/>
        </p:nvSpPr>
        <p:spPr>
          <a:xfrm>
            <a:off x="899592" y="548680"/>
            <a:ext cx="74168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dirty="0" smtClean="0">
                <a:solidFill>
                  <a:schemeClr val="tx2"/>
                </a:solidFill>
                <a:latin typeface="Georgia Pro Semibold" pitchFamily="18" charset="0"/>
              </a:rPr>
              <a:t>Si </a:t>
            </a:r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</a:rPr>
              <a:t>delimitava lo spazio sacro con pietre, creando una sorta di luogo di culto temporaneo, </a:t>
            </a:r>
            <a:r>
              <a:rPr lang="it-IT" sz="2800" dirty="0" smtClean="0">
                <a:solidFill>
                  <a:schemeClr val="tx2"/>
                </a:solidFill>
                <a:latin typeface="Georgia Pro Semibold" pitchFamily="18" charset="0"/>
              </a:rPr>
              <a:t>all’aperto</a:t>
            </a:r>
            <a:endParaRPr lang="it-IT" sz="28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7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08104" y="3861048"/>
            <a:ext cx="3528392" cy="1143000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it-IT" sz="2700" dirty="0" smtClean="0">
                <a:solidFill>
                  <a:schemeClr val="tx2"/>
                </a:solidFill>
                <a:latin typeface="Georgia Pro Semibold" pitchFamily="18" charset="0"/>
                <a:ea typeface="+mn-ea"/>
                <a:cs typeface="+mn-cs"/>
              </a:rPr>
              <a:t>un </a:t>
            </a:r>
            <a:r>
              <a:rPr lang="it-IT" sz="2700" dirty="0">
                <a:solidFill>
                  <a:schemeClr val="tx2"/>
                </a:solidFill>
                <a:latin typeface="Georgia Pro Semibold" pitchFamily="18" charset="0"/>
                <a:ea typeface="+mn-ea"/>
                <a:cs typeface="+mn-cs"/>
              </a:rPr>
              <a:t>arbusto nel quale invitare la divinità a scendere e incorporarsi, il tempo di un intimo colloquio.</a:t>
            </a:r>
            <a:r>
              <a:rPr lang="it-IT" sz="18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it-IT" sz="1800" dirty="0">
                <a:solidFill>
                  <a:prstClr val="black"/>
                </a:solidFill>
                <a:ea typeface="+mn-ea"/>
                <a:cs typeface="+mn-cs"/>
              </a:rPr>
            </a:br>
            <a:endParaRPr lang="it-IT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72816"/>
            <a:ext cx="4987999" cy="4866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tangolo 4"/>
          <p:cNvSpPr/>
          <p:nvPr/>
        </p:nvSpPr>
        <p:spPr>
          <a:xfrm>
            <a:off x="275706" y="516721"/>
            <a:ext cx="85379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i="1" dirty="0">
                <a:solidFill>
                  <a:prstClr val="black"/>
                </a:solidFill>
                <a:latin typeface="Georgia Pro Semibold" pitchFamily="18" charset="0"/>
              </a:rPr>
              <a:t>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Recinto quadrato segnalato con una corda in paglia di riso, al centro, infisso nel terreno, il ramo di </a:t>
            </a:r>
            <a:r>
              <a:rPr lang="it-IT" sz="2400" dirty="0" err="1" smtClean="0">
                <a:solidFill>
                  <a:schemeClr val="tx2"/>
                </a:solidFill>
                <a:latin typeface="Georgia Pro Semibold" pitchFamily="18" charset="0"/>
              </a:rPr>
              <a:t>Sakaki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endParaRPr lang="it-IT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52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932040" y="2852936"/>
            <a:ext cx="4122162" cy="4525963"/>
          </a:xfrm>
        </p:spPr>
        <p:txBody>
          <a:bodyPr>
            <a:normAutofit/>
          </a:bodyPr>
          <a:lstStyle/>
          <a:p>
            <a:pPr marL="0" lv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2400" dirty="0" err="1" smtClean="0">
                <a:solidFill>
                  <a:schemeClr val="bg1"/>
                </a:solidFill>
                <a:latin typeface="Georgia Pro Semibold" pitchFamily="18" charset="0"/>
                <a:ea typeface="MS Mincho"/>
                <a:cs typeface="Times New Roman"/>
              </a:rPr>
              <a:t>Yorishiro</a:t>
            </a:r>
            <a:r>
              <a:rPr lang="it-IT" sz="2400" dirty="0" smtClean="0">
                <a:solidFill>
                  <a:schemeClr val="bg1"/>
                </a:solidFill>
                <a:latin typeface="Georgia Pro Semibold" pitchFamily="18" charset="0"/>
                <a:ea typeface="MS Mincho"/>
                <a:cs typeface="Times New Roman"/>
              </a:rPr>
              <a:t>: anche </a:t>
            </a:r>
            <a:r>
              <a:rPr lang="it-IT" sz="2400" dirty="0">
                <a:solidFill>
                  <a:schemeClr val="bg1"/>
                </a:solidFill>
                <a:latin typeface="Georgia Pro Semibold" pitchFamily="18" charset="0"/>
                <a:ea typeface="MS Mincho"/>
                <a:cs typeface="Times New Roman"/>
              </a:rPr>
              <a:t>un luogo </a:t>
            </a:r>
            <a:r>
              <a:rPr lang="it-IT" sz="2400" dirty="0" smtClean="0">
                <a:solidFill>
                  <a:schemeClr val="bg1"/>
                </a:solidFill>
                <a:latin typeface="Georgia Pro Semibold" pitchFamily="18" charset="0"/>
                <a:ea typeface="MS Mincho"/>
                <a:cs typeface="Times New Roman"/>
              </a:rPr>
              <a:t>o </a:t>
            </a:r>
            <a:r>
              <a:rPr lang="it-IT" sz="2400" dirty="0">
                <a:solidFill>
                  <a:schemeClr val="bg1"/>
                </a:solidFill>
                <a:latin typeface="Georgia Pro Semibold" pitchFamily="18" charset="0"/>
                <a:ea typeface="MS Mincho"/>
                <a:cs typeface="Times New Roman"/>
              </a:rPr>
              <a:t>una </a:t>
            </a:r>
            <a:r>
              <a:rPr lang="it-IT" sz="2400" dirty="0" smtClean="0">
                <a:solidFill>
                  <a:schemeClr val="bg1"/>
                </a:solidFill>
                <a:latin typeface="Georgia Pro Semibold" pitchFamily="18" charset="0"/>
                <a:ea typeface="MS Mincho"/>
                <a:cs typeface="Times New Roman"/>
              </a:rPr>
              <a:t>persona in </a:t>
            </a:r>
            <a:r>
              <a:rPr lang="it-IT" sz="2400" dirty="0">
                <a:solidFill>
                  <a:schemeClr val="bg1"/>
                </a:solidFill>
                <a:latin typeface="Georgia Pro Semibold" pitchFamily="18" charset="0"/>
                <a:ea typeface="MS Mincho"/>
                <a:cs typeface="Times New Roman"/>
              </a:rPr>
              <a:t>cui il </a:t>
            </a:r>
            <a:r>
              <a:rPr lang="it-IT" sz="2400" dirty="0" err="1">
                <a:solidFill>
                  <a:schemeClr val="bg1"/>
                </a:solidFill>
                <a:latin typeface="Georgia Pro Semibold" pitchFamily="18" charset="0"/>
                <a:ea typeface="MS Mincho"/>
                <a:cs typeface="Times New Roman"/>
              </a:rPr>
              <a:t>kami</a:t>
            </a:r>
            <a:r>
              <a:rPr lang="it-IT" sz="2400" dirty="0">
                <a:solidFill>
                  <a:schemeClr val="bg1"/>
                </a:solidFill>
                <a:latin typeface="Georgia Pro Semibold" pitchFamily="18" charset="0"/>
                <a:ea typeface="MS Mincho"/>
                <a:cs typeface="Times New Roman"/>
              </a:rPr>
              <a:t> discende o viene invitato a discendere attraverso riti appositi. </a:t>
            </a:r>
            <a:endParaRPr lang="it-IT" sz="2400" dirty="0" smtClean="0">
              <a:solidFill>
                <a:schemeClr val="bg1"/>
              </a:solidFill>
              <a:latin typeface="Georgia Pro Semibold" pitchFamily="18" charset="0"/>
              <a:ea typeface="MS Mincho"/>
              <a:cs typeface="Times New Roman"/>
            </a:endParaRPr>
          </a:p>
          <a:p>
            <a:pPr marL="0" lv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2400" dirty="0" smtClean="0">
                <a:solidFill>
                  <a:schemeClr val="bg1"/>
                </a:solidFill>
                <a:latin typeface="Georgia Pro Semibold" pitchFamily="18" charset="0"/>
                <a:ea typeface="MS Mincho"/>
                <a:cs typeface="Times New Roman"/>
              </a:rPr>
              <a:t>Pietre sacre , ricettacolo del divino </a:t>
            </a:r>
          </a:p>
          <a:p>
            <a:pPr lvl="0"/>
            <a:endParaRPr lang="it-IT" sz="1300" dirty="0">
              <a:solidFill>
                <a:prstClr val="black"/>
              </a:solidFill>
            </a:endParaRPr>
          </a:p>
          <a:p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395536" y="214080"/>
            <a:ext cx="8064896" cy="2418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</a:pP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La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divinità poteva essere invitata attraverso azioni rituali. </a:t>
            </a:r>
          </a:p>
          <a:p>
            <a:pPr algn="ctr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</a:pPr>
            <a:r>
              <a:rPr lang="it-IT" sz="2400" dirty="0">
                <a:solidFill>
                  <a:schemeClr val="bg1"/>
                </a:solidFill>
                <a:latin typeface="Georgia Pro Semibold" pitchFamily="18" charset="0"/>
                <a:ea typeface="MS Mincho"/>
                <a:cs typeface="Times New Roman"/>
              </a:rPr>
              <a:t>In ogni tempio &gt; un oggetto che è servito al </a:t>
            </a:r>
            <a:r>
              <a:rPr lang="it-IT" sz="2400" dirty="0" err="1">
                <a:solidFill>
                  <a:schemeClr val="bg1"/>
                </a:solidFill>
                <a:latin typeface="Georgia Pro Semibold" pitchFamily="18" charset="0"/>
                <a:ea typeface="MS Mincho"/>
                <a:cs typeface="Times New Roman"/>
              </a:rPr>
              <a:t>Kami</a:t>
            </a:r>
            <a:r>
              <a:rPr lang="it-IT" sz="2400" dirty="0">
                <a:solidFill>
                  <a:schemeClr val="bg1"/>
                </a:solidFill>
                <a:latin typeface="Georgia Pro Semibold" pitchFamily="18" charset="0"/>
                <a:ea typeface="MS Mincho"/>
                <a:cs typeface="Times New Roman"/>
              </a:rPr>
              <a:t> per il suo atterraggio, il punto di contatto della divinità con la terra </a:t>
            </a:r>
            <a:r>
              <a:rPr lang="it-IT" sz="2400" dirty="0" smtClean="0">
                <a:solidFill>
                  <a:schemeClr val="bg1"/>
                </a:solidFill>
                <a:latin typeface="Georgia Pro Semibold" pitchFamily="18" charset="0"/>
                <a:ea typeface="MS Mincho"/>
                <a:cs typeface="Times New Roman"/>
              </a:rPr>
              <a:t>: il </a:t>
            </a:r>
            <a:r>
              <a:rPr lang="it-IT" sz="2400" dirty="0">
                <a:solidFill>
                  <a:schemeClr val="bg1"/>
                </a:solidFill>
                <a:latin typeface="Georgia Pro Semibold" pitchFamily="18" charset="0"/>
                <a:ea typeface="MS Mincho"/>
                <a:cs typeface="Times New Roman"/>
              </a:rPr>
              <a:t>supporto </a:t>
            </a:r>
            <a:r>
              <a:rPr lang="it-IT" sz="2400" dirty="0" err="1">
                <a:solidFill>
                  <a:schemeClr val="bg1"/>
                </a:solidFill>
                <a:latin typeface="Georgia Pro Semibold" pitchFamily="18" charset="0"/>
                <a:ea typeface="MS Mincho"/>
                <a:cs typeface="Times New Roman"/>
              </a:rPr>
              <a:t>Yorishiro</a:t>
            </a:r>
            <a:endParaRPr lang="it-IT" sz="2400" dirty="0">
              <a:solidFill>
                <a:schemeClr val="bg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852936"/>
            <a:ext cx="4608512" cy="358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11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95536" y="214080"/>
            <a:ext cx="8064896" cy="2418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</a:pP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La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divinità poteva essere invitata attraverso azioni rituali. </a:t>
            </a:r>
          </a:p>
          <a:p>
            <a:pPr algn="ctr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</a:pP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In ogni tempio &gt; un oggetto che è servito al </a:t>
            </a:r>
            <a:r>
              <a:rPr lang="it-IT" sz="2400" dirty="0" err="1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Kami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 per il suo atterraggio, il punto di contatto della divinità con la terra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: il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supporto </a:t>
            </a:r>
            <a:r>
              <a:rPr lang="it-IT" sz="2400" dirty="0" err="1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Yorishiro</a:t>
            </a:r>
            <a:endParaRPr lang="it-IT" sz="2400" dirty="0">
              <a:solidFill>
                <a:schemeClr val="tx2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852936"/>
            <a:ext cx="4608512" cy="358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763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2"/>
          <p:cNvSpPr txBox="1">
            <a:spLocks/>
          </p:cNvSpPr>
          <p:nvPr/>
        </p:nvSpPr>
        <p:spPr>
          <a:xfrm>
            <a:off x="659768" y="692696"/>
            <a:ext cx="7776864" cy="28803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3200" b="1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 Pro Semibold" pitchFamily="18" charset="0"/>
              </a:rPr>
              <a:t>Shintoismo : 89.526.126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it-IT" sz="3200" b="1" u="none" strike="noStrike" kern="1200" cap="none" spc="0" normalizeH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Georgia Pro Semibold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it-IT" sz="3200" b="1" dirty="0" smtClean="0">
                <a:solidFill>
                  <a:schemeClr val="tx2"/>
                </a:solidFill>
                <a:latin typeface="Georgia Pro Semibold" pitchFamily="18" charset="0"/>
              </a:rPr>
              <a:t>Buddhisti: 88.719.287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it-IT" sz="3200" b="1" dirty="0" smtClean="0">
              <a:solidFill>
                <a:schemeClr val="tx2"/>
              </a:solidFill>
              <a:latin typeface="Georgia Pro Semibold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3200" b="1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 Pro Semibold" pitchFamily="18" charset="0"/>
              </a:rPr>
              <a:t>Cristiani: 1.928.079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it-IT" sz="3200" b="1" u="none" strike="noStrike" kern="1200" cap="none" spc="0" normalizeH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Georgia Pro Semibold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it-IT" sz="3200" b="1" dirty="0" smtClean="0">
                <a:solidFill>
                  <a:schemeClr val="bg1"/>
                </a:solidFill>
                <a:latin typeface="Georgia Pro Semibold" pitchFamily="18" charset="0"/>
              </a:rPr>
              <a:t>Altre Religioni (Induismo-islamismo, Taoismo..): 8.718.964</a:t>
            </a:r>
            <a:endParaRPr kumimoji="0" lang="it-IT" sz="3200" b="1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 Pro Semibold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it-IT" sz="3200" b="1" dirty="0">
              <a:solidFill>
                <a:schemeClr val="bg1"/>
              </a:solidFill>
              <a:latin typeface="Georgia Pro Semibold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4000" b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Semibold" pitchFamily="18" charset="0"/>
              </a:rPr>
              <a:t>Totale: 188.892.506!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it-IT" sz="4000" b="1" i="1" dirty="0">
              <a:latin typeface="Georgia Pro Semibold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it-IT" sz="4000" b="1" i="1" u="none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Georgia Pro Semibold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it-IT" sz="4000" b="1" i="1" dirty="0">
              <a:latin typeface="Georgia Pro Semibold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40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Georgia Pro Semibold" pitchFamily="18" charset="0"/>
              </a:rPr>
              <a:t> </a:t>
            </a:r>
            <a:endParaRPr kumimoji="0" lang="it-IT" sz="40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08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932040" y="2852936"/>
            <a:ext cx="4122162" cy="4525963"/>
          </a:xfrm>
        </p:spPr>
        <p:txBody>
          <a:bodyPr>
            <a:normAutofit/>
          </a:bodyPr>
          <a:lstStyle/>
          <a:p>
            <a:pPr marL="0" lv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2400" dirty="0" err="1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Yorishiro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: anche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un luogo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o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una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persona in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cui il </a:t>
            </a:r>
            <a:r>
              <a:rPr lang="it-IT" sz="2400" dirty="0" err="1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kami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 discende o viene invitato a discendere attraverso riti appositi. </a:t>
            </a:r>
            <a:endParaRPr lang="it-IT" sz="2400" dirty="0" smtClean="0">
              <a:solidFill>
                <a:schemeClr val="tx2"/>
              </a:solidFill>
              <a:latin typeface="Georgia Pro Semibold" pitchFamily="18" charset="0"/>
              <a:ea typeface="MS Mincho"/>
              <a:cs typeface="Times New Roman"/>
            </a:endParaRPr>
          </a:p>
          <a:p>
            <a:pPr marL="0" lv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Pietre sacre , ricettacolo del divino </a:t>
            </a:r>
          </a:p>
          <a:p>
            <a:pPr lvl="0"/>
            <a:endParaRPr lang="it-IT" sz="1300" dirty="0">
              <a:solidFill>
                <a:prstClr val="black"/>
              </a:solidFill>
            </a:endParaRPr>
          </a:p>
          <a:p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395536" y="214080"/>
            <a:ext cx="8064896" cy="2418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</a:pP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La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divinità poteva essere invitata attraverso azioni rituali. </a:t>
            </a:r>
          </a:p>
          <a:p>
            <a:pPr algn="ctr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</a:pP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In ogni tempio &gt; un oggetto che è servito al </a:t>
            </a:r>
            <a:r>
              <a:rPr lang="it-IT" sz="2400" dirty="0" err="1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Kami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 per il suo atterraggio, il punto di contatto della divinità con la terra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: il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supporto </a:t>
            </a:r>
            <a:r>
              <a:rPr lang="it-IT" sz="2400" dirty="0" err="1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Yorishiro</a:t>
            </a:r>
            <a:endParaRPr lang="it-IT" sz="2400" dirty="0">
              <a:solidFill>
                <a:schemeClr val="tx2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852936"/>
            <a:ext cx="4608512" cy="358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763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683568" y="400766"/>
            <a:ext cx="8064896" cy="1717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Si veneravano gli alberi più alti e strani, alberi più visibili e più vicini al cielo, il luogo privilegiato per la discesa dei </a:t>
            </a:r>
            <a:r>
              <a:rPr lang="it-IT" sz="2400" dirty="0" err="1">
                <a:solidFill>
                  <a:schemeClr val="tx2"/>
                </a:solidFill>
                <a:latin typeface="Georgia Pro Semibold" pitchFamily="18" charset="0"/>
              </a:rPr>
              <a:t>Kami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:</a:t>
            </a:r>
          </a:p>
          <a:p>
            <a:pPr lvl="0" algn="ctr">
              <a:spcBef>
                <a:spcPct val="20000"/>
              </a:spcBef>
            </a:pPr>
            <a:r>
              <a:rPr lang="it-IT" sz="2800" i="1" dirty="0">
                <a:solidFill>
                  <a:prstClr val="black"/>
                </a:solidFill>
                <a:latin typeface="Georgia Pro Semibold" pitchFamily="18" charset="0"/>
              </a:rPr>
              <a:t> </a:t>
            </a:r>
          </a:p>
        </p:txBody>
      </p:sp>
      <p:sp>
        <p:nvSpPr>
          <p:cNvPr id="6" name="Rettangolo 5"/>
          <p:cNvSpPr/>
          <p:nvPr/>
        </p:nvSpPr>
        <p:spPr>
          <a:xfrm>
            <a:off x="5364088" y="2373319"/>
            <a:ext cx="367240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L’ubicazione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dei villaggi , sempre vicini ai boschi i  santuari shintoisti  sempre immersi in una fitta boscaglia, anche in un contesto urbano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20" y="2063105"/>
            <a:ext cx="5117548" cy="4159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281793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81"/>
          <a:stretch/>
        </p:blipFill>
        <p:spPr bwMode="auto">
          <a:xfrm>
            <a:off x="251520" y="3789041"/>
            <a:ext cx="4128214" cy="2771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-1" y="198012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err="1" smtClean="0">
                <a:solidFill>
                  <a:schemeClr val="tx2"/>
                </a:solidFill>
                <a:latin typeface="Georgia Pro Semibold" pitchFamily="18" charset="0"/>
              </a:rPr>
              <a:t>Shimenawa</a:t>
            </a:r>
            <a:r>
              <a:rPr lang="it-IT" sz="3200" dirty="0">
                <a:solidFill>
                  <a:schemeClr val="tx2"/>
                </a:solidFill>
                <a:latin typeface="Georgia Pro Semibold" pitchFamily="18" charset="0"/>
              </a:rPr>
              <a:t>: La corda </a:t>
            </a:r>
            <a:r>
              <a:rPr lang="it-IT" sz="3200" dirty="0" smtClean="0">
                <a:solidFill>
                  <a:schemeClr val="tx2"/>
                </a:solidFill>
                <a:latin typeface="Georgia Pro Semibold" pitchFamily="18" charset="0"/>
              </a:rPr>
              <a:t>sacra</a:t>
            </a:r>
            <a:endParaRPr lang="it-IT" sz="32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290" y="992838"/>
            <a:ext cx="5669416" cy="2475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769203"/>
            <a:ext cx="4223572" cy="2767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841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3568" y="332656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2400" i="1" dirty="0" smtClean="0">
                <a:latin typeface="Georgia Pro Semibold" pitchFamily="18" charset="0"/>
              </a:rPr>
              <a:t>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Dalla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corda di paglia pendono le strisce di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carta a forma di </a:t>
            </a:r>
            <a:r>
              <a:rPr lang="it-IT" sz="2400" dirty="0" err="1" smtClean="0">
                <a:solidFill>
                  <a:schemeClr val="tx2"/>
                </a:solidFill>
                <a:latin typeface="Georgia Pro Semibold" pitchFamily="18" charset="0"/>
              </a:rPr>
              <a:t>Ziz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 Zag, lo </a:t>
            </a:r>
            <a:r>
              <a:rPr lang="it-IT" sz="2400" dirty="0" err="1" smtClean="0">
                <a:solidFill>
                  <a:schemeClr val="tx2"/>
                </a:solidFill>
                <a:latin typeface="Georgia Pro Semibold" pitchFamily="18" charset="0"/>
              </a:rPr>
              <a:t>Shide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: </a:t>
            </a:r>
          </a:p>
          <a:p>
            <a:pPr marL="0" indent="0" algn="ctr">
              <a:buNone/>
            </a:pP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simbolo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di purezza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 e sostituiscono le offerte </a:t>
            </a:r>
            <a:endParaRPr lang="it-IT" sz="2400" dirty="0">
              <a:solidFill>
                <a:schemeClr val="tx2"/>
              </a:solidFill>
              <a:latin typeface="Georgia Pro Semibold" pitchFamily="18" charset="0"/>
            </a:endParaRPr>
          </a:p>
          <a:p>
            <a:endParaRPr lang="it-IT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817931"/>
            <a:ext cx="5396056" cy="3297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7791309" y="2132856"/>
            <a:ext cx="1015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>
                <a:solidFill>
                  <a:schemeClr val="tx2"/>
                </a:solidFill>
                <a:latin typeface="Georgia Pro Semibold" pitchFamily="18" charset="0"/>
              </a:rPr>
              <a:t>S</a:t>
            </a:r>
            <a:r>
              <a:rPr lang="it-IT" sz="2400" dirty="0" err="1" smtClean="0">
                <a:solidFill>
                  <a:schemeClr val="tx2"/>
                </a:solidFill>
                <a:latin typeface="Georgia Pro Semibold" pitchFamily="18" charset="0"/>
              </a:rPr>
              <a:t>hide</a:t>
            </a:r>
            <a:endParaRPr lang="it-IT" sz="24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cxnSp>
        <p:nvCxnSpPr>
          <p:cNvPr id="6" name="Connettore 2 5"/>
          <p:cNvCxnSpPr/>
          <p:nvPr/>
        </p:nvCxnSpPr>
        <p:spPr>
          <a:xfrm flipH="1">
            <a:off x="6660232" y="2435695"/>
            <a:ext cx="1008112" cy="5040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088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3568" y="332656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2400" i="1" dirty="0" smtClean="0">
                <a:latin typeface="Georgia Pro Semibold" pitchFamily="18" charset="0"/>
              </a:rPr>
              <a:t>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Dalla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corda di paglia pendono le strisce di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carta a forma di </a:t>
            </a:r>
            <a:r>
              <a:rPr lang="it-IT" sz="2400" dirty="0" err="1" smtClean="0">
                <a:solidFill>
                  <a:schemeClr val="tx2"/>
                </a:solidFill>
                <a:latin typeface="Georgia Pro Semibold" pitchFamily="18" charset="0"/>
              </a:rPr>
              <a:t>Ziz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 Zag, lo </a:t>
            </a:r>
            <a:r>
              <a:rPr lang="it-IT" sz="2400" dirty="0" err="1" smtClean="0">
                <a:solidFill>
                  <a:schemeClr val="tx2"/>
                </a:solidFill>
                <a:latin typeface="Georgia Pro Semibold" pitchFamily="18" charset="0"/>
              </a:rPr>
              <a:t>Shide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: </a:t>
            </a:r>
          </a:p>
          <a:p>
            <a:pPr marL="0" indent="0" algn="ctr">
              <a:buNone/>
            </a:pP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simbolo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di purezza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 e sostituiscono le offerte </a:t>
            </a:r>
            <a:endParaRPr lang="it-IT" sz="2400" dirty="0">
              <a:solidFill>
                <a:schemeClr val="tx2"/>
              </a:solidFill>
              <a:latin typeface="Georgia Pro Semibold" pitchFamily="18" charset="0"/>
            </a:endParaRPr>
          </a:p>
          <a:p>
            <a:endParaRPr lang="it-IT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817931"/>
            <a:ext cx="5396056" cy="3297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7791309" y="2132856"/>
            <a:ext cx="1015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>
                <a:solidFill>
                  <a:schemeClr val="tx2"/>
                </a:solidFill>
                <a:latin typeface="Georgia Pro Semibold" pitchFamily="18" charset="0"/>
              </a:rPr>
              <a:t>S</a:t>
            </a:r>
            <a:r>
              <a:rPr lang="it-IT" sz="2400" dirty="0" err="1" smtClean="0">
                <a:solidFill>
                  <a:schemeClr val="tx2"/>
                </a:solidFill>
                <a:latin typeface="Georgia Pro Semibold" pitchFamily="18" charset="0"/>
              </a:rPr>
              <a:t>hide</a:t>
            </a:r>
            <a:endParaRPr lang="it-IT" sz="24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cxnSp>
        <p:nvCxnSpPr>
          <p:cNvPr id="6" name="Connettore 2 5"/>
          <p:cNvCxnSpPr/>
          <p:nvPr/>
        </p:nvCxnSpPr>
        <p:spPr>
          <a:xfrm flipH="1">
            <a:off x="6660232" y="2435695"/>
            <a:ext cx="1008112" cy="5040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Rettangolo 6"/>
          <p:cNvSpPr/>
          <p:nvPr/>
        </p:nvSpPr>
        <p:spPr>
          <a:xfrm>
            <a:off x="892929" y="5229200"/>
            <a:ext cx="7920880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</a:pP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La corda rappresenta la nuvola,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 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la </a:t>
            </a:r>
            <a:r>
              <a:rPr lang="it-IT" sz="2400" dirty="0" err="1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shide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 i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fulmini,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  rapporto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tra uomo, divino e natura, acqua e fulmini elementi indispensabili per la risicultura</a:t>
            </a:r>
            <a:r>
              <a:rPr lang="it-IT" sz="2400" i="1" dirty="0">
                <a:solidFill>
                  <a:prstClr val="black"/>
                </a:solidFill>
                <a:latin typeface="Georgia Pro Semibold" pitchFamily="18" charset="0"/>
                <a:ea typeface="MS Mincho"/>
                <a:cs typeface="Times New Roman"/>
              </a:rPr>
              <a:t>.   </a:t>
            </a:r>
          </a:p>
        </p:txBody>
      </p:sp>
    </p:spTree>
    <p:extLst>
      <p:ext uri="{BB962C8B-B14F-4D97-AF65-F5344CB8AC3E}">
        <p14:creationId xmlns:p14="http://schemas.microsoft.com/office/powerpoint/2010/main" val="439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7" t="55768" r="63586" b="10325"/>
          <a:stretch/>
        </p:blipFill>
        <p:spPr bwMode="auto">
          <a:xfrm>
            <a:off x="395535" y="764704"/>
            <a:ext cx="3746575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27" t="47561"/>
          <a:stretch/>
        </p:blipFill>
        <p:spPr bwMode="auto">
          <a:xfrm>
            <a:off x="4860032" y="754260"/>
            <a:ext cx="3737422" cy="36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tangolo 2"/>
          <p:cNvSpPr/>
          <p:nvPr/>
        </p:nvSpPr>
        <p:spPr>
          <a:xfrm>
            <a:off x="609045" y="4869160"/>
            <a:ext cx="8280920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</a:pP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D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elimita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l’area per l’atterraggio di un </a:t>
            </a:r>
            <a:r>
              <a:rPr lang="it-IT" sz="2400" dirty="0" err="1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kami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, o un </a:t>
            </a:r>
            <a:r>
              <a:rPr lang="it-IT" sz="2400" dirty="0" err="1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kami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 stesso, come il campione nazionale di Sumo, non è uno sport, ma una pratica shintoista antichissima. </a:t>
            </a:r>
          </a:p>
        </p:txBody>
      </p:sp>
    </p:spTree>
    <p:extLst>
      <p:ext uri="{BB962C8B-B14F-4D97-AF65-F5344CB8AC3E}">
        <p14:creationId xmlns:p14="http://schemas.microsoft.com/office/powerpoint/2010/main" val="171483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9552" y="404664"/>
            <a:ext cx="8229600" cy="4525963"/>
          </a:xfrm>
        </p:spPr>
        <p:txBody>
          <a:bodyPr/>
          <a:lstStyle/>
          <a:p>
            <a:pPr marL="0" lvl="0" indent="0" algn="ctr">
              <a:buNone/>
            </a:pP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Nel 97-30 </a:t>
            </a:r>
            <a:r>
              <a:rPr lang="it-IT" sz="2400" dirty="0" err="1" smtClean="0">
                <a:solidFill>
                  <a:schemeClr val="tx2"/>
                </a:solidFill>
                <a:latin typeface="Georgia Pro Semibold" pitchFamily="18" charset="0"/>
              </a:rPr>
              <a:t>ac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 che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vennero costruiti i primi edifici per contenere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Corpo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del </a:t>
            </a:r>
            <a:r>
              <a:rPr lang="it-IT" sz="2400" dirty="0" err="1" smtClean="0">
                <a:solidFill>
                  <a:schemeClr val="tx2"/>
                </a:solidFill>
                <a:latin typeface="Georgia Pro Semibold" pitchFamily="18" charset="0"/>
              </a:rPr>
              <a:t>Kami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.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il nome di questi santuari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:</a:t>
            </a:r>
          </a:p>
          <a:p>
            <a:pPr marL="0" lvl="0" indent="0" algn="ctr">
              <a:buNone/>
            </a:pP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Jinja </a:t>
            </a:r>
            <a:r>
              <a:rPr lang="ja-JP" altLang="it-IT" sz="2400" dirty="0">
                <a:solidFill>
                  <a:schemeClr val="tx2"/>
                </a:solidFill>
                <a:latin typeface="Georgia Pro Semibold" pitchFamily="18" charset="0"/>
              </a:rPr>
              <a:t>神</a:t>
            </a:r>
            <a:r>
              <a:rPr lang="ja-JP" alt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社 </a:t>
            </a:r>
            <a:endParaRPr lang="it-IT" altLang="ja-JP" sz="2400" dirty="0" smtClean="0">
              <a:solidFill>
                <a:schemeClr val="tx2"/>
              </a:solidFill>
              <a:latin typeface="Georgia Pro Semibold" pitchFamily="18" charset="0"/>
            </a:endParaRPr>
          </a:p>
          <a:p>
            <a:pPr marL="0" lvl="0" indent="0" algn="ctr">
              <a:buNone/>
            </a:pPr>
            <a:r>
              <a:rPr lang="ja-JP" alt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r>
              <a:rPr lang="it-IT" altLang="ja-JP" sz="2400" dirty="0" smtClean="0">
                <a:solidFill>
                  <a:schemeClr val="tx2"/>
                </a:solidFill>
                <a:latin typeface="Georgia Pro Semibold" pitchFamily="18" charset="0"/>
              </a:rPr>
              <a:t>(In alcuni casi speciali </a:t>
            </a:r>
            <a:r>
              <a:rPr lang="it-IT" altLang="ja-JP" sz="2400" dirty="0" err="1" smtClean="0">
                <a:solidFill>
                  <a:schemeClr val="tx2"/>
                </a:solidFill>
                <a:latin typeface="Georgia Pro Semibold" pitchFamily="18" charset="0"/>
              </a:rPr>
              <a:t>Jingo</a:t>
            </a:r>
            <a:r>
              <a:rPr lang="it-IT" altLang="ja-JP" sz="2400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r>
              <a:rPr lang="it-IT" altLang="ja-JP" sz="2400" dirty="0">
                <a:solidFill>
                  <a:schemeClr val="tx2"/>
                </a:solidFill>
                <a:latin typeface="Georgia Pro Semibold" pitchFamily="18" charset="0"/>
              </a:rPr>
              <a:t>e </a:t>
            </a:r>
            <a:r>
              <a:rPr lang="it-IT" altLang="ja-JP" sz="2400" dirty="0" err="1" smtClean="0">
                <a:solidFill>
                  <a:schemeClr val="tx2"/>
                </a:solidFill>
                <a:latin typeface="Georgia Pro Semibold" pitchFamily="18" charset="0"/>
              </a:rPr>
              <a:t>Taisha</a:t>
            </a:r>
            <a:r>
              <a:rPr lang="it-IT" altLang="ja-JP" sz="2400" dirty="0" smtClean="0">
                <a:solidFill>
                  <a:schemeClr val="tx2"/>
                </a:solidFill>
                <a:latin typeface="Georgia Pro Semibold" pitchFamily="18" charset="0"/>
              </a:rPr>
              <a:t>)</a:t>
            </a:r>
          </a:p>
          <a:p>
            <a:pPr marL="0" lvl="0" indent="0">
              <a:buNone/>
            </a:pPr>
            <a:r>
              <a:rPr lang="it-IT" sz="2700" dirty="0" smtClean="0">
                <a:solidFill>
                  <a:prstClr val="black"/>
                </a:solidFill>
              </a:rPr>
              <a:t> </a:t>
            </a:r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1763688" y="6087349"/>
            <a:ext cx="5616624" cy="109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it-IT" altLang="ja-JP" sz="2400" dirty="0" err="1" smtClean="0">
                <a:solidFill>
                  <a:schemeClr val="tx2"/>
                </a:solidFill>
                <a:latin typeface="Georgia Pro Semibold" pitchFamily="18" charset="0"/>
              </a:rPr>
              <a:t>Taisha</a:t>
            </a:r>
            <a:r>
              <a:rPr lang="it-IT" altLang="ja-JP" sz="2400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r>
              <a:rPr lang="ja-JP" alt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大</a:t>
            </a:r>
            <a:r>
              <a:rPr lang="ja-JP" altLang="it-IT" sz="2400" dirty="0">
                <a:solidFill>
                  <a:schemeClr val="tx2"/>
                </a:solidFill>
                <a:latin typeface="Georgia Pro Semibold" pitchFamily="18" charset="0"/>
              </a:rPr>
              <a:t>社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r>
              <a:rPr lang="it-IT" sz="2400" dirty="0" err="1" smtClean="0">
                <a:solidFill>
                  <a:schemeClr val="tx2"/>
                </a:solidFill>
                <a:latin typeface="Georgia Pro Semibold" pitchFamily="18" charset="0"/>
              </a:rPr>
              <a:t>Fushimi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 Inari</a:t>
            </a:r>
            <a:r>
              <a:rPr lang="it-IT" sz="2700" dirty="0" smtClean="0">
                <a:solidFill>
                  <a:schemeClr val="tx2"/>
                </a:solidFill>
              </a:rPr>
              <a:t>  </a:t>
            </a:r>
            <a:endParaRPr lang="it-IT" sz="2700" dirty="0">
              <a:solidFill>
                <a:schemeClr val="tx2"/>
              </a:solidFill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endParaRPr lang="it-IT" sz="3200" dirty="0">
              <a:solidFill>
                <a:prstClr val="black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636912"/>
            <a:ext cx="5616624" cy="3378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550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536" y="517946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Come nel passato , luogo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di culto isolato, allestito appositamente per la devozione, delimitandone i contorni, cospargendolo di ghiaia,  tenendolo pulito e spazzato.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58" y="2575884"/>
            <a:ext cx="5199012" cy="345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tangolo 3"/>
          <p:cNvSpPr/>
          <p:nvPr/>
        </p:nvSpPr>
        <p:spPr>
          <a:xfrm>
            <a:off x="5534422" y="2780927"/>
            <a:ext cx="338437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le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radure di ghiaia in alcuni templi, servono per la ricostruzione dei tempi moderni (ogni 20 anni)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ricordano le antiche radure sacre. </a:t>
            </a:r>
          </a:p>
        </p:txBody>
      </p:sp>
    </p:spTree>
    <p:extLst>
      <p:ext uri="{BB962C8B-B14F-4D97-AF65-F5344CB8AC3E}">
        <p14:creationId xmlns:p14="http://schemas.microsoft.com/office/powerpoint/2010/main" val="46159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9552" y="2337965"/>
            <a:ext cx="8229600" cy="45259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Dal 1946 &gt;Jinja </a:t>
            </a:r>
            <a:r>
              <a:rPr lang="it-IT" sz="2400" dirty="0" err="1">
                <a:solidFill>
                  <a:schemeClr val="tx2"/>
                </a:solidFill>
                <a:latin typeface="Georgia Pro Semibold" pitchFamily="18" charset="0"/>
              </a:rPr>
              <a:t>Honcho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, la Comunità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shintoista</a:t>
            </a:r>
          </a:p>
          <a:p>
            <a:pPr marL="0" indent="0" algn="ctr">
              <a:buNone/>
            </a:pP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Tutti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i santuari del Giappone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 fanno parte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di questa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organizzazione negli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ultimi decenni ha iniziato anche ad aprire nuovi santuari all'estero, in particolare in America, Australia e San Marino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.</a:t>
            </a:r>
          </a:p>
          <a:p>
            <a:pPr marL="0" indent="0" algn="ctr">
              <a:buNone/>
            </a:pPr>
            <a:endParaRPr lang="it-IT" sz="2400" i="1" dirty="0"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67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2060" y="260648"/>
            <a:ext cx="8229600" cy="1512167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it-IT" sz="4700" dirty="0"/>
              <a:t> </a:t>
            </a:r>
            <a:r>
              <a:rPr lang="it-IT" sz="4700" dirty="0" smtClean="0"/>
              <a:t> </a:t>
            </a:r>
            <a:r>
              <a:rPr lang="ja-JP" altLang="it-IT" sz="4700" dirty="0" smtClean="0">
                <a:solidFill>
                  <a:schemeClr val="tx2"/>
                </a:solidFill>
                <a:latin typeface="Georgia Pro Semibold" pitchFamily="18" charset="0"/>
              </a:rPr>
              <a:t>鳥居　</a:t>
            </a:r>
            <a:r>
              <a:rPr lang="it-IT" sz="4700" dirty="0" smtClean="0">
                <a:solidFill>
                  <a:schemeClr val="tx2"/>
                </a:solidFill>
                <a:latin typeface="Georgia Pro Semibold" pitchFamily="18" charset="0"/>
              </a:rPr>
              <a:t>Torii </a:t>
            </a:r>
            <a:endParaRPr lang="it-IT" sz="4700" dirty="0">
              <a:solidFill>
                <a:schemeClr val="tx2"/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r>
              <a:rPr lang="it-IT" sz="4700" dirty="0" smtClean="0">
                <a:solidFill>
                  <a:schemeClr val="tx2"/>
                </a:solidFill>
                <a:latin typeface="Georgia Pro Semibold" pitchFamily="18" charset="0"/>
              </a:rPr>
              <a:t> Il portale </a:t>
            </a:r>
            <a:r>
              <a:rPr lang="it-IT" altLang="ja-JP" sz="4700" dirty="0" smtClean="0">
                <a:solidFill>
                  <a:schemeClr val="tx2"/>
                </a:solidFill>
                <a:latin typeface="Georgia Pro Semibold" pitchFamily="18" charset="0"/>
              </a:rPr>
              <a:t>S</a:t>
            </a:r>
            <a:r>
              <a:rPr lang="it-IT" sz="4700" dirty="0" smtClean="0">
                <a:solidFill>
                  <a:schemeClr val="tx2"/>
                </a:solidFill>
                <a:latin typeface="Georgia Pro Semibold" pitchFamily="18" charset="0"/>
              </a:rPr>
              <a:t>hintoista </a:t>
            </a:r>
            <a:endParaRPr lang="it-IT" sz="4700" dirty="0">
              <a:solidFill>
                <a:schemeClr val="tx2"/>
              </a:solidFill>
              <a:latin typeface="Georgia Pro Semibold" pitchFamily="18" charset="0"/>
            </a:endParaRPr>
          </a:p>
          <a:p>
            <a:pPr marL="0" indent="0">
              <a:buNone/>
            </a:pPr>
            <a:r>
              <a:rPr lang="it-IT" sz="3000" i="1" dirty="0" smtClean="0">
                <a:latin typeface="Georgia Pro Semibold" pitchFamily="18" charset="0"/>
              </a:rPr>
              <a:t> </a:t>
            </a:r>
          </a:p>
        </p:txBody>
      </p:sp>
      <p:sp>
        <p:nvSpPr>
          <p:cNvPr id="4" name="Rettangolo 3"/>
          <p:cNvSpPr/>
          <p:nvPr/>
        </p:nvSpPr>
        <p:spPr>
          <a:xfrm>
            <a:off x="563005" y="5733256"/>
            <a:ext cx="83266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Nei testi sacri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: il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trespolo dal quale il gallo celeste ha annunciato per tre volte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r>
              <a:rPr lang="it-IT" sz="2400" dirty="0" err="1" smtClean="0">
                <a:solidFill>
                  <a:schemeClr val="tx2"/>
                </a:solidFill>
                <a:latin typeface="Georgia Pro Semibold" pitchFamily="18" charset="0"/>
              </a:rPr>
              <a:t>Ameterasu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. 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349" y="1624434"/>
            <a:ext cx="5223358" cy="3820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tangolo 4"/>
          <p:cNvSpPr/>
          <p:nvPr/>
        </p:nvSpPr>
        <p:spPr>
          <a:xfrm flipH="1">
            <a:off x="6948264" y="2204864"/>
            <a:ext cx="1962472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ja-JP" altLang="it-IT" sz="2400" dirty="0">
                <a:solidFill>
                  <a:schemeClr val="tx2"/>
                </a:solidFill>
                <a:latin typeface="Georgia Pro Semibold" pitchFamily="18" charset="0"/>
              </a:rPr>
              <a:t>鳥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Tori uccello</a:t>
            </a:r>
          </a:p>
          <a:p>
            <a:pPr algn="ctr">
              <a:spcBef>
                <a:spcPct val="20000"/>
              </a:spcBef>
            </a:pP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r>
              <a:rPr lang="ja-JP" altLang="it-IT" sz="2400" dirty="0">
                <a:solidFill>
                  <a:schemeClr val="tx2"/>
                </a:solidFill>
                <a:latin typeface="Georgia Pro Semibold" pitchFamily="18" charset="0"/>
              </a:rPr>
              <a:t>居</a:t>
            </a:r>
            <a:r>
              <a:rPr lang="it-IT" altLang="ja-JP" sz="2400" dirty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I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Stare</a:t>
            </a:r>
            <a:r>
              <a:rPr lang="it-IT" sz="2400" i="1" dirty="0">
                <a:solidFill>
                  <a:schemeClr val="tx2"/>
                </a:solidFill>
                <a:latin typeface="Georgia Pro Semibold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5154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2"/>
          <p:cNvSpPr txBox="1">
            <a:spLocks/>
          </p:cNvSpPr>
          <p:nvPr/>
        </p:nvSpPr>
        <p:spPr>
          <a:xfrm>
            <a:off x="659768" y="692696"/>
            <a:ext cx="7776864" cy="28803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3200" b="1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 Pro Semibold" pitchFamily="18" charset="0"/>
              </a:rPr>
              <a:t>Shintoismo : 89.526.126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it-IT" sz="3200" b="1" u="none" strike="noStrike" kern="1200" cap="none" spc="0" normalizeH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Georgia Pro Semibold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it-IT" sz="3200" b="1" dirty="0" smtClean="0">
                <a:solidFill>
                  <a:schemeClr val="tx2"/>
                </a:solidFill>
                <a:latin typeface="Georgia Pro Semibold" pitchFamily="18" charset="0"/>
              </a:rPr>
              <a:t>Buddhisti: 88.719.287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it-IT" sz="3200" b="1" dirty="0" smtClean="0">
              <a:solidFill>
                <a:schemeClr val="tx2"/>
              </a:solidFill>
              <a:latin typeface="Georgia Pro Semibold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3200" b="1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 Pro Semibold" pitchFamily="18" charset="0"/>
              </a:rPr>
              <a:t>Cristiani: 1.928.079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it-IT" sz="3200" b="1" u="none" strike="noStrike" kern="1200" cap="none" spc="0" normalizeH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Georgia Pro Semibold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it-IT" sz="3200" b="1" dirty="0" smtClean="0">
                <a:solidFill>
                  <a:schemeClr val="tx2"/>
                </a:solidFill>
                <a:latin typeface="Georgia Pro Semibold" pitchFamily="18" charset="0"/>
              </a:rPr>
              <a:t>Altre Religioni (Induismo-islamismo, Taoismo..): 8.718.964</a:t>
            </a:r>
            <a:endParaRPr kumimoji="0" lang="it-IT" sz="3200" b="1" u="none" strike="noStrike" kern="1200" cap="none" spc="0" normalizeH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Georgia Pro Semibold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it-IT" sz="3200" b="1" dirty="0">
              <a:solidFill>
                <a:schemeClr val="tx2"/>
              </a:solidFill>
              <a:latin typeface="Georgia Pro Semibold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4000" b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Semibold" pitchFamily="18" charset="0"/>
              </a:rPr>
              <a:t>Totale: 188.892.506!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it-IT" sz="4000" b="1" i="1" dirty="0">
              <a:latin typeface="Georgia Pro Semibold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it-IT" sz="4000" b="1" i="1" u="none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Georgia Pro Semibold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it-IT" sz="4000" b="1" i="1" dirty="0">
              <a:latin typeface="Georgia Pro Semibold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40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Georgia Pro Semibold" pitchFamily="18" charset="0"/>
              </a:rPr>
              <a:t> </a:t>
            </a:r>
            <a:endParaRPr kumimoji="0" lang="it-IT" sz="40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08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5192" y="4653136"/>
            <a:ext cx="8229600" cy="33409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altLang="ja-JP" sz="2400" dirty="0" smtClean="0">
                <a:solidFill>
                  <a:schemeClr val="tx2"/>
                </a:solidFill>
                <a:latin typeface="Georgia Pro Semibold" pitchFamily="18" charset="0"/>
              </a:rPr>
              <a:t>S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emplice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struttura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, in legno o pietra :</a:t>
            </a:r>
          </a:p>
          <a:p>
            <a:pPr marL="0" indent="0" algn="ctr">
              <a:buNone/>
            </a:pP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due pali che reggono un architrave singola o doppia, può essere arricchito da mensole o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elementi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decorativi, in base al periodo storico</a:t>
            </a:r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</a:rPr>
              <a:t>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764702"/>
            <a:ext cx="5616624" cy="361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037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33176" y="476672"/>
            <a:ext cx="8229600" cy="13967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Uno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o più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Torii tra l’inizio dell’area recintata e l’ingresso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della sala sacra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segnano il progressivo avvicinamento al divino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28" y="2348880"/>
            <a:ext cx="3339058" cy="3991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C:\Users\Utente\Desktop\religione\toriiii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7944" y="3788893"/>
            <a:ext cx="4594832" cy="26215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3726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11201" y="5157192"/>
            <a:ext cx="8229600" cy="4525963"/>
          </a:xfrm>
        </p:spPr>
        <p:txBody>
          <a:bodyPr/>
          <a:lstStyle/>
          <a:p>
            <a:pPr marL="0" lvl="0" indent="0" algn="ctr">
              <a:buNone/>
            </a:pPr>
            <a:r>
              <a:rPr lang="ja-JP" alt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　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Se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l’area sacra è vastissima, come una foresta o uno specchio d’acqua , è stato posizionato un Torii per delimitarla!</a:t>
            </a:r>
          </a:p>
          <a:p>
            <a:endParaRPr lang="it-IT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5" y="764704"/>
            <a:ext cx="4080754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56792"/>
            <a:ext cx="4080754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864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23928" y="4240268"/>
            <a:ext cx="496855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 dirty="0" smtClean="0"/>
          </a:p>
          <a:p>
            <a:pPr marL="0" indent="0" algn="ctr">
              <a:buNone/>
            </a:pP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P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ossono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essere anche in alcuni templi buddisti nelle residenze della nobiltà o case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comuni</a:t>
            </a:r>
            <a:endParaRPr lang="it-IT" sz="24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467544" y="188640"/>
            <a:ext cx="8136904" cy="2037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it-IT" sz="4000" dirty="0" err="1">
                <a:solidFill>
                  <a:schemeClr val="tx2"/>
                </a:solidFill>
                <a:latin typeface="Georgia Pro Semibold" pitchFamily="18" charset="0"/>
              </a:rPr>
              <a:t>Koma-inu</a:t>
            </a:r>
            <a:r>
              <a:rPr lang="it-IT" sz="4000" dirty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r>
              <a:rPr lang="ja-JP" altLang="it-IT" sz="4000" dirty="0">
                <a:solidFill>
                  <a:schemeClr val="tx2"/>
                </a:solidFill>
                <a:latin typeface="Georgia Pro Semibold" pitchFamily="18" charset="0"/>
              </a:rPr>
              <a:t>狛犬</a:t>
            </a:r>
            <a:r>
              <a:rPr lang="it-IT" sz="4000" dirty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endParaRPr lang="it-IT" sz="4000" dirty="0" smtClean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>
              <a:spcBef>
                <a:spcPct val="20000"/>
              </a:spcBef>
            </a:pPr>
            <a:r>
              <a:rPr lang="it-IT" sz="4000" dirty="0">
                <a:solidFill>
                  <a:schemeClr val="tx2"/>
                </a:solidFill>
                <a:latin typeface="Georgia Pro Semibold" pitchFamily="18" charset="0"/>
              </a:rPr>
              <a:t>S</a:t>
            </a:r>
            <a: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>tatue </a:t>
            </a:r>
            <a:r>
              <a:rPr lang="it-IT" sz="4000" dirty="0">
                <a:solidFill>
                  <a:schemeClr val="tx2"/>
                </a:solidFill>
                <a:latin typeface="Georgia Pro Semibold" pitchFamily="18" charset="0"/>
              </a:rPr>
              <a:t>guardiane </a:t>
            </a:r>
            <a: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>«cane-leone»</a:t>
            </a:r>
            <a:endParaRPr lang="it-IT" sz="4000" dirty="0">
              <a:solidFill>
                <a:schemeClr val="tx2"/>
              </a:solidFill>
              <a:latin typeface="Georgia Pro Semibold" pitchFamily="18" charset="0"/>
            </a:endParaRPr>
          </a:p>
          <a:p>
            <a:pPr>
              <a:spcBef>
                <a:spcPct val="20000"/>
              </a:spcBef>
            </a:pPr>
            <a:endParaRPr lang="it-IT" sz="3200" dirty="0">
              <a:solidFill>
                <a:prstClr val="black"/>
              </a:solidFill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782818"/>
            <a:ext cx="369570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351095"/>
            <a:ext cx="3384376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tangolo 5"/>
          <p:cNvSpPr/>
          <p:nvPr/>
        </p:nvSpPr>
        <p:spPr>
          <a:xfrm>
            <a:off x="1355284" y="2132856"/>
            <a:ext cx="20409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400" dirty="0" err="1">
                <a:solidFill>
                  <a:schemeClr val="tx2"/>
                </a:solidFill>
                <a:latin typeface="Georgia Pro Semibold" pitchFamily="18" charset="0"/>
              </a:rPr>
              <a:t>Lett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. </a:t>
            </a:r>
            <a:endParaRPr lang="it-IT" sz="2400" dirty="0" smtClean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/>
            <a:r>
              <a:rPr lang="ja-JP" alt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　</a:t>
            </a:r>
            <a:r>
              <a:rPr lang="it-IT" sz="2400" dirty="0" err="1" smtClean="0">
                <a:solidFill>
                  <a:schemeClr val="tx2"/>
                </a:solidFill>
                <a:latin typeface="Georgia Pro Semibold" pitchFamily="18" charset="0"/>
              </a:rPr>
              <a:t>Inu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  Cane</a:t>
            </a:r>
            <a:r>
              <a:rPr lang="ja-JP" alt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　</a:t>
            </a:r>
            <a:endParaRPr lang="it-IT" altLang="ja-JP" sz="2400" dirty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/>
            <a:r>
              <a:rPr lang="it-IT" sz="2400" dirty="0" err="1" smtClean="0">
                <a:solidFill>
                  <a:schemeClr val="tx2"/>
                </a:solidFill>
                <a:latin typeface="Georgia Pro Semibold" pitchFamily="18" charset="0"/>
              </a:rPr>
              <a:t>Koma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 Corea</a:t>
            </a:r>
            <a:endParaRPr lang="it-IT" sz="24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4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143000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it-IT" sz="2700" dirty="0">
                <a:solidFill>
                  <a:schemeClr val="tx2"/>
                </a:solidFill>
                <a:latin typeface="Georgia Pro Semibold" pitchFamily="18" charset="0"/>
                <a:ea typeface="+mn-ea"/>
                <a:cs typeface="+mn-cs"/>
              </a:rPr>
              <a:t>La funzione principale di questi guardiani e respingere il maligno nello stile dei Templi buddisti. </a:t>
            </a:r>
            <a:r>
              <a:rPr lang="it-IT" sz="22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it-IT" sz="2200" dirty="0">
                <a:solidFill>
                  <a:prstClr val="black"/>
                </a:solidFill>
                <a:ea typeface="+mn-ea"/>
                <a:cs typeface="+mn-cs"/>
              </a:rPr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536" y="4608091"/>
            <a:ext cx="8229600" cy="1728192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endParaRPr lang="it-IT" sz="2800" dirty="0">
              <a:solidFill>
                <a:schemeClr val="tx2"/>
              </a:solidFill>
              <a:latin typeface="Georgia Pro Semibold" pitchFamily="18" charset="0"/>
            </a:endParaRPr>
          </a:p>
          <a:p>
            <a:pPr marL="0" lvl="0" indent="0" algn="ctr">
              <a:buNone/>
            </a:pPr>
            <a:r>
              <a:rPr lang="it-IT" sz="2800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A volte un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piccolo Globo sotto la zampa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di uno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o di un cucciolo a fianco dell'altro </a:t>
            </a:r>
            <a:endParaRPr lang="it-IT" sz="2400" dirty="0" smtClean="0">
              <a:solidFill>
                <a:schemeClr val="tx2"/>
              </a:solidFill>
              <a:latin typeface="Georgia Pro Semibold" pitchFamily="18" charset="0"/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72816"/>
            <a:ext cx="4267200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tangolo 4"/>
          <p:cNvSpPr/>
          <p:nvPr/>
        </p:nvSpPr>
        <p:spPr>
          <a:xfrm>
            <a:off x="5508104" y="2497955"/>
            <a:ext cx="153279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 A-</a:t>
            </a:r>
            <a:r>
              <a:rPr lang="it-IT" sz="2400" dirty="0" err="1">
                <a:solidFill>
                  <a:schemeClr val="tx2"/>
                </a:solidFill>
                <a:latin typeface="Georgia Pro Semibold" pitchFamily="18" charset="0"/>
              </a:rPr>
              <a:t>gyo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endParaRPr lang="it-IT" sz="2400" dirty="0" smtClean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/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e  </a:t>
            </a:r>
          </a:p>
          <a:p>
            <a:pPr algn="ctr"/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Un-</a:t>
            </a:r>
            <a:r>
              <a:rPr lang="it-IT" sz="2400" dirty="0" err="1" smtClean="0">
                <a:solidFill>
                  <a:schemeClr val="tx2"/>
                </a:solidFill>
                <a:latin typeface="Georgia Pro Semibold" pitchFamily="18" charset="0"/>
              </a:rPr>
              <a:t>ghio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  </a:t>
            </a:r>
            <a:endParaRPr lang="it-IT" sz="24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20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20"/>
            <a:ext cx="3693100" cy="5267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tangolo 3"/>
          <p:cNvSpPr/>
          <p:nvPr/>
        </p:nvSpPr>
        <p:spPr>
          <a:xfrm>
            <a:off x="4283968" y="2060848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I guardiani sono solitamente costruiti in pietra ma possono essere anche in ceramica marmo o bronzo mentre </a:t>
            </a:r>
            <a:r>
              <a:rPr lang="it-IT" sz="2400" dirty="0" err="1">
                <a:solidFill>
                  <a:schemeClr val="tx2"/>
                </a:solidFill>
                <a:latin typeface="Georgia Pro Semibold" pitchFamily="18" charset="0"/>
              </a:rPr>
              <a:t>Koma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r>
              <a:rPr lang="it-IT" sz="2400" dirty="0" err="1">
                <a:solidFill>
                  <a:schemeClr val="tx2"/>
                </a:solidFill>
                <a:latin typeface="Georgia Pro Semibold" pitchFamily="18" charset="0"/>
              </a:rPr>
              <a:t>inu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 in legno sono posti all'interno dei Templi</a:t>
            </a:r>
          </a:p>
        </p:txBody>
      </p:sp>
    </p:spTree>
    <p:extLst>
      <p:ext uri="{BB962C8B-B14F-4D97-AF65-F5344CB8AC3E}">
        <p14:creationId xmlns:p14="http://schemas.microsoft.com/office/powerpoint/2010/main" val="156499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7504" y="1412776"/>
            <a:ext cx="4376391" cy="4752528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In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alcuni casi ci sono delle varianti con rappresentazioni come tigri cinghiali bovini un'altra variante tipica dei Templi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Inari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sono le volpi in pietra con una chiave in bocca</a:t>
            </a:r>
          </a:p>
          <a:p>
            <a:pPr lvl="0"/>
            <a:endParaRPr lang="it-IT" dirty="0">
              <a:solidFill>
                <a:prstClr val="black"/>
              </a:solidFill>
            </a:endParaRPr>
          </a:p>
          <a:p>
            <a:endParaRPr lang="it-IT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72"/>
          <a:stretch/>
        </p:blipFill>
        <p:spPr bwMode="auto">
          <a:xfrm>
            <a:off x="4860032" y="1052736"/>
            <a:ext cx="3812072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egnaposto contenuto 2"/>
          <p:cNvSpPr txBox="1">
            <a:spLocks/>
          </p:cNvSpPr>
          <p:nvPr/>
        </p:nvSpPr>
        <p:spPr>
          <a:xfrm>
            <a:off x="4716016" y="6021288"/>
            <a:ext cx="4376391" cy="4752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it-IT" sz="2800" u="sng" dirty="0" err="1" smtClean="0">
                <a:solidFill>
                  <a:schemeClr val="tx2"/>
                </a:solidFill>
                <a:latin typeface="Georgia Pro Semibold" pitchFamily="18" charset="0"/>
              </a:rPr>
              <a:t>Fushimi</a:t>
            </a:r>
            <a:r>
              <a:rPr lang="it-IT" sz="2800" u="sng" dirty="0" smtClean="0">
                <a:solidFill>
                  <a:schemeClr val="tx2"/>
                </a:solidFill>
                <a:latin typeface="Georgia Pro Semibold" pitchFamily="18" charset="0"/>
              </a:rPr>
              <a:t> Inari </a:t>
            </a:r>
            <a:endParaRPr lang="it-IT" sz="2800" u="sng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20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1143000"/>
          </a:xfrm>
        </p:spPr>
        <p:txBody>
          <a:bodyPr>
            <a:noAutofit/>
          </a:bodyPr>
          <a:lstStyle/>
          <a:p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Osservando  i tetti dei santuari scintoisti possiamo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notare la presenza di corti tronchi e delle decorazioni frontali a forcella chiamate rispettivamente: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/>
            </a:r>
            <a:b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</a:br>
            <a:r>
              <a:rPr lang="it-IT" sz="2400" dirty="0" err="1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Katsuogi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 </a:t>
            </a:r>
            <a:r>
              <a:rPr lang="it-IT" sz="2400" b="1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(</a:t>
            </a:r>
            <a:r>
              <a:rPr lang="ja-JP" altLang="it-IT" sz="2400" b="1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鰹木</a:t>
            </a:r>
            <a:r>
              <a:rPr lang="it-IT" sz="2400" b="1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)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e Chigi </a:t>
            </a:r>
            <a:r>
              <a:rPr lang="it-IT" sz="2400" b="1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(</a:t>
            </a:r>
            <a:r>
              <a:rPr lang="ja-JP" altLang="it-IT" sz="2400" b="1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千木</a:t>
            </a:r>
            <a:r>
              <a:rPr lang="it-IT" sz="2400" b="1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)</a:t>
            </a:r>
            <a:endParaRPr lang="it-IT" sz="2400" b="1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9552" y="5011161"/>
            <a:ext cx="8229600" cy="1828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Sono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tipici dell’architettura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scintoista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, sono anteriori all'influenza buddhista. Differenzia un edificio buddista da uno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scintoista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e consentono di capire il sesso della divinità del luogo </a:t>
            </a:r>
            <a:endParaRPr lang="it-IT" sz="24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56215"/>
            <a:ext cx="3618509" cy="2756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134" y="2277381"/>
            <a:ext cx="2418581" cy="271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752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4" t="28115" r="44439" b="19927"/>
          <a:stretch/>
        </p:blipFill>
        <p:spPr bwMode="auto">
          <a:xfrm>
            <a:off x="899592" y="634697"/>
            <a:ext cx="7279852" cy="5535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441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92696"/>
            <a:ext cx="7278687" cy="551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074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2"/>
          <p:cNvSpPr txBox="1">
            <a:spLocks/>
          </p:cNvSpPr>
          <p:nvPr/>
        </p:nvSpPr>
        <p:spPr>
          <a:xfrm>
            <a:off x="659768" y="692696"/>
            <a:ext cx="7776864" cy="28803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3200" b="1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 Pro Semibold" pitchFamily="18" charset="0"/>
              </a:rPr>
              <a:t>Shintoismo : 89.526.126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it-IT" sz="3200" b="1" u="none" strike="noStrike" kern="1200" cap="none" spc="0" normalizeH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Georgia Pro Semibold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it-IT" sz="3200" b="1" dirty="0" smtClean="0">
                <a:solidFill>
                  <a:schemeClr val="tx2"/>
                </a:solidFill>
                <a:latin typeface="Georgia Pro Semibold" pitchFamily="18" charset="0"/>
              </a:rPr>
              <a:t>Buddhisti: 88.719.287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it-IT" sz="3200" b="1" dirty="0" smtClean="0">
              <a:solidFill>
                <a:schemeClr val="tx2"/>
              </a:solidFill>
              <a:latin typeface="Georgia Pro Semibold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3200" b="1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 Pro Semibold" pitchFamily="18" charset="0"/>
              </a:rPr>
              <a:t>Cristiani: 1.928.079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it-IT" sz="3200" b="1" u="none" strike="noStrike" kern="1200" cap="none" spc="0" normalizeH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Georgia Pro Semibold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it-IT" sz="3200" b="1" dirty="0" smtClean="0">
                <a:solidFill>
                  <a:schemeClr val="tx2"/>
                </a:solidFill>
                <a:latin typeface="Georgia Pro Semibold" pitchFamily="18" charset="0"/>
              </a:rPr>
              <a:t>Altre Religioni (Induismo-islamismo, Taoismo..): 8.718.964</a:t>
            </a:r>
            <a:endParaRPr kumimoji="0" lang="it-IT" sz="3200" b="1" u="none" strike="noStrike" kern="1200" cap="none" spc="0" normalizeH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Georgia Pro Semibold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it-IT" sz="3200" b="1" dirty="0">
              <a:solidFill>
                <a:schemeClr val="tx2"/>
              </a:solidFill>
              <a:latin typeface="Georgia Pro Semibold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4000" b="1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 Pro Semibold" pitchFamily="18" charset="0"/>
              </a:rPr>
              <a:t>Totale: 188.892.506!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it-IT" sz="4000" b="1" i="1" dirty="0">
              <a:latin typeface="Georgia Pro Semibold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it-IT" sz="4000" b="1" i="1" u="none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Georgia Pro Semibold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it-IT" sz="4000" b="1" i="1" dirty="0">
              <a:latin typeface="Georgia Pro Semibold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40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Georgia Pro Semibold" pitchFamily="18" charset="0"/>
              </a:rPr>
              <a:t> </a:t>
            </a:r>
            <a:endParaRPr kumimoji="0" lang="it-IT" sz="40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08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550230" y="797510"/>
            <a:ext cx="817972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AutoNum type="circleNumDbPlain"/>
            </a:pP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Santuario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scintoista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r>
              <a:rPr lang="it-IT" sz="2400" dirty="0" err="1" smtClean="0">
                <a:solidFill>
                  <a:schemeClr val="tx2"/>
                </a:solidFill>
                <a:latin typeface="Georgia Pro Semibold" pitchFamily="18" charset="0"/>
              </a:rPr>
              <a:t>Izumo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r>
              <a:rPr lang="it-IT" sz="2400" dirty="0" err="1">
                <a:solidFill>
                  <a:schemeClr val="tx2"/>
                </a:solidFill>
                <a:latin typeface="Georgia Pro Semibold" pitchFamily="18" charset="0"/>
              </a:rPr>
              <a:t>Taisha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(</a:t>
            </a:r>
            <a:r>
              <a:rPr lang="ja-JP" altLang="it-IT" sz="2400" dirty="0">
                <a:solidFill>
                  <a:schemeClr val="tx2"/>
                </a:solidFill>
                <a:latin typeface="Georgia Pro Semibold" pitchFamily="18" charset="0"/>
              </a:rPr>
              <a:t>出雲大社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)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dedicato alla divinità MASCHILE "</a:t>
            </a:r>
            <a:r>
              <a:rPr lang="it-IT" sz="2400" dirty="0" err="1">
                <a:solidFill>
                  <a:schemeClr val="tx2"/>
                </a:solidFill>
                <a:latin typeface="Georgia Pro Semibold" pitchFamily="18" charset="0"/>
              </a:rPr>
              <a:t>Ookuni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r>
              <a:rPr lang="it-IT" sz="2400" dirty="0" err="1">
                <a:solidFill>
                  <a:schemeClr val="tx2"/>
                </a:solidFill>
                <a:latin typeface="Georgia Pro Semibold" pitchFamily="18" charset="0"/>
              </a:rPr>
              <a:t>Nushi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: 3 </a:t>
            </a:r>
            <a:r>
              <a:rPr lang="it-IT" sz="2400" dirty="0" err="1" smtClean="0">
                <a:solidFill>
                  <a:schemeClr val="tx2"/>
                </a:solidFill>
                <a:latin typeface="Georgia Pro Semibold" pitchFamily="18" charset="0"/>
              </a:rPr>
              <a:t>Katsuogi</a:t>
            </a:r>
            <a:endParaRPr lang="it-IT" sz="2400" dirty="0" smtClean="0">
              <a:solidFill>
                <a:schemeClr val="tx2"/>
              </a:solidFill>
              <a:latin typeface="Georgia Pro Semibold" pitchFamily="18" charset="0"/>
            </a:endParaRPr>
          </a:p>
          <a:p>
            <a:endParaRPr lang="it-IT" sz="2400" dirty="0">
              <a:solidFill>
                <a:schemeClr val="tx2"/>
              </a:solidFill>
              <a:latin typeface="Georgia Pro Semibold" pitchFamily="18" charset="0"/>
            </a:endParaRPr>
          </a:p>
          <a:p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②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Santuario scintoista </a:t>
            </a:r>
            <a:r>
              <a:rPr lang="it-IT" sz="2400" dirty="0" err="1" smtClean="0">
                <a:solidFill>
                  <a:schemeClr val="tx2"/>
                </a:solidFill>
                <a:latin typeface="Georgia Pro Semibold" pitchFamily="18" charset="0"/>
              </a:rPr>
              <a:t>Ise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r>
              <a:rPr lang="it-IT" sz="2400" dirty="0" err="1" smtClean="0">
                <a:solidFill>
                  <a:schemeClr val="tx2"/>
                </a:solidFill>
                <a:latin typeface="Georgia Pro Semibold" pitchFamily="18" charset="0"/>
              </a:rPr>
              <a:t>Jingu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 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dedicato alla divinità FEMMINILE del " Sole </a:t>
            </a:r>
            <a:r>
              <a:rPr lang="it-IT" sz="2400" dirty="0" err="1" smtClean="0">
                <a:solidFill>
                  <a:schemeClr val="tx2"/>
                </a:solidFill>
                <a:latin typeface="Georgia Pro Semibold" pitchFamily="18" charset="0"/>
              </a:rPr>
              <a:t>Amaterasu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endParaRPr lang="it-IT" sz="2400" dirty="0">
              <a:solidFill>
                <a:schemeClr val="tx2"/>
              </a:solidFill>
              <a:latin typeface="Georgia Pro Semibold" pitchFamily="18" charset="0"/>
            </a:endParaRPr>
          </a:p>
          <a:p>
            <a:endParaRPr lang="it-IT" sz="2400" dirty="0" smtClean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/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 Santuari dedicati a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divinità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maschili: </a:t>
            </a:r>
          </a:p>
          <a:p>
            <a:pPr algn="ctr"/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Chigi  sono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stati troncati verticalmente, </a:t>
            </a:r>
            <a:r>
              <a:rPr lang="it-IT" sz="2400" dirty="0" err="1" smtClean="0">
                <a:solidFill>
                  <a:schemeClr val="tx2"/>
                </a:solidFill>
                <a:latin typeface="Georgia Pro Semibold" pitchFamily="18" charset="0"/>
              </a:rPr>
              <a:t>Katsuogi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 sono in numero dispari.</a:t>
            </a:r>
            <a:endParaRPr lang="it-IT" sz="2400" dirty="0">
              <a:solidFill>
                <a:schemeClr val="tx2"/>
              </a:solidFill>
              <a:latin typeface="Georgia Pro Semibold" pitchFamily="18" charset="0"/>
            </a:endParaRPr>
          </a:p>
          <a:p>
            <a:endParaRPr lang="it-IT" sz="2400" dirty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/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S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antuari dedicati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alla divinità femminile: </a:t>
            </a:r>
            <a:endParaRPr lang="it-IT" sz="2400" dirty="0" smtClean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/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Chigi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sono stati troncati orizzontalmente, </a:t>
            </a:r>
            <a:r>
              <a:rPr lang="it-IT" sz="2400" dirty="0" err="1" smtClean="0">
                <a:solidFill>
                  <a:schemeClr val="tx2"/>
                </a:solidFill>
                <a:latin typeface="Georgia Pro Semibold" pitchFamily="18" charset="0"/>
              </a:rPr>
              <a:t>Katsuogi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  son in numero pari.</a:t>
            </a:r>
            <a:endParaRPr lang="it-IT" sz="24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58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it-IT" dirty="0" smtClean="0">
                <a:solidFill>
                  <a:schemeClr val="tx2"/>
                </a:solidFill>
              </a:rPr>
              <a:t>結び </a:t>
            </a:r>
            <a:r>
              <a:rPr lang="it-IT" dirty="0" err="1" smtClean="0">
                <a:solidFill>
                  <a:schemeClr val="tx2"/>
                </a:solidFill>
                <a:latin typeface="Georgia Pro Semibold" pitchFamily="18" charset="0"/>
              </a:rPr>
              <a:t>Musubi</a:t>
            </a:r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9552" y="1124744"/>
            <a:ext cx="8229600" cy="208823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2400" dirty="0" err="1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Musubi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:  È tutto da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un'energia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primordiale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che pervade tutto l'esistente ,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che alimenta e compone tutta la materia e tutte le sue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manifestazioni.</a:t>
            </a:r>
          </a:p>
          <a:p>
            <a:endParaRPr lang="it-IT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729791"/>
            <a:ext cx="5897695" cy="3905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056777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536" y="624945"/>
            <a:ext cx="8229600" cy="2808311"/>
          </a:xfrm>
        </p:spPr>
        <p:txBody>
          <a:bodyPr>
            <a:normAutofit fontScale="25000" lnSpcReduction="20000"/>
          </a:bodyPr>
          <a:lstStyle/>
          <a:p>
            <a:pPr marL="0" lv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9600" dirty="0" err="1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Musubu</a:t>
            </a:r>
            <a:r>
              <a:rPr lang="it-IT" sz="96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 : legare, unire formare e concludere.</a:t>
            </a:r>
          </a:p>
          <a:p>
            <a:pPr marL="0" lv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96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  l’dea del nodo come qualcosa che trattiene , che impedisce il distacco</a:t>
            </a:r>
          </a:p>
          <a:p>
            <a:pPr marL="0" lv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96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dello spirito da una persona, o fra due persone che stanno per allontanarsi  </a:t>
            </a:r>
          </a:p>
          <a:p>
            <a:pPr marL="0" lvl="0" indent="0" algn="ctr">
              <a:lnSpc>
                <a:spcPct val="115000"/>
              </a:lnSpc>
              <a:spcAft>
                <a:spcPts val="1000"/>
              </a:spcAft>
              <a:buNone/>
            </a:pPr>
            <a:endParaRPr lang="it-IT" sz="3000" i="1" dirty="0">
              <a:solidFill>
                <a:prstClr val="black"/>
              </a:solidFill>
              <a:latin typeface="Georgia Pro Semibold" pitchFamily="18" charset="0"/>
              <a:ea typeface="MS Mincho"/>
              <a:cs typeface="Times New Roman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72" y="3276306"/>
            <a:ext cx="4104456" cy="3078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tangolo 3"/>
          <p:cNvSpPr/>
          <p:nvPr/>
        </p:nvSpPr>
        <p:spPr>
          <a:xfrm>
            <a:off x="4338228" y="4077072"/>
            <a:ext cx="4464496" cy="201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Anche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uno scopo beneaugurale, prospettando lunga vita e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prosperità:</a:t>
            </a:r>
          </a:p>
          <a:p>
            <a:pPr lvl="0" algn="ctr">
              <a:spcBef>
                <a:spcPct val="20000"/>
              </a:spcBef>
            </a:pP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nodo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come gesto simbolico rituale</a:t>
            </a:r>
            <a:endParaRPr lang="it-IT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57356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860032" y="1268760"/>
            <a:ext cx="4125144" cy="3312368"/>
          </a:xfrm>
        </p:spPr>
        <p:txBody>
          <a:bodyPr/>
          <a:lstStyle/>
          <a:p>
            <a:pPr marL="0" lv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Nel nodo si intrecciano speranze, desideri e preghiere, espellere ed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allontanare gli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spiriti maligni </a:t>
            </a:r>
          </a:p>
          <a:p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755576" y="4941168"/>
            <a:ext cx="7776864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</a:pP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Il </a:t>
            </a:r>
            <a:r>
              <a:rPr lang="it-IT" sz="2400" dirty="0" err="1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Musubi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 è inoltre la forza armonica e universale che lega indissolubilmente il mondo fisico umano al mondo spirituale degli </a:t>
            </a:r>
            <a:r>
              <a:rPr lang="it-IT" sz="2400" dirty="0" err="1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dèi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, i </a:t>
            </a:r>
            <a:r>
              <a:rPr lang="it-IT" sz="2400" dirty="0" err="1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kami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4320480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17077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i="1" dirty="0" smtClean="0">
                <a:latin typeface="Georgia Pro Semibold" pitchFamily="18" charset="0"/>
              </a:rPr>
              <a:t> </a:t>
            </a:r>
            <a: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>Sacerdoti Shintoisti</a:t>
            </a:r>
            <a:endParaRPr lang="it-IT" sz="40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1384174"/>
            <a:ext cx="8229600" cy="820688"/>
          </a:xfrm>
        </p:spPr>
        <p:txBody>
          <a:bodyPr/>
          <a:lstStyle/>
          <a:p>
            <a:pPr marL="0" indent="0" algn="ctr">
              <a:buNone/>
            </a:pPr>
            <a:r>
              <a:rPr lang="ja-JP" altLang="it-IT" sz="3600" dirty="0">
                <a:solidFill>
                  <a:schemeClr val="tx2"/>
                </a:solidFill>
              </a:rPr>
              <a:t>神主</a:t>
            </a:r>
            <a:r>
              <a:rPr lang="ja-JP" altLang="it-IT" i="1" dirty="0" smtClean="0">
                <a:solidFill>
                  <a:schemeClr val="tx2"/>
                </a:solidFill>
                <a:latin typeface="Georgia Pro Semibold" pitchFamily="18" charset="0"/>
              </a:rPr>
              <a:t>　</a:t>
            </a:r>
            <a:r>
              <a:rPr lang="it-IT" i="1" dirty="0" err="1" smtClean="0">
                <a:solidFill>
                  <a:schemeClr val="tx2"/>
                </a:solidFill>
                <a:latin typeface="Georgia Pro Semibold" pitchFamily="18" charset="0"/>
              </a:rPr>
              <a:t>Kannushi</a:t>
            </a:r>
            <a:r>
              <a:rPr lang="it-IT" i="1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endParaRPr lang="it-IT" i="1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04862"/>
            <a:ext cx="2376264" cy="4349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422" y="2236777"/>
            <a:ext cx="4179341" cy="4317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074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210466" y="2204864"/>
            <a:ext cx="4464496" cy="59377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ja-JP" altLang="it-IT" b="1" dirty="0">
                <a:solidFill>
                  <a:schemeClr val="tx2"/>
                </a:solidFill>
              </a:rPr>
              <a:t>巫</a:t>
            </a:r>
            <a:r>
              <a:rPr lang="ja-JP" altLang="it-IT" b="1" dirty="0" smtClean="0">
                <a:solidFill>
                  <a:schemeClr val="tx2"/>
                </a:solidFill>
              </a:rPr>
              <a:t>女　</a:t>
            </a:r>
            <a:r>
              <a:rPr lang="it-IT" i="1" dirty="0" smtClean="0">
                <a:solidFill>
                  <a:schemeClr val="tx2"/>
                </a:solidFill>
                <a:latin typeface="Georgia Pro Semibold" pitchFamily="18" charset="0"/>
              </a:rPr>
              <a:t>Le </a:t>
            </a:r>
            <a:r>
              <a:rPr lang="it-IT" i="1" dirty="0" err="1" smtClean="0">
                <a:solidFill>
                  <a:schemeClr val="tx2"/>
                </a:solidFill>
                <a:latin typeface="Georgia Pro Semibold" pitchFamily="18" charset="0"/>
              </a:rPr>
              <a:t>Miko</a:t>
            </a:r>
            <a:endParaRPr lang="it-IT" i="1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1820419"/>
            <a:ext cx="3107407" cy="4675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093" y="3429000"/>
            <a:ext cx="4095750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it-IT" sz="4000" dirty="0">
                <a:solidFill>
                  <a:schemeClr val="tx2"/>
                </a:solidFill>
                <a:latin typeface="Georgia Pro Semibold" pitchFamily="18" charset="0"/>
              </a:rPr>
              <a:t>M</a:t>
            </a:r>
            <a: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>ediazione Sacerdotale</a:t>
            </a:r>
            <a:endParaRPr lang="it-IT" sz="40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1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sz="4000" dirty="0">
                <a:solidFill>
                  <a:schemeClr val="tx2"/>
                </a:solidFill>
                <a:latin typeface="Georgia Pro Semibold" pitchFamily="18" charset="0"/>
              </a:rPr>
              <a:t>Le </a:t>
            </a:r>
            <a:r>
              <a:rPr lang="it-IT" sz="4000" dirty="0" err="1" smtClean="0">
                <a:solidFill>
                  <a:schemeClr val="tx2"/>
                </a:solidFill>
                <a:latin typeface="Georgia Pro Semibold" pitchFamily="18" charset="0"/>
              </a:rPr>
              <a:t>Miko</a:t>
            </a:r>
            <a: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>: le </a:t>
            </a:r>
            <a:r>
              <a:rPr lang="it-IT" sz="4000" dirty="0">
                <a:solidFill>
                  <a:schemeClr val="tx2"/>
                </a:solidFill>
                <a:latin typeface="Georgia Pro Semibold" pitchFamily="18" charset="0"/>
              </a:rPr>
              <a:t>Vergine dell’altare </a:t>
            </a:r>
            <a: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/>
            </a:r>
            <a:b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ja-JP" altLang="it-IT" sz="6700" dirty="0" smtClean="0">
                <a:solidFill>
                  <a:schemeClr val="tx2"/>
                </a:solidFill>
                <a:latin typeface="Georgia Pro Semibold" pitchFamily="18" charset="0"/>
              </a:rPr>
              <a:t>巫女</a:t>
            </a:r>
            <a:r>
              <a:rPr lang="it-IT" sz="6700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r>
              <a:rPr lang="it-IT" sz="6700" dirty="0" smtClean="0">
                <a:latin typeface="Georgia Pro Semibold" pitchFamily="18" charset="0"/>
              </a:rPr>
              <a:t/>
            </a:r>
            <a:br>
              <a:rPr lang="it-IT" sz="6700" dirty="0" smtClean="0">
                <a:latin typeface="Georgia Pro Semibold" pitchFamily="18" charset="0"/>
              </a:rPr>
            </a:br>
            <a:endParaRPr lang="it-IT" sz="3100" i="1" dirty="0">
              <a:latin typeface="Georgia Pro Semibold" pitchFamily="18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471722" y="5517232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Altri termini: profetessa,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medium,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 suora ma anche maga, fattucchiera, spiritista e strega. </a:t>
            </a:r>
            <a:b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</a:b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Non ha funzioni di sacerdote !   </a:t>
            </a:r>
            <a:endParaRPr lang="it-IT" sz="24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916832"/>
            <a:ext cx="4610890" cy="3452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673831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2132856"/>
            <a:ext cx="8229600" cy="4525963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 Requisito </a:t>
            </a:r>
            <a:r>
              <a:rPr lang="it-IT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iniziale per essere </a:t>
            </a:r>
            <a:r>
              <a:rPr lang="it-IT" dirty="0" err="1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miko</a:t>
            </a:r>
            <a:r>
              <a:rPr lang="it-IT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 era quello di essere </a:t>
            </a:r>
            <a:r>
              <a:rPr lang="it-IT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vergine </a:t>
            </a: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 Eccezioni </a:t>
            </a:r>
            <a:r>
              <a:rPr lang="it-IT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a questa regola, in favore di donne dotate di grande carattere. </a:t>
            </a:r>
            <a:endParaRPr lang="it-IT" dirty="0" smtClean="0">
              <a:solidFill>
                <a:schemeClr val="tx2"/>
              </a:solidFill>
              <a:latin typeface="Georgia Pro Semibold" pitchFamily="18" charset="0"/>
              <a:ea typeface="MS Mincho"/>
              <a:cs typeface="Times New Roman"/>
            </a:endParaRP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Questa </a:t>
            </a:r>
            <a:r>
              <a:rPr lang="it-IT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regola </a:t>
            </a:r>
            <a:r>
              <a:rPr lang="it-IT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 rimossa </a:t>
            </a:r>
            <a:r>
              <a:rPr lang="it-IT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nei tempi moderni, anche se la maggior parte delle </a:t>
            </a:r>
            <a:r>
              <a:rPr lang="it-IT" dirty="0" err="1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M</a:t>
            </a:r>
            <a:r>
              <a:rPr lang="it-IT" dirty="0" err="1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iko</a:t>
            </a:r>
            <a:r>
              <a:rPr lang="it-IT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 </a:t>
            </a:r>
            <a:r>
              <a:rPr lang="it-IT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ancora oggi, quando si sposa, lascia il servizio al santuario o il corso di apprendimento per diventare sacerdotessa.</a:t>
            </a:r>
          </a:p>
          <a:p>
            <a:endParaRPr lang="it-IT" dirty="0"/>
          </a:p>
        </p:txBody>
      </p:sp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sz="4000" dirty="0">
                <a:solidFill>
                  <a:schemeClr val="tx2"/>
                </a:solidFill>
                <a:latin typeface="Georgia Pro Semibold" pitchFamily="18" charset="0"/>
              </a:rPr>
              <a:t>Le </a:t>
            </a:r>
            <a:r>
              <a:rPr lang="it-IT" sz="4000" dirty="0" err="1" smtClean="0">
                <a:solidFill>
                  <a:schemeClr val="tx2"/>
                </a:solidFill>
                <a:latin typeface="Georgia Pro Semibold" pitchFamily="18" charset="0"/>
              </a:rPr>
              <a:t>Miko</a:t>
            </a:r>
            <a: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>: le </a:t>
            </a:r>
            <a:r>
              <a:rPr lang="it-IT" sz="4000" dirty="0">
                <a:solidFill>
                  <a:schemeClr val="tx2"/>
                </a:solidFill>
                <a:latin typeface="Georgia Pro Semibold" pitchFamily="18" charset="0"/>
              </a:rPr>
              <a:t>Vergine dell’altare </a:t>
            </a:r>
            <a: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/>
            </a:r>
            <a:b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ja-JP" altLang="it-IT" sz="6700" dirty="0" smtClean="0">
                <a:solidFill>
                  <a:schemeClr val="tx2"/>
                </a:solidFill>
                <a:latin typeface="Georgia Pro Semibold" pitchFamily="18" charset="0"/>
              </a:rPr>
              <a:t>巫女</a:t>
            </a:r>
            <a:r>
              <a:rPr lang="it-IT" sz="6700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r>
              <a:rPr lang="it-IT" sz="6700" dirty="0" smtClean="0">
                <a:latin typeface="Georgia Pro Semibold" pitchFamily="18" charset="0"/>
              </a:rPr>
              <a:t/>
            </a:r>
            <a:br>
              <a:rPr lang="it-IT" sz="6700" dirty="0" smtClean="0">
                <a:latin typeface="Georgia Pro Semibold" pitchFamily="18" charset="0"/>
              </a:rPr>
            </a:br>
            <a:endParaRPr lang="it-IT" sz="3100" i="1" dirty="0"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1151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427984" y="694020"/>
            <a:ext cx="4474840" cy="5683743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5800" dirty="0" err="1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Miko</a:t>
            </a:r>
            <a:r>
              <a:rPr lang="it-IT" sz="58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: </a:t>
            </a: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58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La veste tradizionale</a:t>
            </a: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46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  </a:t>
            </a:r>
            <a:r>
              <a:rPr lang="it-IT" sz="3800" dirty="0" err="1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Hakama</a:t>
            </a:r>
            <a:r>
              <a:rPr lang="it-IT" sz="38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 di colore rosso (pantaloni o gonna).</a:t>
            </a: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38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T</a:t>
            </a:r>
            <a:r>
              <a:rPr lang="it-IT" sz="38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unica </a:t>
            </a:r>
            <a:r>
              <a:rPr lang="it-IT" sz="38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bianca del kimono </a:t>
            </a:r>
            <a:r>
              <a:rPr lang="it-IT" sz="38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a maniche molto grandi orlate </a:t>
            </a:r>
            <a:r>
              <a:rPr lang="it-IT" sz="38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di </a:t>
            </a:r>
            <a:r>
              <a:rPr lang="it-IT" sz="38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rosso. </a:t>
            </a: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38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Tabi, i tipici calzari bianchi giapponesi.</a:t>
            </a: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38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Fiocchi, nastri o altri ornamenti bianchi o rossi  tra i capelli  </a:t>
            </a:r>
            <a:endParaRPr lang="it-IT" sz="3800" dirty="0">
              <a:solidFill>
                <a:schemeClr val="tx2"/>
              </a:solidFill>
              <a:latin typeface="Georgia Pro Semibold" pitchFamily="18" charset="0"/>
              <a:ea typeface="MS Mincho"/>
              <a:cs typeface="Times New Roman"/>
            </a:endParaRPr>
          </a:p>
          <a:p>
            <a:endParaRPr lang="it-IT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80920"/>
            <a:ext cx="4020476" cy="5683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918029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9552" y="404665"/>
            <a:ext cx="7992888" cy="403244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it-IT" dirty="0">
              <a:solidFill>
                <a:schemeClr val="tx2"/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La loro tradizione è antichissima. </a:t>
            </a:r>
          </a:p>
          <a:p>
            <a:pPr marL="0" indent="0" algn="ctr">
              <a:buNone/>
            </a:pPr>
            <a:endParaRPr lang="it-IT" sz="2400" dirty="0">
              <a:solidFill>
                <a:schemeClr val="tx2"/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Nelle antiche ere del Giappone erano le donne che entravano in trance, le divinità si calavano nel loro corpo attraverso del quale potevano comunicare con il popolo.  Erano le </a:t>
            </a:r>
            <a:r>
              <a:rPr lang="ja-JP" altLang="it-IT" sz="2400" dirty="0">
                <a:solidFill>
                  <a:schemeClr val="tx2"/>
                </a:solidFill>
                <a:latin typeface="Georgia Pro Semibold" pitchFamily="18" charset="0"/>
              </a:rPr>
              <a:t>巫女　</a:t>
            </a:r>
            <a:r>
              <a:rPr lang="it-IT" sz="2400" dirty="0" err="1">
                <a:solidFill>
                  <a:schemeClr val="tx2"/>
                </a:solidFill>
                <a:latin typeface="Georgia Pro Semibold" pitchFamily="18" charset="0"/>
              </a:rPr>
              <a:t>Miko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, donne</a:t>
            </a:r>
            <a:r>
              <a:rPr lang="ja-JP" altLang="it-IT" sz="2400" dirty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r>
              <a:rPr lang="it-IT" altLang="ja-JP" sz="2400" dirty="0">
                <a:solidFill>
                  <a:schemeClr val="tx2"/>
                </a:solidFill>
                <a:latin typeface="Georgia Pro Semibold" pitchFamily="18" charset="0"/>
              </a:rPr>
              <a:t>«medium» , le Sacerdotesse , paragonabile alle sacerdotesse dell’Oracolo di Delfi. </a:t>
            </a:r>
            <a:endParaRPr lang="it-IT" sz="2400" dirty="0">
              <a:solidFill>
                <a:schemeClr val="tx2"/>
              </a:solidFill>
              <a:latin typeface="Georgia Pro Semibold" pitchFamily="18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198503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 </a:t>
            </a:r>
            <a:r>
              <a:rPr lang="it-IT" dirty="0" smtClean="0">
                <a:solidFill>
                  <a:schemeClr val="tx2"/>
                </a:solidFill>
                <a:latin typeface="Georgia Pro Semibold" pitchFamily="18" charset="0"/>
              </a:rPr>
              <a:t>Popolazione giapponese</a:t>
            </a:r>
            <a:endParaRPr lang="it-IT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403648" y="1556792"/>
            <a:ext cx="648072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>Circa 127.000.000</a:t>
            </a:r>
            <a:endParaRPr lang="it-IT" sz="40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331640" y="2721114"/>
            <a:ext cx="67687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4000" b="1" dirty="0">
                <a:solidFill>
                  <a:srgbClr val="1F497D"/>
                </a:solidFill>
                <a:latin typeface="Georgia Pro Semibold" pitchFamily="18" charset="0"/>
              </a:rPr>
              <a:t>Totale: </a:t>
            </a:r>
            <a:r>
              <a:rPr lang="it-IT" sz="4000" b="1" dirty="0" smtClean="0">
                <a:solidFill>
                  <a:srgbClr val="1F497D"/>
                </a:solidFill>
                <a:latin typeface="Georgia Pro Semibold" pitchFamily="18" charset="0"/>
              </a:rPr>
              <a:t>188.892.506</a:t>
            </a:r>
            <a:r>
              <a:rPr lang="it-IT" sz="4000" b="1" dirty="0">
                <a:solidFill>
                  <a:srgbClr val="1F497D"/>
                </a:solidFill>
                <a:latin typeface="Georgia Pro Semibold" pitchFamily="18" charset="0"/>
              </a:rPr>
              <a:t>!</a:t>
            </a:r>
          </a:p>
        </p:txBody>
      </p:sp>
      <p:sp>
        <p:nvSpPr>
          <p:cNvPr id="5" name="Rettangolo 4"/>
          <p:cNvSpPr/>
          <p:nvPr/>
        </p:nvSpPr>
        <p:spPr>
          <a:xfrm>
            <a:off x="1187624" y="4293096"/>
            <a:ext cx="67687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4000" b="1" dirty="0" smtClean="0">
                <a:solidFill>
                  <a:srgbClr val="1F497D"/>
                </a:solidFill>
                <a:latin typeface="Georgia Pro Semibold" pitchFamily="18" charset="0"/>
              </a:rPr>
              <a:t> 62.000.000???</a:t>
            </a:r>
            <a:endParaRPr lang="it-IT" sz="4000" b="1" dirty="0">
              <a:solidFill>
                <a:srgbClr val="1F497D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7911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3548" y="332656"/>
            <a:ext cx="8136904" cy="47525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Con il passare degli anni, rimase il termine </a:t>
            </a:r>
            <a:r>
              <a:rPr lang="it-IT" sz="2400" dirty="0" err="1" smtClean="0">
                <a:solidFill>
                  <a:schemeClr val="tx2"/>
                </a:solidFill>
                <a:latin typeface="Georgia Pro Semibold" pitchFamily="18" charset="0"/>
              </a:rPr>
              <a:t>Miko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 ma il ruolo si trasformò: , le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giovani donne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che prestavano servizio nei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templi shintoisti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. Nella maggior parte dei casi erano le figlie dei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sacerdoti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</a:rPr>
              <a:t>responsabili di uno o più  santuari, oppure volontarie,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anche impiegate part-time</a:t>
            </a:r>
            <a:endParaRPr lang="it-IT" sz="2400" dirty="0" smtClean="0">
              <a:solidFill>
                <a:schemeClr val="tx2"/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r>
              <a:rPr lang="it-IT" sz="2600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r>
              <a:rPr lang="it-IT" sz="2600" dirty="0" smtClean="0"/>
              <a:t> </a:t>
            </a:r>
            <a:endParaRPr lang="it-IT" sz="2600" dirty="0"/>
          </a:p>
          <a:p>
            <a:endParaRPr lang="it-I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60" y="2996952"/>
            <a:ext cx="4805551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076056" y="2979884"/>
            <a:ext cx="406794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I loro compiti principali: assistere durante le cerimonie( in particola modo matrimoni), occuparsi degli oracoli del tempio</a:t>
            </a:r>
          </a:p>
          <a:p>
            <a:pPr algn="ctr"/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 (le varie forme di </a:t>
            </a:r>
            <a:r>
              <a:rPr lang="it-IT" sz="2400" dirty="0" err="1">
                <a:solidFill>
                  <a:schemeClr val="tx2"/>
                </a:solidFill>
                <a:latin typeface="Georgia Pro Semibold" pitchFamily="18" charset="0"/>
              </a:rPr>
              <a:t>Omikuji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)  </a:t>
            </a:r>
          </a:p>
          <a:p>
            <a:pPr algn="ctr"/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e l'esibizione </a:t>
            </a:r>
          </a:p>
          <a:p>
            <a:pPr algn="ctr"/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in danze rituali. </a:t>
            </a:r>
          </a:p>
        </p:txBody>
      </p:sp>
    </p:spTree>
    <p:extLst>
      <p:ext uri="{BB962C8B-B14F-4D97-AF65-F5344CB8AC3E}">
        <p14:creationId xmlns:p14="http://schemas.microsoft.com/office/powerpoint/2010/main" val="11044134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000496" y="357166"/>
            <a:ext cx="4929222" cy="989034"/>
          </a:xfr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ja-JP" altLang="it-IT" b="1" dirty="0" smtClean="0">
                <a:solidFill>
                  <a:schemeClr val="tx2"/>
                </a:solidFill>
                <a:latin typeface="Georgia Pro Semibold" pitchFamily="18" charset="0"/>
              </a:rPr>
              <a:t>神輿　</a:t>
            </a:r>
            <a:r>
              <a:rPr lang="it-IT" altLang="ja-JP" sz="4000" b="1" dirty="0" err="1" smtClean="0">
                <a:solidFill>
                  <a:schemeClr val="tx2"/>
                </a:solidFill>
                <a:latin typeface="Georgia Pro Semibold" pitchFamily="18" charset="0"/>
              </a:rPr>
              <a:t>Mikoshi</a:t>
            </a:r>
            <a:endParaRPr lang="it-IT" sz="4000" b="1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pic>
        <p:nvPicPr>
          <p:cNvPr id="14338" name="Picture 2" descr="C:\Users\Utente\Desktop\religione\miko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2428868"/>
            <a:ext cx="4225941" cy="4225941"/>
          </a:xfrm>
          <a:prstGeom prst="rect">
            <a:avLst/>
          </a:prstGeom>
          <a:noFill/>
        </p:spPr>
      </p:pic>
      <p:pic>
        <p:nvPicPr>
          <p:cNvPr id="14339" name="Picture 3" descr="C:\Users\Utente\Desktop\religione\miiikk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00174"/>
            <a:ext cx="4161263" cy="38576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5577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5720" y="4786322"/>
            <a:ext cx="5429256" cy="114300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it-IT" sz="4000" dirty="0" err="1" smtClean="0">
                <a:solidFill>
                  <a:schemeClr val="tx2"/>
                </a:solidFill>
                <a:latin typeface="Georgia Pro Semibold" pitchFamily="18" charset="0"/>
              </a:rPr>
              <a:t>Mikoshi</a:t>
            </a:r>
            <a: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r>
              <a:rPr lang="it-IT" sz="4000" dirty="0" err="1" smtClean="0">
                <a:solidFill>
                  <a:schemeClr val="tx2"/>
                </a:solidFill>
                <a:latin typeface="Georgia Pro Semibold" pitchFamily="18" charset="0"/>
              </a:rPr>
              <a:t>Matsuri</a:t>
            </a:r>
            <a:endParaRPr lang="it-IT" sz="40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pic>
        <p:nvPicPr>
          <p:cNvPr id="13313" name="Picture 1" descr="C:\Users\Utente\Desktop\religione\matsur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103" y="103584"/>
            <a:ext cx="5375030" cy="3896896"/>
          </a:xfrm>
          <a:prstGeom prst="rect">
            <a:avLst/>
          </a:prstGeom>
          <a:noFill/>
        </p:spPr>
      </p:pic>
      <p:pic>
        <p:nvPicPr>
          <p:cNvPr id="13314" name="Picture 2" descr="C:\Users\Utente\Desktop\religione\matsuri 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29296" y="2214554"/>
            <a:ext cx="3161734" cy="4429156"/>
          </a:xfrm>
          <a:prstGeom prst="rect">
            <a:avLst/>
          </a:prstGeom>
          <a:noFill/>
        </p:spPr>
      </p:pic>
      <p:sp>
        <p:nvSpPr>
          <p:cNvPr id="6" name="Rettangolo 5"/>
          <p:cNvSpPr/>
          <p:nvPr/>
        </p:nvSpPr>
        <p:spPr>
          <a:xfrm>
            <a:off x="6858016" y="357166"/>
            <a:ext cx="1500198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ja-JP" altLang="it-IT" sz="4800" dirty="0" smtClean="0">
                <a:solidFill>
                  <a:schemeClr val="tx2"/>
                </a:solidFill>
                <a:latin typeface="Bookman Old Style" pitchFamily="18" charset="0"/>
              </a:rPr>
              <a:t>神輿祭り</a:t>
            </a:r>
            <a:r>
              <a:rPr lang="ja-JP" altLang="it-IT" sz="4800" dirty="0" smtClean="0">
                <a:solidFill>
                  <a:schemeClr val="tx1"/>
                </a:solidFill>
                <a:latin typeface="Bookman Old Style" pitchFamily="18" charset="0"/>
              </a:rPr>
              <a:t>　</a:t>
            </a:r>
            <a:endParaRPr lang="it-IT" sz="4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14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310" y="1916832"/>
            <a:ext cx="5111379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it-IT" sz="4000" i="1" dirty="0" smtClean="0">
                <a:latin typeface="Georgia Pro Semibold" pitchFamily="18" charset="0"/>
              </a:rPr>
              <a:t> </a:t>
            </a:r>
            <a: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>Il Buddhismo in Giappone</a:t>
            </a:r>
            <a:endParaRPr lang="it-IT" sz="40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67542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3528" y="404664"/>
            <a:ext cx="8229600" cy="6192688"/>
          </a:xfrm>
        </p:spPr>
        <p:txBody>
          <a:bodyPr>
            <a:normAutofit fontScale="40000" lnSpcReduction="20000"/>
          </a:bodyPr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60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Il buddhismo giapponese </a:t>
            </a:r>
            <a:r>
              <a:rPr lang="it-IT" sz="60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 nasce dalla continuazione/ evoluzione di scuole del Buddhismo cinese, molte scuole e filosofie oggi estinte in Cina, giunte nel Sol Levante durante le ondate migratorie, avvenute in </a:t>
            </a:r>
            <a:r>
              <a:rPr lang="it-IT" sz="60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epoche diverse</a:t>
            </a:r>
            <a:r>
              <a:rPr lang="it-IT" sz="60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.</a:t>
            </a: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60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 </a:t>
            </a:r>
            <a:endParaRPr lang="it-IT" sz="6000" dirty="0">
              <a:solidFill>
                <a:schemeClr val="tx2"/>
              </a:solidFill>
              <a:latin typeface="Georgia Pro Semibold" pitchFamily="18" charset="0"/>
              <a:ea typeface="MS Mincho"/>
              <a:cs typeface="Times New Roman"/>
            </a:endParaRP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6000" dirty="0" smtClean="0">
                <a:solidFill>
                  <a:schemeClr val="bg1"/>
                </a:solidFill>
                <a:latin typeface="Georgia Pro Semibold" pitchFamily="18" charset="0"/>
                <a:ea typeface="MS Mincho"/>
                <a:cs typeface="Times New Roman"/>
              </a:rPr>
              <a:t>La scrittura giapponese nasce grazie ai testi religiosi provenienti dalla Cina, che portano aspetti religiosi e culturali nell’arcipelago nipponico. Monaci e testi sacri sono stati i veicoli per la cultura continentale in Giappone</a:t>
            </a: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6000" dirty="0" smtClean="0">
                <a:solidFill>
                  <a:schemeClr val="bg1"/>
                </a:solidFill>
                <a:latin typeface="Georgia Pro Semibold" pitchFamily="18" charset="0"/>
                <a:ea typeface="MS Mincho"/>
                <a:cs typeface="Times New Roman"/>
              </a:rPr>
              <a:t> </a:t>
            </a:r>
            <a:endParaRPr lang="it-IT" sz="6000" dirty="0">
              <a:solidFill>
                <a:schemeClr val="bg1"/>
              </a:solidFill>
              <a:latin typeface="Georgia Pro Semibold" pitchFamily="18" charset="0"/>
              <a:ea typeface="MS Mincho"/>
              <a:cs typeface="Times New Roman"/>
            </a:endParaRPr>
          </a:p>
          <a:p>
            <a:pPr marL="0" indent="0" algn="ctr">
              <a:buNone/>
            </a:pPr>
            <a:r>
              <a:rPr lang="it-IT" sz="6000" dirty="0" smtClean="0">
                <a:solidFill>
                  <a:schemeClr val="bg1"/>
                </a:solidFill>
                <a:latin typeface="Georgia Pro Semibold" pitchFamily="18" charset="0"/>
                <a:ea typeface="MS Mincho"/>
                <a:cs typeface="Times New Roman"/>
              </a:rPr>
              <a:t>Storia del </a:t>
            </a:r>
            <a:r>
              <a:rPr lang="it-IT" sz="6000" dirty="0">
                <a:solidFill>
                  <a:schemeClr val="bg1"/>
                </a:solidFill>
                <a:latin typeface="Georgia Pro Semibold" pitchFamily="18" charset="0"/>
                <a:ea typeface="MS Mincho"/>
                <a:cs typeface="Times New Roman"/>
              </a:rPr>
              <a:t>Buddhismo </a:t>
            </a:r>
            <a:r>
              <a:rPr lang="it-IT" sz="6000" dirty="0" smtClean="0">
                <a:solidFill>
                  <a:schemeClr val="bg1"/>
                </a:solidFill>
                <a:latin typeface="Georgia Pro Semibold" pitchFamily="18" charset="0"/>
                <a:ea typeface="MS Mincho"/>
                <a:cs typeface="Times New Roman"/>
              </a:rPr>
              <a:t>legata inscindibilmente alla </a:t>
            </a:r>
            <a:r>
              <a:rPr lang="it-IT" sz="6000" dirty="0">
                <a:solidFill>
                  <a:schemeClr val="bg1"/>
                </a:solidFill>
                <a:latin typeface="Georgia Pro Semibold" pitchFamily="18" charset="0"/>
                <a:ea typeface="MS Mincho"/>
                <a:cs typeface="Times New Roman"/>
              </a:rPr>
              <a:t>storia </a:t>
            </a:r>
            <a:r>
              <a:rPr lang="it-IT" sz="6000" dirty="0" smtClean="0">
                <a:solidFill>
                  <a:schemeClr val="bg1"/>
                </a:solidFill>
                <a:latin typeface="Georgia Pro Semibold" pitchFamily="18" charset="0"/>
                <a:ea typeface="MS Mincho"/>
                <a:cs typeface="Times New Roman"/>
              </a:rPr>
              <a:t>del Giappone! </a:t>
            </a:r>
          </a:p>
          <a:p>
            <a:pPr marL="0" indent="0">
              <a:buNone/>
            </a:pPr>
            <a:r>
              <a:rPr lang="it-IT" dirty="0" smtClean="0">
                <a:solidFill>
                  <a:schemeClr val="bg1"/>
                </a:solidFill>
                <a:latin typeface="Georgia Pro Semibold" pitchFamily="18" charset="0"/>
                <a:ea typeface="MS Mincho"/>
                <a:cs typeface="Times New Roman"/>
              </a:rPr>
              <a:t> </a:t>
            </a:r>
            <a:endParaRPr lang="it-IT" dirty="0">
              <a:solidFill>
                <a:schemeClr val="bg1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14139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3528" y="404664"/>
            <a:ext cx="8229600" cy="6192688"/>
          </a:xfrm>
        </p:spPr>
        <p:txBody>
          <a:bodyPr>
            <a:normAutofit fontScale="40000" lnSpcReduction="20000"/>
          </a:bodyPr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60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Il buddhismo giapponese </a:t>
            </a:r>
            <a:r>
              <a:rPr lang="it-IT" sz="60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 nasce dalla continuazione/ evoluzione di scuole del Buddhismo cinese, molte scuole e filosofie oggi estinte in Cina, giunte nel Sol Levante durante le ondate migratorie, avvenute in </a:t>
            </a:r>
            <a:r>
              <a:rPr lang="it-IT" sz="60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epoche diverse</a:t>
            </a:r>
            <a:r>
              <a:rPr lang="it-IT" sz="60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.</a:t>
            </a: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60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 </a:t>
            </a:r>
            <a:endParaRPr lang="it-IT" sz="6000" dirty="0">
              <a:solidFill>
                <a:schemeClr val="tx2"/>
              </a:solidFill>
              <a:latin typeface="Georgia Pro Semibold" pitchFamily="18" charset="0"/>
              <a:ea typeface="MS Mincho"/>
              <a:cs typeface="Times New Roman"/>
            </a:endParaRP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60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La scrittura giapponese nasce grazie ai testi religiosi provenienti dalla Cina, che portano aspetti religiosi e culturali nell’arcipelago nipponico. Monaci e testi sacri sono stati i veicoli per la cultura continentale in Giappone</a:t>
            </a: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60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 </a:t>
            </a:r>
            <a:endParaRPr lang="it-IT" sz="6000" dirty="0">
              <a:solidFill>
                <a:schemeClr val="tx2"/>
              </a:solidFill>
              <a:latin typeface="Georgia Pro Semibold" pitchFamily="18" charset="0"/>
              <a:ea typeface="MS Mincho"/>
              <a:cs typeface="Times New Roman"/>
            </a:endParaRPr>
          </a:p>
          <a:p>
            <a:pPr marL="0" indent="0" algn="ctr">
              <a:buNone/>
            </a:pPr>
            <a:r>
              <a:rPr lang="it-IT" sz="6000" dirty="0" smtClean="0">
                <a:solidFill>
                  <a:schemeClr val="bg1"/>
                </a:solidFill>
                <a:latin typeface="Georgia Pro Semibold" pitchFamily="18" charset="0"/>
                <a:ea typeface="MS Mincho"/>
                <a:cs typeface="Times New Roman"/>
              </a:rPr>
              <a:t>Storia del </a:t>
            </a:r>
            <a:r>
              <a:rPr lang="it-IT" sz="6000" dirty="0">
                <a:solidFill>
                  <a:schemeClr val="bg1"/>
                </a:solidFill>
                <a:latin typeface="Georgia Pro Semibold" pitchFamily="18" charset="0"/>
                <a:ea typeface="MS Mincho"/>
                <a:cs typeface="Times New Roman"/>
              </a:rPr>
              <a:t>Buddhismo </a:t>
            </a:r>
            <a:r>
              <a:rPr lang="it-IT" sz="6000" dirty="0" smtClean="0">
                <a:solidFill>
                  <a:schemeClr val="bg1"/>
                </a:solidFill>
                <a:latin typeface="Georgia Pro Semibold" pitchFamily="18" charset="0"/>
                <a:ea typeface="MS Mincho"/>
                <a:cs typeface="Times New Roman"/>
              </a:rPr>
              <a:t>legata inscindibilmente alla </a:t>
            </a:r>
            <a:r>
              <a:rPr lang="it-IT" sz="6000" dirty="0">
                <a:solidFill>
                  <a:schemeClr val="bg1"/>
                </a:solidFill>
                <a:latin typeface="Georgia Pro Semibold" pitchFamily="18" charset="0"/>
                <a:ea typeface="MS Mincho"/>
                <a:cs typeface="Times New Roman"/>
              </a:rPr>
              <a:t>storia </a:t>
            </a:r>
            <a:r>
              <a:rPr lang="it-IT" sz="6000" dirty="0" smtClean="0">
                <a:solidFill>
                  <a:schemeClr val="bg1"/>
                </a:solidFill>
                <a:latin typeface="Georgia Pro Semibold" pitchFamily="18" charset="0"/>
                <a:ea typeface="MS Mincho"/>
                <a:cs typeface="Times New Roman"/>
              </a:rPr>
              <a:t>del Giappone! </a:t>
            </a:r>
          </a:p>
          <a:p>
            <a:pPr marL="0" indent="0">
              <a:buNone/>
            </a:pPr>
            <a:r>
              <a:rPr lang="it-IT" dirty="0" smtClean="0">
                <a:solidFill>
                  <a:schemeClr val="bg1"/>
                </a:solidFill>
                <a:latin typeface="Georgia Pro Semibold" pitchFamily="18" charset="0"/>
                <a:ea typeface="MS Mincho"/>
                <a:cs typeface="Times New Roman"/>
              </a:rPr>
              <a:t> </a:t>
            </a:r>
            <a:endParaRPr lang="it-IT" dirty="0">
              <a:solidFill>
                <a:schemeClr val="bg1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75507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3528" y="404664"/>
            <a:ext cx="8229600" cy="6192688"/>
          </a:xfrm>
        </p:spPr>
        <p:txBody>
          <a:bodyPr>
            <a:normAutofit fontScale="40000" lnSpcReduction="20000"/>
          </a:bodyPr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60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Il buddhismo giapponese </a:t>
            </a:r>
            <a:r>
              <a:rPr lang="it-IT" sz="60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 nasce dalla continuazione/ evoluzione di scuole del Buddhismo cinese, molte scuole e filosofie oggi estinte in Cina, giunte nel Sol Levante durante le ondate migratorie, avvenute in </a:t>
            </a:r>
            <a:r>
              <a:rPr lang="it-IT" sz="60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epoche diverse</a:t>
            </a:r>
            <a:r>
              <a:rPr lang="it-IT" sz="60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.</a:t>
            </a: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60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 </a:t>
            </a:r>
            <a:endParaRPr lang="it-IT" sz="6000" dirty="0">
              <a:solidFill>
                <a:schemeClr val="tx2"/>
              </a:solidFill>
              <a:latin typeface="Georgia Pro Semibold" pitchFamily="18" charset="0"/>
              <a:ea typeface="MS Mincho"/>
              <a:cs typeface="Times New Roman"/>
            </a:endParaRP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60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La scrittura giapponese nasce grazie ai testi religiosi provenienti dalla Cina, che portano aspetti religiosi e culturali nell’arcipelago nipponico. Monaci e testi sacri sono stati i veicoli per la cultura continentale in Giappone</a:t>
            </a: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60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 </a:t>
            </a:r>
            <a:endParaRPr lang="it-IT" sz="6000" dirty="0">
              <a:solidFill>
                <a:schemeClr val="tx2"/>
              </a:solidFill>
              <a:latin typeface="Georgia Pro Semibold" pitchFamily="18" charset="0"/>
              <a:ea typeface="MS Mincho"/>
              <a:cs typeface="Times New Roman"/>
            </a:endParaRPr>
          </a:p>
          <a:p>
            <a:pPr marL="0" indent="0" algn="ctr">
              <a:buNone/>
            </a:pPr>
            <a:r>
              <a:rPr lang="it-IT" sz="60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Storia del </a:t>
            </a:r>
            <a:r>
              <a:rPr lang="it-IT" sz="60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Buddhismo </a:t>
            </a:r>
            <a:r>
              <a:rPr lang="it-IT" sz="60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legata inscindibilmente alla </a:t>
            </a:r>
            <a:r>
              <a:rPr lang="it-IT" sz="60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storia </a:t>
            </a:r>
            <a:r>
              <a:rPr lang="it-IT" sz="60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del Giappone! </a:t>
            </a:r>
          </a:p>
          <a:p>
            <a:pPr marL="0" indent="0">
              <a:buNone/>
            </a:pPr>
            <a:r>
              <a:rPr lang="it-IT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 </a:t>
            </a:r>
            <a:endParaRPr lang="it-IT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75507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9601" y="1124744"/>
            <a:ext cx="8229600" cy="1143000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it-IT" sz="2700" i="1" dirty="0" smtClean="0">
                <a:solidFill>
                  <a:prstClr val="black"/>
                </a:solidFill>
                <a:latin typeface="Georgia Pro Semibold" pitchFamily="18" charset="0"/>
                <a:ea typeface="MS Mincho"/>
                <a:cs typeface="Times New Roman"/>
              </a:rPr>
              <a:t>  </a:t>
            </a:r>
            <a:r>
              <a:rPr lang="it-IT" sz="27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Dal </a:t>
            </a:r>
            <a:r>
              <a:rPr lang="it-IT" sz="2700" dirty="0" err="1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Giapppone</a:t>
            </a:r>
            <a:r>
              <a:rPr lang="it-IT" sz="27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 &gt; in Occidente </a:t>
            </a:r>
            <a:br>
              <a:rPr lang="it-IT" sz="27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</a:br>
            <a:r>
              <a:rPr lang="it-IT" sz="27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e nel resto del mondo!  </a:t>
            </a:r>
            <a:br>
              <a:rPr lang="it-IT" sz="27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</a:br>
            <a:r>
              <a:rPr lang="it-IT" sz="27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Buddhismo </a:t>
            </a:r>
            <a:r>
              <a:rPr lang="it-IT" sz="27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Z</a:t>
            </a:r>
            <a:r>
              <a:rPr lang="it-IT" sz="27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en e Buddhismo </a:t>
            </a:r>
            <a:r>
              <a:rPr lang="it-IT" sz="2700" dirty="0" err="1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Nichiren</a:t>
            </a:r>
            <a:r>
              <a:rPr lang="it-IT" sz="27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 </a:t>
            </a:r>
            <a:r>
              <a:rPr lang="it-IT" sz="27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/>
            </a:r>
            <a:br>
              <a:rPr lang="it-IT" sz="27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</a:br>
            <a:r>
              <a:rPr lang="it-IT" sz="27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 due </a:t>
            </a:r>
            <a:r>
              <a:rPr lang="it-IT" sz="27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delle scuole buddhiste più diffuse fuori dall'Asia assieme al </a:t>
            </a:r>
            <a:r>
              <a:rPr lang="it-IT" sz="27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Buddhismo Tibetano </a:t>
            </a:r>
            <a:r>
              <a:rPr lang="it-IT" sz="1300" dirty="0">
                <a:solidFill>
                  <a:schemeClr val="tx2"/>
                </a:solidFill>
                <a:ea typeface="+mn-ea"/>
                <a:cs typeface="+mn-cs"/>
              </a:rPr>
              <a:t/>
            </a:r>
            <a:br>
              <a:rPr lang="it-IT" sz="1300" dirty="0">
                <a:solidFill>
                  <a:schemeClr val="tx2"/>
                </a:solidFill>
                <a:ea typeface="+mn-ea"/>
                <a:cs typeface="+mn-cs"/>
              </a:rPr>
            </a:br>
            <a:endParaRPr lang="it-IT" dirty="0">
              <a:solidFill>
                <a:schemeClr val="tx2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852936"/>
            <a:ext cx="3198066" cy="3404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6558308" y="3659596"/>
            <a:ext cx="2310893" cy="1791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ct val="20000"/>
              </a:spcBef>
            </a:pPr>
            <a:r>
              <a:rPr lang="it-IT" sz="2400" i="1" dirty="0" smtClean="0">
                <a:solidFill>
                  <a:prstClr val="black"/>
                </a:solidFill>
                <a:latin typeface="Georgia Pro Semibold" pitchFamily="18" charset="0"/>
                <a:ea typeface="MS Mincho"/>
                <a:cs typeface="Times New Roman"/>
              </a:rPr>
              <a:t>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Monaco </a:t>
            </a:r>
            <a:r>
              <a:rPr lang="it-IT" sz="2400" dirty="0" err="1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Nichiren</a:t>
            </a:r>
            <a:endParaRPr lang="it-IT" sz="2400" dirty="0" smtClean="0">
              <a:solidFill>
                <a:schemeClr val="tx2"/>
              </a:solidFill>
              <a:latin typeface="Georgia Pro Semibold" pitchFamily="18" charset="0"/>
              <a:ea typeface="MS Mincho"/>
              <a:cs typeface="Times New Roman"/>
            </a:endParaRPr>
          </a:p>
          <a:p>
            <a:pPr>
              <a:spcBef>
                <a:spcPct val="20000"/>
              </a:spcBef>
            </a:pP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XIII Secolo</a:t>
            </a:r>
            <a:endParaRPr lang="it-IT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09774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>Dove nasce il Buddhismo?</a:t>
            </a:r>
            <a:endParaRPr lang="it-IT" sz="40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57351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>Dove nasce il Buddhismo?</a:t>
            </a:r>
            <a:endParaRPr lang="it-IT" sz="40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16216" y="1412776"/>
            <a:ext cx="8291264" cy="470912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2400" dirty="0" err="1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ll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buddhismo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(o buddismo),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è una 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delle religioni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più antiche e più diffuse al mondo</a:t>
            </a: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.</a:t>
            </a: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sz="2400" dirty="0" smtClean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 Nasce dagli insegnamenti del monaco asceta 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itinerante indiano </a:t>
            </a:r>
            <a:r>
              <a:rPr lang="it-IT" sz="2400" dirty="0" err="1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Siddhārtha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 </a:t>
            </a:r>
            <a:r>
              <a:rPr lang="it-IT" sz="2400" dirty="0" err="1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Gautama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  <a:ea typeface="MS Mincho"/>
                <a:cs typeface="Times New Roman"/>
              </a:rPr>
              <a:t> </a:t>
            </a:r>
            <a:endParaRPr lang="it-IT" sz="2400" dirty="0" smtClean="0">
              <a:solidFill>
                <a:schemeClr val="tx2"/>
              </a:solidFill>
              <a:latin typeface="Georgia Pro Semibold" pitchFamily="18" charset="0"/>
              <a:ea typeface="MS Mincho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it-IT" dirty="0">
              <a:ea typeface="MS Mincho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it-IT" dirty="0" smtClean="0">
              <a:ea typeface="MS Mincho"/>
              <a:cs typeface="Times New Roman"/>
            </a:endParaRP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endParaRPr lang="it-IT" sz="4400" i="1" dirty="0">
              <a:latin typeface="Georgia Pro Semibold" pitchFamily="18" charset="0"/>
              <a:ea typeface="MS Mincho"/>
              <a:cs typeface="Times New Roman"/>
            </a:endParaRPr>
          </a:p>
          <a:p>
            <a:endParaRPr lang="it-IT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596" y="3501008"/>
            <a:ext cx="4536504" cy="3017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283740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1944</TotalTime>
  <Words>4510</Words>
  <Application>Microsoft Office PowerPoint</Application>
  <PresentationFormat>Presentazione su schermo (4:3)</PresentationFormat>
  <Paragraphs>605</Paragraphs>
  <Slides>141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141</vt:i4>
      </vt:variant>
    </vt:vector>
  </HeadingPairs>
  <TitlesOfParts>
    <vt:vector size="142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Popolazione giapponese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Quanti sono i kami?</vt:lpstr>
      <vt:lpstr>Quanti sono i kami?</vt:lpstr>
      <vt:lpstr>Quanti sono i kami?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Kagami Specchio</vt:lpstr>
      <vt:lpstr>Kagami Specchio</vt:lpstr>
      <vt:lpstr>Kagami Specchio</vt:lpstr>
      <vt:lpstr>Kagami Specchio</vt:lpstr>
      <vt:lpstr>Kagami Specchio</vt:lpstr>
      <vt:lpstr>Kagami Specchio</vt:lpstr>
      <vt:lpstr>Luoghi d’incontro con i Kami</vt:lpstr>
      <vt:lpstr>Presentazione standard di PowerPoint</vt:lpstr>
      <vt:lpstr>un arbusto nel quale invitare la divinità a scendere e incorporarsi, il tempo di un intimo colloquio.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 funzione principale di questi guardiani e respingere il maligno nello stile dei Templi buddisti.  </vt:lpstr>
      <vt:lpstr>Presentazione standard di PowerPoint</vt:lpstr>
      <vt:lpstr>Presentazione standard di PowerPoint</vt:lpstr>
      <vt:lpstr>Osservando  i tetti dei santuari scintoisti possiamo notare la presenza di corti tronchi e delle decorazioni frontali a forcella chiamate rispettivamente:  Katsuogi (鰹木) e Chigi (千木)</vt:lpstr>
      <vt:lpstr>Presentazione standard di PowerPoint</vt:lpstr>
      <vt:lpstr>Presentazione standard di PowerPoint</vt:lpstr>
      <vt:lpstr>Presentazione standard di PowerPoint</vt:lpstr>
      <vt:lpstr>結び Musubi </vt:lpstr>
      <vt:lpstr>Presentazione standard di PowerPoint</vt:lpstr>
      <vt:lpstr>Presentazione standard di PowerPoint</vt:lpstr>
      <vt:lpstr> Sacerdoti Shintoisti</vt:lpstr>
      <vt:lpstr>Mediazione Sacerdotale</vt:lpstr>
      <vt:lpstr>Le Miko: le Vergine dell’altare  巫女  </vt:lpstr>
      <vt:lpstr>Le Miko: le Vergine dell’altare  巫女  </vt:lpstr>
      <vt:lpstr>Presentazione standard di PowerPoint</vt:lpstr>
      <vt:lpstr>Presentazione standard di PowerPoint</vt:lpstr>
      <vt:lpstr>Presentazione standard di PowerPoint</vt:lpstr>
      <vt:lpstr>神輿　Mikoshi</vt:lpstr>
      <vt:lpstr>Mikoshi Matsuri</vt:lpstr>
      <vt:lpstr> Il Buddhismo in Giappone</vt:lpstr>
      <vt:lpstr>Presentazione standard di PowerPoint</vt:lpstr>
      <vt:lpstr>Presentazione standard di PowerPoint</vt:lpstr>
      <vt:lpstr>Presentazione standard di PowerPoint</vt:lpstr>
      <vt:lpstr>  Dal Giapppone &gt; in Occidente  e nel resto del mondo!   Buddhismo Zen e Buddhismo Nichiren   due delle scuole buddhiste più diffuse fuori dall'Asia assieme al Buddhismo Tibetano  </vt:lpstr>
      <vt:lpstr>Dove nasce il Buddhismo?</vt:lpstr>
      <vt:lpstr>Dove nasce il Buddhismo?</vt:lpstr>
      <vt:lpstr>Presentazione standard di PowerPoint</vt:lpstr>
      <vt:lpstr>Presentazione standard di PowerPoint</vt:lpstr>
      <vt:lpstr>Monaco buddhista, filosofo, mistico e asceta indiano, fondatore del Buddhismo, una tra le  figure spirituali e religiose più importante di tutta l’Asia.  </vt:lpstr>
      <vt:lpstr>Il Buddhismo nel mondo</vt:lpstr>
      <vt:lpstr>La nascita  566 a.c.  Lumbinī, Nepal meridionale </vt:lpstr>
      <vt:lpstr>Presentazione standard di PowerPoint</vt:lpstr>
      <vt:lpstr>Gautama nacque pienamente cosciente, con un corpo perfetto e luminoso   dopo sette passi pronunciò le seguenti parole:  </vt:lpstr>
      <vt:lpstr>La  divinizione </vt:lpstr>
      <vt:lpstr>La gioventù</vt:lpstr>
      <vt:lpstr>La Fuga</vt:lpstr>
      <vt:lpstr>Presentazione standard di PowerPoint</vt:lpstr>
      <vt:lpstr>L’Illuminazione</vt:lpstr>
      <vt:lpstr>La messa in moto della Ruota del Dharma  </vt:lpstr>
      <vt:lpstr>La ruota del Dharma</vt:lpstr>
      <vt:lpstr>Dharma e Karma</vt:lpstr>
      <vt:lpstr>Dharma e Karma</vt:lpstr>
      <vt:lpstr>Presentazione standard di PowerPoint</vt:lpstr>
      <vt:lpstr>Dharma e Karma</vt:lpstr>
      <vt:lpstr>Mantra</vt:lpstr>
      <vt:lpstr>Presentazione standard di PowerPoint</vt:lpstr>
      <vt:lpstr>Mudra lo Yoga delle mani</vt:lpstr>
      <vt:lpstr>Presentazione standard di PowerPoint</vt:lpstr>
      <vt:lpstr>Presentazione standard di PowerPoint</vt:lpstr>
      <vt:lpstr>Presentazione standard di PowerPoint</vt:lpstr>
      <vt:lpstr>Mandala</vt:lpstr>
      <vt:lpstr>Presentazione standard di PowerPoint</vt:lpstr>
      <vt:lpstr>Pagoda </vt:lpstr>
      <vt:lpstr>Presentazione standard di PowerPoint</vt:lpstr>
      <vt:lpstr>Templi Buddhisti </vt:lpstr>
      <vt:lpstr>Presentazione standard di PowerPoint</vt:lpstr>
      <vt:lpstr>Presentazione standard di PowerPoint</vt:lpstr>
      <vt:lpstr>Monaci Buddhisti in Giappone</vt:lpstr>
      <vt:lpstr>Simboli del Buddhismo</vt:lpstr>
      <vt:lpstr>Presentazione standard di PowerPoint</vt:lpstr>
      <vt:lpstr>Simboli del Buddhismo</vt:lpstr>
      <vt:lpstr>Hidari= Sinistra   Gomon=Virgole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</dc:creator>
  <cp:lastModifiedBy>Utente</cp:lastModifiedBy>
  <cp:revision>17</cp:revision>
  <dcterms:created xsi:type="dcterms:W3CDTF">2019-11-13T12:43:00Z</dcterms:created>
  <dcterms:modified xsi:type="dcterms:W3CDTF">2022-02-22T14:52:55Z</dcterms:modified>
</cp:coreProperties>
</file>