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5" r:id="rId6"/>
    <p:sldId id="260" r:id="rId7"/>
    <p:sldId id="261" r:id="rId8"/>
    <p:sldId id="262" r:id="rId9"/>
    <p:sldId id="263"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p:restoredTop sz="94692"/>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E2A3D5-CB3B-0B14-4D22-4554408DAB3A}"/>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C0FB159-4E9C-1D64-5FC1-D50A0F46A6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FA7562D-239A-05FB-BFAB-9438F99C487D}"/>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5" name="Segnaposto piè di pagina 4">
            <a:extLst>
              <a:ext uri="{FF2B5EF4-FFF2-40B4-BE49-F238E27FC236}">
                <a16:creationId xmlns:a16="http://schemas.microsoft.com/office/drawing/2014/main" id="{2A09ADDE-BA38-BFAF-D007-9889DABA2BD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7469A9F-75F9-C916-EA0C-FE5E04C81072}"/>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261522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09A2E-E150-BD3E-AEAA-E71B68917B8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823A989-2F04-290F-B1E5-1DAA281B0BA6}"/>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A91E308-292E-2C8C-F6F9-700021F347D3}"/>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5" name="Segnaposto piè di pagina 4">
            <a:extLst>
              <a:ext uri="{FF2B5EF4-FFF2-40B4-BE49-F238E27FC236}">
                <a16:creationId xmlns:a16="http://schemas.microsoft.com/office/drawing/2014/main" id="{DDBE2F73-7C51-EB02-DD3F-B738C88C3E0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CA5D64F-627E-1247-CE98-F1BFDDDD8916}"/>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2216998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FBBC685-2898-E30E-DBA9-5CB36B96691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0AA44D2-758C-95C1-AC23-32AA42BAF6F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790BA3F-2338-7E94-0D4A-033422870799}"/>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5" name="Segnaposto piè di pagina 4">
            <a:extLst>
              <a:ext uri="{FF2B5EF4-FFF2-40B4-BE49-F238E27FC236}">
                <a16:creationId xmlns:a16="http://schemas.microsoft.com/office/drawing/2014/main" id="{E7B3D5E3-BE77-2A5D-5DA5-732C2DFE94D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376015B-BF7B-F8BB-4A9F-7397ECE02568}"/>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3017018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3DE5A0-D3BE-04F8-1FBD-CF9318CB013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56247D4-C3D4-4CFD-FDB2-07A7645F2B7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04A76E9-615A-0957-3F55-7A321F72D7B9}"/>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5" name="Segnaposto piè di pagina 4">
            <a:extLst>
              <a:ext uri="{FF2B5EF4-FFF2-40B4-BE49-F238E27FC236}">
                <a16:creationId xmlns:a16="http://schemas.microsoft.com/office/drawing/2014/main" id="{38A00CDB-7786-7DCB-1E25-D1B34F9D568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E0502D6-AB38-B70A-7D76-E540A4874861}"/>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2731980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587D3E-ACA8-7651-B8E6-D0779DD764B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29E446B-0352-A02B-1B80-38CF45B5A0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18F4D95-CD10-0D58-94B2-B885A0B215A6}"/>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5" name="Segnaposto piè di pagina 4">
            <a:extLst>
              <a:ext uri="{FF2B5EF4-FFF2-40B4-BE49-F238E27FC236}">
                <a16:creationId xmlns:a16="http://schemas.microsoft.com/office/drawing/2014/main" id="{B2D4E2C9-6B6B-656D-8DD1-BC3271D93B2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58654A-DDE9-31C8-7569-426B542EAC3A}"/>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313150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E9AA3A4-C190-D131-731C-60918FDAD93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6DA22D7-6E17-5A52-E18F-7438B69A2E8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9F87F448-2569-0906-3829-219F18B69E4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AB48A7C-DC3E-17DB-EECD-CF4B1F20FC52}"/>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6" name="Segnaposto piè di pagina 5">
            <a:extLst>
              <a:ext uri="{FF2B5EF4-FFF2-40B4-BE49-F238E27FC236}">
                <a16:creationId xmlns:a16="http://schemas.microsoft.com/office/drawing/2014/main" id="{3D7A1D14-DB2E-77A7-3EA0-E923070889E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66F21CB-229A-DED2-07CA-2EC0CAD20E40}"/>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619327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62CB40-4A74-A276-A644-6C800944375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BCD883E-BD92-2E88-DC1F-87821FDD70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26791616-2CD9-264A-D42F-080C9748CAC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1089E85-ED25-7727-D824-C760419DB1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8AA46BF-CBC6-3152-CD72-48F2D23E629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72801AA4-B053-A7AF-3C95-2E6F5251ABAD}"/>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8" name="Segnaposto piè di pagina 7">
            <a:extLst>
              <a:ext uri="{FF2B5EF4-FFF2-40B4-BE49-F238E27FC236}">
                <a16:creationId xmlns:a16="http://schemas.microsoft.com/office/drawing/2014/main" id="{86F7AB43-6657-6BF6-51A2-CEB388963A6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449906F-85D0-2247-225E-8DFBB87B08E8}"/>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414635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D870A2-72DF-D3D2-03E6-01960E9776C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996AA01-50C4-D62A-DA35-C625B9BDC49F}"/>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4" name="Segnaposto piè di pagina 3">
            <a:extLst>
              <a:ext uri="{FF2B5EF4-FFF2-40B4-BE49-F238E27FC236}">
                <a16:creationId xmlns:a16="http://schemas.microsoft.com/office/drawing/2014/main" id="{1FF1AB3F-390E-0D52-372F-FA581EE167F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75EE534-F7B0-AE58-2C87-F69BAAC84D7B}"/>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2959643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996792B-B2D2-0AAE-BECC-A49AAB9A157D}"/>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3" name="Segnaposto piè di pagina 2">
            <a:extLst>
              <a:ext uri="{FF2B5EF4-FFF2-40B4-BE49-F238E27FC236}">
                <a16:creationId xmlns:a16="http://schemas.microsoft.com/office/drawing/2014/main" id="{C36D1427-0056-730F-B0FF-D925412ED6EE}"/>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A960EBD-49EB-0FB4-A8BA-CE1A6F8EBEA8}"/>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13755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A3F35E-7FAD-F726-89F9-3AE1F88B564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FDC8432-6BAB-28D1-5EB0-3B9CFA5E39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9D86819-33A0-0E12-83ED-EC8BE07AA2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6653320-170C-87BB-79E6-E3DF1B6DF002}"/>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6" name="Segnaposto piè di pagina 5">
            <a:extLst>
              <a:ext uri="{FF2B5EF4-FFF2-40B4-BE49-F238E27FC236}">
                <a16:creationId xmlns:a16="http://schemas.microsoft.com/office/drawing/2014/main" id="{5113BF42-1F02-A319-25AA-111FB7EC608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52EAFC5-39A3-DDC8-6DEF-3C7DB79DBE59}"/>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2811360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95CADD-4976-4F09-7AE3-B509D8183C1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6C0AAA5-50AC-8A24-3AD5-28CAC1D499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0127769-B818-9591-7B3F-00F8B39B4A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4E1CD83-76EC-1A24-A36A-7EDFAF718609}"/>
              </a:ext>
            </a:extLst>
          </p:cNvPr>
          <p:cNvSpPr>
            <a:spLocks noGrp="1"/>
          </p:cNvSpPr>
          <p:nvPr>
            <p:ph type="dt" sz="half" idx="10"/>
          </p:nvPr>
        </p:nvSpPr>
        <p:spPr/>
        <p:txBody>
          <a:bodyPr/>
          <a:lstStyle/>
          <a:p>
            <a:fld id="{501D3F8F-4CD7-1748-BA43-8CD08A1DC0F7}" type="datetimeFigureOut">
              <a:rPr lang="it-IT" smtClean="0"/>
              <a:t>28/09/22</a:t>
            </a:fld>
            <a:endParaRPr lang="it-IT"/>
          </a:p>
        </p:txBody>
      </p:sp>
      <p:sp>
        <p:nvSpPr>
          <p:cNvPr id="6" name="Segnaposto piè di pagina 5">
            <a:extLst>
              <a:ext uri="{FF2B5EF4-FFF2-40B4-BE49-F238E27FC236}">
                <a16:creationId xmlns:a16="http://schemas.microsoft.com/office/drawing/2014/main" id="{7B89CA87-5EF4-2267-3618-31500740E99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2EF9C11-F85F-8F08-66AA-7E1BABF6478C}"/>
              </a:ext>
            </a:extLst>
          </p:cNvPr>
          <p:cNvSpPr>
            <a:spLocks noGrp="1"/>
          </p:cNvSpPr>
          <p:nvPr>
            <p:ph type="sldNum" sz="quarter" idx="12"/>
          </p:nvPr>
        </p:nvSpPr>
        <p:spPr/>
        <p:txBody>
          <a:bodyPr/>
          <a:lstStyle/>
          <a:p>
            <a:fld id="{F67F6399-A85C-8547-9917-668304D961B2}" type="slidenum">
              <a:rPr lang="it-IT" smtClean="0"/>
              <a:t>‹N›</a:t>
            </a:fld>
            <a:endParaRPr lang="it-IT"/>
          </a:p>
        </p:txBody>
      </p:sp>
    </p:spTree>
    <p:extLst>
      <p:ext uri="{BB962C8B-B14F-4D97-AF65-F5344CB8AC3E}">
        <p14:creationId xmlns:p14="http://schemas.microsoft.com/office/powerpoint/2010/main" val="2690162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6384552F-E517-5C8D-DE21-D2E8F9A0A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961C185-D91D-4EB8-6C80-486CCB0EDF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980FFA7-B7B9-34A2-6AA9-3E55FBA5C94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D3F8F-4CD7-1748-BA43-8CD08A1DC0F7}" type="datetimeFigureOut">
              <a:rPr lang="it-IT" smtClean="0"/>
              <a:t>28/09/22</a:t>
            </a:fld>
            <a:endParaRPr lang="it-IT"/>
          </a:p>
        </p:txBody>
      </p:sp>
      <p:sp>
        <p:nvSpPr>
          <p:cNvPr id="5" name="Segnaposto piè di pagina 4">
            <a:extLst>
              <a:ext uri="{FF2B5EF4-FFF2-40B4-BE49-F238E27FC236}">
                <a16:creationId xmlns:a16="http://schemas.microsoft.com/office/drawing/2014/main" id="{B06352AB-6A12-1F22-2032-994E3A933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B08951E-25BA-55FF-0781-AC47E656B7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F6399-A85C-8547-9917-668304D961B2}" type="slidenum">
              <a:rPr lang="it-IT" smtClean="0"/>
              <a:t>‹N›</a:t>
            </a:fld>
            <a:endParaRPr lang="it-IT"/>
          </a:p>
        </p:txBody>
      </p:sp>
    </p:spTree>
    <p:extLst>
      <p:ext uri="{BB962C8B-B14F-4D97-AF65-F5344CB8AC3E}">
        <p14:creationId xmlns:p14="http://schemas.microsoft.com/office/powerpoint/2010/main" val="1106674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file:////var/folders/_s/tgzs16m55cbfkv66tp41xh3m0000gn/T/com.microsoft.Word/WebArchiveCopyPasteTempFiles/Wiligelmo-Il-peccato-originale-dalle-Storie-della-Genesi-1099-1106-Arte-Svelata.jpg"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file:////var/folders/_s/tgzs16m55cbfkv66tp41xh3m0000gn/T/com.microsoft.Word/WebArchiveCopyPasteTempFiles/9k="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file:////var/folders/_s/tgzs16m55cbfkv66tp41xh3m0000gn/T/com.microsoft.Word/WebArchiveCopyPasteTempFiles/paperino-sgrunt.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64DD39-EFAA-FBB6-7E01-19077E1AE74A}"/>
              </a:ext>
            </a:extLst>
          </p:cNvPr>
          <p:cNvSpPr>
            <a:spLocks noGrp="1"/>
          </p:cNvSpPr>
          <p:nvPr>
            <p:ph type="ctrTitle"/>
          </p:nvPr>
        </p:nvSpPr>
        <p:spPr/>
        <p:txBody>
          <a:bodyPr/>
          <a:lstStyle/>
          <a:p>
            <a:r>
              <a:rPr lang="it-IT" dirty="0"/>
              <a:t>Leggere letteratura fa bene alla salute</a:t>
            </a:r>
          </a:p>
        </p:txBody>
      </p:sp>
      <p:sp>
        <p:nvSpPr>
          <p:cNvPr id="3" name="Sottotitolo 2">
            <a:extLst>
              <a:ext uri="{FF2B5EF4-FFF2-40B4-BE49-F238E27FC236}">
                <a16:creationId xmlns:a16="http://schemas.microsoft.com/office/drawing/2014/main" id="{526F5115-A156-50FE-2B91-00CE9AE4EB7B}"/>
              </a:ext>
            </a:extLst>
          </p:cNvPr>
          <p:cNvSpPr>
            <a:spLocks noGrp="1"/>
          </p:cNvSpPr>
          <p:nvPr>
            <p:ph type="subTitle" idx="1"/>
          </p:nvPr>
        </p:nvSpPr>
        <p:spPr/>
        <p:txBody>
          <a:bodyPr/>
          <a:lstStyle/>
          <a:p>
            <a:r>
              <a:rPr lang="it-IT" dirty="0"/>
              <a:t>Laddove in dieci mosse si dimostra la salubrità della pratica letteraria</a:t>
            </a:r>
          </a:p>
          <a:p>
            <a:r>
              <a:rPr lang="it-IT" dirty="0"/>
              <a:t>(TU 2022)</a:t>
            </a:r>
          </a:p>
        </p:txBody>
      </p:sp>
    </p:spTree>
    <p:extLst>
      <p:ext uri="{BB962C8B-B14F-4D97-AF65-F5344CB8AC3E}">
        <p14:creationId xmlns:p14="http://schemas.microsoft.com/office/powerpoint/2010/main" val="65124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845372-8588-1C37-0818-599DE4FB61A3}"/>
              </a:ext>
            </a:extLst>
          </p:cNvPr>
          <p:cNvSpPr>
            <a:spLocks noGrp="1"/>
          </p:cNvSpPr>
          <p:nvPr>
            <p:ph type="title"/>
          </p:nvPr>
        </p:nvSpPr>
        <p:spPr/>
        <p:txBody>
          <a:bodyPr/>
          <a:lstStyle/>
          <a:p>
            <a:r>
              <a:rPr lang="it-IT" dirty="0"/>
              <a:t>1. Lo sguardo laico salva il positivo del mondo: Francesco d’Assisi </a:t>
            </a:r>
          </a:p>
        </p:txBody>
      </p:sp>
      <p:sp>
        <p:nvSpPr>
          <p:cNvPr id="3" name="Segnaposto contenuto 2">
            <a:extLst>
              <a:ext uri="{FF2B5EF4-FFF2-40B4-BE49-F238E27FC236}">
                <a16:creationId xmlns:a16="http://schemas.microsoft.com/office/drawing/2014/main" id="{45C50317-CA5B-672C-5AFB-E68AF33DCF27}"/>
              </a:ext>
            </a:extLst>
          </p:cNvPr>
          <p:cNvSpPr>
            <a:spLocks noGrp="1"/>
          </p:cNvSpPr>
          <p:nvPr>
            <p:ph idx="1"/>
          </p:nvPr>
        </p:nvSpPr>
        <p:spPr/>
        <p:txBody>
          <a:bodyPr/>
          <a:lstStyle/>
          <a:p>
            <a:r>
              <a:rPr lang="it-IT" dirty="0"/>
              <a:t>Se parliamo di strappo dobbiamo sapere cosa c’era prima, insomma se si fa la differenza è come minimo tra due termini.</a:t>
            </a:r>
          </a:p>
          <a:p>
            <a:r>
              <a:rPr lang="it-IT" dirty="0"/>
              <a:t>Il nostro termine di paragone è il funzionamento della mentalità </a:t>
            </a:r>
            <a:r>
              <a:rPr lang="it-IT" b="1" dirty="0"/>
              <a:t>Alto-Medievale </a:t>
            </a:r>
            <a:r>
              <a:rPr lang="it-IT" dirty="0"/>
              <a:t>(</a:t>
            </a:r>
            <a:r>
              <a:rPr lang="it-IT" dirty="0" err="1"/>
              <a:t>cfr</a:t>
            </a:r>
            <a:r>
              <a:rPr lang="it-IT" dirty="0"/>
              <a:t> </a:t>
            </a:r>
            <a:r>
              <a:rPr lang="it-IT" dirty="0" err="1"/>
              <a:t>all</a:t>
            </a:r>
            <a:r>
              <a:rPr lang="it-IT" dirty="0"/>
              <a:t>. 1 fattori di lunga durata; </a:t>
            </a:r>
            <a:r>
              <a:rPr lang="it-IT" dirty="0" err="1"/>
              <a:t>cfr</a:t>
            </a:r>
            <a:r>
              <a:rPr lang="it-IT" dirty="0"/>
              <a:t> all.2 reti simboliche)</a:t>
            </a:r>
          </a:p>
          <a:p>
            <a:r>
              <a:rPr lang="it-IT" dirty="0"/>
              <a:t>Ascetismo dicotomico</a:t>
            </a:r>
          </a:p>
        </p:txBody>
      </p:sp>
    </p:spTree>
    <p:extLst>
      <p:ext uri="{BB962C8B-B14F-4D97-AF65-F5344CB8AC3E}">
        <p14:creationId xmlns:p14="http://schemas.microsoft.com/office/powerpoint/2010/main" val="2355530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8589CA-7AEE-EFC0-254E-1B3CD19A60A2}"/>
              </a:ext>
            </a:extLst>
          </p:cNvPr>
          <p:cNvSpPr>
            <a:spLocks noGrp="1"/>
          </p:cNvSpPr>
          <p:nvPr>
            <p:ph type="title"/>
          </p:nvPr>
        </p:nvSpPr>
        <p:spPr/>
        <p:txBody>
          <a:bodyPr/>
          <a:lstStyle/>
          <a:p>
            <a:r>
              <a:rPr lang="it-IT" dirty="0"/>
              <a:t>Lo strappo della LAICITA’</a:t>
            </a:r>
          </a:p>
        </p:txBody>
      </p:sp>
      <p:graphicFrame>
        <p:nvGraphicFramePr>
          <p:cNvPr id="4" name="Tabella 4">
            <a:extLst>
              <a:ext uri="{FF2B5EF4-FFF2-40B4-BE49-F238E27FC236}">
                <a16:creationId xmlns:a16="http://schemas.microsoft.com/office/drawing/2014/main" id="{A0A487E2-6A10-8F0D-4253-164C3E8D2281}"/>
              </a:ext>
            </a:extLst>
          </p:cNvPr>
          <p:cNvGraphicFramePr>
            <a:graphicFrameLocks noGrp="1"/>
          </p:cNvGraphicFramePr>
          <p:nvPr>
            <p:ph idx="1"/>
            <p:extLst>
              <p:ext uri="{D42A27DB-BD31-4B8C-83A1-F6EECF244321}">
                <p14:modId xmlns:p14="http://schemas.microsoft.com/office/powerpoint/2010/main" val="1133892203"/>
              </p:ext>
            </p:extLst>
          </p:nvPr>
        </p:nvGraphicFramePr>
        <p:xfrm>
          <a:off x="553453" y="1287379"/>
          <a:ext cx="10800347" cy="5919061"/>
        </p:xfrm>
        <a:graphic>
          <a:graphicData uri="http://schemas.openxmlformats.org/drawingml/2006/table">
            <a:tbl>
              <a:tblPr firstRow="1" bandRow="1">
                <a:tableStyleId>{073A0DAA-6AF3-43AB-8588-CEC1D06C72B9}</a:tableStyleId>
              </a:tblPr>
              <a:tblGrid>
                <a:gridCol w="5257800">
                  <a:extLst>
                    <a:ext uri="{9D8B030D-6E8A-4147-A177-3AD203B41FA5}">
                      <a16:colId xmlns:a16="http://schemas.microsoft.com/office/drawing/2014/main" val="4208598754"/>
                    </a:ext>
                  </a:extLst>
                </a:gridCol>
                <a:gridCol w="5542547">
                  <a:extLst>
                    <a:ext uri="{9D8B030D-6E8A-4147-A177-3AD203B41FA5}">
                      <a16:colId xmlns:a16="http://schemas.microsoft.com/office/drawing/2014/main" val="4011434111"/>
                    </a:ext>
                  </a:extLst>
                </a:gridCol>
              </a:tblGrid>
              <a:tr h="2288397">
                <a:tc>
                  <a:txBody>
                    <a:bodyPr/>
                    <a:lstStyle/>
                    <a:p>
                      <a:r>
                        <a:rPr lang="it-IT" dirty="0"/>
                        <a:t> Ascetismo dicotomico</a:t>
                      </a:r>
                    </a:p>
                  </a:txBody>
                  <a:tcPr/>
                </a:tc>
                <a:tc>
                  <a:txBody>
                    <a:bodyPr/>
                    <a:lstStyle/>
                    <a:p>
                      <a:r>
                        <a:rPr lang="it-IT" dirty="0"/>
                        <a:t>Laicità</a:t>
                      </a:r>
                    </a:p>
                  </a:txBody>
                  <a:tcPr/>
                </a:tc>
                <a:extLst>
                  <a:ext uri="{0D108BD9-81ED-4DB2-BD59-A6C34878D82A}">
                    <a16:rowId xmlns:a16="http://schemas.microsoft.com/office/drawing/2014/main" val="612093006"/>
                  </a:ext>
                </a:extLst>
              </a:tr>
              <a:tr h="3630664">
                <a:tc>
                  <a:txBody>
                    <a:bodyPr/>
                    <a:lstStyle/>
                    <a:p>
                      <a:pPr lvl="0"/>
                      <a:r>
                        <a:rPr lang="it-IT" sz="1800" kern="1200" dirty="0">
                          <a:solidFill>
                            <a:schemeClr val="dk1"/>
                          </a:solidFill>
                          <a:effectLst/>
                          <a:latin typeface="+mn-lt"/>
                          <a:ea typeface="+mn-ea"/>
                          <a:cs typeface="+mn-cs"/>
                        </a:rPr>
                        <a:t>la vita terrena è subordinata a quella ultraterrena Dio, cioè l’autenticità, è posto fuori dalla realtà, che ne è solo un segno. </a:t>
                      </a:r>
                    </a:p>
                    <a:p>
                      <a:pPr lvl="0"/>
                      <a:r>
                        <a:rPr lang="it-IT" sz="1800" kern="1200" dirty="0">
                          <a:solidFill>
                            <a:schemeClr val="dk1"/>
                          </a:solidFill>
                          <a:effectLst/>
                          <a:latin typeface="+mn-lt"/>
                          <a:ea typeface="+mn-ea"/>
                          <a:cs typeface="+mn-cs"/>
                        </a:rPr>
                        <a:t>Il significato della vita si trova in qualcosa che non appartiene alla vita mondana, quotidiana, ma questa è solo strumento per arrivare alla realtà autentica di Dio(simbolismo ), dato che tale realtà è  immagine (imperfetta e incompleta) della realtà autentica di Dio. </a:t>
                      </a:r>
                      <a:br>
                        <a:rPr lang="it-IT" sz="1800" kern="1200" dirty="0">
                          <a:solidFill>
                            <a:schemeClr val="dk1"/>
                          </a:solidFill>
                          <a:effectLst/>
                          <a:latin typeface="+mn-lt"/>
                          <a:ea typeface="+mn-ea"/>
                          <a:cs typeface="+mn-cs"/>
                        </a:rPr>
                      </a:br>
                      <a:r>
                        <a:rPr lang="it-IT" sz="1800" kern="1200" dirty="0">
                          <a:solidFill>
                            <a:schemeClr val="dk1"/>
                          </a:solidFill>
                          <a:effectLst/>
                          <a:latin typeface="+mn-lt"/>
                          <a:ea typeface="+mn-ea"/>
                          <a:cs typeface="+mn-cs"/>
                        </a:rPr>
                        <a:t>Allora il mondo è una immagine che aiuta a capire Dio, è strumento di comprensione, strumento per arrivare a lui.</a:t>
                      </a:r>
                    </a:p>
                    <a:p>
                      <a:endParaRPr lang="it-IT" dirty="0"/>
                    </a:p>
                  </a:txBody>
                  <a:tcPr/>
                </a:tc>
                <a:tc>
                  <a:txBody>
                    <a:bodyPr/>
                    <a:lstStyle/>
                    <a:p>
                      <a:r>
                        <a:rPr lang="it-IT" sz="1800" kern="1200" dirty="0">
                          <a:solidFill>
                            <a:schemeClr val="dk1"/>
                          </a:solidFill>
                          <a:effectLst/>
                          <a:latin typeface="+mn-lt"/>
                          <a:ea typeface="+mn-ea"/>
                          <a:cs typeface="+mn-cs"/>
                        </a:rPr>
                        <a:t>Laicità da laico= colui che pratica la vita di tutti i giorni, la vita quotidiana (non sono termini da associare al fatto di essere credenti o atei.</a:t>
                      </a:r>
                    </a:p>
                    <a:p>
                      <a:r>
                        <a:rPr lang="it-IT" sz="1800" kern="1200" dirty="0">
                          <a:solidFill>
                            <a:schemeClr val="dk1"/>
                          </a:solidFill>
                          <a:effectLst/>
                          <a:latin typeface="+mn-lt"/>
                          <a:ea typeface="+mn-ea"/>
                          <a:cs typeface="+mn-cs"/>
                        </a:rPr>
                        <a:t>Laicità si afferma nel corso della società urbana, in breve è valorizzazione della quotidianità e dell’individuo</a:t>
                      </a:r>
                      <a:r>
                        <a:rPr lang="it-IT"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it-IT" sz="1800" kern="1200" dirty="0">
                          <a:solidFill>
                            <a:schemeClr val="dk1"/>
                          </a:solidFill>
                          <a:effectLst/>
                          <a:latin typeface="+mn-lt"/>
                          <a:ea typeface="+mn-ea"/>
                          <a:cs typeface="+mn-cs"/>
                        </a:rPr>
                        <a:t>Valorizzazione della realtà quotidiana per se stessa e non per la sua funzionalità (strumento) nei confronti di una realtà trascendente. Se Dio è dentro le cose, queste hanno già valore così come sono, sono portatrici di  valori, nonostante i loro limiti </a:t>
                      </a:r>
                    </a:p>
                    <a:p>
                      <a:endParaRPr lang="it-IT" dirty="0"/>
                    </a:p>
                  </a:txBody>
                  <a:tcPr/>
                </a:tc>
                <a:extLst>
                  <a:ext uri="{0D108BD9-81ED-4DB2-BD59-A6C34878D82A}">
                    <a16:rowId xmlns:a16="http://schemas.microsoft.com/office/drawing/2014/main" val="3379863622"/>
                  </a:ext>
                </a:extLst>
              </a:tr>
            </a:tbl>
          </a:graphicData>
        </a:graphic>
      </p:graphicFrame>
    </p:spTree>
    <p:extLst>
      <p:ext uri="{BB962C8B-B14F-4D97-AF65-F5344CB8AC3E}">
        <p14:creationId xmlns:p14="http://schemas.microsoft.com/office/powerpoint/2010/main" val="3997472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3E1ED0-2B65-B96E-93FC-F20B19D06884}"/>
              </a:ext>
            </a:extLst>
          </p:cNvPr>
          <p:cNvSpPr>
            <a:spLocks noGrp="1"/>
          </p:cNvSpPr>
          <p:nvPr>
            <p:ph type="title"/>
          </p:nvPr>
        </p:nvSpPr>
        <p:spPr>
          <a:xfrm>
            <a:off x="5069940" y="365124"/>
            <a:ext cx="6172200" cy="1828800"/>
          </a:xfrm>
        </p:spPr>
        <p:txBody>
          <a:bodyPr>
            <a:normAutofit/>
          </a:bodyPr>
          <a:lstStyle/>
          <a:p>
            <a:r>
              <a:rPr lang="it-IT" sz="1800" dirty="0">
                <a:effectLst/>
                <a:latin typeface="Times New Roman" panose="02020603050405020304" pitchFamily="18" charset="0"/>
                <a:ea typeface="Times New Roman" panose="02020603050405020304" pitchFamily="18" charset="0"/>
              </a:rPr>
              <a:t>Wiligelmo, Il peccato originale, Modena Duomo, 1106</a:t>
            </a:r>
            <a:r>
              <a:rPr lang="it-IT" dirty="0">
                <a:effectLst/>
              </a:rPr>
              <a:t> </a:t>
            </a:r>
            <a:endParaRPr lang="it-IT" dirty="0"/>
          </a:p>
        </p:txBody>
      </p:sp>
      <p:pic>
        <p:nvPicPr>
          <p:cNvPr id="1025" name="Immagine 2" descr="Le Storie della Genesi di Wiligelmo - Arte Svelata | Blog di Giuseppe Nifosì">
            <a:extLst>
              <a:ext uri="{FF2B5EF4-FFF2-40B4-BE49-F238E27FC236}">
                <a16:creationId xmlns:a16="http://schemas.microsoft.com/office/drawing/2014/main" id="{C6E25CD5-6904-D8B5-C9BF-7772925EF7CD}"/>
              </a:ext>
            </a:extLst>
          </p:cNvPr>
          <p:cNvPicPr>
            <a:picLocks noChangeAspect="1" noChangeArrowheads="1"/>
          </p:cNvPicPr>
          <p:nvPr/>
        </p:nvPicPr>
        <p:blipFill rotWithShape="1">
          <a:blip r:embed="rId2" r:link="rId3">
            <a:extLst>
              <a:ext uri="{28A0092B-C50C-407E-A947-70E740481C1C}">
                <a14:useLocalDpi xmlns:a14="http://schemas.microsoft.com/office/drawing/2010/main" val="0"/>
              </a:ext>
            </a:extLst>
          </a:blip>
          <a:srcRect t="9643" r="-2" b="4995"/>
          <a:stretch>
            <a:fillRect/>
          </a:stretch>
        </p:blipFill>
        <p:spPr bwMode="auto">
          <a:xfrm>
            <a:off x="20" y="10"/>
            <a:ext cx="4639713" cy="6857990"/>
          </a:xfrm>
          <a:prstGeom prst="rect">
            <a:avLst/>
          </a:prstGeom>
          <a:noFill/>
          <a:extLst>
            <a:ext uri="{909E8E84-426E-40DD-AFC4-6F175D3DCCD1}">
              <a14:hiddenFill xmlns:a14="http://schemas.microsoft.com/office/drawing/2010/main">
                <a:solidFill>
                  <a:srgbClr val="FFFFFF"/>
                </a:solidFill>
              </a14:hiddenFill>
            </a:ext>
          </a:extLst>
        </p:spPr>
      </p:pic>
      <p:sp>
        <p:nvSpPr>
          <p:cNvPr id="3" name="Segnaposto contenuto 2">
            <a:extLst>
              <a:ext uri="{FF2B5EF4-FFF2-40B4-BE49-F238E27FC236}">
                <a16:creationId xmlns:a16="http://schemas.microsoft.com/office/drawing/2014/main" id="{42FC5F1A-547B-4377-0210-33A00551FFC3}"/>
              </a:ext>
            </a:extLst>
          </p:cNvPr>
          <p:cNvSpPr>
            <a:spLocks noGrp="1"/>
          </p:cNvSpPr>
          <p:nvPr>
            <p:ph idx="1"/>
          </p:nvPr>
        </p:nvSpPr>
        <p:spPr>
          <a:xfrm>
            <a:off x="5069940" y="2322576"/>
            <a:ext cx="6172200" cy="3858768"/>
          </a:xfrm>
        </p:spPr>
        <p:txBody>
          <a:bodyPr>
            <a:normAutofit/>
          </a:bodyPr>
          <a:lstStyle/>
          <a:p>
            <a:r>
              <a:rPr lang="it-IT" sz="2400" dirty="0"/>
              <a:t>Proviamo a «leggere»</a:t>
            </a:r>
          </a:p>
        </p:txBody>
      </p:sp>
      <p:sp>
        <p:nvSpPr>
          <p:cNvPr id="4" name="Rectangle 2">
            <a:extLst>
              <a:ext uri="{FF2B5EF4-FFF2-40B4-BE49-F238E27FC236}">
                <a16:creationId xmlns:a16="http://schemas.microsoft.com/office/drawing/2014/main" id="{B58DB967-0330-37CB-A938-CA834BEF65A6}"/>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162767983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66418F-E4BF-AA01-222B-7901BC346904}"/>
              </a:ext>
            </a:extLst>
          </p:cNvPr>
          <p:cNvSpPr>
            <a:spLocks noGrp="1"/>
          </p:cNvSpPr>
          <p:nvPr>
            <p:ph type="title"/>
          </p:nvPr>
        </p:nvSpPr>
        <p:spPr/>
        <p:txBody>
          <a:bodyPr/>
          <a:lstStyle/>
          <a:p>
            <a:r>
              <a:rPr lang="it-IT" dirty="0"/>
              <a:t>Un testo esemplare</a:t>
            </a:r>
          </a:p>
        </p:txBody>
      </p:sp>
      <p:sp>
        <p:nvSpPr>
          <p:cNvPr id="3" name="Segnaposto contenuto 2">
            <a:extLst>
              <a:ext uri="{FF2B5EF4-FFF2-40B4-BE49-F238E27FC236}">
                <a16:creationId xmlns:a16="http://schemas.microsoft.com/office/drawing/2014/main" id="{38017E20-F471-E575-7E1E-67C311D43AE8}"/>
              </a:ext>
            </a:extLst>
          </p:cNvPr>
          <p:cNvSpPr>
            <a:spLocks noGrp="1"/>
          </p:cNvSpPr>
          <p:nvPr>
            <p:ph idx="1"/>
          </p:nvPr>
        </p:nvSpPr>
        <p:spPr/>
        <p:txBody>
          <a:bodyPr>
            <a:normAutofit fontScale="92500" lnSpcReduction="20000"/>
          </a:bodyPr>
          <a:lstStyle/>
          <a:p>
            <a:r>
              <a:rPr lang="it-IT" sz="1800" dirty="0">
                <a:effectLst/>
                <a:latin typeface="Calibri" panose="020F0502020204030204" pitchFamily="34" charset="0"/>
                <a:ea typeface="Calibri" panose="020F0502020204030204" pitchFamily="34" charset="0"/>
                <a:cs typeface="Times New Roman" panose="02020603050405020304" pitchFamily="18" charset="0"/>
              </a:rPr>
              <a:t>Vita di Sant’Alessio, (testo in lingua d’oil), X sec. </a:t>
            </a:r>
          </a:p>
          <a:p>
            <a:r>
              <a:rPr lang="it-IT" sz="1800" i="1" dirty="0">
                <a:solidFill>
                  <a:srgbClr val="666666"/>
                </a:solidFill>
                <a:effectLst/>
                <a:latin typeface="Verdana" panose="020B0604030504040204" pitchFamily="34" charset="0"/>
                <a:ea typeface="Times New Roman" panose="02020603050405020304" pitchFamily="18" charset="0"/>
              </a:rPr>
              <a:t>Traduzione</a:t>
            </a:r>
            <a:endParaRPr lang="it-IT" sz="1800" dirty="0">
              <a:effectLst/>
              <a:latin typeface="Times New Roman" panose="02020603050405020304" pitchFamily="18" charset="0"/>
              <a:ea typeface="Times New Roman" panose="02020603050405020304" pitchFamily="18" charset="0"/>
            </a:endParaRPr>
          </a:p>
          <a:p>
            <a:r>
              <a:rPr lang="it-IT" sz="1800" i="1" dirty="0">
                <a:solidFill>
                  <a:srgbClr val="666666"/>
                </a:solidFill>
                <a:effectLst/>
                <a:latin typeface="Verdana" panose="020B0604030504040204" pitchFamily="34" charset="0"/>
                <a:ea typeface="Times New Roman" panose="02020603050405020304" pitchFamily="18" charset="0"/>
              </a:rPr>
              <a:t>Quando il giorno trapassa e s'è fatta notte così disse il padre: "Figlio, va dunque a coricarti con la tua sposa, secondo la volontà di Dio". Non volle il giovane dare cruccio al padre: va nella stanza con la sua nobile sposa.</a:t>
            </a:r>
            <a:endParaRPr lang="it-IT" sz="1800" dirty="0">
              <a:effectLst/>
              <a:latin typeface="Times New Roman" panose="02020603050405020304" pitchFamily="18" charset="0"/>
              <a:ea typeface="Times New Roman" panose="02020603050405020304" pitchFamily="18" charset="0"/>
            </a:endParaRPr>
          </a:p>
          <a:p>
            <a:r>
              <a:rPr lang="it-IT" sz="1800" i="1" dirty="0">
                <a:solidFill>
                  <a:srgbClr val="666666"/>
                </a:solidFill>
                <a:effectLst/>
                <a:latin typeface="Verdana" panose="020B0604030504040204" pitchFamily="34" charset="0"/>
                <a:ea typeface="Times New Roman" panose="02020603050405020304" pitchFamily="18" charset="0"/>
              </a:rPr>
              <a:t>Quando vide il letto, guardò la ragazza, per cui si ricordò del suo signore celeste, che ha più caro di qualsiasi cosa terrena: "O Dio!" disse "così gran peccato mi è vicino! Se non fuggo subito ho gran paura di perderti".</a:t>
            </a:r>
            <a:endParaRPr lang="it-IT" sz="1800" dirty="0">
              <a:effectLst/>
              <a:latin typeface="Times New Roman" panose="02020603050405020304" pitchFamily="18" charset="0"/>
              <a:ea typeface="Times New Roman" panose="02020603050405020304" pitchFamily="18" charset="0"/>
            </a:endParaRPr>
          </a:p>
          <a:p>
            <a:r>
              <a:rPr lang="it-IT" sz="1800" i="1" dirty="0">
                <a:solidFill>
                  <a:srgbClr val="666666"/>
                </a:solidFill>
                <a:effectLst/>
                <a:latin typeface="Verdana" panose="020B0604030504040204" pitchFamily="34" charset="0"/>
                <a:ea typeface="Times New Roman" panose="02020603050405020304" pitchFamily="18" charset="0"/>
              </a:rPr>
              <a:t>Quando furono rimasti soli nella camera, il nobile Alessio cominciò a parlarle: cominciò a disprezzare la vita mortale, e le mostrò la verità di quella celeste, ma gli tardava di non essersene andato.</a:t>
            </a:r>
            <a:endParaRPr lang="it-IT" sz="1800" dirty="0">
              <a:effectLst/>
              <a:latin typeface="Times New Roman" panose="02020603050405020304" pitchFamily="18" charset="0"/>
              <a:ea typeface="Times New Roman" panose="02020603050405020304" pitchFamily="18" charset="0"/>
            </a:endParaRPr>
          </a:p>
          <a:p>
            <a:r>
              <a:rPr lang="it-IT" sz="1800" i="1" dirty="0">
                <a:solidFill>
                  <a:srgbClr val="666666"/>
                </a:solidFill>
                <a:effectLst/>
                <a:latin typeface="Verdana" panose="020B0604030504040204" pitchFamily="34" charset="0"/>
                <a:ea typeface="Times New Roman" panose="02020603050405020304" pitchFamily="18" charset="0"/>
              </a:rPr>
              <a:t>"Ascoltami, ragazza, prendi come sposo colui che ci ha redento col suo sangue prezioso. In questo mondo non c'è perfetto amore: la vita è fragile, non c'è durevole possesso; questa letizia si trasforma in grande tristezza."</a:t>
            </a:r>
            <a:endParaRPr lang="it-IT" sz="1800" dirty="0">
              <a:effectLst/>
              <a:latin typeface="Times New Roman" panose="02020603050405020304" pitchFamily="18" charset="0"/>
              <a:ea typeface="Times New Roman" panose="02020603050405020304" pitchFamily="18" charset="0"/>
            </a:endParaRPr>
          </a:p>
          <a:p>
            <a:r>
              <a:rPr lang="it-IT" sz="1800" i="1" dirty="0">
                <a:solidFill>
                  <a:srgbClr val="666666"/>
                </a:solidFill>
                <a:effectLst/>
                <a:latin typeface="Verdana" panose="020B0604030504040204" pitchFamily="34" charset="0"/>
                <a:ea typeface="Times New Roman" panose="02020603050405020304" pitchFamily="18" charset="0"/>
              </a:rPr>
              <a:t>Quando le ha tutto dichiarato il suo pensiero, allora le consegna il cingolo della spada ed un anello col quale l'aveva sposata. Poi uscì dalla camera di suo padre. In mezzo alla notte fuggì dal paese.</a:t>
            </a:r>
            <a:endParaRPr lang="it-IT" sz="1800" dirty="0">
              <a:effectLst/>
              <a:latin typeface="Times New Roman" panose="02020603050405020304" pitchFamily="18" charset="0"/>
              <a:ea typeface="Times New Roman" panose="02020603050405020304" pitchFamily="18" charset="0"/>
            </a:endParaRPr>
          </a:p>
          <a:p>
            <a:endParaRPr lang="it-IT" dirty="0"/>
          </a:p>
        </p:txBody>
      </p:sp>
    </p:spTree>
    <p:extLst>
      <p:ext uri="{BB962C8B-B14F-4D97-AF65-F5344CB8AC3E}">
        <p14:creationId xmlns:p14="http://schemas.microsoft.com/office/powerpoint/2010/main" val="3440546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2054" name="!!BGRectangle">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F7EA9044-9CCE-FA84-DF9F-0E679CA6311C}"/>
              </a:ext>
            </a:extLst>
          </p:cNvPr>
          <p:cNvSpPr>
            <a:spLocks noGrp="1"/>
          </p:cNvSpPr>
          <p:nvPr>
            <p:ph type="title"/>
          </p:nvPr>
        </p:nvSpPr>
        <p:spPr>
          <a:xfrm>
            <a:off x="841247" y="474146"/>
            <a:ext cx="10515593" cy="1197864"/>
          </a:xfrm>
        </p:spPr>
        <p:txBody>
          <a:bodyPr>
            <a:normAutofit/>
          </a:bodyPr>
          <a:lstStyle/>
          <a:p>
            <a:r>
              <a:rPr lang="it-IT" sz="1800" dirty="0">
                <a:effectLst/>
                <a:latin typeface="Calibri" panose="020F0502020204030204" pitchFamily="34" charset="0"/>
                <a:ea typeface="Calibri" panose="020F0502020204030204" pitchFamily="34" charset="0"/>
                <a:cs typeface="Times New Roman" panose="02020603050405020304" pitchFamily="18" charset="0"/>
              </a:rPr>
              <a:t>Eleonora d’Aquitania, Pietra tombale dei Plantageneti, sec XIII</a:t>
            </a:r>
            <a:br>
              <a:rPr lang="it-IT" sz="18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2056" name="!!Line">
            <a:extLst>
              <a:ext uri="{FF2B5EF4-FFF2-40B4-BE49-F238E27FC236}">
                <a16:creationId xmlns:a16="http://schemas.microsoft.com/office/drawing/2014/main" id="{B0161EF8-C8C6-4F2A-9D5C-49BD28A2B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585216"/>
            <a:ext cx="9144"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49" name="Immagine 3" descr="Il 800 anno vecchia tomba di Eleonora di Aquitania, Regina dell'Inghilterra  rappresentata a leggere la Bibbia Foto stock - Alamy">
            <a:extLst>
              <a:ext uri="{FF2B5EF4-FFF2-40B4-BE49-F238E27FC236}">
                <a16:creationId xmlns:a16="http://schemas.microsoft.com/office/drawing/2014/main" id="{340FC69A-D114-0F4C-B48C-3088AD218EAF}"/>
              </a:ext>
            </a:extLst>
          </p:cNvPr>
          <p:cNvPicPr>
            <a:picLocks noChangeAspect="1" noChangeArrowheads="1"/>
          </p:cNvPicPr>
          <p:nvPr/>
        </p:nvPicPr>
        <p:blipFill rotWithShape="1">
          <a:blip r:embed="rId2" r:link="rId3">
            <a:extLst>
              <a:ext uri="{28A0092B-C50C-407E-A947-70E740481C1C}">
                <a14:useLocalDpi xmlns:a14="http://schemas.microsoft.com/office/drawing/2010/main" val="0"/>
              </a:ext>
            </a:extLst>
          </a:blip>
          <a:srcRect t="8070" r="-1" b="-1"/>
          <a:stretch>
            <a:fillRect/>
          </a:stretch>
        </p:blipFill>
        <p:spPr bwMode="auto">
          <a:xfrm>
            <a:off x="835153" y="2002117"/>
            <a:ext cx="6215794" cy="4171569"/>
          </a:xfrm>
          <a:prstGeom prst="rect">
            <a:avLst/>
          </a:prstGeom>
          <a:noFill/>
          <a:extLst>
            <a:ext uri="{909E8E84-426E-40DD-AFC4-6F175D3DCCD1}">
              <a14:hiddenFill xmlns:a14="http://schemas.microsoft.com/office/drawing/2010/main">
                <a:solidFill>
                  <a:srgbClr val="FFFFFF"/>
                </a:solidFill>
              </a14:hiddenFill>
            </a:ext>
          </a:extLst>
        </p:spPr>
      </p:pic>
      <p:sp>
        <p:nvSpPr>
          <p:cNvPr id="3" name="Segnaposto contenuto 2">
            <a:extLst>
              <a:ext uri="{FF2B5EF4-FFF2-40B4-BE49-F238E27FC236}">
                <a16:creationId xmlns:a16="http://schemas.microsoft.com/office/drawing/2014/main" id="{0327165F-D0FB-8574-193F-E4594E8164AA}"/>
              </a:ext>
            </a:extLst>
          </p:cNvPr>
          <p:cNvSpPr>
            <a:spLocks noGrp="1"/>
          </p:cNvSpPr>
          <p:nvPr>
            <p:ph idx="1"/>
          </p:nvPr>
        </p:nvSpPr>
        <p:spPr>
          <a:xfrm>
            <a:off x="7533314" y="1999578"/>
            <a:ext cx="3823525" cy="4171568"/>
          </a:xfrm>
        </p:spPr>
        <p:txBody>
          <a:bodyPr anchor="ctr">
            <a:normAutofit/>
          </a:bodyPr>
          <a:lstStyle/>
          <a:p>
            <a:r>
              <a:rPr lang="it-IT" sz="2000" dirty="0"/>
              <a:t>Proviamo a leggere il testo</a:t>
            </a:r>
          </a:p>
        </p:txBody>
      </p:sp>
      <p:sp>
        <p:nvSpPr>
          <p:cNvPr id="4" name="Rectangle 2">
            <a:extLst>
              <a:ext uri="{FF2B5EF4-FFF2-40B4-BE49-F238E27FC236}">
                <a16:creationId xmlns:a16="http://schemas.microsoft.com/office/drawing/2014/main" id="{27DB3F41-8368-60DE-5A4A-63C05FF898A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2961375246"/>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BCC819-4975-F7BD-DF22-C34B79876F3C}"/>
              </a:ext>
            </a:extLst>
          </p:cNvPr>
          <p:cNvSpPr>
            <a:spLocks noGrp="1"/>
          </p:cNvSpPr>
          <p:nvPr>
            <p:ph type="title"/>
          </p:nvPr>
        </p:nvSpPr>
        <p:spPr/>
        <p:txBody>
          <a:bodyPr/>
          <a:lstStyle/>
          <a:p>
            <a:r>
              <a:rPr lang="it-IT" dirty="0"/>
              <a:t>Il miracolo provenzale.</a:t>
            </a:r>
          </a:p>
        </p:txBody>
      </p:sp>
      <p:sp>
        <p:nvSpPr>
          <p:cNvPr id="3" name="Segnaposto contenuto 2">
            <a:extLst>
              <a:ext uri="{FF2B5EF4-FFF2-40B4-BE49-F238E27FC236}">
                <a16:creationId xmlns:a16="http://schemas.microsoft.com/office/drawing/2014/main" id="{B98C3425-80CE-0305-FE8B-CF6D06A9763B}"/>
              </a:ext>
            </a:extLst>
          </p:cNvPr>
          <p:cNvSpPr>
            <a:spLocks noGrp="1"/>
          </p:cNvSpPr>
          <p:nvPr>
            <p:ph idx="1"/>
          </p:nvPr>
        </p:nvSpPr>
        <p:spPr/>
        <p:txBody>
          <a:bodyPr>
            <a:normAutofit/>
          </a:bodyPr>
          <a:lstStyle/>
          <a:p>
            <a:r>
              <a:rPr lang="it-IT" sz="1800" b="1" dirty="0">
                <a:effectLst/>
                <a:latin typeface="MinionPro"/>
                <a:ea typeface="Times New Roman" panose="02020603050405020304" pitchFamily="18" charset="0"/>
                <a:cs typeface="Times New Roman" panose="02020603050405020304" pitchFamily="18" charset="0"/>
              </a:rPr>
              <a:t>Guglielmo d’Aquitania </a:t>
            </a:r>
          </a:p>
          <a:p>
            <a:pPr marL="0" indent="0">
              <a:buNone/>
            </a:pPr>
            <a:r>
              <a:rPr lang="it-IT" sz="1800" dirty="0">
                <a:effectLst/>
                <a:latin typeface="MinionPro"/>
                <a:ea typeface="Times New Roman" panose="02020603050405020304" pitchFamily="18" charset="0"/>
                <a:cs typeface="Times New Roman" panose="02020603050405020304" pitchFamily="18" charset="0"/>
              </a:rPr>
              <a:t>Tutto gioioso, imprendo ad amare/ una gioia di cui </a:t>
            </a:r>
            <a:r>
              <a:rPr lang="it-IT" sz="1800" dirty="0" err="1">
                <a:effectLst/>
                <a:latin typeface="MinionPro"/>
                <a:ea typeface="Times New Roman" panose="02020603050405020304" pitchFamily="18" charset="0"/>
                <a:cs typeface="Times New Roman" panose="02020603050405020304" pitchFamily="18" charset="0"/>
              </a:rPr>
              <a:t>piu</a:t>
            </a:r>
            <a:r>
              <a:rPr lang="it-IT" sz="1800" dirty="0">
                <a:effectLst/>
                <a:latin typeface="MinionPro"/>
                <a:ea typeface="Times New Roman" panose="02020603050405020304" pitchFamily="18" charset="0"/>
                <a:cs typeface="Times New Roman" panose="02020603050405020304" pitchFamily="18" charset="0"/>
              </a:rPr>
              <a:t>̀ voglio rallegrarmi;/ e </a:t>
            </a:r>
            <a:r>
              <a:rPr lang="it-IT" sz="1800" dirty="0" err="1">
                <a:effectLst/>
                <a:latin typeface="MinionPro"/>
                <a:ea typeface="Times New Roman" panose="02020603050405020304" pitchFamily="18" charset="0"/>
                <a:cs typeface="Times New Roman" panose="02020603050405020304" pitchFamily="18" charset="0"/>
              </a:rPr>
              <a:t>poiche</a:t>
            </a:r>
            <a:r>
              <a:rPr lang="it-IT" sz="1800" dirty="0">
                <a:effectLst/>
                <a:latin typeface="MinionPro"/>
                <a:ea typeface="Times New Roman" panose="02020603050405020304" pitchFamily="18" charset="0"/>
                <a:cs typeface="Times New Roman" panose="02020603050405020304" pitchFamily="18" charset="0"/>
              </a:rPr>
              <a:t>́ in gioia voglio ritornare,/             </a:t>
            </a:r>
            <a:br>
              <a:rPr lang="it-IT" sz="1800" dirty="0">
                <a:effectLst/>
                <a:latin typeface="MinionPro"/>
                <a:ea typeface="Times New Roman" panose="02020603050405020304" pitchFamily="18" charset="0"/>
                <a:cs typeface="Times New Roman" panose="02020603050405020304" pitchFamily="18" charset="0"/>
              </a:rPr>
            </a:br>
            <a:r>
              <a:rPr lang="it-IT" sz="1800" dirty="0">
                <a:effectLst/>
                <a:latin typeface="MinionPro"/>
                <a:ea typeface="Times New Roman" panose="02020603050405020304" pitchFamily="18" charset="0"/>
                <a:cs typeface="Times New Roman" panose="02020603050405020304" pitchFamily="18" charset="0"/>
              </a:rPr>
              <a:t>devo bene, se posso, indirizzarmi al meglio,/ </a:t>
            </a:r>
            <a:r>
              <a:rPr lang="it-IT" sz="1800" dirty="0" err="1">
                <a:effectLst/>
                <a:latin typeface="MinionPro"/>
                <a:ea typeface="Times New Roman" panose="02020603050405020304" pitchFamily="18" charset="0"/>
                <a:cs typeface="Times New Roman" panose="02020603050405020304" pitchFamily="18" charset="0"/>
              </a:rPr>
              <a:t>perche</a:t>
            </a:r>
            <a:r>
              <a:rPr lang="it-IT" sz="1800" dirty="0">
                <a:effectLst/>
                <a:latin typeface="MinionPro"/>
                <a:ea typeface="Times New Roman" panose="02020603050405020304" pitchFamily="18" charset="0"/>
                <a:cs typeface="Times New Roman" panose="02020603050405020304" pitchFamily="18" charset="0"/>
              </a:rPr>
              <a:t>́ al meglio, ora, senza dubbio, mi dirigo </a:t>
            </a:r>
            <a:r>
              <a:rPr lang="it-IT" sz="1800" dirty="0">
                <a:latin typeface="Calibri" panose="020F0502020204030204" pitchFamily="34" charset="0"/>
                <a:ea typeface="Times New Roman" panose="02020603050405020304" pitchFamily="18" charset="0"/>
                <a:cs typeface="Times New Roman" panose="02020603050405020304" pitchFamily="18" charset="0"/>
              </a:rPr>
              <a:t>/</a:t>
            </a:r>
            <a:r>
              <a:rPr lang="it-IT" sz="1800" dirty="0">
                <a:effectLst/>
                <a:latin typeface="MinionPro"/>
                <a:ea typeface="Times New Roman" panose="02020603050405020304" pitchFamily="18" charset="0"/>
                <a:cs typeface="Times New Roman" panose="02020603050405020304" pitchFamily="18" charset="0"/>
              </a:rPr>
              <a:t>che si possa vedere oppure udire/ io, lo sapete, non mi devo vantare/ né so attribuirmi grandi lodi/ ma se mai una gioia </a:t>
            </a:r>
            <a:r>
              <a:rPr lang="it-IT" sz="1800" dirty="0" err="1">
                <a:effectLst/>
                <a:latin typeface="MinionPro"/>
                <a:ea typeface="Times New Roman" panose="02020603050405020304" pitchFamily="18" charset="0"/>
                <a:cs typeface="Times New Roman" panose="02020603050405020304" pitchFamily="18" charset="0"/>
              </a:rPr>
              <a:t>pote</a:t>
            </a:r>
            <a:r>
              <a:rPr lang="it-IT" sz="1800" dirty="0">
                <a:effectLst/>
                <a:latin typeface="MinionPro"/>
                <a:ea typeface="Times New Roman" panose="02020603050405020304" pitchFamily="18" charset="0"/>
                <a:cs typeface="Times New Roman" panose="02020603050405020304" pitchFamily="18" charset="0"/>
              </a:rPr>
              <a:t>́ fiorire/ questa deve sopra tutte metter frutto/ e risplendere fra le altre,</a:t>
            </a:r>
            <a:br>
              <a:rPr lang="it-IT" sz="1800" dirty="0">
                <a:effectLst/>
                <a:latin typeface="MinionPro"/>
                <a:ea typeface="Times New Roman" panose="02020603050405020304" pitchFamily="18" charset="0"/>
                <a:cs typeface="Times New Roman" panose="02020603050405020304" pitchFamily="18" charset="0"/>
              </a:rPr>
            </a:br>
            <a:r>
              <a:rPr lang="it-IT" sz="1800" dirty="0">
                <a:effectLst/>
                <a:latin typeface="MinionPro"/>
                <a:ea typeface="Times New Roman" panose="02020603050405020304" pitchFamily="18" charset="0"/>
                <a:cs typeface="Times New Roman" panose="02020603050405020304" pitchFamily="18" charset="0"/>
              </a:rPr>
              <a:t>come si rischiara un giorno buio.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it-IT" sz="1800" dirty="0">
                <a:latin typeface="MinionPro"/>
                <a:cs typeface="Times New Roman" panose="02020603050405020304" pitchFamily="18" charset="0"/>
              </a:rPr>
              <a:t>… tutto il testo il </a:t>
            </a:r>
            <a:r>
              <a:rPr lang="it-IT" sz="1800" dirty="0" err="1">
                <a:latin typeface="MinionPro"/>
                <a:cs typeface="Times New Roman" panose="02020603050405020304" pitchFamily="18" charset="0"/>
              </a:rPr>
              <a:t>all</a:t>
            </a:r>
            <a:r>
              <a:rPr lang="it-IT" sz="1800" dirty="0">
                <a:latin typeface="MinionPro"/>
                <a:cs typeface="Times New Roman" panose="02020603050405020304" pitchFamily="18" charset="0"/>
              </a:rPr>
              <a:t>. 3</a:t>
            </a:r>
          </a:p>
          <a:p>
            <a:pPr marL="0" indent="0">
              <a:buNone/>
            </a:pPr>
            <a:r>
              <a:rPr lang="it-IT" sz="1800" b="1" dirty="0">
                <a:effectLst/>
                <a:latin typeface="Times New Roman" panose="02020603050405020304" pitchFamily="18" charset="0"/>
                <a:ea typeface="Times New Roman" panose="02020603050405020304" pitchFamily="18" charset="0"/>
                <a:cs typeface="Times New Roman" panose="02020603050405020304" pitchFamily="18" charset="0"/>
              </a:rPr>
              <a:t>Andrea Cappellano</a:t>
            </a: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 Trattato d’amore, indice, </a:t>
            </a:r>
            <a:r>
              <a:rPr lang="it-IT" sz="1800" dirty="0" err="1">
                <a:effectLst/>
                <a:latin typeface="Times New Roman" panose="02020603050405020304" pitchFamily="18" charset="0"/>
                <a:ea typeface="Times New Roman" panose="02020603050405020304" pitchFamily="18" charset="0"/>
                <a:cs typeface="Times New Roman" panose="02020603050405020304" pitchFamily="18" charset="0"/>
              </a:rPr>
              <a:t>all</a:t>
            </a: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 4</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it-IT" sz="1800" b="1" dirty="0">
                <a:latin typeface="Times New Roman" panose="02020603050405020304" pitchFamily="18" charset="0"/>
                <a:ea typeface="Times New Roman" panose="02020603050405020304" pitchFamily="18" charset="0"/>
                <a:cs typeface="Times New Roman" panose="02020603050405020304" pitchFamily="18" charset="0"/>
              </a:rPr>
              <a:t>Chretien de Trois,  </a:t>
            </a:r>
            <a:r>
              <a:rPr lang="it-IT" sz="1800" dirty="0">
                <a:latin typeface="Times New Roman" panose="02020603050405020304" pitchFamily="18" charset="0"/>
                <a:ea typeface="Times New Roman" panose="02020603050405020304" pitchFamily="18" charset="0"/>
                <a:cs typeface="Times New Roman" panose="02020603050405020304" pitchFamily="18" charset="0"/>
              </a:rPr>
              <a:t>il</a:t>
            </a: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 Lancelot ovvero l’amore devozione. Tristano e Isotta. Amore e morte.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solidFill>
                  <a:srgbClr val="292929"/>
                </a:solidFill>
                <a:effectLst/>
                <a:latin typeface="Century Gothic" panose="020B0502020202020204" pitchFamily="34" charset="0"/>
                <a:ea typeface="Times New Roman" panose="02020603050405020304" pitchFamily="18" charset="0"/>
                <a:cs typeface="Times New Roman" panose="02020603050405020304" pitchFamily="18" charset="0"/>
              </a:rPr>
              <a:t>“Allora Tristano prova un dolore tale che mai ne ebbe e mai ne avrà di simili e si gira verso il muro e dice: Dio salvi Isotta e me.. dovrò morire a causa del mio amore...” (da Chretien de Trois, trad. ita “il romanzo di Tristano e Isotta)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800" dirty="0" err="1">
                <a:effectLst/>
                <a:latin typeface="Times New Roman" panose="02020603050405020304" pitchFamily="18" charset="0"/>
                <a:ea typeface="Times New Roman" panose="02020603050405020304" pitchFamily="18" charset="0"/>
                <a:cs typeface="Times New Roman" panose="02020603050405020304" pitchFamily="18" charset="0"/>
              </a:rPr>
              <a:t>Cfr</a:t>
            </a: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 Wagner. la morte di Isotta.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Tree>
    <p:extLst>
      <p:ext uri="{BB962C8B-B14F-4D97-AF65-F5344CB8AC3E}">
        <p14:creationId xmlns:p14="http://schemas.microsoft.com/office/powerpoint/2010/main" val="4029986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0BA939-7347-00E9-1107-E3CC9D6AC8A2}"/>
              </a:ext>
            </a:extLst>
          </p:cNvPr>
          <p:cNvSpPr>
            <a:spLocks noGrp="1"/>
          </p:cNvSpPr>
          <p:nvPr>
            <p:ph type="title"/>
          </p:nvPr>
        </p:nvSpPr>
        <p:spPr/>
        <p:txBody>
          <a:bodyPr/>
          <a:lstStyle/>
          <a:p>
            <a:r>
              <a:rPr lang="it-IT" dirty="0"/>
              <a:t>In Italia: Laudes </a:t>
            </a:r>
            <a:r>
              <a:rPr lang="it-IT" dirty="0" err="1"/>
              <a:t>creaturarum</a:t>
            </a:r>
            <a:r>
              <a:rPr lang="it-IT" dirty="0"/>
              <a:t>. Francesco d’Assisi. 1224-1226</a:t>
            </a:r>
          </a:p>
        </p:txBody>
      </p:sp>
      <p:sp>
        <p:nvSpPr>
          <p:cNvPr id="3" name="Segnaposto contenuto 2">
            <a:extLst>
              <a:ext uri="{FF2B5EF4-FFF2-40B4-BE49-F238E27FC236}">
                <a16:creationId xmlns:a16="http://schemas.microsoft.com/office/drawing/2014/main" id="{73A50D98-1F35-3E48-2E9D-C880246002BA}"/>
              </a:ext>
            </a:extLst>
          </p:cNvPr>
          <p:cNvSpPr>
            <a:spLocks noGrp="1"/>
          </p:cNvSpPr>
          <p:nvPr>
            <p:ph idx="1"/>
          </p:nvPr>
        </p:nvSpPr>
        <p:spPr/>
        <p:txBody>
          <a:bodyPr/>
          <a:lstStyle/>
          <a:p>
            <a:r>
              <a:rPr lang="it-IT" b="1" i="0" u="none" strike="noStrike" dirty="0">
                <a:solidFill>
                  <a:srgbClr val="3E3F3E"/>
                </a:solidFill>
                <a:effectLst/>
                <a:latin typeface="Crimson Text"/>
              </a:rPr>
              <a:t>      </a:t>
            </a:r>
            <a:r>
              <a:rPr lang="it-IT" b="1" i="0" u="none" strike="noStrike" dirty="0" err="1">
                <a:solidFill>
                  <a:srgbClr val="3E3F3E"/>
                </a:solidFill>
                <a:effectLst/>
                <a:latin typeface="Crimson Text"/>
              </a:rPr>
              <a:t>Altissimu</a:t>
            </a:r>
            <a:r>
              <a:rPr lang="it-IT" b="1" i="0" u="none" strike="noStrike" dirty="0">
                <a:solidFill>
                  <a:srgbClr val="3E3F3E"/>
                </a:solidFill>
                <a:effectLst/>
                <a:latin typeface="Crimson Text"/>
              </a:rPr>
              <a:t>, onnipotente, bon Signore,</a:t>
            </a:r>
            <a:br>
              <a:rPr lang="it-IT" dirty="0"/>
            </a:br>
            <a:r>
              <a:rPr lang="it-IT" b="1" i="0" u="none" strike="noStrike" dirty="0">
                <a:solidFill>
                  <a:srgbClr val="3E3F3E"/>
                </a:solidFill>
                <a:effectLst/>
                <a:latin typeface="Crimson Text"/>
              </a:rPr>
              <a:t>       tue so’ le laude, la gloria e l’</a:t>
            </a:r>
            <a:r>
              <a:rPr lang="it-IT" b="1" i="0" u="none" strike="noStrike" dirty="0" err="1">
                <a:solidFill>
                  <a:srgbClr val="3E3F3E"/>
                </a:solidFill>
                <a:effectLst/>
                <a:latin typeface="Crimson Text"/>
              </a:rPr>
              <a:t>honore</a:t>
            </a:r>
            <a:r>
              <a:rPr lang="it-IT" b="1" i="0" u="none" strike="noStrike" dirty="0">
                <a:solidFill>
                  <a:srgbClr val="3E3F3E"/>
                </a:solidFill>
                <a:effectLst/>
                <a:latin typeface="Crimson Text"/>
              </a:rPr>
              <a:t> et onne </a:t>
            </a:r>
            <a:r>
              <a:rPr lang="it-IT" b="1" i="0" u="none" strike="noStrike" dirty="0" err="1">
                <a:solidFill>
                  <a:srgbClr val="3E3F3E"/>
                </a:solidFill>
                <a:effectLst/>
                <a:latin typeface="Crimson Text"/>
              </a:rPr>
              <a:t>benedictione</a:t>
            </a:r>
            <a:r>
              <a:rPr lang="it-IT" b="1" i="0" u="none" strike="noStrike" dirty="0">
                <a:solidFill>
                  <a:srgbClr val="3E3F3E"/>
                </a:solidFill>
                <a:effectLst/>
                <a:latin typeface="Crimson Text"/>
              </a:rPr>
              <a:t>.</a:t>
            </a:r>
            <a:br>
              <a:rPr lang="it-IT" dirty="0"/>
            </a:br>
            <a:r>
              <a:rPr lang="it-IT" b="1" i="0" u="none" strike="noStrike" dirty="0">
                <a:solidFill>
                  <a:srgbClr val="3E3F3E"/>
                </a:solidFill>
                <a:effectLst/>
                <a:latin typeface="Crimson Text"/>
              </a:rPr>
              <a:t>       Ad te solo, Altissimo, se </a:t>
            </a:r>
            <a:r>
              <a:rPr lang="it-IT" b="1" i="0" u="none" strike="noStrike" dirty="0" err="1">
                <a:solidFill>
                  <a:srgbClr val="3E3F3E"/>
                </a:solidFill>
                <a:effectLst/>
                <a:latin typeface="Crimson Text"/>
              </a:rPr>
              <a:t>konfano</a:t>
            </a:r>
            <a:r>
              <a:rPr lang="it-IT" b="1" i="0" u="none" strike="noStrike" dirty="0">
                <a:solidFill>
                  <a:srgbClr val="3E3F3E"/>
                </a:solidFill>
                <a:effectLst/>
                <a:latin typeface="Crimson Text"/>
              </a:rPr>
              <a:t>,</a:t>
            </a:r>
            <a:br>
              <a:rPr lang="it-IT" dirty="0"/>
            </a:br>
            <a:r>
              <a:rPr lang="it-IT" b="1" i="0" u="none" strike="noStrike" dirty="0">
                <a:solidFill>
                  <a:srgbClr val="3E3F3E"/>
                </a:solidFill>
                <a:effectLst/>
                <a:latin typeface="Crimson Text"/>
              </a:rPr>
              <a:t>       et </a:t>
            </a:r>
            <a:r>
              <a:rPr lang="it-IT" b="1" i="0" u="none" strike="noStrike" dirty="0" err="1">
                <a:solidFill>
                  <a:srgbClr val="3E3F3E"/>
                </a:solidFill>
                <a:effectLst/>
                <a:latin typeface="Crimson Text"/>
              </a:rPr>
              <a:t>nullu</a:t>
            </a:r>
            <a:r>
              <a:rPr lang="it-IT" b="1" i="0" u="none" strike="noStrike" dirty="0">
                <a:solidFill>
                  <a:srgbClr val="3E3F3E"/>
                </a:solidFill>
                <a:effectLst/>
                <a:latin typeface="Crimson Text"/>
              </a:rPr>
              <a:t> omo </a:t>
            </a:r>
            <a:r>
              <a:rPr lang="it-IT" b="1" i="0" u="none" strike="noStrike" dirty="0" err="1">
                <a:solidFill>
                  <a:srgbClr val="3E3F3E"/>
                </a:solidFill>
                <a:effectLst/>
                <a:latin typeface="Crimson Text"/>
              </a:rPr>
              <a:t>ène</a:t>
            </a:r>
            <a:r>
              <a:rPr lang="it-IT" b="1" i="0" u="none" strike="noStrike" dirty="0">
                <a:solidFill>
                  <a:srgbClr val="3E3F3E"/>
                </a:solidFill>
                <a:effectLst/>
                <a:latin typeface="Crimson Text"/>
              </a:rPr>
              <a:t> </a:t>
            </a:r>
            <a:r>
              <a:rPr lang="it-IT" b="1" i="0" u="none" strike="noStrike" dirty="0" err="1">
                <a:solidFill>
                  <a:srgbClr val="3E3F3E"/>
                </a:solidFill>
                <a:effectLst/>
                <a:latin typeface="Crimson Text"/>
              </a:rPr>
              <a:t>dignu</a:t>
            </a:r>
            <a:r>
              <a:rPr lang="it-IT" b="1" i="0" u="none" strike="noStrike" dirty="0">
                <a:solidFill>
                  <a:srgbClr val="3E3F3E"/>
                </a:solidFill>
                <a:effectLst/>
                <a:latin typeface="Crimson Text"/>
              </a:rPr>
              <a:t> te mentovare.</a:t>
            </a:r>
            <a:br>
              <a:rPr lang="it-IT" dirty="0"/>
            </a:br>
            <a:r>
              <a:rPr lang="it-IT" b="0" i="0" u="none" strike="noStrike" dirty="0">
                <a:solidFill>
                  <a:srgbClr val="3E3F3E"/>
                </a:solidFill>
                <a:effectLst/>
                <a:latin typeface="Crimson Text"/>
              </a:rPr>
              <a:t>5</a:t>
            </a:r>
            <a:r>
              <a:rPr lang="it-IT" b="1" i="0" u="none" strike="noStrike" dirty="0">
                <a:solidFill>
                  <a:srgbClr val="3E3F3E"/>
                </a:solidFill>
                <a:effectLst/>
                <a:latin typeface="Crimson Text"/>
              </a:rPr>
              <a:t>   Laudato </a:t>
            </a:r>
            <a:r>
              <a:rPr lang="it-IT" b="1" i="0" u="none" strike="noStrike" dirty="0" err="1">
                <a:solidFill>
                  <a:srgbClr val="3E3F3E"/>
                </a:solidFill>
                <a:effectLst/>
                <a:latin typeface="Crimson Text"/>
              </a:rPr>
              <a:t>sie</a:t>
            </a:r>
            <a:r>
              <a:rPr lang="it-IT" b="1" i="0" u="none" strike="noStrike" dirty="0">
                <a:solidFill>
                  <a:srgbClr val="3E3F3E"/>
                </a:solidFill>
                <a:effectLst/>
                <a:latin typeface="Crimson Text"/>
              </a:rPr>
              <a:t>, mi’ Signore, </a:t>
            </a:r>
            <a:r>
              <a:rPr lang="it-IT" b="1" i="0" u="none" strike="noStrike" dirty="0" err="1">
                <a:solidFill>
                  <a:srgbClr val="3E3F3E"/>
                </a:solidFill>
                <a:effectLst/>
                <a:latin typeface="Crimson Text"/>
              </a:rPr>
              <a:t>cum</a:t>
            </a:r>
            <a:r>
              <a:rPr lang="it-IT" b="1" i="0" u="none" strike="noStrike" dirty="0">
                <a:solidFill>
                  <a:srgbClr val="3E3F3E"/>
                </a:solidFill>
                <a:effectLst/>
                <a:latin typeface="Crimson Text"/>
              </a:rPr>
              <a:t> </a:t>
            </a:r>
            <a:r>
              <a:rPr lang="it-IT" b="1" i="0" u="none" strike="noStrike" dirty="0" err="1">
                <a:solidFill>
                  <a:srgbClr val="3E3F3E"/>
                </a:solidFill>
                <a:effectLst/>
                <a:latin typeface="Crimson Text"/>
              </a:rPr>
              <a:t>tucte</a:t>
            </a:r>
            <a:r>
              <a:rPr lang="it-IT" b="1" i="0" u="none" strike="noStrike" dirty="0">
                <a:solidFill>
                  <a:srgbClr val="3E3F3E"/>
                </a:solidFill>
                <a:effectLst/>
                <a:latin typeface="Crimson Text"/>
              </a:rPr>
              <a:t> le tue creature,</a:t>
            </a:r>
            <a:br>
              <a:rPr lang="it-IT" dirty="0"/>
            </a:br>
            <a:r>
              <a:rPr lang="it-IT" b="1" i="0" u="none" strike="noStrike" dirty="0">
                <a:solidFill>
                  <a:srgbClr val="3E3F3E"/>
                </a:solidFill>
                <a:effectLst/>
                <a:latin typeface="Crimson Text"/>
              </a:rPr>
              <a:t>       </a:t>
            </a:r>
            <a:r>
              <a:rPr lang="it-IT" b="1" i="0" u="none" strike="noStrike" dirty="0" err="1">
                <a:solidFill>
                  <a:srgbClr val="3E3F3E"/>
                </a:solidFill>
                <a:effectLst/>
                <a:latin typeface="Crimson Text"/>
              </a:rPr>
              <a:t>spetialmente</a:t>
            </a:r>
            <a:r>
              <a:rPr lang="it-IT" b="1" i="0" u="none" strike="noStrike" dirty="0">
                <a:solidFill>
                  <a:srgbClr val="3E3F3E"/>
                </a:solidFill>
                <a:effectLst/>
                <a:latin typeface="Crimson Text"/>
              </a:rPr>
              <a:t> </a:t>
            </a:r>
            <a:r>
              <a:rPr lang="it-IT" b="1" i="0" u="none" strike="noStrike" dirty="0" err="1">
                <a:solidFill>
                  <a:srgbClr val="3E3F3E"/>
                </a:solidFill>
                <a:effectLst/>
                <a:latin typeface="Crimson Text"/>
              </a:rPr>
              <a:t>messor</a:t>
            </a:r>
            <a:r>
              <a:rPr lang="it-IT" b="1" i="0" u="none" strike="noStrike" dirty="0">
                <a:solidFill>
                  <a:srgbClr val="3E3F3E"/>
                </a:solidFill>
                <a:effectLst/>
                <a:latin typeface="Crimson Text"/>
              </a:rPr>
              <a:t> lo frate sole,</a:t>
            </a:r>
            <a:br>
              <a:rPr lang="it-IT" dirty="0"/>
            </a:br>
            <a:r>
              <a:rPr lang="it-IT" b="1" i="0" u="none" strike="noStrike" dirty="0">
                <a:solidFill>
                  <a:srgbClr val="3E3F3E"/>
                </a:solidFill>
                <a:effectLst/>
                <a:latin typeface="Crimson Text"/>
              </a:rPr>
              <a:t>       lo </a:t>
            </a:r>
            <a:r>
              <a:rPr lang="it-IT" b="1" i="0" u="none" strike="noStrike" dirty="0" err="1">
                <a:solidFill>
                  <a:srgbClr val="3E3F3E"/>
                </a:solidFill>
                <a:effectLst/>
                <a:latin typeface="Crimson Text"/>
              </a:rPr>
              <a:t>qual’è</a:t>
            </a:r>
            <a:r>
              <a:rPr lang="it-IT" b="1" i="0" u="none" strike="noStrike" dirty="0">
                <a:solidFill>
                  <a:srgbClr val="3E3F3E"/>
                </a:solidFill>
                <a:effectLst/>
                <a:latin typeface="Crimson Text"/>
              </a:rPr>
              <a:t> </a:t>
            </a:r>
            <a:r>
              <a:rPr lang="it-IT" b="1" i="0" u="none" strike="noStrike" dirty="0" err="1">
                <a:solidFill>
                  <a:srgbClr val="3E3F3E"/>
                </a:solidFill>
                <a:effectLst/>
                <a:latin typeface="Crimson Text"/>
              </a:rPr>
              <a:t>iorno</a:t>
            </a:r>
            <a:r>
              <a:rPr lang="it-IT" b="1" i="0" u="none" strike="noStrike" dirty="0">
                <a:solidFill>
                  <a:srgbClr val="3E3F3E"/>
                </a:solidFill>
                <a:effectLst/>
                <a:latin typeface="Crimson Text"/>
              </a:rPr>
              <a:t>, et allumini noi per lui.</a:t>
            </a:r>
            <a:br>
              <a:rPr lang="it-IT" dirty="0"/>
            </a:br>
            <a:r>
              <a:rPr lang="it-IT" b="1" i="0" u="none" strike="noStrike" dirty="0">
                <a:solidFill>
                  <a:srgbClr val="3E3F3E"/>
                </a:solidFill>
                <a:effectLst/>
                <a:latin typeface="Crimson Text"/>
              </a:rPr>
              <a:t>       Et </a:t>
            </a:r>
            <a:r>
              <a:rPr lang="it-IT" b="1" i="0" u="none" strike="noStrike" dirty="0" err="1">
                <a:solidFill>
                  <a:srgbClr val="3E3F3E"/>
                </a:solidFill>
                <a:effectLst/>
                <a:latin typeface="Crimson Text"/>
              </a:rPr>
              <a:t>ellu</a:t>
            </a:r>
            <a:r>
              <a:rPr lang="it-IT" b="1" i="0" u="none" strike="noStrike" dirty="0">
                <a:solidFill>
                  <a:srgbClr val="3E3F3E"/>
                </a:solidFill>
                <a:effectLst/>
                <a:latin typeface="Crimson Text"/>
              </a:rPr>
              <a:t> è </a:t>
            </a:r>
            <a:r>
              <a:rPr lang="it-IT" b="1" i="0" u="none" strike="noStrike" dirty="0" err="1">
                <a:solidFill>
                  <a:srgbClr val="3E3F3E"/>
                </a:solidFill>
                <a:effectLst/>
                <a:latin typeface="Crimson Text"/>
              </a:rPr>
              <a:t>bellu</a:t>
            </a:r>
            <a:r>
              <a:rPr lang="it-IT" b="1" i="0" u="none" strike="noStrike" dirty="0">
                <a:solidFill>
                  <a:srgbClr val="3E3F3E"/>
                </a:solidFill>
                <a:effectLst/>
                <a:latin typeface="Crimson Text"/>
              </a:rPr>
              <a:t> e radiante </a:t>
            </a:r>
            <a:r>
              <a:rPr lang="it-IT" b="1" i="0" u="none" strike="noStrike" dirty="0" err="1">
                <a:solidFill>
                  <a:srgbClr val="3E3F3E"/>
                </a:solidFill>
                <a:effectLst/>
                <a:latin typeface="Crimson Text"/>
              </a:rPr>
              <a:t>cum</a:t>
            </a:r>
            <a:r>
              <a:rPr lang="it-IT" b="1" i="0" u="none" strike="noStrike" dirty="0">
                <a:solidFill>
                  <a:srgbClr val="3E3F3E"/>
                </a:solidFill>
                <a:effectLst/>
                <a:latin typeface="Crimson Text"/>
              </a:rPr>
              <a:t> grande splendore:</a:t>
            </a:r>
            <a:br>
              <a:rPr lang="it-IT" dirty="0"/>
            </a:br>
            <a:r>
              <a:rPr lang="it-IT" b="1" i="0" u="none" strike="noStrike" dirty="0">
                <a:solidFill>
                  <a:srgbClr val="3E3F3E"/>
                </a:solidFill>
                <a:effectLst/>
                <a:latin typeface="Crimson Text"/>
              </a:rPr>
              <a:t>       de te, Altissimo, porta </a:t>
            </a:r>
            <a:r>
              <a:rPr lang="it-IT" b="1" i="0" u="none" strike="noStrike" dirty="0" err="1">
                <a:solidFill>
                  <a:srgbClr val="3E3F3E"/>
                </a:solidFill>
                <a:effectLst/>
                <a:latin typeface="Crimson Text"/>
              </a:rPr>
              <a:t>significatione</a:t>
            </a:r>
            <a:r>
              <a:rPr lang="it-IT" b="1" i="0" u="none" strike="noStrike" dirty="0">
                <a:solidFill>
                  <a:srgbClr val="3E3F3E"/>
                </a:solidFill>
                <a:effectLst/>
                <a:latin typeface="Crimson Text"/>
              </a:rPr>
              <a:t>.</a:t>
            </a:r>
            <a:endParaRPr lang="it-IT" dirty="0"/>
          </a:p>
        </p:txBody>
      </p:sp>
    </p:spTree>
    <p:extLst>
      <p:ext uri="{BB962C8B-B14F-4D97-AF65-F5344CB8AC3E}">
        <p14:creationId xmlns:p14="http://schemas.microsoft.com/office/powerpoint/2010/main" val="1415893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F84183-C161-514F-42EF-98A121012758}"/>
              </a:ext>
            </a:extLst>
          </p:cNvPr>
          <p:cNvSpPr>
            <a:spLocks noGrp="1"/>
          </p:cNvSpPr>
          <p:nvPr>
            <p:ph type="title"/>
          </p:nvPr>
        </p:nvSpPr>
        <p:spPr>
          <a:xfrm>
            <a:off x="838200" y="505326"/>
            <a:ext cx="10515600" cy="175711"/>
          </a:xfrm>
        </p:spPr>
        <p:txBody>
          <a:bodyPr>
            <a:normAutofit fontScale="90000"/>
          </a:bodyPr>
          <a:lstStyle/>
          <a:p>
            <a:endParaRPr lang="it-IT" dirty="0"/>
          </a:p>
        </p:txBody>
      </p:sp>
      <p:sp>
        <p:nvSpPr>
          <p:cNvPr id="3" name="Segnaposto contenuto 2">
            <a:extLst>
              <a:ext uri="{FF2B5EF4-FFF2-40B4-BE49-F238E27FC236}">
                <a16:creationId xmlns:a16="http://schemas.microsoft.com/office/drawing/2014/main" id="{E782C4CF-9E9D-6AFC-1E18-6EA35741CD62}"/>
              </a:ext>
            </a:extLst>
          </p:cNvPr>
          <p:cNvSpPr>
            <a:spLocks noGrp="1"/>
          </p:cNvSpPr>
          <p:nvPr>
            <p:ph idx="1"/>
          </p:nvPr>
        </p:nvSpPr>
        <p:spPr/>
        <p:txBody>
          <a:bodyPr/>
          <a:lstStyle/>
          <a:p>
            <a:pPr marL="0" indent="0">
              <a:buNone/>
            </a:pPr>
            <a:r>
              <a:rPr lang="it-IT" b="1" i="0" u="none" strike="noStrike" dirty="0">
                <a:solidFill>
                  <a:srgbClr val="3E3F3E"/>
                </a:solidFill>
                <a:effectLst/>
                <a:latin typeface="Crimson Text"/>
              </a:rPr>
              <a:t> 10. Laudato </a:t>
            </a:r>
            <a:r>
              <a:rPr lang="it-IT" b="1" i="0" u="none" strike="noStrike" dirty="0" err="1">
                <a:solidFill>
                  <a:srgbClr val="3E3F3E"/>
                </a:solidFill>
                <a:effectLst/>
                <a:latin typeface="Crimson Text"/>
              </a:rPr>
              <a:t>si’</a:t>
            </a:r>
            <a:r>
              <a:rPr lang="it-IT" b="1" i="0" u="none" strike="noStrike" dirty="0">
                <a:solidFill>
                  <a:srgbClr val="3E3F3E"/>
                </a:solidFill>
                <a:effectLst/>
                <a:latin typeface="Crimson Text"/>
              </a:rPr>
              <a:t>, mi’ Signore, per sora luna e le stelle:</a:t>
            </a:r>
            <a:br>
              <a:rPr lang="it-IT" dirty="0"/>
            </a:br>
            <a:r>
              <a:rPr lang="it-IT" b="1" i="0" u="none" strike="noStrike" dirty="0">
                <a:solidFill>
                  <a:srgbClr val="3E3F3E"/>
                </a:solidFill>
                <a:effectLst/>
                <a:latin typeface="Crimson Text"/>
              </a:rPr>
              <a:t>       in </a:t>
            </a:r>
            <a:r>
              <a:rPr lang="it-IT" b="1" i="0" u="none" strike="noStrike" dirty="0" err="1">
                <a:solidFill>
                  <a:srgbClr val="3E3F3E"/>
                </a:solidFill>
                <a:effectLst/>
                <a:latin typeface="Crimson Text"/>
              </a:rPr>
              <a:t>celu</a:t>
            </a:r>
            <a:r>
              <a:rPr lang="it-IT" b="1" i="0" u="none" strike="noStrike" dirty="0">
                <a:solidFill>
                  <a:srgbClr val="3E3F3E"/>
                </a:solidFill>
                <a:effectLst/>
                <a:latin typeface="Crimson Text"/>
              </a:rPr>
              <a:t> l’</a:t>
            </a:r>
            <a:r>
              <a:rPr lang="it-IT" b="1" i="0" u="none" strike="noStrike" dirty="0" err="1">
                <a:solidFill>
                  <a:srgbClr val="3E3F3E"/>
                </a:solidFill>
                <a:effectLst/>
                <a:latin typeface="Crimson Text"/>
              </a:rPr>
              <a:t>ài</a:t>
            </a:r>
            <a:r>
              <a:rPr lang="it-IT" b="1" i="0" u="none" strike="noStrike" dirty="0">
                <a:solidFill>
                  <a:srgbClr val="3E3F3E"/>
                </a:solidFill>
                <a:effectLst/>
                <a:latin typeface="Crimson Text"/>
              </a:rPr>
              <a:t> formate </a:t>
            </a:r>
            <a:r>
              <a:rPr lang="it-IT" b="1" i="0" u="none" strike="noStrike" dirty="0" err="1">
                <a:solidFill>
                  <a:srgbClr val="3E3F3E"/>
                </a:solidFill>
                <a:effectLst/>
                <a:latin typeface="Crimson Text"/>
              </a:rPr>
              <a:t>clarite</a:t>
            </a:r>
            <a:r>
              <a:rPr lang="it-IT" b="1" i="0" u="none" strike="noStrike" dirty="0">
                <a:solidFill>
                  <a:srgbClr val="3E3F3E"/>
                </a:solidFill>
                <a:effectLst/>
                <a:latin typeface="Crimson Text"/>
              </a:rPr>
              <a:t> et </a:t>
            </a:r>
            <a:r>
              <a:rPr lang="it-IT" b="1" i="0" u="none" strike="noStrike" dirty="0" err="1">
                <a:solidFill>
                  <a:srgbClr val="3E3F3E"/>
                </a:solidFill>
                <a:effectLst/>
                <a:latin typeface="Crimson Text"/>
              </a:rPr>
              <a:t>pretiose</a:t>
            </a:r>
            <a:r>
              <a:rPr lang="it-IT" b="1" i="0" u="none" strike="noStrike" dirty="0">
                <a:solidFill>
                  <a:srgbClr val="3E3F3E"/>
                </a:solidFill>
                <a:effectLst/>
                <a:latin typeface="Crimson Text"/>
              </a:rPr>
              <a:t> et belle.</a:t>
            </a:r>
            <a:br>
              <a:rPr lang="it-IT" dirty="0"/>
            </a:br>
            <a:r>
              <a:rPr lang="it-IT" b="1" i="0" u="none" strike="noStrike" dirty="0">
                <a:solidFill>
                  <a:srgbClr val="3E3F3E"/>
                </a:solidFill>
                <a:effectLst/>
                <a:latin typeface="Crimson Text"/>
              </a:rPr>
              <a:t>       Laudato </a:t>
            </a:r>
            <a:r>
              <a:rPr lang="it-IT" b="1" i="0" u="none" strike="noStrike" dirty="0" err="1">
                <a:solidFill>
                  <a:srgbClr val="3E3F3E"/>
                </a:solidFill>
                <a:effectLst/>
                <a:latin typeface="Crimson Text"/>
              </a:rPr>
              <a:t>si’</a:t>
            </a:r>
            <a:r>
              <a:rPr lang="it-IT" b="1" i="0" u="none" strike="noStrike" dirty="0">
                <a:solidFill>
                  <a:srgbClr val="3E3F3E"/>
                </a:solidFill>
                <a:effectLst/>
                <a:latin typeface="Crimson Text"/>
              </a:rPr>
              <a:t>, mi’ Signore, per frate vento</a:t>
            </a:r>
            <a:br>
              <a:rPr lang="it-IT" dirty="0"/>
            </a:br>
            <a:r>
              <a:rPr lang="it-IT" b="1" i="0" u="none" strike="noStrike" dirty="0">
                <a:solidFill>
                  <a:srgbClr val="3E3F3E"/>
                </a:solidFill>
                <a:effectLst/>
                <a:latin typeface="Crimson Text"/>
              </a:rPr>
              <a:t>       et per aere et nubilo et sereno et onne tempo,</a:t>
            </a:r>
            <a:br>
              <a:rPr lang="it-IT" dirty="0"/>
            </a:br>
            <a:r>
              <a:rPr lang="it-IT" b="1" i="0" u="none" strike="noStrike" dirty="0">
                <a:solidFill>
                  <a:srgbClr val="3E3F3E"/>
                </a:solidFill>
                <a:effectLst/>
                <a:latin typeface="Crimson Text"/>
              </a:rPr>
              <a:t>       per lo quale a le tue creature </a:t>
            </a:r>
            <a:r>
              <a:rPr lang="it-IT" b="1" i="0" u="none" strike="noStrike" dirty="0" err="1">
                <a:solidFill>
                  <a:srgbClr val="3E3F3E"/>
                </a:solidFill>
                <a:effectLst/>
                <a:latin typeface="Crimson Text"/>
              </a:rPr>
              <a:t>dài</a:t>
            </a:r>
            <a:r>
              <a:rPr lang="it-IT" b="1" i="0" u="none" strike="noStrike" dirty="0">
                <a:solidFill>
                  <a:srgbClr val="3E3F3E"/>
                </a:solidFill>
                <a:effectLst/>
                <a:latin typeface="Crimson Text"/>
              </a:rPr>
              <a:t> </a:t>
            </a:r>
            <a:r>
              <a:rPr lang="it-IT" b="1" i="0" u="none" strike="noStrike" dirty="0" err="1">
                <a:solidFill>
                  <a:srgbClr val="3E3F3E"/>
                </a:solidFill>
                <a:effectLst/>
                <a:latin typeface="Crimson Text"/>
              </a:rPr>
              <a:t>sustentamento</a:t>
            </a:r>
            <a:r>
              <a:rPr lang="it-IT" b="1" i="0" u="none" strike="noStrike" dirty="0">
                <a:solidFill>
                  <a:srgbClr val="3E3F3E"/>
                </a:solidFill>
                <a:effectLst/>
                <a:latin typeface="Crimson Text"/>
              </a:rPr>
              <a:t>.</a:t>
            </a:r>
            <a:br>
              <a:rPr lang="it-IT" dirty="0"/>
            </a:br>
            <a:r>
              <a:rPr lang="it-IT" b="0" i="0" u="none" strike="noStrike" dirty="0">
                <a:solidFill>
                  <a:srgbClr val="3E3F3E"/>
                </a:solidFill>
                <a:effectLst/>
                <a:latin typeface="Crimson Text"/>
              </a:rPr>
              <a:t>15</a:t>
            </a:r>
            <a:r>
              <a:rPr lang="it-IT" b="1" i="0" u="none" strike="noStrike" dirty="0">
                <a:solidFill>
                  <a:srgbClr val="3E3F3E"/>
                </a:solidFill>
                <a:effectLst/>
                <a:latin typeface="Crimson Text"/>
              </a:rPr>
              <a:t>        Laudato </a:t>
            </a:r>
            <a:r>
              <a:rPr lang="it-IT" b="1" i="0" u="none" strike="noStrike" dirty="0" err="1">
                <a:solidFill>
                  <a:srgbClr val="3E3F3E"/>
                </a:solidFill>
                <a:effectLst/>
                <a:latin typeface="Crimson Text"/>
              </a:rPr>
              <a:t>si’</a:t>
            </a:r>
            <a:r>
              <a:rPr lang="it-IT" b="1" i="0" u="none" strike="noStrike" dirty="0">
                <a:solidFill>
                  <a:srgbClr val="3E3F3E"/>
                </a:solidFill>
                <a:effectLst/>
                <a:latin typeface="Crimson Text"/>
              </a:rPr>
              <a:t>, mi’ Signore, per </a:t>
            </a:r>
            <a:r>
              <a:rPr lang="it-IT" b="1" i="0" u="none" strike="noStrike" dirty="0" err="1">
                <a:solidFill>
                  <a:srgbClr val="3E3F3E"/>
                </a:solidFill>
                <a:effectLst/>
                <a:latin typeface="Crimson Text"/>
              </a:rPr>
              <a:t>sor’acqua</a:t>
            </a:r>
            <a:r>
              <a:rPr lang="it-IT" b="1" i="0" u="none" strike="noStrike" dirty="0">
                <a:solidFill>
                  <a:srgbClr val="3E3F3E"/>
                </a:solidFill>
                <a:effectLst/>
                <a:latin typeface="Crimson Text"/>
              </a:rPr>
              <a:t>,</a:t>
            </a:r>
            <a:br>
              <a:rPr lang="it-IT" dirty="0"/>
            </a:br>
            <a:r>
              <a:rPr lang="it-IT" b="1" i="0" u="none" strike="noStrike" dirty="0">
                <a:solidFill>
                  <a:srgbClr val="3E3F3E"/>
                </a:solidFill>
                <a:effectLst/>
                <a:latin typeface="Crimson Text"/>
              </a:rPr>
              <a:t>       la quale è multo utile et umile et </a:t>
            </a:r>
            <a:r>
              <a:rPr lang="it-IT" b="1" i="0" u="none" strike="noStrike" dirty="0" err="1">
                <a:solidFill>
                  <a:srgbClr val="3E3F3E"/>
                </a:solidFill>
                <a:effectLst/>
                <a:latin typeface="Crimson Text"/>
              </a:rPr>
              <a:t>pretiosa</a:t>
            </a:r>
            <a:r>
              <a:rPr lang="it-IT" b="1" i="0" u="none" strike="noStrike" dirty="0">
                <a:solidFill>
                  <a:srgbClr val="3E3F3E"/>
                </a:solidFill>
                <a:effectLst/>
                <a:latin typeface="Crimson Text"/>
              </a:rPr>
              <a:t> et casta.</a:t>
            </a:r>
            <a:br>
              <a:rPr lang="it-IT" dirty="0"/>
            </a:br>
            <a:r>
              <a:rPr lang="it-IT" b="1" i="0" u="none" strike="noStrike" dirty="0">
                <a:solidFill>
                  <a:srgbClr val="3E3F3E"/>
                </a:solidFill>
                <a:effectLst/>
                <a:latin typeface="Crimson Text"/>
              </a:rPr>
              <a:t>       Laudato </a:t>
            </a:r>
            <a:r>
              <a:rPr lang="it-IT" b="1" i="0" u="none" strike="noStrike" dirty="0" err="1">
                <a:solidFill>
                  <a:srgbClr val="3E3F3E"/>
                </a:solidFill>
                <a:effectLst/>
                <a:latin typeface="Crimson Text"/>
              </a:rPr>
              <a:t>si’</a:t>
            </a:r>
            <a:r>
              <a:rPr lang="it-IT" b="1" i="0" u="none" strike="noStrike" dirty="0">
                <a:solidFill>
                  <a:srgbClr val="3E3F3E"/>
                </a:solidFill>
                <a:effectLst/>
                <a:latin typeface="Crimson Text"/>
              </a:rPr>
              <a:t>, mi’ Signore, per frate </a:t>
            </a:r>
            <a:r>
              <a:rPr lang="it-IT" b="1" i="0" u="none" strike="noStrike" dirty="0" err="1">
                <a:solidFill>
                  <a:srgbClr val="3E3F3E"/>
                </a:solidFill>
                <a:effectLst/>
                <a:latin typeface="Crimson Text"/>
              </a:rPr>
              <a:t>focu</a:t>
            </a:r>
            <a:r>
              <a:rPr lang="it-IT" b="1" i="0" u="none" strike="noStrike" dirty="0">
                <a:solidFill>
                  <a:srgbClr val="3E3F3E"/>
                </a:solidFill>
                <a:effectLst/>
                <a:latin typeface="Crimson Text"/>
              </a:rPr>
              <a:t>,</a:t>
            </a:r>
            <a:br>
              <a:rPr lang="it-IT" dirty="0"/>
            </a:br>
            <a:r>
              <a:rPr lang="it-IT" b="1" i="0" u="none" strike="noStrike" dirty="0">
                <a:solidFill>
                  <a:srgbClr val="3E3F3E"/>
                </a:solidFill>
                <a:effectLst/>
                <a:latin typeface="Crimson Text"/>
              </a:rPr>
              <a:t>       per lo quale </a:t>
            </a:r>
            <a:r>
              <a:rPr lang="it-IT" b="1" i="0" u="none" strike="noStrike" dirty="0" err="1">
                <a:solidFill>
                  <a:srgbClr val="3E3F3E"/>
                </a:solidFill>
                <a:effectLst/>
                <a:latin typeface="Crimson Text"/>
              </a:rPr>
              <a:t>ennallumini</a:t>
            </a:r>
            <a:r>
              <a:rPr lang="it-IT" b="1" i="0" u="none" strike="noStrike" dirty="0">
                <a:solidFill>
                  <a:srgbClr val="3E3F3E"/>
                </a:solidFill>
                <a:effectLst/>
                <a:latin typeface="Crimson Text"/>
              </a:rPr>
              <a:t> la </a:t>
            </a:r>
            <a:r>
              <a:rPr lang="it-IT" b="1" i="0" u="none" strike="noStrike" dirty="0" err="1">
                <a:solidFill>
                  <a:srgbClr val="3E3F3E"/>
                </a:solidFill>
                <a:effectLst/>
                <a:latin typeface="Crimson Text"/>
              </a:rPr>
              <a:t>nocte</a:t>
            </a:r>
            <a:r>
              <a:rPr lang="it-IT" b="1" i="0" u="none" strike="noStrike" dirty="0">
                <a:solidFill>
                  <a:srgbClr val="3E3F3E"/>
                </a:solidFill>
                <a:effectLst/>
                <a:latin typeface="Crimson Text"/>
              </a:rPr>
              <a:t>:</a:t>
            </a:r>
            <a:br>
              <a:rPr lang="it-IT" dirty="0"/>
            </a:br>
            <a:r>
              <a:rPr lang="it-IT" b="1" i="0" u="none" strike="noStrike" dirty="0">
                <a:solidFill>
                  <a:srgbClr val="3E3F3E"/>
                </a:solidFill>
                <a:effectLst/>
                <a:latin typeface="Crimson Text"/>
              </a:rPr>
              <a:t>       ed ello è bello et </a:t>
            </a:r>
            <a:r>
              <a:rPr lang="it-IT" b="1" i="0" u="none" strike="noStrike" dirty="0" err="1">
                <a:solidFill>
                  <a:srgbClr val="3E3F3E"/>
                </a:solidFill>
                <a:effectLst/>
                <a:latin typeface="Crimson Text"/>
              </a:rPr>
              <a:t>iocundo</a:t>
            </a:r>
            <a:r>
              <a:rPr lang="it-IT" b="1" i="0" u="none" strike="noStrike" dirty="0">
                <a:solidFill>
                  <a:srgbClr val="3E3F3E"/>
                </a:solidFill>
                <a:effectLst/>
                <a:latin typeface="Crimson Text"/>
              </a:rPr>
              <a:t> et robustoso et forte.</a:t>
            </a:r>
            <a:endParaRPr lang="it-IT" dirty="0"/>
          </a:p>
        </p:txBody>
      </p:sp>
    </p:spTree>
    <p:extLst>
      <p:ext uri="{BB962C8B-B14F-4D97-AF65-F5344CB8AC3E}">
        <p14:creationId xmlns:p14="http://schemas.microsoft.com/office/powerpoint/2010/main" val="3959628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D671CA-FC98-C66C-EFD0-F7439E07398B}"/>
              </a:ext>
            </a:extLst>
          </p:cNvPr>
          <p:cNvSpPr>
            <a:spLocks noGrp="1"/>
          </p:cNvSpPr>
          <p:nvPr>
            <p:ph type="title"/>
          </p:nvPr>
        </p:nvSpPr>
        <p:spPr>
          <a:xfrm>
            <a:off x="846221" y="-826001"/>
            <a:ext cx="10515600" cy="1325563"/>
          </a:xfrm>
        </p:spPr>
        <p:txBody>
          <a:bodyPr/>
          <a:lstStyle/>
          <a:p>
            <a:endParaRPr lang="it-IT"/>
          </a:p>
        </p:txBody>
      </p:sp>
      <p:sp>
        <p:nvSpPr>
          <p:cNvPr id="3" name="Segnaposto contenuto 2">
            <a:extLst>
              <a:ext uri="{FF2B5EF4-FFF2-40B4-BE49-F238E27FC236}">
                <a16:creationId xmlns:a16="http://schemas.microsoft.com/office/drawing/2014/main" id="{AAECD94B-5FCD-3A6E-0A5F-5681D847E795}"/>
              </a:ext>
            </a:extLst>
          </p:cNvPr>
          <p:cNvSpPr>
            <a:spLocks noGrp="1"/>
          </p:cNvSpPr>
          <p:nvPr>
            <p:ph idx="1"/>
          </p:nvPr>
        </p:nvSpPr>
        <p:spPr>
          <a:xfrm>
            <a:off x="838200" y="365125"/>
            <a:ext cx="10515600" cy="5811838"/>
          </a:xfrm>
        </p:spPr>
        <p:txBody>
          <a:bodyPr>
            <a:normAutofit/>
          </a:bodyPr>
          <a:lstStyle/>
          <a:p>
            <a:r>
              <a:rPr lang="it-IT" b="1" i="0" u="none" strike="noStrike" dirty="0">
                <a:solidFill>
                  <a:srgbClr val="3E3F3E"/>
                </a:solidFill>
                <a:effectLst/>
                <a:latin typeface="Crimson Text"/>
              </a:rPr>
              <a:t>Laudato </a:t>
            </a:r>
            <a:r>
              <a:rPr lang="it-IT" b="1" i="0" u="none" strike="noStrike" dirty="0" err="1">
                <a:solidFill>
                  <a:srgbClr val="3E3F3E"/>
                </a:solidFill>
                <a:effectLst/>
                <a:latin typeface="Crimson Text"/>
              </a:rPr>
              <a:t>si’</a:t>
            </a:r>
            <a:r>
              <a:rPr lang="it-IT" b="1" i="0" u="none" strike="noStrike" dirty="0">
                <a:solidFill>
                  <a:srgbClr val="3E3F3E"/>
                </a:solidFill>
                <a:effectLst/>
                <a:latin typeface="Crimson Text"/>
              </a:rPr>
              <a:t>, mi’ Signore, per sora nostra </a:t>
            </a:r>
            <a:r>
              <a:rPr lang="it-IT" b="1" i="0" u="none" strike="noStrike" dirty="0" err="1">
                <a:solidFill>
                  <a:srgbClr val="3E3F3E"/>
                </a:solidFill>
                <a:effectLst/>
                <a:latin typeface="Crimson Text"/>
              </a:rPr>
              <a:t>matre</a:t>
            </a:r>
            <a:r>
              <a:rPr lang="it-IT" b="1" i="0" u="none" strike="noStrike" dirty="0">
                <a:solidFill>
                  <a:srgbClr val="3E3F3E"/>
                </a:solidFill>
                <a:effectLst/>
                <a:latin typeface="Crimson Text"/>
              </a:rPr>
              <a:t> terra,</a:t>
            </a:r>
            <a:br>
              <a:rPr lang="it-IT" dirty="0"/>
            </a:br>
            <a:r>
              <a:rPr lang="it-IT" b="1" i="0" u="none" strike="noStrike" dirty="0">
                <a:solidFill>
                  <a:srgbClr val="3E3F3E"/>
                </a:solidFill>
                <a:effectLst/>
                <a:latin typeface="Crimson Text"/>
              </a:rPr>
              <a:t>       la quale ne </a:t>
            </a:r>
            <a:r>
              <a:rPr lang="it-IT" b="1" i="0" u="none" strike="noStrike" dirty="0" err="1">
                <a:solidFill>
                  <a:srgbClr val="3E3F3E"/>
                </a:solidFill>
                <a:effectLst/>
                <a:latin typeface="Crimson Text"/>
              </a:rPr>
              <a:t>sustenta</a:t>
            </a:r>
            <a:r>
              <a:rPr lang="it-IT" b="1" i="0" u="none" strike="noStrike" dirty="0">
                <a:solidFill>
                  <a:srgbClr val="3E3F3E"/>
                </a:solidFill>
                <a:effectLst/>
                <a:latin typeface="Crimson Text"/>
              </a:rPr>
              <a:t> et governa,</a:t>
            </a:r>
            <a:br>
              <a:rPr lang="it-IT" dirty="0"/>
            </a:br>
            <a:r>
              <a:rPr lang="it-IT" b="1" i="0" u="none" strike="noStrike" dirty="0">
                <a:solidFill>
                  <a:srgbClr val="3E3F3E"/>
                </a:solidFill>
                <a:effectLst/>
                <a:latin typeface="Crimson Text"/>
              </a:rPr>
              <a:t>       et produce diversi </a:t>
            </a:r>
            <a:r>
              <a:rPr lang="it-IT" b="1" i="0" u="none" strike="noStrike" dirty="0" err="1">
                <a:solidFill>
                  <a:srgbClr val="3E3F3E"/>
                </a:solidFill>
                <a:effectLst/>
                <a:latin typeface="Crimson Text"/>
              </a:rPr>
              <a:t>fructi</a:t>
            </a:r>
            <a:r>
              <a:rPr lang="it-IT" b="1" i="0" u="none" strike="noStrike" dirty="0">
                <a:solidFill>
                  <a:srgbClr val="3E3F3E"/>
                </a:solidFill>
                <a:effectLst/>
                <a:latin typeface="Crimson Text"/>
              </a:rPr>
              <a:t> con coloriti </a:t>
            </a:r>
            <a:r>
              <a:rPr lang="it-IT" b="1" i="0" u="none" strike="noStrike" dirty="0" err="1">
                <a:solidFill>
                  <a:srgbClr val="3E3F3E"/>
                </a:solidFill>
                <a:effectLst/>
                <a:latin typeface="Crimson Text"/>
              </a:rPr>
              <a:t>flori</a:t>
            </a:r>
            <a:r>
              <a:rPr lang="it-IT" b="1" i="0" u="none" strike="noStrike" dirty="0">
                <a:solidFill>
                  <a:srgbClr val="3E3F3E"/>
                </a:solidFill>
                <a:effectLst/>
                <a:latin typeface="Crimson Text"/>
              </a:rPr>
              <a:t> et </a:t>
            </a:r>
            <a:r>
              <a:rPr lang="it-IT" b="1" i="0" u="none" strike="noStrike" dirty="0" err="1">
                <a:solidFill>
                  <a:srgbClr val="3E3F3E"/>
                </a:solidFill>
                <a:effectLst/>
                <a:latin typeface="Crimson Text"/>
              </a:rPr>
              <a:t>herba</a:t>
            </a:r>
            <a:r>
              <a:rPr lang="it-IT" b="1" i="0" u="none" strike="noStrike" dirty="0">
                <a:solidFill>
                  <a:srgbClr val="3E3F3E"/>
                </a:solidFill>
                <a:effectLst/>
                <a:latin typeface="Crimson Text"/>
              </a:rPr>
              <a:t>.</a:t>
            </a:r>
            <a:br>
              <a:rPr lang="it-IT" dirty="0"/>
            </a:br>
            <a:r>
              <a:rPr lang="it-IT" b="1" i="0" u="none" strike="noStrike" dirty="0">
                <a:solidFill>
                  <a:srgbClr val="3E3F3E"/>
                </a:solidFill>
                <a:effectLst/>
                <a:latin typeface="Crimson Text"/>
              </a:rPr>
              <a:t>       Laudato </a:t>
            </a:r>
            <a:r>
              <a:rPr lang="it-IT" b="1" i="0" u="none" strike="noStrike" dirty="0" err="1">
                <a:solidFill>
                  <a:srgbClr val="3E3F3E"/>
                </a:solidFill>
                <a:effectLst/>
                <a:latin typeface="Crimson Text"/>
              </a:rPr>
              <a:t>si’</a:t>
            </a:r>
            <a:r>
              <a:rPr lang="it-IT" b="1" i="0" u="none" strike="noStrike" dirty="0">
                <a:solidFill>
                  <a:srgbClr val="3E3F3E"/>
                </a:solidFill>
                <a:effectLst/>
                <a:latin typeface="Crimson Text"/>
              </a:rPr>
              <a:t>, mi’ Signore, per quelli </a:t>
            </a:r>
            <a:r>
              <a:rPr lang="it-IT" b="1" i="0" u="none" strike="noStrike" dirty="0" err="1">
                <a:solidFill>
                  <a:srgbClr val="3E3F3E"/>
                </a:solidFill>
                <a:effectLst/>
                <a:latin typeface="Crimson Text"/>
              </a:rPr>
              <a:t>ke</a:t>
            </a:r>
            <a:r>
              <a:rPr lang="it-IT" b="1" i="0" u="none" strike="noStrike" dirty="0">
                <a:solidFill>
                  <a:srgbClr val="3E3F3E"/>
                </a:solidFill>
                <a:effectLst/>
                <a:latin typeface="Crimson Text"/>
              </a:rPr>
              <a:t> perdonano per lo tuo amore</a:t>
            </a:r>
            <a:br>
              <a:rPr lang="it-IT" dirty="0"/>
            </a:br>
            <a:r>
              <a:rPr lang="it-IT" b="1" i="0" u="none" strike="noStrike" dirty="0">
                <a:solidFill>
                  <a:srgbClr val="3E3F3E"/>
                </a:solidFill>
                <a:effectLst/>
                <a:latin typeface="Crimson Text"/>
              </a:rPr>
              <a:t>       et sostengo </a:t>
            </a:r>
            <a:r>
              <a:rPr lang="it-IT" b="1" i="0" u="none" strike="noStrike" dirty="0" err="1">
                <a:solidFill>
                  <a:srgbClr val="3E3F3E"/>
                </a:solidFill>
                <a:effectLst/>
                <a:latin typeface="Crimson Text"/>
              </a:rPr>
              <a:t>infirmitate</a:t>
            </a:r>
            <a:r>
              <a:rPr lang="it-IT" b="1" i="0" u="none" strike="noStrike" dirty="0">
                <a:solidFill>
                  <a:srgbClr val="3E3F3E"/>
                </a:solidFill>
                <a:effectLst/>
                <a:latin typeface="Crimson Text"/>
              </a:rPr>
              <a:t> et </a:t>
            </a:r>
            <a:r>
              <a:rPr lang="it-IT" b="1" i="0" u="none" strike="noStrike" dirty="0" err="1">
                <a:solidFill>
                  <a:srgbClr val="3E3F3E"/>
                </a:solidFill>
                <a:effectLst/>
                <a:latin typeface="Crimson Text"/>
              </a:rPr>
              <a:t>tribulatione</a:t>
            </a:r>
            <a:r>
              <a:rPr lang="it-IT" b="1" i="0" u="none" strike="noStrike" dirty="0">
                <a:solidFill>
                  <a:srgbClr val="3E3F3E"/>
                </a:solidFill>
                <a:effectLst/>
                <a:latin typeface="Crimson Text"/>
              </a:rPr>
              <a:t>.</a:t>
            </a:r>
            <a:br>
              <a:rPr lang="it-IT" dirty="0"/>
            </a:br>
            <a:r>
              <a:rPr lang="it-IT" b="0" i="0" u="none" strike="noStrike" dirty="0">
                <a:solidFill>
                  <a:srgbClr val="3E3F3E"/>
                </a:solidFill>
                <a:effectLst/>
                <a:latin typeface="Crimson Text"/>
              </a:rPr>
              <a:t>25</a:t>
            </a:r>
            <a:r>
              <a:rPr lang="it-IT" b="1" i="0" u="none" strike="noStrike" dirty="0">
                <a:solidFill>
                  <a:srgbClr val="3E3F3E"/>
                </a:solidFill>
                <a:effectLst/>
                <a:latin typeface="Crimson Text"/>
              </a:rPr>
              <a:t>        Beati quelli </a:t>
            </a:r>
            <a:r>
              <a:rPr lang="it-IT" b="1" i="0" u="none" strike="noStrike" dirty="0" err="1">
                <a:solidFill>
                  <a:srgbClr val="3E3F3E"/>
                </a:solidFill>
                <a:effectLst/>
                <a:latin typeface="Crimson Text"/>
              </a:rPr>
              <a:t>ke</a:t>
            </a:r>
            <a:r>
              <a:rPr lang="it-IT" b="1" i="0" u="none" strike="noStrike" dirty="0">
                <a:solidFill>
                  <a:srgbClr val="3E3F3E"/>
                </a:solidFill>
                <a:effectLst/>
                <a:latin typeface="Crimson Text"/>
              </a:rPr>
              <a:t> ’l sosterranno in pace,</a:t>
            </a:r>
            <a:br>
              <a:rPr lang="it-IT" dirty="0"/>
            </a:br>
            <a:r>
              <a:rPr lang="it-IT" b="1" i="0" u="none" strike="noStrike" dirty="0">
                <a:solidFill>
                  <a:srgbClr val="3E3F3E"/>
                </a:solidFill>
                <a:effectLst/>
                <a:latin typeface="Crimson Text"/>
              </a:rPr>
              <a:t>       ka da te, Altissimo, </a:t>
            </a:r>
            <a:r>
              <a:rPr lang="it-IT" b="1" i="0" u="none" strike="noStrike" dirty="0" err="1">
                <a:solidFill>
                  <a:srgbClr val="3E3F3E"/>
                </a:solidFill>
                <a:effectLst/>
                <a:latin typeface="Crimson Text"/>
              </a:rPr>
              <a:t>sirano</a:t>
            </a:r>
            <a:r>
              <a:rPr lang="it-IT" b="1" i="0" u="none" strike="noStrike" dirty="0">
                <a:solidFill>
                  <a:srgbClr val="3E3F3E"/>
                </a:solidFill>
                <a:effectLst/>
                <a:latin typeface="Crimson Text"/>
              </a:rPr>
              <a:t> incoronati.</a:t>
            </a:r>
            <a:br>
              <a:rPr lang="it-IT" dirty="0"/>
            </a:br>
            <a:r>
              <a:rPr lang="it-IT" b="1" i="0" u="none" strike="noStrike" dirty="0">
                <a:solidFill>
                  <a:srgbClr val="3E3F3E"/>
                </a:solidFill>
                <a:effectLst/>
                <a:latin typeface="Crimson Text"/>
              </a:rPr>
              <a:t>       Laudato </a:t>
            </a:r>
            <a:r>
              <a:rPr lang="it-IT" b="1" i="0" u="none" strike="noStrike" dirty="0" err="1">
                <a:solidFill>
                  <a:srgbClr val="3E3F3E"/>
                </a:solidFill>
                <a:effectLst/>
                <a:latin typeface="Crimson Text"/>
              </a:rPr>
              <a:t>si’</a:t>
            </a:r>
            <a:r>
              <a:rPr lang="it-IT" b="1" i="0" u="none" strike="noStrike" dirty="0">
                <a:solidFill>
                  <a:srgbClr val="3E3F3E"/>
                </a:solidFill>
                <a:effectLst/>
                <a:latin typeface="Crimson Text"/>
              </a:rPr>
              <a:t>, mi’ Signore, per sora nostra morte corporale,</a:t>
            </a:r>
            <a:br>
              <a:rPr lang="it-IT" dirty="0"/>
            </a:br>
            <a:r>
              <a:rPr lang="it-IT" b="1" i="0" u="none" strike="noStrike" dirty="0">
                <a:solidFill>
                  <a:srgbClr val="3E3F3E"/>
                </a:solidFill>
                <a:effectLst/>
                <a:latin typeface="Crimson Text"/>
              </a:rPr>
              <a:t>       da la quale </a:t>
            </a:r>
            <a:r>
              <a:rPr lang="it-IT" b="1" i="0" u="none" strike="noStrike" dirty="0" err="1">
                <a:solidFill>
                  <a:srgbClr val="3E3F3E"/>
                </a:solidFill>
                <a:effectLst/>
                <a:latin typeface="Crimson Text"/>
              </a:rPr>
              <a:t>nullu</a:t>
            </a:r>
            <a:r>
              <a:rPr lang="it-IT" b="1" i="0" u="none" strike="noStrike" dirty="0">
                <a:solidFill>
                  <a:srgbClr val="3E3F3E"/>
                </a:solidFill>
                <a:effectLst/>
                <a:latin typeface="Crimson Text"/>
              </a:rPr>
              <a:t> homo vivente </a:t>
            </a:r>
            <a:r>
              <a:rPr lang="it-IT" b="1" i="0" u="none" strike="noStrike" dirty="0" err="1">
                <a:solidFill>
                  <a:srgbClr val="3E3F3E"/>
                </a:solidFill>
                <a:effectLst/>
                <a:latin typeface="Crimson Text"/>
              </a:rPr>
              <a:t>pò</a:t>
            </a:r>
            <a:r>
              <a:rPr lang="it-IT" b="1" i="0" u="none" strike="noStrike" dirty="0">
                <a:solidFill>
                  <a:srgbClr val="3E3F3E"/>
                </a:solidFill>
                <a:effectLst/>
                <a:latin typeface="Crimson Text"/>
              </a:rPr>
              <a:t> </a:t>
            </a:r>
            <a:r>
              <a:rPr lang="it-IT" b="1" i="0" u="none" strike="noStrike" dirty="0" err="1">
                <a:solidFill>
                  <a:srgbClr val="3E3F3E"/>
                </a:solidFill>
                <a:effectLst/>
                <a:latin typeface="Crimson Text"/>
              </a:rPr>
              <a:t>skappare</a:t>
            </a:r>
            <a:r>
              <a:rPr lang="it-IT" b="1" i="0" u="none" strike="noStrike" dirty="0">
                <a:solidFill>
                  <a:srgbClr val="3E3F3E"/>
                </a:solidFill>
                <a:effectLst/>
                <a:latin typeface="Crimson Text"/>
              </a:rPr>
              <a:t>:</a:t>
            </a:r>
            <a:br>
              <a:rPr lang="it-IT" dirty="0"/>
            </a:br>
            <a:r>
              <a:rPr lang="it-IT" b="1" i="0" u="none" strike="noStrike" dirty="0">
                <a:solidFill>
                  <a:srgbClr val="3E3F3E"/>
                </a:solidFill>
                <a:effectLst/>
                <a:latin typeface="Crimson Text"/>
              </a:rPr>
              <a:t>       guai a </a:t>
            </a:r>
            <a:r>
              <a:rPr lang="it-IT" b="1" i="0" u="none" strike="noStrike" dirty="0" err="1">
                <a:solidFill>
                  <a:srgbClr val="3E3F3E"/>
                </a:solidFill>
                <a:effectLst/>
                <a:latin typeface="Crimson Text"/>
              </a:rPr>
              <a:t>cquelli</a:t>
            </a:r>
            <a:r>
              <a:rPr lang="it-IT" b="1" i="0" u="none" strike="noStrike" dirty="0">
                <a:solidFill>
                  <a:srgbClr val="3E3F3E"/>
                </a:solidFill>
                <a:effectLst/>
                <a:latin typeface="Crimson Text"/>
              </a:rPr>
              <a:t> </a:t>
            </a:r>
            <a:r>
              <a:rPr lang="it-IT" b="1" i="0" u="none" strike="noStrike" dirty="0" err="1">
                <a:solidFill>
                  <a:srgbClr val="3E3F3E"/>
                </a:solidFill>
                <a:effectLst/>
                <a:latin typeface="Crimson Text"/>
              </a:rPr>
              <a:t>ke</a:t>
            </a:r>
            <a:r>
              <a:rPr lang="it-IT" b="1" i="0" u="none" strike="noStrike" dirty="0">
                <a:solidFill>
                  <a:srgbClr val="3E3F3E"/>
                </a:solidFill>
                <a:effectLst/>
                <a:latin typeface="Crimson Text"/>
              </a:rPr>
              <a:t> </a:t>
            </a:r>
            <a:r>
              <a:rPr lang="it-IT" b="1" i="0" u="none" strike="noStrike" dirty="0" err="1">
                <a:solidFill>
                  <a:srgbClr val="3E3F3E"/>
                </a:solidFill>
                <a:effectLst/>
                <a:latin typeface="Crimson Text"/>
              </a:rPr>
              <a:t>morrano</a:t>
            </a:r>
            <a:r>
              <a:rPr lang="it-IT" b="1" i="0" u="none" strike="noStrike" dirty="0">
                <a:solidFill>
                  <a:srgbClr val="3E3F3E"/>
                </a:solidFill>
                <a:effectLst/>
                <a:latin typeface="Crimson Text"/>
              </a:rPr>
              <a:t> ne le peccata mortali;</a:t>
            </a:r>
            <a:br>
              <a:rPr lang="it-IT" b="1" dirty="0">
                <a:solidFill>
                  <a:srgbClr val="3E3F3E"/>
                </a:solidFill>
                <a:effectLst/>
                <a:latin typeface="Montserrat" pitchFamily="2" charset="77"/>
              </a:rPr>
            </a:br>
            <a:endParaRPr lang="it-IT" b="1" dirty="0">
              <a:solidFill>
                <a:srgbClr val="3E3F3E"/>
              </a:solidFill>
              <a:effectLst/>
              <a:latin typeface="Montserrat" pitchFamily="2" charset="77"/>
            </a:endParaRPr>
          </a:p>
          <a:p>
            <a:endParaRPr lang="it-IT" dirty="0"/>
          </a:p>
        </p:txBody>
      </p:sp>
    </p:spTree>
    <p:extLst>
      <p:ext uri="{BB962C8B-B14F-4D97-AF65-F5344CB8AC3E}">
        <p14:creationId xmlns:p14="http://schemas.microsoft.com/office/powerpoint/2010/main" val="782137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52CA38-75CD-2B8A-8F6A-1D229901CC7D}"/>
              </a:ext>
            </a:extLst>
          </p:cNvPr>
          <p:cNvSpPr>
            <a:spLocks noGrp="1"/>
          </p:cNvSpPr>
          <p:nvPr>
            <p:ph type="title"/>
          </p:nvPr>
        </p:nvSpPr>
        <p:spPr>
          <a:xfrm>
            <a:off x="838200" y="-826001"/>
            <a:ext cx="10515600" cy="1325563"/>
          </a:xfrm>
        </p:spPr>
        <p:txBody>
          <a:bodyPr/>
          <a:lstStyle/>
          <a:p>
            <a:endParaRPr lang="it-IT" dirty="0"/>
          </a:p>
        </p:txBody>
      </p:sp>
      <p:sp>
        <p:nvSpPr>
          <p:cNvPr id="3" name="Segnaposto contenuto 2">
            <a:extLst>
              <a:ext uri="{FF2B5EF4-FFF2-40B4-BE49-F238E27FC236}">
                <a16:creationId xmlns:a16="http://schemas.microsoft.com/office/drawing/2014/main" id="{66E63B46-523C-8213-B3F4-5CF6199A7DC4}"/>
              </a:ext>
            </a:extLst>
          </p:cNvPr>
          <p:cNvSpPr>
            <a:spLocks noGrp="1"/>
          </p:cNvSpPr>
          <p:nvPr>
            <p:ph idx="1"/>
          </p:nvPr>
        </p:nvSpPr>
        <p:spPr>
          <a:xfrm>
            <a:off x="838200" y="1913020"/>
            <a:ext cx="10515600" cy="5418974"/>
          </a:xfrm>
        </p:spPr>
        <p:txBody>
          <a:bodyPr/>
          <a:lstStyle/>
          <a:p>
            <a:r>
              <a:rPr lang="it-IT" b="1" dirty="0">
                <a:solidFill>
                  <a:srgbClr val="3E3F3E"/>
                </a:solidFill>
                <a:effectLst/>
                <a:latin typeface="Crimson Text"/>
              </a:rPr>
              <a:t>beati quelli </a:t>
            </a:r>
            <a:r>
              <a:rPr lang="it-IT" b="1" dirty="0" err="1">
                <a:solidFill>
                  <a:srgbClr val="3E3F3E"/>
                </a:solidFill>
                <a:effectLst/>
                <a:latin typeface="Crimson Text"/>
              </a:rPr>
              <a:t>ke</a:t>
            </a:r>
            <a:r>
              <a:rPr lang="it-IT" b="1" dirty="0">
                <a:solidFill>
                  <a:srgbClr val="3E3F3E"/>
                </a:solidFill>
                <a:effectLst/>
                <a:latin typeface="Crimson Text"/>
              </a:rPr>
              <a:t> </a:t>
            </a:r>
            <a:r>
              <a:rPr lang="it-IT" b="1" dirty="0" err="1">
                <a:solidFill>
                  <a:srgbClr val="3E3F3E"/>
                </a:solidFill>
                <a:effectLst/>
                <a:latin typeface="Crimson Text"/>
              </a:rPr>
              <a:t>trovarà</a:t>
            </a:r>
            <a:r>
              <a:rPr lang="it-IT" b="1" dirty="0">
                <a:solidFill>
                  <a:srgbClr val="3E3F3E"/>
                </a:solidFill>
                <a:effectLst/>
                <a:latin typeface="Crimson Text"/>
              </a:rPr>
              <a:t> ne le tue </a:t>
            </a:r>
            <a:r>
              <a:rPr lang="it-IT" b="1" dirty="0" err="1">
                <a:solidFill>
                  <a:srgbClr val="3E3F3E"/>
                </a:solidFill>
                <a:effectLst/>
                <a:latin typeface="Crimson Text"/>
              </a:rPr>
              <a:t>sanctissime</a:t>
            </a:r>
            <a:r>
              <a:rPr lang="it-IT" b="1" dirty="0">
                <a:solidFill>
                  <a:srgbClr val="3E3F3E"/>
                </a:solidFill>
                <a:effectLst/>
                <a:latin typeface="Crimson Text"/>
              </a:rPr>
              <a:t> </a:t>
            </a:r>
            <a:r>
              <a:rPr lang="it-IT" b="1" dirty="0" err="1">
                <a:solidFill>
                  <a:srgbClr val="3E3F3E"/>
                </a:solidFill>
                <a:effectLst/>
                <a:latin typeface="Crimson Text"/>
              </a:rPr>
              <a:t>voluntati</a:t>
            </a:r>
            <a:r>
              <a:rPr lang="it-IT" b="1" dirty="0">
                <a:solidFill>
                  <a:srgbClr val="3E3F3E"/>
                </a:solidFill>
                <a:effectLst/>
                <a:latin typeface="Crimson Text"/>
              </a:rPr>
              <a:t>,</a:t>
            </a:r>
            <a:br>
              <a:rPr lang="it-IT" b="1" dirty="0">
                <a:solidFill>
                  <a:srgbClr val="3E3F3E"/>
                </a:solidFill>
                <a:effectLst/>
                <a:latin typeface="Crimson Text"/>
              </a:rPr>
            </a:br>
            <a:r>
              <a:rPr lang="it-IT" b="1" dirty="0">
                <a:solidFill>
                  <a:srgbClr val="3E3F3E"/>
                </a:solidFill>
                <a:effectLst/>
                <a:latin typeface="Crimson Text"/>
              </a:rPr>
              <a:t>       ka la morte </a:t>
            </a:r>
            <a:r>
              <a:rPr lang="it-IT" b="1" dirty="0" err="1">
                <a:solidFill>
                  <a:srgbClr val="3E3F3E"/>
                </a:solidFill>
                <a:effectLst/>
                <a:latin typeface="Crimson Text"/>
              </a:rPr>
              <a:t>secunda</a:t>
            </a:r>
            <a:r>
              <a:rPr lang="it-IT" b="1" dirty="0">
                <a:solidFill>
                  <a:srgbClr val="3E3F3E"/>
                </a:solidFill>
                <a:effectLst/>
                <a:latin typeface="Crimson Text"/>
              </a:rPr>
              <a:t> no ’l </a:t>
            </a:r>
            <a:r>
              <a:rPr lang="it-IT" b="1" dirty="0" err="1">
                <a:solidFill>
                  <a:srgbClr val="3E3F3E"/>
                </a:solidFill>
                <a:effectLst/>
                <a:latin typeface="Crimson Text"/>
              </a:rPr>
              <a:t>farrà</a:t>
            </a:r>
            <a:r>
              <a:rPr lang="it-IT" b="1" dirty="0">
                <a:solidFill>
                  <a:srgbClr val="3E3F3E"/>
                </a:solidFill>
                <a:effectLst/>
                <a:latin typeface="Crimson Text"/>
              </a:rPr>
              <a:t> male.</a:t>
            </a:r>
            <a:br>
              <a:rPr lang="it-IT" b="1" dirty="0">
                <a:solidFill>
                  <a:srgbClr val="3E3F3E"/>
                </a:solidFill>
                <a:effectLst/>
                <a:latin typeface="Crimson Text"/>
              </a:rPr>
            </a:br>
            <a:r>
              <a:rPr lang="it-IT" b="1" dirty="0">
                <a:solidFill>
                  <a:srgbClr val="3E3F3E"/>
                </a:solidFill>
                <a:effectLst/>
                <a:latin typeface="Crimson Text"/>
              </a:rPr>
              <a:t>       </a:t>
            </a:r>
            <a:r>
              <a:rPr lang="it-IT" b="1" dirty="0" err="1">
                <a:solidFill>
                  <a:srgbClr val="3E3F3E"/>
                </a:solidFill>
                <a:effectLst/>
                <a:latin typeface="Crimson Text"/>
              </a:rPr>
              <a:t>Laudate</a:t>
            </a:r>
            <a:r>
              <a:rPr lang="it-IT" b="1" dirty="0">
                <a:solidFill>
                  <a:srgbClr val="3E3F3E"/>
                </a:solidFill>
                <a:effectLst/>
                <a:latin typeface="Crimson Text"/>
              </a:rPr>
              <a:t> et </a:t>
            </a:r>
            <a:r>
              <a:rPr lang="it-IT" b="1" dirty="0" err="1">
                <a:solidFill>
                  <a:srgbClr val="3E3F3E"/>
                </a:solidFill>
                <a:effectLst/>
                <a:latin typeface="Crimson Text"/>
              </a:rPr>
              <a:t>benedicete</a:t>
            </a:r>
            <a:r>
              <a:rPr lang="it-IT" b="1" dirty="0">
                <a:solidFill>
                  <a:srgbClr val="3E3F3E"/>
                </a:solidFill>
                <a:effectLst/>
                <a:latin typeface="Crimson Text"/>
              </a:rPr>
              <a:t> mi’ Signore et </a:t>
            </a:r>
            <a:r>
              <a:rPr lang="it-IT" b="1" dirty="0" err="1">
                <a:solidFill>
                  <a:srgbClr val="3E3F3E"/>
                </a:solidFill>
                <a:effectLst/>
                <a:latin typeface="Crimson Text"/>
              </a:rPr>
              <a:t>rengratiate</a:t>
            </a:r>
            <a:br>
              <a:rPr lang="it-IT" b="1" dirty="0">
                <a:solidFill>
                  <a:srgbClr val="3E3F3E"/>
                </a:solidFill>
                <a:effectLst/>
                <a:latin typeface="Crimson Text"/>
              </a:rPr>
            </a:br>
            <a:r>
              <a:rPr lang="it-IT" b="1" dirty="0">
                <a:solidFill>
                  <a:srgbClr val="3E3F3E"/>
                </a:solidFill>
                <a:effectLst/>
                <a:latin typeface="Crimson Text"/>
              </a:rPr>
              <a:t>       e </a:t>
            </a:r>
            <a:r>
              <a:rPr lang="it-IT" b="1" dirty="0" err="1">
                <a:solidFill>
                  <a:srgbClr val="3E3F3E"/>
                </a:solidFill>
                <a:effectLst/>
                <a:latin typeface="Crimson Text"/>
              </a:rPr>
              <a:t>serviateli</a:t>
            </a:r>
            <a:r>
              <a:rPr lang="it-IT" b="1" dirty="0">
                <a:solidFill>
                  <a:srgbClr val="3E3F3E"/>
                </a:solidFill>
                <a:effectLst/>
                <a:latin typeface="Crimson Text"/>
              </a:rPr>
              <a:t> </a:t>
            </a:r>
            <a:r>
              <a:rPr lang="it-IT" b="1" dirty="0" err="1">
                <a:solidFill>
                  <a:srgbClr val="3E3F3E"/>
                </a:solidFill>
                <a:effectLst/>
                <a:latin typeface="Crimson Text"/>
              </a:rPr>
              <a:t>cum</a:t>
            </a:r>
            <a:r>
              <a:rPr lang="it-IT" b="1" dirty="0">
                <a:solidFill>
                  <a:srgbClr val="3E3F3E"/>
                </a:solidFill>
                <a:effectLst/>
                <a:latin typeface="Crimson Text"/>
              </a:rPr>
              <a:t> grande </a:t>
            </a:r>
            <a:r>
              <a:rPr lang="it-IT" b="1" dirty="0" err="1">
                <a:solidFill>
                  <a:srgbClr val="3E3F3E"/>
                </a:solidFill>
                <a:effectLst/>
                <a:latin typeface="Crimson Text"/>
              </a:rPr>
              <a:t>umilitate</a:t>
            </a:r>
            <a:r>
              <a:rPr lang="it-IT" b="1" dirty="0">
                <a:solidFill>
                  <a:srgbClr val="3E3F3E"/>
                </a:solidFill>
                <a:effectLst/>
                <a:latin typeface="Crimson Text"/>
              </a:rPr>
              <a:t>.</a:t>
            </a:r>
            <a:br>
              <a:rPr lang="it-IT" b="1" dirty="0">
                <a:solidFill>
                  <a:srgbClr val="3E3F3E"/>
                </a:solidFill>
                <a:effectLst/>
                <a:latin typeface="Crimson Text"/>
              </a:rPr>
            </a:br>
            <a:endParaRPr lang="it-IT" b="1" dirty="0">
              <a:solidFill>
                <a:srgbClr val="3E3F3E"/>
              </a:solidFill>
              <a:effectLst/>
              <a:latin typeface="Crimson Text"/>
            </a:endParaRPr>
          </a:p>
          <a:p>
            <a:endParaRPr lang="it-IT" dirty="0"/>
          </a:p>
        </p:txBody>
      </p:sp>
    </p:spTree>
    <p:extLst>
      <p:ext uri="{BB962C8B-B14F-4D97-AF65-F5344CB8AC3E}">
        <p14:creationId xmlns:p14="http://schemas.microsoft.com/office/powerpoint/2010/main" val="172060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049FBF-3D7A-1817-F89A-BDC5908DDDD4}"/>
              </a:ext>
            </a:extLst>
          </p:cNvPr>
          <p:cNvSpPr>
            <a:spLocks noGrp="1"/>
          </p:cNvSpPr>
          <p:nvPr>
            <p:ph type="title"/>
          </p:nvPr>
        </p:nvSpPr>
        <p:spPr/>
        <p:txBody>
          <a:bodyPr/>
          <a:lstStyle/>
          <a:p>
            <a:r>
              <a:rPr lang="it-IT" dirty="0"/>
              <a:t>0.1 Premessa</a:t>
            </a:r>
          </a:p>
        </p:txBody>
      </p:sp>
      <p:sp>
        <p:nvSpPr>
          <p:cNvPr id="3" name="Segnaposto contenuto 2">
            <a:extLst>
              <a:ext uri="{FF2B5EF4-FFF2-40B4-BE49-F238E27FC236}">
                <a16:creationId xmlns:a16="http://schemas.microsoft.com/office/drawing/2014/main" id="{A6471004-5645-3EFF-066D-6FFC1CDA581E}"/>
              </a:ext>
            </a:extLst>
          </p:cNvPr>
          <p:cNvSpPr>
            <a:spLocks noGrp="1"/>
          </p:cNvSpPr>
          <p:nvPr>
            <p:ph idx="1"/>
          </p:nvPr>
        </p:nvSpPr>
        <p:spPr/>
        <p:txBody>
          <a:bodyPr/>
          <a:lstStyle/>
          <a:p>
            <a:r>
              <a:rPr lang="it-IT" dirty="0"/>
              <a:t>«la letteratura non serve a niente»</a:t>
            </a:r>
          </a:p>
          <a:p>
            <a:endParaRPr lang="it-IT" dirty="0"/>
          </a:p>
          <a:p>
            <a:endParaRPr lang="it-IT" dirty="0"/>
          </a:p>
        </p:txBody>
      </p:sp>
    </p:spTree>
    <p:extLst>
      <p:ext uri="{BB962C8B-B14F-4D97-AF65-F5344CB8AC3E}">
        <p14:creationId xmlns:p14="http://schemas.microsoft.com/office/powerpoint/2010/main" val="3012713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E97751-3B02-4C80-95AF-EF3DDCA67DC5}"/>
              </a:ext>
            </a:extLst>
          </p:cNvPr>
          <p:cNvSpPr>
            <a:spLocks noGrp="1"/>
          </p:cNvSpPr>
          <p:nvPr>
            <p:ph type="title"/>
          </p:nvPr>
        </p:nvSpPr>
        <p:spPr/>
        <p:txBody>
          <a:bodyPr/>
          <a:lstStyle/>
          <a:p>
            <a:r>
              <a:rPr lang="it-IT" dirty="0"/>
              <a:t>Gli «strappi» nel Laudes </a:t>
            </a:r>
            <a:r>
              <a:rPr lang="it-IT" dirty="0" err="1"/>
              <a:t>creaturarum</a:t>
            </a:r>
            <a:endParaRPr lang="it-IT" dirty="0"/>
          </a:p>
        </p:txBody>
      </p:sp>
      <p:sp>
        <p:nvSpPr>
          <p:cNvPr id="3" name="Segnaposto contenuto 2">
            <a:extLst>
              <a:ext uri="{FF2B5EF4-FFF2-40B4-BE49-F238E27FC236}">
                <a16:creationId xmlns:a16="http://schemas.microsoft.com/office/drawing/2014/main" id="{716DA90A-EC20-2EA0-51B0-07ACBF85EA0A}"/>
              </a:ext>
            </a:extLst>
          </p:cNvPr>
          <p:cNvSpPr>
            <a:spLocks noGrp="1"/>
          </p:cNvSpPr>
          <p:nvPr>
            <p:ph idx="1"/>
          </p:nvPr>
        </p:nvSpPr>
        <p:spPr/>
        <p:txBody>
          <a:bodyPr>
            <a:normAutofit fontScale="85000" lnSpcReduction="20000"/>
          </a:bodyPr>
          <a:lstStyle/>
          <a:p>
            <a:r>
              <a:rPr lang="it-IT" dirty="0"/>
              <a:t>Inno  ma in volgare (umbro colto)</a:t>
            </a:r>
          </a:p>
          <a:p>
            <a:r>
              <a:rPr lang="it-IT" dirty="0"/>
              <a:t>Transcodificazione (si riusa un dato materiale cambiandone il significato): qui si usa il materiale dell’ascetismo ma se ne cambia il significato approdando alla laicità:</a:t>
            </a:r>
          </a:p>
          <a:p>
            <a:pPr marL="0" indent="0">
              <a:buNone/>
            </a:pPr>
            <a:r>
              <a:rPr lang="it-IT" dirty="0"/>
              <a:t>- </a:t>
            </a:r>
            <a:r>
              <a:rPr lang="it-IT" dirty="0" err="1"/>
              <a:t>Auctoritas</a:t>
            </a:r>
            <a:r>
              <a:rPr lang="it-IT" dirty="0"/>
              <a:t> perché materiali tradizione religiosa(salmo 148), canto dei fanciulli (profeta Daniele), beatitudine dei Vangeli</a:t>
            </a:r>
          </a:p>
          <a:p>
            <a:pPr>
              <a:buFontTx/>
              <a:buChar char="-"/>
            </a:pPr>
            <a:r>
              <a:rPr lang="it-IT" dirty="0"/>
              <a:t>Ascetismo/Gerarchizzazione (Dio, astri, terra, uomo); ascetismo/ dicotomia di valore (universo è strumento per lodare Dio; la gloria è dovuta solo a Dio)</a:t>
            </a:r>
          </a:p>
          <a:p>
            <a:pPr>
              <a:buFontTx/>
              <a:buChar char="-"/>
            </a:pPr>
            <a:r>
              <a:rPr lang="it-IT" dirty="0"/>
              <a:t>Transcodificazione: tutti gli elementi materiali, naturali, terrestri sono positivi: TUTTA LA FISICITA’ è ESALTATA</a:t>
            </a:r>
          </a:p>
          <a:p>
            <a:pPr>
              <a:buFontTx/>
              <a:buChar char="-"/>
            </a:pPr>
            <a:r>
              <a:rPr lang="it-IT" dirty="0"/>
              <a:t>UTILE: la realtà è vista nella sua utilità all’UOMO, alla VITA QUOTIDIANA. QUOTIDIANITA’ + / Nuova gerarchia: DIO/Sole è FRATELLO. DIO è DENTRO le cose. Le cose sono positive.</a:t>
            </a:r>
          </a:p>
        </p:txBody>
      </p:sp>
    </p:spTree>
    <p:extLst>
      <p:ext uri="{BB962C8B-B14F-4D97-AF65-F5344CB8AC3E}">
        <p14:creationId xmlns:p14="http://schemas.microsoft.com/office/powerpoint/2010/main" val="42077286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56CB42-E825-144E-57AB-8CD35302375B}"/>
              </a:ext>
            </a:extLst>
          </p:cNvPr>
          <p:cNvSpPr>
            <a:spLocks noGrp="1"/>
          </p:cNvSpPr>
          <p:nvPr>
            <p:ph type="title"/>
          </p:nvPr>
        </p:nvSpPr>
        <p:spPr/>
        <p:txBody>
          <a:bodyPr/>
          <a:lstStyle/>
          <a:p>
            <a:r>
              <a:rPr lang="it-IT" dirty="0"/>
              <a:t>PUNTO DI ARRIVO</a:t>
            </a:r>
          </a:p>
        </p:txBody>
      </p:sp>
      <p:sp>
        <p:nvSpPr>
          <p:cNvPr id="3" name="Segnaposto contenuto 2">
            <a:extLst>
              <a:ext uri="{FF2B5EF4-FFF2-40B4-BE49-F238E27FC236}">
                <a16:creationId xmlns:a16="http://schemas.microsoft.com/office/drawing/2014/main" id="{EB1992BA-18BD-BAF0-DDD6-AF988D1702D5}"/>
              </a:ext>
            </a:extLst>
          </p:cNvPr>
          <p:cNvSpPr>
            <a:spLocks noGrp="1"/>
          </p:cNvSpPr>
          <p:nvPr>
            <p:ph idx="1"/>
          </p:nvPr>
        </p:nvSpPr>
        <p:spPr/>
        <p:txBody>
          <a:bodyPr/>
          <a:lstStyle/>
          <a:p>
            <a:r>
              <a:rPr lang="it-IT" dirty="0"/>
              <a:t>Cancellazione  della caducità: le cose hanno valore anche nel loro limite, così come sono</a:t>
            </a:r>
            <a:r>
              <a:rPr lang="it-IT"/>
              <a:t>. </a:t>
            </a:r>
          </a:p>
          <a:p>
            <a:r>
              <a:rPr lang="it-IT"/>
              <a:t>Vince </a:t>
            </a:r>
            <a:r>
              <a:rPr lang="it-IT" dirty="0"/>
              <a:t>sempre la vita. Morte è solo passaggio di stato della vita.</a:t>
            </a:r>
          </a:p>
          <a:p>
            <a:r>
              <a:rPr lang="it-IT" dirty="0"/>
              <a:t>Visione della vita che valorizza il terreno di per sé, non come funzione per arrivare a Dio</a:t>
            </a:r>
          </a:p>
        </p:txBody>
      </p:sp>
    </p:spTree>
    <p:extLst>
      <p:ext uri="{BB962C8B-B14F-4D97-AF65-F5344CB8AC3E}">
        <p14:creationId xmlns:p14="http://schemas.microsoft.com/office/powerpoint/2010/main" val="862181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4" name="Rectangle 2053">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49" name="Immagine 1" descr="Piccolo dizionario delle onomatopee Disney (terza parte: P - Z)">
            <a:extLst>
              <a:ext uri="{FF2B5EF4-FFF2-40B4-BE49-F238E27FC236}">
                <a16:creationId xmlns:a16="http://schemas.microsoft.com/office/drawing/2014/main" id="{B7E2DAC2-B0E1-459C-4D7B-3795DAF7E9BD}"/>
              </a:ext>
            </a:extLst>
          </p:cNvPr>
          <p:cNvPicPr>
            <a:picLocks noChangeAspect="1" noChangeArrowheads="1"/>
          </p:cNvPicPr>
          <p:nvPr/>
        </p:nvPicPr>
        <p:blipFill rotWithShape="1">
          <a:blip r:embed="rId2" r:link="rId3">
            <a:extLst>
              <a:ext uri="{28A0092B-C50C-407E-A947-70E740481C1C}">
                <a14:useLocalDpi xmlns:a14="http://schemas.microsoft.com/office/drawing/2010/main" val="0"/>
              </a:ext>
            </a:extLst>
          </a:blip>
          <a:srcRect t="25671" r="9090" b="-1"/>
          <a:stretch>
            <a:fillRect/>
          </a:stretch>
        </p:blipFill>
        <p:spPr bwMode="auto">
          <a:xfrm>
            <a:off x="3522468" y="10"/>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6" name="Rectangle 2055">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olo 1">
            <a:extLst>
              <a:ext uri="{FF2B5EF4-FFF2-40B4-BE49-F238E27FC236}">
                <a16:creationId xmlns:a16="http://schemas.microsoft.com/office/drawing/2014/main" id="{899E5F0E-D152-FC61-AAB3-DB8FDA2B08D8}"/>
              </a:ext>
            </a:extLst>
          </p:cNvPr>
          <p:cNvSpPr>
            <a:spLocks noGrp="1"/>
          </p:cNvSpPr>
          <p:nvPr>
            <p:ph type="title"/>
          </p:nvPr>
        </p:nvSpPr>
        <p:spPr>
          <a:xfrm>
            <a:off x="371094" y="1161288"/>
            <a:ext cx="3438144" cy="1124712"/>
          </a:xfrm>
        </p:spPr>
        <p:txBody>
          <a:bodyPr anchor="b">
            <a:normAutofit/>
          </a:bodyPr>
          <a:lstStyle/>
          <a:p>
            <a:r>
              <a:rPr lang="it-IT" sz="2800" dirty="0"/>
              <a:t>0.1 Premessa</a:t>
            </a:r>
          </a:p>
        </p:txBody>
      </p:sp>
      <p:sp>
        <p:nvSpPr>
          <p:cNvPr id="2058" name="Rectangle 2057">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60" name="Rectangle 2059">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egnaposto contenuto 2">
            <a:extLst>
              <a:ext uri="{FF2B5EF4-FFF2-40B4-BE49-F238E27FC236}">
                <a16:creationId xmlns:a16="http://schemas.microsoft.com/office/drawing/2014/main" id="{345D95BF-5BFD-A30D-35AC-78A99253CB4E}"/>
              </a:ext>
            </a:extLst>
          </p:cNvPr>
          <p:cNvSpPr>
            <a:spLocks noGrp="1"/>
          </p:cNvSpPr>
          <p:nvPr>
            <p:ph idx="1"/>
          </p:nvPr>
        </p:nvSpPr>
        <p:spPr>
          <a:xfrm>
            <a:off x="371094" y="2718054"/>
            <a:ext cx="3438906" cy="3207258"/>
          </a:xfrm>
        </p:spPr>
        <p:txBody>
          <a:bodyPr anchor="t">
            <a:normAutofit/>
          </a:bodyPr>
          <a:lstStyle/>
          <a:p>
            <a:pPr lvl="1"/>
            <a:r>
              <a:rPr lang="it-IT" sz="1700"/>
              <a:t>«La letteratura non serve a niente»</a:t>
            </a:r>
          </a:p>
          <a:p>
            <a:endParaRPr lang="it-IT" sz="1700"/>
          </a:p>
          <a:p>
            <a:pPr marL="0" indent="0">
              <a:buNone/>
            </a:pPr>
            <a:endParaRPr lang="it-IT" sz="1700"/>
          </a:p>
        </p:txBody>
      </p:sp>
      <p:sp>
        <p:nvSpPr>
          <p:cNvPr id="5" name="Rectangle 2">
            <a:extLst>
              <a:ext uri="{FF2B5EF4-FFF2-40B4-BE49-F238E27FC236}">
                <a16:creationId xmlns:a16="http://schemas.microsoft.com/office/drawing/2014/main" id="{C8D64CBC-DE68-C1D0-26BA-1085FF4A2893}"/>
              </a:ext>
            </a:extLst>
          </p:cNvPr>
          <p:cNvSpPr>
            <a:spLocks noChangeArrowheads="1"/>
          </p:cNvSpPr>
          <p:nvPr/>
        </p:nvSpPr>
        <p:spPr bwMode="auto">
          <a:xfrm flipV="1">
            <a:off x="6086104" y="-1"/>
            <a:ext cx="610589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163314187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34C889-C2D9-4751-25E2-67D1964E3915}"/>
              </a:ext>
            </a:extLst>
          </p:cNvPr>
          <p:cNvSpPr>
            <a:spLocks noGrp="1"/>
          </p:cNvSpPr>
          <p:nvPr>
            <p:ph type="title"/>
          </p:nvPr>
        </p:nvSpPr>
        <p:spPr/>
        <p:txBody>
          <a:bodyPr/>
          <a:lstStyle/>
          <a:p>
            <a:r>
              <a:rPr lang="it-IT" dirty="0"/>
              <a:t>La letteratura fa</a:t>
            </a:r>
          </a:p>
        </p:txBody>
      </p:sp>
      <p:sp>
        <p:nvSpPr>
          <p:cNvPr id="3" name="Segnaposto contenuto 2">
            <a:extLst>
              <a:ext uri="{FF2B5EF4-FFF2-40B4-BE49-F238E27FC236}">
                <a16:creationId xmlns:a16="http://schemas.microsoft.com/office/drawing/2014/main" id="{BD910943-5331-40A7-0296-A5D0AE45178A}"/>
              </a:ext>
            </a:extLst>
          </p:cNvPr>
          <p:cNvSpPr>
            <a:spLocks noGrp="1"/>
          </p:cNvSpPr>
          <p:nvPr>
            <p:ph idx="1"/>
          </p:nvPr>
        </p:nvSpPr>
        <p:spPr/>
        <p:txBody>
          <a:bodyPr>
            <a:normAutofit/>
          </a:bodyPr>
          <a:lstStyle/>
          <a:p>
            <a:r>
              <a:rPr lang="it-IT" sz="1800" dirty="0">
                <a:latin typeface="Calibri" panose="020F0502020204030204" pitchFamily="34" charset="0"/>
                <a:ea typeface="Calibri" panose="020F0502020204030204" pitchFamily="34" charset="0"/>
                <a:cs typeface="Times New Roman" panose="02020603050405020304" pitchFamily="18" charset="0"/>
              </a:rPr>
              <a:t>Fa </a:t>
            </a:r>
            <a:r>
              <a:rPr lang="it-IT" sz="1800" dirty="0">
                <a:effectLst/>
                <a:latin typeface="Calibri" panose="020F0502020204030204" pitchFamily="34" charset="0"/>
                <a:ea typeface="Calibri" panose="020F0502020204030204" pitchFamily="34" charset="0"/>
                <a:cs typeface="Times New Roman" panose="02020603050405020304" pitchFamily="18" charset="0"/>
              </a:rPr>
              <a:t>vivere più vite  (Umberto Eco). </a:t>
            </a:r>
            <a:r>
              <a:rPr lang="it-IT" sz="1800" dirty="0">
                <a:latin typeface="Calibri" panose="020F0502020204030204" pitchFamily="34" charset="0"/>
                <a:cs typeface="Times New Roman" panose="02020603050405020304" pitchFamily="18" charset="0"/>
              </a:rPr>
              <a:t>Tecnica di istruzione dell’immaginazione: fa vivere esperienze simulate</a:t>
            </a:r>
          </a:p>
          <a:p>
            <a:r>
              <a:rPr lang="it-IT" sz="1800" dirty="0">
                <a:latin typeface="Calibri" panose="020F0502020204030204" pitchFamily="34" charset="0"/>
                <a:cs typeface="Times New Roman" panose="02020603050405020304" pitchFamily="18" charset="0"/>
              </a:rPr>
              <a:t>Fa entrare in contatto con le variabili:  i personaggi dei testi e le scelte possibili (</a:t>
            </a:r>
            <a:r>
              <a:rPr lang="it-IT" sz="1800" i="1" dirty="0">
                <a:latin typeface="Calibri" panose="020F0502020204030204" pitchFamily="34" charset="0"/>
                <a:cs typeface="Times New Roman" panose="02020603050405020304" pitchFamily="18" charset="0"/>
              </a:rPr>
              <a:t>Vite che non sono la tua</a:t>
            </a:r>
            <a:r>
              <a:rPr lang="it-IT" sz="1800" dirty="0">
                <a:latin typeface="Calibri" panose="020F0502020204030204" pitchFamily="34" charset="0"/>
                <a:cs typeface="Times New Roman" panose="02020603050405020304" pitchFamily="18" charset="0"/>
              </a:rPr>
              <a:t>)</a:t>
            </a:r>
          </a:p>
          <a:p>
            <a:r>
              <a:rPr lang="it-IT" sz="1800" dirty="0">
                <a:latin typeface="Calibri" panose="020F0502020204030204" pitchFamily="34" charset="0"/>
                <a:cs typeface="Times New Roman" panose="02020603050405020304" pitchFamily="18" charset="0"/>
              </a:rPr>
              <a:t>Fa incontrare l’universale: «Questa è la parte più bella di tutta la letteratura: scoprire che i tuoi desideri sono desideri universali, che non sei solo o isolato da nessuno. Tu appartieni» (Francis Scott Fitzgerald)</a:t>
            </a:r>
          </a:p>
          <a:p>
            <a:r>
              <a:rPr lang="it-IT" sz="1800" dirty="0">
                <a:latin typeface="Calibri" panose="020F0502020204030204" pitchFamily="34" charset="0"/>
                <a:cs typeface="Times New Roman" panose="02020603050405020304" pitchFamily="18" charset="0"/>
              </a:rPr>
              <a:t>Fa più grande quel che chiamiamo «realtà», educandoci alle parole (contro la peste del linguaggio, </a:t>
            </a:r>
            <a:r>
              <a:rPr lang="it-IT" sz="1800" dirty="0" err="1">
                <a:latin typeface="Calibri" panose="020F0502020204030204" pitchFamily="34" charset="0"/>
                <a:cs typeface="Times New Roman" panose="02020603050405020304" pitchFamily="18" charset="0"/>
              </a:rPr>
              <a:t>cfr</a:t>
            </a:r>
            <a:r>
              <a:rPr lang="it-IT" sz="1800" dirty="0">
                <a:latin typeface="Calibri" panose="020F0502020204030204" pitchFamily="34" charset="0"/>
                <a:cs typeface="Times New Roman" panose="02020603050405020304" pitchFamily="18" charset="0"/>
              </a:rPr>
              <a:t> Calvino)</a:t>
            </a:r>
          </a:p>
          <a:p>
            <a:r>
              <a:rPr lang="it-IT" sz="1800" dirty="0">
                <a:latin typeface="Calibri" panose="020F0502020204030204" pitchFamily="34" charset="0"/>
                <a:cs typeface="Times New Roman" panose="02020603050405020304" pitchFamily="18" charset="0"/>
              </a:rPr>
              <a:t>Fa conoscere sé stessi: </a:t>
            </a:r>
            <a:r>
              <a:rPr lang="it-IT" sz="1800" i="1" dirty="0">
                <a:solidFill>
                  <a:srgbClr val="000000"/>
                </a:solidFill>
                <a:effectLst/>
                <a:latin typeface="-webkit-standard"/>
                <a:ea typeface="Times New Roman" panose="02020603050405020304" pitchFamily="18" charset="0"/>
                <a:cs typeface="Times New Roman" panose="02020603050405020304" pitchFamily="18" charset="0"/>
              </a:rPr>
              <a:t>Senza più dèi, oggi impariamo a conoscere i sentimenti attraverso la letteratura che ci insegna cos’è l’amore in tutte le sue varianti, e cosa sono il dolore, la disperazione, la speranza, la noia, lo spleen, la tragedia, la gioia. Una volta appresi questi sentimenti, siamo in grado di conoscere quello che proviamo, e, grazie alla descrizione letteraria, anche il corso e l’evoluzione del nostro stato d’animo. Questo è molto importante, perché è angosciante soffrire senza sapere di che cosa, così come suicidarsi perché l’angoscia non conosce il percorso dei sentimenti e il loro approdo, che un tempo i miti descrivevano, e oggi la letteratura descrive</a:t>
            </a:r>
            <a:r>
              <a:rPr lang="it-IT" sz="1800" dirty="0">
                <a:solidFill>
                  <a:srgbClr val="000000"/>
                </a:solidFill>
                <a:effectLst/>
                <a:latin typeface="-webkit-standard"/>
                <a:ea typeface="Times New Roman" panose="02020603050405020304" pitchFamily="18" charset="0"/>
                <a:cs typeface="Times New Roman" panose="02020603050405020304" pitchFamily="18" charset="0"/>
              </a:rPr>
              <a:t>. (Galimberti)</a:t>
            </a:r>
            <a:r>
              <a:rPr lang="it-IT" dirty="0">
                <a:effectLst/>
              </a:rPr>
              <a:t> </a:t>
            </a:r>
          </a:p>
          <a:p>
            <a:pPr>
              <a:lnSpc>
                <a:spcPct val="100000"/>
              </a:lnSpc>
            </a:pPr>
            <a:r>
              <a:rPr lang="it-IT" sz="1800" dirty="0">
                <a:latin typeface="Calibri" panose="020F0502020204030204" pitchFamily="34" charset="0"/>
                <a:cs typeface="Times New Roman" panose="02020603050405020304" pitchFamily="18" charset="0"/>
              </a:rPr>
              <a:t>Fa diminuire lo stress e previene la demenza (ricerche a Stanford)</a:t>
            </a:r>
          </a:p>
        </p:txBody>
      </p:sp>
    </p:spTree>
    <p:extLst>
      <p:ext uri="{BB962C8B-B14F-4D97-AF65-F5344CB8AC3E}">
        <p14:creationId xmlns:p14="http://schemas.microsoft.com/office/powerpoint/2010/main" val="525570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BBF4FF-D665-B637-CA24-DC685B630059}"/>
              </a:ext>
            </a:extLst>
          </p:cNvPr>
          <p:cNvSpPr>
            <a:spLocks noGrp="1"/>
          </p:cNvSpPr>
          <p:nvPr>
            <p:ph type="title"/>
          </p:nvPr>
        </p:nvSpPr>
        <p:spPr/>
        <p:txBody>
          <a:bodyPr/>
          <a:lstStyle/>
          <a:p>
            <a:r>
              <a:rPr lang="it-IT" dirty="0"/>
              <a:t>… e se non bastasse</a:t>
            </a:r>
          </a:p>
        </p:txBody>
      </p:sp>
      <p:sp>
        <p:nvSpPr>
          <p:cNvPr id="3" name="Segnaposto contenuto 2">
            <a:extLst>
              <a:ext uri="{FF2B5EF4-FFF2-40B4-BE49-F238E27FC236}">
                <a16:creationId xmlns:a16="http://schemas.microsoft.com/office/drawing/2014/main" id="{C40D2CD8-3A50-8AF1-3600-2A8712EFF979}"/>
              </a:ext>
            </a:extLst>
          </p:cNvPr>
          <p:cNvSpPr>
            <a:spLocks noGrp="1"/>
          </p:cNvSpPr>
          <p:nvPr>
            <p:ph idx="1"/>
          </p:nvPr>
        </p:nvSpPr>
        <p:spPr/>
        <p:txBody>
          <a:bodyPr/>
          <a:lstStyle/>
          <a:p>
            <a:r>
              <a:rPr lang="it-IT" sz="1800" dirty="0">
                <a:solidFill>
                  <a:srgbClr val="313133"/>
                </a:solidFill>
                <a:effectLst/>
                <a:latin typeface="Georgia" panose="02040502050405020303" pitchFamily="18" charset="0"/>
                <a:ea typeface="Calibri" panose="020F0502020204030204" pitchFamily="34" charset="0"/>
                <a:cs typeface="Georgia" panose="02040502050405020303" pitchFamily="18" charset="0"/>
              </a:rPr>
              <a:t>Michele Cometa, </a:t>
            </a:r>
            <a:r>
              <a:rPr lang="it-IT" sz="1800" i="1" dirty="0">
                <a:solidFill>
                  <a:srgbClr val="313133"/>
                </a:solidFill>
                <a:effectLst/>
                <a:latin typeface="Georgia" panose="02040502050405020303" pitchFamily="18" charset="0"/>
                <a:ea typeface="Calibri" panose="020F0502020204030204" pitchFamily="34" charset="0"/>
                <a:cs typeface="Georgia" panose="02040502050405020303" pitchFamily="18" charset="0"/>
              </a:rPr>
              <a:t>Perché le storie ci aiutano a vivere </a:t>
            </a:r>
            <a:r>
              <a:rPr lang="it-IT" sz="1800" dirty="0">
                <a:solidFill>
                  <a:srgbClr val="313133"/>
                </a:solidFill>
                <a:effectLst/>
                <a:latin typeface="Georgia" panose="02040502050405020303" pitchFamily="18" charset="0"/>
                <a:ea typeface="Calibri" panose="020F0502020204030204" pitchFamily="34" charset="0"/>
                <a:cs typeface="Georgia" panose="02040502050405020303" pitchFamily="18" charset="0"/>
              </a:rPr>
              <a:t>(Raffaello Cortina</a:t>
            </a:r>
            <a:r>
              <a:rPr lang="it-IT" sz="1200" dirty="0">
                <a:effectLst/>
              </a:rPr>
              <a:t> )</a:t>
            </a:r>
          </a:p>
          <a:p>
            <a:pPr marL="0" indent="0">
              <a:buNone/>
            </a:pPr>
            <a:r>
              <a:rPr lang="it-IT" sz="1800" dirty="0">
                <a:solidFill>
                  <a:srgbClr val="313133"/>
                </a:solidFill>
                <a:effectLst/>
                <a:latin typeface="Georgia" panose="02040502050405020303" pitchFamily="18" charset="0"/>
                <a:ea typeface="Calibri" panose="020F0502020204030204" pitchFamily="34" charset="0"/>
                <a:cs typeface="Georgia" panose="02040502050405020303" pitchFamily="18" charset="0"/>
              </a:rPr>
              <a:t>Lo </a:t>
            </a:r>
            <a:r>
              <a:rPr lang="it-IT" sz="1800" i="1" dirty="0">
                <a:solidFill>
                  <a:srgbClr val="313133"/>
                </a:solidFill>
                <a:effectLst/>
                <a:latin typeface="Georgia" panose="02040502050405020303" pitchFamily="18" charset="0"/>
                <a:ea typeface="Calibri" panose="020F0502020204030204" pitchFamily="34" charset="0"/>
                <a:cs typeface="Georgia" panose="02040502050405020303" pitchFamily="18" charset="0"/>
              </a:rPr>
              <a:t>story telling</a:t>
            </a:r>
            <a:r>
              <a:rPr lang="it-IT" sz="1800" dirty="0">
                <a:solidFill>
                  <a:srgbClr val="313133"/>
                </a:solidFill>
                <a:effectLst/>
                <a:latin typeface="Georgia" panose="02040502050405020303" pitchFamily="18" charset="0"/>
                <a:ea typeface="Calibri" panose="020F0502020204030204" pitchFamily="34" charset="0"/>
                <a:cs typeface="Georgia" panose="02040502050405020303" pitchFamily="18" charset="0"/>
              </a:rPr>
              <a:t>, da </a:t>
            </a:r>
            <a:r>
              <a:rPr lang="it-IT" sz="1800" dirty="0">
                <a:solidFill>
                  <a:srgbClr val="313133"/>
                </a:solidFill>
                <a:latin typeface="Georgia" panose="02040502050405020303" pitchFamily="18" charset="0"/>
                <a:ea typeface="Calibri" panose="020F0502020204030204" pitchFamily="34" charset="0"/>
                <a:cs typeface="Georgia" panose="02040502050405020303" pitchFamily="18" charset="0"/>
              </a:rPr>
              <a:t>una prospettiva antropologica, </a:t>
            </a:r>
            <a:r>
              <a:rPr lang="it-IT" sz="1800" dirty="0">
                <a:solidFill>
                  <a:srgbClr val="313133"/>
                </a:solidFill>
                <a:effectLst/>
                <a:latin typeface="Georgia" panose="02040502050405020303" pitchFamily="18" charset="0"/>
                <a:ea typeface="Calibri" panose="020F0502020204030204" pitchFamily="34" charset="0"/>
                <a:cs typeface="Georgia" panose="02040502050405020303" pitchFamily="18" charset="0"/>
              </a:rPr>
              <a:t> è una delle capacità fondamentali acquisite dall’</a:t>
            </a:r>
            <a:r>
              <a:rPr lang="it-IT" sz="1800" i="1" dirty="0">
                <a:solidFill>
                  <a:srgbClr val="313133"/>
                </a:solidFill>
                <a:effectLst/>
                <a:latin typeface="Georgia" panose="02040502050405020303" pitchFamily="18" charset="0"/>
                <a:ea typeface="Calibri" panose="020F0502020204030204" pitchFamily="34" charset="0"/>
                <a:cs typeface="Georgia" panose="02040502050405020303" pitchFamily="18" charset="0"/>
              </a:rPr>
              <a:t>homo sapiens</a:t>
            </a:r>
            <a:r>
              <a:rPr lang="it-IT" sz="1800" dirty="0">
                <a:solidFill>
                  <a:srgbClr val="313133"/>
                </a:solidFill>
                <a:effectLst/>
                <a:latin typeface="Georgia" panose="02040502050405020303" pitchFamily="18" charset="0"/>
                <a:ea typeface="Calibri" panose="020F0502020204030204" pitchFamily="34" charset="0"/>
                <a:cs typeface="Georgia" panose="02040502050405020303" pitchFamily="18" charset="0"/>
              </a:rPr>
              <a:t>, di cui vale la pena di esplorare l’ontogenesi e la filogenesi per rendersi conto di come dispositivi mentali necessari alla sopravvivenza siano acquisibili attraverso questa competenza. Per esempio la capacità di strutturare in senso temporale vicende passate stabilendo rapporti logico-causali nella successione dei fatti. Un’abilità che concorre a determinare l’identità della persona e la sua capacità di orientarsi nel mondo.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solidFill>
                  <a:srgbClr val="313133"/>
                </a:solidFill>
                <a:effectLst/>
                <a:latin typeface="Georgia" panose="02040502050405020303" pitchFamily="18" charset="0"/>
                <a:ea typeface="Calibri" panose="020F0502020204030204" pitchFamily="34" charset="0"/>
                <a:cs typeface="Georgia" panose="02040502050405020303" pitchFamily="18" charset="0"/>
              </a:rPr>
              <a:t>Da questo punto di vista lo studio di Cometa s’inquadra nella più generale tendenza alla de-estetizzazione del fatto artistico </a:t>
            </a:r>
            <a:endParaRPr lang="it-IT" dirty="0"/>
          </a:p>
        </p:txBody>
      </p:sp>
    </p:spTree>
    <p:extLst>
      <p:ext uri="{BB962C8B-B14F-4D97-AF65-F5344CB8AC3E}">
        <p14:creationId xmlns:p14="http://schemas.microsoft.com/office/powerpoint/2010/main" val="3419682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1D582A-AAFF-ABF7-DAC8-F4DB5A07F322}"/>
              </a:ext>
            </a:extLst>
          </p:cNvPr>
          <p:cNvSpPr>
            <a:spLocks noGrp="1"/>
          </p:cNvSpPr>
          <p:nvPr>
            <p:ph type="title"/>
          </p:nvPr>
        </p:nvSpPr>
        <p:spPr>
          <a:xfrm>
            <a:off x="762001" y="803325"/>
            <a:ext cx="5314536" cy="1325563"/>
          </a:xfrm>
        </p:spPr>
        <p:txBody>
          <a:bodyPr>
            <a:normAutofit/>
          </a:bodyPr>
          <a:lstStyle/>
          <a:p>
            <a:r>
              <a:rPr lang="it-IT"/>
              <a:t>0.2 Premessa</a:t>
            </a:r>
          </a:p>
        </p:txBody>
      </p:sp>
      <p:sp>
        <p:nvSpPr>
          <p:cNvPr id="3" name="Segnaposto contenuto 2">
            <a:extLst>
              <a:ext uri="{FF2B5EF4-FFF2-40B4-BE49-F238E27FC236}">
                <a16:creationId xmlns:a16="http://schemas.microsoft.com/office/drawing/2014/main" id="{1B811FC2-57B1-EB68-3A4E-79FF7CD55E9E}"/>
              </a:ext>
            </a:extLst>
          </p:cNvPr>
          <p:cNvSpPr>
            <a:spLocks noGrp="1"/>
          </p:cNvSpPr>
          <p:nvPr>
            <p:ph idx="1"/>
          </p:nvPr>
        </p:nvSpPr>
        <p:spPr>
          <a:xfrm>
            <a:off x="762000" y="2279018"/>
            <a:ext cx="5314543" cy="3375920"/>
          </a:xfrm>
        </p:spPr>
        <p:txBody>
          <a:bodyPr anchor="t">
            <a:normAutofit/>
          </a:bodyPr>
          <a:lstStyle/>
          <a:p>
            <a:r>
              <a:rPr lang="it-IT" sz="1500"/>
              <a:t>…ma la letteratura ha bisogno di un lettore</a:t>
            </a:r>
          </a:p>
          <a:p>
            <a:pPr marL="0" indent="0">
              <a:buNone/>
            </a:pPr>
            <a:endParaRPr lang="it-IT" sz="1500">
              <a:effectLst/>
              <a:latin typeface="Open Sans" panose="020B0606030504020204" pitchFamily="34" charset="0"/>
              <a:ea typeface="Calibri" panose="020F0502020204030204" pitchFamily="34" charset="0"/>
              <a:cs typeface="Times New Roman" panose="02020603050405020304" pitchFamily="18" charset="0"/>
            </a:endParaRPr>
          </a:p>
          <a:p>
            <a:pPr marL="0" indent="0">
              <a:buNone/>
            </a:pPr>
            <a:r>
              <a:rPr lang="it-IT" sz="1500">
                <a:effectLst/>
                <a:latin typeface="Open Sans" panose="020B0606030504020204" pitchFamily="34" charset="0"/>
                <a:ea typeface="Calibri" panose="020F0502020204030204" pitchFamily="34" charset="0"/>
                <a:cs typeface="Times New Roman" panose="02020603050405020304" pitchFamily="18" charset="0"/>
              </a:rPr>
              <a:t>I. Calvino, “Se una notte d’inverno un viaggiatore”:</a:t>
            </a:r>
          </a:p>
          <a:p>
            <a:pPr marL="0" indent="0">
              <a:buNone/>
            </a:pPr>
            <a:endParaRPr lang="it-IT" sz="1500">
              <a:effectLst/>
              <a:latin typeface="Open Sans" panose="020B0606030504020204" pitchFamily="34" charset="0"/>
              <a:ea typeface="Calibri" panose="020F0502020204030204" pitchFamily="34" charset="0"/>
              <a:cs typeface="Times New Roman" panose="02020603050405020304" pitchFamily="18" charset="0"/>
            </a:endParaRPr>
          </a:p>
          <a:p>
            <a:pPr marL="0" indent="0">
              <a:buNone/>
            </a:pPr>
            <a:r>
              <a:rPr lang="it-IT" sz="1500">
                <a:effectLst/>
                <a:latin typeface="Open Sans" panose="020B0606030504020204" pitchFamily="34" charset="0"/>
                <a:ea typeface="Calibri" panose="020F0502020204030204" pitchFamily="34" charset="0"/>
                <a:cs typeface="Times New Roman" panose="02020603050405020304" pitchFamily="18" charset="0"/>
              </a:rPr>
              <a:t>«Dai lettori m’aspetto che leggano nei miei libri qualcosa che io non sapevo, ma posso </a:t>
            </a:r>
          </a:p>
          <a:p>
            <a:pPr marL="0" indent="0">
              <a:buNone/>
            </a:pPr>
            <a:r>
              <a:rPr lang="it-IT" sz="1500">
                <a:effectLst/>
                <a:latin typeface="Open Sans" panose="020B0606030504020204" pitchFamily="34" charset="0"/>
                <a:ea typeface="Calibri" panose="020F0502020204030204" pitchFamily="34" charset="0"/>
                <a:cs typeface="Times New Roman" panose="02020603050405020304" pitchFamily="18" charset="0"/>
              </a:rPr>
              <a:t>aspettarmelo solo da quelli che s’aspettano di leggere qualcosa che non sapevano loro».  </a:t>
            </a:r>
          </a:p>
          <a:p>
            <a:pPr marL="0" indent="0">
              <a:buNone/>
            </a:pPr>
            <a:endParaRPr lang="it-IT" sz="1500">
              <a:latin typeface="Open Sans" panose="020B0606030504020204" pitchFamily="34" charset="0"/>
              <a:ea typeface="Calibri" panose="020F0502020204030204" pitchFamily="34" charset="0"/>
              <a:cs typeface="Times New Roman" panose="02020603050405020304" pitchFamily="18" charset="0"/>
            </a:endParaRPr>
          </a:p>
          <a:p>
            <a:pPr marL="0" indent="0">
              <a:buNone/>
            </a:pPr>
            <a:r>
              <a:rPr lang="it-IT" sz="1500">
                <a:effectLst/>
                <a:latin typeface="Open Sans" panose="020B0606030504020204" pitchFamily="34" charset="0"/>
                <a:ea typeface="Calibri" panose="020F0502020204030204" pitchFamily="34" charset="0"/>
                <a:cs typeface="Times New Roman" panose="02020603050405020304" pitchFamily="18" charset="0"/>
              </a:rPr>
              <a:t>(vi propongo innanzitutto un incontro con un testo ma un testo è un vortice)</a:t>
            </a:r>
            <a:endParaRPr lang="it-IT" sz="1500">
              <a:effectLst/>
              <a:latin typeface="Calibri" panose="020F0502020204030204" pitchFamily="34" charset="0"/>
              <a:ea typeface="Calibri" panose="020F0502020204030204" pitchFamily="34" charset="0"/>
              <a:cs typeface="Times New Roman" panose="02020603050405020304" pitchFamily="18" charset="0"/>
            </a:endParaRPr>
          </a:p>
          <a:p>
            <a:endParaRPr lang="it-IT" sz="1500"/>
          </a:p>
        </p:txBody>
      </p:sp>
      <p:sp>
        <p:nvSpPr>
          <p:cNvPr id="2089" name="Freeform: Shape 2088">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descr="Foto 1 di 1">
            <a:extLst>
              <a:ext uri="{FF2B5EF4-FFF2-40B4-BE49-F238E27FC236}">
                <a16:creationId xmlns:a16="http://schemas.microsoft.com/office/drawing/2014/main" id="{931FDF88-10ED-089C-CE05-126E45F5D78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353" r="3" b="11712"/>
          <a:stretch/>
        </p:blipFill>
        <p:spPr bwMode="auto">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440197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8AD566-0525-D05D-9491-7708E89B309B}"/>
              </a:ext>
            </a:extLst>
          </p:cNvPr>
          <p:cNvSpPr>
            <a:spLocks noGrp="1"/>
          </p:cNvSpPr>
          <p:nvPr>
            <p:ph type="title"/>
          </p:nvPr>
        </p:nvSpPr>
        <p:spPr>
          <a:xfrm>
            <a:off x="6289158" y="803325"/>
            <a:ext cx="5259707" cy="1325563"/>
          </a:xfrm>
        </p:spPr>
        <p:txBody>
          <a:bodyPr>
            <a:normAutofit/>
          </a:bodyPr>
          <a:lstStyle/>
          <a:p>
            <a:r>
              <a:rPr lang="it-IT"/>
              <a:t>0.3 Premessa</a:t>
            </a:r>
            <a:endParaRPr lang="it-IT" dirty="0"/>
          </a:p>
        </p:txBody>
      </p:sp>
      <p:sp>
        <p:nvSpPr>
          <p:cNvPr id="3091" name="Freeform: Shape 3078">
            <a:extLst>
              <a:ext uri="{FF2B5EF4-FFF2-40B4-BE49-F238E27FC236}">
                <a16:creationId xmlns:a16="http://schemas.microsoft.com/office/drawing/2014/main" id="{357DD0D3-F869-46D0-944C-6EC60E19E3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36816" cy="5254922"/>
          </a:xfrm>
          <a:custGeom>
            <a:avLst/>
            <a:gdLst>
              <a:gd name="connsiteX0" fmla="*/ 0 w 6136816"/>
              <a:gd name="connsiteY0" fmla="*/ 0 h 5254922"/>
              <a:gd name="connsiteX1" fmla="*/ 6136816 w 6136816"/>
              <a:gd name="connsiteY1" fmla="*/ 0 h 5254922"/>
              <a:gd name="connsiteX2" fmla="*/ 6134892 w 6136816"/>
              <a:gd name="connsiteY2" fmla="*/ 111520 h 5254922"/>
              <a:gd name="connsiteX3" fmla="*/ 6066513 w 6136816"/>
              <a:gd name="connsiteY3" fmla="*/ 752995 h 5254922"/>
              <a:gd name="connsiteX4" fmla="*/ 140712 w 6136816"/>
              <a:gd name="connsiteY4" fmla="*/ 5219363 h 5254922"/>
              <a:gd name="connsiteX5" fmla="*/ 0 w 6136816"/>
              <a:gd name="connsiteY5" fmla="*/ 5199534 h 525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36816" h="5254922">
                <a:moveTo>
                  <a:pt x="0" y="0"/>
                </a:moveTo>
                <a:lnTo>
                  <a:pt x="6136816" y="0"/>
                </a:lnTo>
                <a:lnTo>
                  <a:pt x="6134892" y="111520"/>
                </a:lnTo>
                <a:cubicBezTo>
                  <a:pt x="6124961" y="323936"/>
                  <a:pt x="6102367" y="538040"/>
                  <a:pt x="6066513" y="752995"/>
                </a:cubicBezTo>
                <a:cubicBezTo>
                  <a:pt x="5592281" y="3596146"/>
                  <a:pt x="2972232" y="5545369"/>
                  <a:pt x="140712" y="5219363"/>
                </a:cubicBezTo>
                <a:lnTo>
                  <a:pt x="0" y="5199534"/>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074" name="Picture 2" descr="Mostra i denti il pescecane…. Si sta comodi nella pancia della… | by Nicola  Laurenza | M E L A N G E | Medium">
            <a:extLst>
              <a:ext uri="{FF2B5EF4-FFF2-40B4-BE49-F238E27FC236}">
                <a16:creationId xmlns:a16="http://schemas.microsoft.com/office/drawing/2014/main" id="{DFC0AEEE-BF90-0ADB-0B9A-7A28A81426D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16" r="9182"/>
          <a:stretch/>
        </p:blipFill>
        <p:spPr bwMode="auto">
          <a:xfrm>
            <a:off x="1" y="2"/>
            <a:ext cx="5863721" cy="4984915"/>
          </a:xfrm>
          <a:custGeom>
            <a:avLst/>
            <a:gdLst/>
            <a:ahLst/>
            <a:cxnLst/>
            <a:rect l="l" t="t" r="r" b="b"/>
            <a:pathLst>
              <a:path w="5863721" h="4984915">
                <a:moveTo>
                  <a:pt x="0" y="0"/>
                </a:moveTo>
                <a:lnTo>
                  <a:pt x="5863721" y="0"/>
                </a:lnTo>
                <a:lnTo>
                  <a:pt x="5844576" y="326138"/>
                </a:lnTo>
                <a:cubicBezTo>
                  <a:pt x="5833049" y="448313"/>
                  <a:pt x="5817094" y="570952"/>
                  <a:pt x="5796589" y="693884"/>
                </a:cubicBezTo>
                <a:cubicBezTo>
                  <a:pt x="5344573" y="3403845"/>
                  <a:pt x="2847261" y="5261756"/>
                  <a:pt x="148386" y="4951022"/>
                </a:cubicBezTo>
                <a:lnTo>
                  <a:pt x="0" y="4930112"/>
                </a:lnTo>
                <a:close/>
              </a:path>
            </a:pathLst>
          </a:custGeom>
          <a:noFill/>
          <a:extLst>
            <a:ext uri="{909E8E84-426E-40DD-AFC4-6F175D3DCCD1}">
              <a14:hiddenFill xmlns:a14="http://schemas.microsoft.com/office/drawing/2010/main">
                <a:solidFill>
                  <a:srgbClr val="FFFFFF"/>
                </a:solidFill>
              </a14:hiddenFill>
            </a:ext>
          </a:extLst>
        </p:spPr>
      </p:pic>
      <p:sp>
        <p:nvSpPr>
          <p:cNvPr id="3" name="Segnaposto contenuto 2">
            <a:extLst>
              <a:ext uri="{FF2B5EF4-FFF2-40B4-BE49-F238E27FC236}">
                <a16:creationId xmlns:a16="http://schemas.microsoft.com/office/drawing/2014/main" id="{6BD4B475-9BAE-D043-DD84-E00082706D54}"/>
              </a:ext>
            </a:extLst>
          </p:cNvPr>
          <p:cNvSpPr>
            <a:spLocks noGrp="1"/>
          </p:cNvSpPr>
          <p:nvPr>
            <p:ph idx="1"/>
          </p:nvPr>
        </p:nvSpPr>
        <p:spPr>
          <a:xfrm>
            <a:off x="6289158" y="2279018"/>
            <a:ext cx="5259714" cy="3375920"/>
          </a:xfrm>
        </p:spPr>
        <p:txBody>
          <a:bodyPr anchor="t">
            <a:normAutofit/>
          </a:bodyPr>
          <a:lstStyle/>
          <a:p>
            <a:pPr marL="0" lvl="0" indent="0">
              <a:buNone/>
            </a:pPr>
            <a:r>
              <a:rPr lang="it-IT" sz="1800">
                <a:effectLst/>
                <a:latin typeface="Calibri" panose="020F0502020204030204" pitchFamily="34" charset="0"/>
                <a:ea typeface="Calibri" panose="020F0502020204030204" pitchFamily="34" charset="0"/>
                <a:cs typeface="Times New Roman" panose="02020603050405020304" pitchFamily="18" charset="0"/>
              </a:rPr>
              <a:t>Pronti, via</a:t>
            </a:r>
          </a:p>
          <a:p>
            <a:pPr marL="0" lvl="0" indent="0">
              <a:buNone/>
            </a:pPr>
            <a:endParaRPr lang="it-IT" sz="1800">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it-IT" sz="1800">
                <a:effectLst/>
                <a:latin typeface="Calibri" panose="020F0502020204030204" pitchFamily="34" charset="0"/>
                <a:ea typeface="Calibri" panose="020F0502020204030204" pitchFamily="34" charset="0"/>
                <a:cs typeface="Times New Roman" panose="02020603050405020304" pitchFamily="18" charset="0"/>
              </a:rPr>
              <a:t>…a un certo punto nasce la letteratura. </a:t>
            </a:r>
          </a:p>
          <a:p>
            <a:pPr marL="457200"/>
            <a:r>
              <a:rPr lang="it-IT" sz="1800">
                <a:effectLst/>
                <a:latin typeface="Segoe UI" panose="020B0502040204020203" pitchFamily="34" charset="0"/>
                <a:ea typeface="Times New Roman" panose="02020603050405020304" pitchFamily="18" charset="0"/>
                <a:cs typeface="Times New Roman" panose="02020603050405020304" pitchFamily="18" charset="0"/>
              </a:rPr>
              <a:t>“La letteratura è nata quel giorno che Giona è tornato a casa e ha raccontato alla moglie che aveva fatto tardi perché era stato inghiottito da una balena.“ —  Gabriel García Márquez</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p>
            <a:endParaRPr lang="it-IT" sz="1800"/>
          </a:p>
        </p:txBody>
      </p:sp>
    </p:spTree>
    <p:extLst>
      <p:ext uri="{BB962C8B-B14F-4D97-AF65-F5344CB8AC3E}">
        <p14:creationId xmlns:p14="http://schemas.microsoft.com/office/powerpoint/2010/main" val="1978206001"/>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5AFD02-EF3B-7251-7F93-9CC80D1816A3}"/>
              </a:ext>
            </a:extLst>
          </p:cNvPr>
          <p:cNvSpPr>
            <a:spLocks noGrp="1"/>
          </p:cNvSpPr>
          <p:nvPr>
            <p:ph type="title"/>
          </p:nvPr>
        </p:nvSpPr>
        <p:spPr/>
        <p:txBody>
          <a:bodyPr/>
          <a:lstStyle/>
          <a:p>
            <a:r>
              <a:rPr lang="it-IT" dirty="0"/>
              <a:t>0.4 Premessa</a:t>
            </a:r>
          </a:p>
        </p:txBody>
      </p:sp>
      <p:sp>
        <p:nvSpPr>
          <p:cNvPr id="3" name="Segnaposto contenuto 2">
            <a:extLst>
              <a:ext uri="{FF2B5EF4-FFF2-40B4-BE49-F238E27FC236}">
                <a16:creationId xmlns:a16="http://schemas.microsoft.com/office/drawing/2014/main" id="{E1E3D0A2-A605-CE5D-E4A0-CE5A2B39EAAE}"/>
              </a:ext>
            </a:extLst>
          </p:cNvPr>
          <p:cNvSpPr>
            <a:spLocks noGrp="1"/>
          </p:cNvSpPr>
          <p:nvPr>
            <p:ph idx="1"/>
          </p:nvPr>
        </p:nvSpPr>
        <p:spPr/>
        <p:txBody>
          <a:bodyPr/>
          <a:lstStyle/>
          <a:p>
            <a:r>
              <a:rPr lang="it-IT" dirty="0"/>
              <a:t>letteratura: definizione …no, grazie. </a:t>
            </a:r>
          </a:p>
          <a:p>
            <a:pPr marL="0" indent="0">
              <a:buNone/>
            </a:pPr>
            <a:r>
              <a:rPr lang="it-IT" dirty="0"/>
              <a:t>                                              Però:</a:t>
            </a:r>
          </a:p>
          <a:p>
            <a:endParaRPr lang="it-IT" dirty="0"/>
          </a:p>
          <a:p>
            <a:r>
              <a:rPr lang="it-IT" sz="1800" dirty="0">
                <a:effectLst/>
                <a:latin typeface="Calibri" panose="020F0502020204030204" pitchFamily="34" charset="0"/>
                <a:ea typeface="Calibri" panose="020F0502020204030204" pitchFamily="34" charset="0"/>
                <a:cs typeface="Times New Roman" panose="02020603050405020304" pitchFamily="18" charset="0"/>
              </a:rPr>
              <a:t>Letteratura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è una inchiesta sul senso</a:t>
            </a:r>
            <a:r>
              <a:rPr lang="it-IT" sz="1800" dirty="0">
                <a:effectLst/>
                <a:latin typeface="Calibri" panose="020F0502020204030204" pitchFamily="34" charset="0"/>
                <a:ea typeface="Calibri" panose="020F0502020204030204" pitchFamily="34" charset="0"/>
                <a:cs typeface="Times New Roman" panose="02020603050405020304" pitchFamily="18" charset="0"/>
              </a:rPr>
              <a:t> (o sul non-senso della vita) ma è una </a:t>
            </a:r>
            <a:r>
              <a:rPr lang="it-IT" sz="1800" b="1" dirty="0">
                <a:effectLst/>
                <a:latin typeface="Calibri" panose="020F0502020204030204" pitchFamily="34" charset="0"/>
                <a:ea typeface="Calibri" panose="020F0502020204030204" pitchFamily="34" charset="0"/>
                <a:cs typeface="Times New Roman" panose="02020603050405020304" pitchFamily="18" charset="0"/>
              </a:rPr>
              <a:t>conseguenza del lavoro estetico</a:t>
            </a:r>
            <a:r>
              <a:rPr lang="it-IT" sz="1800" dirty="0">
                <a:effectLst/>
                <a:latin typeface="Calibri" panose="020F0502020204030204" pitchFamily="34" charset="0"/>
                <a:ea typeface="Calibri" panose="020F0502020204030204" pitchFamily="34" charset="0"/>
                <a:cs typeface="Times New Roman" panose="02020603050405020304" pitchFamily="18" charset="0"/>
              </a:rPr>
              <a:t> (cioè che mira al bello). Valore estetico, di riordino, FORMALE</a:t>
            </a:r>
            <a:r>
              <a:rPr lang="it-IT" dirty="0">
                <a:effectLst/>
              </a:rPr>
              <a:t> </a:t>
            </a:r>
            <a:endParaRPr lang="it-IT" dirty="0"/>
          </a:p>
          <a:p>
            <a:pPr marL="0" indent="0">
              <a:buNone/>
            </a:pPr>
            <a:endParaRPr lang="it-IT" dirty="0"/>
          </a:p>
          <a:p>
            <a:r>
              <a:rPr lang="it-IT" sz="1800" dirty="0">
                <a:effectLst/>
                <a:latin typeface="Calibri" panose="020F0502020204030204" pitchFamily="34" charset="0"/>
                <a:ea typeface="Calibri" panose="020F0502020204030204" pitchFamily="34" charset="0"/>
                <a:cs typeface="Times New Roman" panose="02020603050405020304" pitchFamily="18" charset="0"/>
              </a:rPr>
              <a:t>La produzione di senso è sempre collettiva, necessità del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con-testo</a:t>
            </a:r>
            <a:r>
              <a:rPr lang="it-IT" sz="1800" dirty="0">
                <a:effectLst/>
                <a:latin typeface="Calibri" panose="020F0502020204030204" pitchFamily="34" charset="0"/>
                <a:ea typeface="Calibri" panose="020F0502020204030204" pitchFamily="34" charset="0"/>
                <a:cs typeface="Times New Roman" panose="02020603050405020304" pitchFamily="18" charset="0"/>
              </a:rPr>
              <a:t> per capire il testo…</a:t>
            </a:r>
            <a:r>
              <a:rPr lang="it-IT" dirty="0">
                <a:effectLst/>
              </a:rPr>
              <a:t> </a:t>
            </a:r>
          </a:p>
          <a:p>
            <a:r>
              <a:rPr lang="it-IT" dirty="0"/>
              <a:t>Ecco perché «storia della letteratura»</a:t>
            </a:r>
          </a:p>
        </p:txBody>
      </p:sp>
    </p:spTree>
    <p:extLst>
      <p:ext uri="{BB962C8B-B14F-4D97-AF65-F5344CB8AC3E}">
        <p14:creationId xmlns:p14="http://schemas.microsoft.com/office/powerpoint/2010/main" val="2268860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A05895-8C20-08F2-78D3-832CE1F4B029}"/>
              </a:ext>
            </a:extLst>
          </p:cNvPr>
          <p:cNvSpPr>
            <a:spLocks noGrp="1"/>
          </p:cNvSpPr>
          <p:nvPr>
            <p:ph type="title"/>
          </p:nvPr>
        </p:nvSpPr>
        <p:spPr>
          <a:xfrm>
            <a:off x="6940295" y="1396289"/>
            <a:ext cx="4668257" cy="1325563"/>
          </a:xfrm>
        </p:spPr>
        <p:txBody>
          <a:bodyPr>
            <a:normAutofit/>
          </a:bodyPr>
          <a:lstStyle/>
          <a:p>
            <a:r>
              <a:rPr lang="it-IT"/>
              <a:t>0.5 Premessa</a:t>
            </a:r>
          </a:p>
        </p:txBody>
      </p:sp>
      <p:sp>
        <p:nvSpPr>
          <p:cNvPr id="4141" name="Freeform: Shape 4140">
            <a:extLst>
              <a:ext uri="{FF2B5EF4-FFF2-40B4-BE49-F238E27FC236}">
                <a16:creationId xmlns:a16="http://schemas.microsoft.com/office/drawing/2014/main" id="{2EEE8F11-3582-44B7-9869-F2D26D7DD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133221" cy="3548529"/>
          </a:xfrm>
          <a:custGeom>
            <a:avLst/>
            <a:gdLst>
              <a:gd name="connsiteX0" fmla="*/ 0 w 4133221"/>
              <a:gd name="connsiteY0" fmla="*/ 0 h 3548529"/>
              <a:gd name="connsiteX1" fmla="*/ 3798429 w 4133221"/>
              <a:gd name="connsiteY1" fmla="*/ 0 h 3548529"/>
              <a:gd name="connsiteX2" fmla="*/ 3850140 w 4133221"/>
              <a:gd name="connsiteY2" fmla="*/ 85119 h 3548529"/>
              <a:gd name="connsiteX3" fmla="*/ 4133221 w 4133221"/>
              <a:gd name="connsiteY3" fmla="*/ 1203093 h 3548529"/>
              <a:gd name="connsiteX4" fmla="*/ 1787785 w 4133221"/>
              <a:gd name="connsiteY4" fmla="*/ 3548529 h 3548529"/>
              <a:gd name="connsiteX5" fmla="*/ 129311 w 4133221"/>
              <a:gd name="connsiteY5" fmla="*/ 2861567 h 3548529"/>
              <a:gd name="connsiteX6" fmla="*/ 0 w 4133221"/>
              <a:gd name="connsiteY6" fmla="*/ 2719289 h 3548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33221" h="3548529">
                <a:moveTo>
                  <a:pt x="0" y="0"/>
                </a:moveTo>
                <a:lnTo>
                  <a:pt x="3798429" y="0"/>
                </a:lnTo>
                <a:lnTo>
                  <a:pt x="3850140" y="85119"/>
                </a:lnTo>
                <a:cubicBezTo>
                  <a:pt x="4030674" y="417451"/>
                  <a:pt x="4133221" y="798296"/>
                  <a:pt x="4133221" y="1203093"/>
                </a:cubicBezTo>
                <a:cubicBezTo>
                  <a:pt x="4133221" y="2498442"/>
                  <a:pt x="3083134" y="3548529"/>
                  <a:pt x="1787785" y="3548529"/>
                </a:cubicBezTo>
                <a:cubicBezTo>
                  <a:pt x="1140111" y="3548529"/>
                  <a:pt x="553752" y="3286007"/>
                  <a:pt x="129311" y="2861567"/>
                </a:cubicBezTo>
                <a:lnTo>
                  <a:pt x="0" y="2719289"/>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43" name="Freeform: Shape 4142">
            <a:extLst>
              <a:ext uri="{FF2B5EF4-FFF2-40B4-BE49-F238E27FC236}">
                <a16:creationId xmlns:a16="http://schemas.microsoft.com/office/drawing/2014/main" id="{2141F1CC-6A53-4BCF-9127-AABB52E249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1" y="3842187"/>
            <a:ext cx="3321156" cy="3015812"/>
          </a:xfrm>
          <a:custGeom>
            <a:avLst/>
            <a:gdLst>
              <a:gd name="connsiteX0" fmla="*/ 1359768 w 3321156"/>
              <a:gd name="connsiteY0" fmla="*/ 0 h 3015812"/>
              <a:gd name="connsiteX1" fmla="*/ 3321156 w 3321156"/>
              <a:gd name="connsiteY1" fmla="*/ 1961388 h 3015812"/>
              <a:gd name="connsiteX2" fmla="*/ 3084427 w 3321156"/>
              <a:gd name="connsiteY2" fmla="*/ 2896302 h 3015812"/>
              <a:gd name="connsiteX3" fmla="*/ 3011823 w 3321156"/>
              <a:gd name="connsiteY3" fmla="*/ 3015812 h 3015812"/>
              <a:gd name="connsiteX4" fmla="*/ 0 w 3321156"/>
              <a:gd name="connsiteY4" fmla="*/ 3015812 h 3015812"/>
              <a:gd name="connsiteX5" fmla="*/ 0 w 3321156"/>
              <a:gd name="connsiteY5" fmla="*/ 549808 h 3015812"/>
              <a:gd name="connsiteX6" fmla="*/ 112143 w 3321156"/>
              <a:gd name="connsiteY6" fmla="*/ 447886 h 3015812"/>
              <a:gd name="connsiteX7" fmla="*/ 1359768 w 3321156"/>
              <a:gd name="connsiteY7" fmla="*/ 0 h 301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1156" h="3015812">
                <a:moveTo>
                  <a:pt x="1359768" y="0"/>
                </a:moveTo>
                <a:cubicBezTo>
                  <a:pt x="2443013" y="0"/>
                  <a:pt x="3321156" y="878143"/>
                  <a:pt x="3321156" y="1961388"/>
                </a:cubicBezTo>
                <a:cubicBezTo>
                  <a:pt x="3321156" y="2299902"/>
                  <a:pt x="3235400" y="2618387"/>
                  <a:pt x="3084427" y="2896302"/>
                </a:cubicBezTo>
                <a:lnTo>
                  <a:pt x="3011823" y="3015812"/>
                </a:lnTo>
                <a:lnTo>
                  <a:pt x="0" y="3015812"/>
                </a:lnTo>
                <a:lnTo>
                  <a:pt x="0" y="549808"/>
                </a:lnTo>
                <a:lnTo>
                  <a:pt x="112143" y="447886"/>
                </a:lnTo>
                <a:cubicBezTo>
                  <a:pt x="451187" y="168082"/>
                  <a:pt x="885848" y="0"/>
                  <a:pt x="135976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45" name="Oval 4144">
            <a:extLst>
              <a:ext uri="{FF2B5EF4-FFF2-40B4-BE49-F238E27FC236}">
                <a16:creationId xmlns:a16="http://schemas.microsoft.com/office/drawing/2014/main" id="{561B2B49-7142-4CA8-A929-4671548E6A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4530" y="2496668"/>
            <a:ext cx="3118104" cy="3118104"/>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La rivoluzione del gusto: Alessandro Baricco racconta Kate Moss">
            <a:extLst>
              <a:ext uri="{FF2B5EF4-FFF2-40B4-BE49-F238E27FC236}">
                <a16:creationId xmlns:a16="http://schemas.microsoft.com/office/drawing/2014/main" id="{945A1361-6F7D-A369-E80B-5F4FBC35840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031" r="387" b="-1"/>
          <a:stretch/>
        </p:blipFill>
        <p:spPr bwMode="auto">
          <a:xfrm>
            <a:off x="3559122" y="2661260"/>
            <a:ext cx="2788920" cy="2788920"/>
          </a:xfrm>
          <a:custGeom>
            <a:avLst/>
            <a:gdLst/>
            <a:ahLst/>
            <a:cxnLst/>
            <a:rect l="l" t="t" r="r" b="b"/>
            <a:pathLst>
              <a:path w="2880360" h="2880360">
                <a:moveTo>
                  <a:pt x="1440180" y="0"/>
                </a:moveTo>
                <a:cubicBezTo>
                  <a:pt x="2235569" y="0"/>
                  <a:pt x="2880360" y="644791"/>
                  <a:pt x="2880360" y="1440180"/>
                </a:cubicBezTo>
                <a:cubicBezTo>
                  <a:pt x="2880360" y="2235569"/>
                  <a:pt x="2235569" y="2880360"/>
                  <a:pt x="1440180" y="2880360"/>
                </a:cubicBezTo>
                <a:cubicBezTo>
                  <a:pt x="644791" y="2880360"/>
                  <a:pt x="0" y="2235569"/>
                  <a:pt x="0" y="1440180"/>
                </a:cubicBezTo>
                <a:cubicBezTo>
                  <a:pt x="0" y="644791"/>
                  <a:pt x="644791" y="0"/>
                  <a:pt x="1440180" y="0"/>
                </a:cubicBezTo>
                <a:close/>
              </a:path>
            </a:pathLst>
          </a:custGeom>
          <a:noFill/>
          <a:extLst>
            <a:ext uri="{909E8E84-426E-40DD-AFC4-6F175D3DCCD1}">
              <a14:hiddenFill xmlns:a14="http://schemas.microsoft.com/office/drawing/2010/main">
                <a:solidFill>
                  <a:srgbClr val="FFFFFF"/>
                </a:solidFill>
              </a14:hiddenFill>
            </a:ext>
          </a:extLst>
        </p:spPr>
      </p:pic>
      <p:pic>
        <p:nvPicPr>
          <p:cNvPr id="4098" name="Picture 2" descr="20 ottobre 1968, il salto di Dick Fosbury – Sport Senators">
            <a:extLst>
              <a:ext uri="{FF2B5EF4-FFF2-40B4-BE49-F238E27FC236}">
                <a16:creationId xmlns:a16="http://schemas.microsoft.com/office/drawing/2014/main" id="{1CEB2CAF-57D5-8310-E8EC-CEA3423148C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3606" b="1"/>
          <a:stretch/>
        </p:blipFill>
        <p:spPr bwMode="auto">
          <a:xfrm>
            <a:off x="20" y="10"/>
            <a:ext cx="3967953" cy="3383270"/>
          </a:xfrm>
          <a:custGeom>
            <a:avLst/>
            <a:gdLst/>
            <a:ahLst/>
            <a:cxnLst/>
            <a:rect l="l" t="t" r="r" b="b"/>
            <a:pathLst>
              <a:path w="3967973" h="3383280">
                <a:moveTo>
                  <a:pt x="0" y="0"/>
                </a:moveTo>
                <a:lnTo>
                  <a:pt x="3605273" y="0"/>
                </a:lnTo>
                <a:lnTo>
                  <a:pt x="3704836" y="163887"/>
                </a:lnTo>
                <a:cubicBezTo>
                  <a:pt x="3872651" y="472804"/>
                  <a:pt x="3967973" y="826817"/>
                  <a:pt x="3967973" y="1203093"/>
                </a:cubicBezTo>
                <a:cubicBezTo>
                  <a:pt x="3967973" y="2407177"/>
                  <a:pt x="2991870" y="3383280"/>
                  <a:pt x="1787786" y="3383280"/>
                </a:cubicBezTo>
                <a:cubicBezTo>
                  <a:pt x="1110489" y="3383280"/>
                  <a:pt x="505326" y="3074435"/>
                  <a:pt x="105448" y="2589894"/>
                </a:cubicBezTo>
                <a:lnTo>
                  <a:pt x="0" y="2448881"/>
                </a:lnTo>
                <a:close/>
              </a:path>
            </a:pathLst>
          </a:custGeom>
          <a:noFill/>
          <a:extLst>
            <a:ext uri="{909E8E84-426E-40DD-AFC4-6F175D3DCCD1}">
              <a14:hiddenFill xmlns:a14="http://schemas.microsoft.com/office/drawing/2010/main">
                <a:solidFill>
                  <a:srgbClr val="FFFFFF"/>
                </a:solidFill>
              </a14:hiddenFill>
            </a:ext>
          </a:extLst>
        </p:spPr>
      </p:pic>
      <p:pic>
        <p:nvPicPr>
          <p:cNvPr id="4100" name="Picture 4" descr="Maria Callas sings &quot;Casta Diva&quot; (Bellini: Norma, Act 1) - YouTube">
            <a:extLst>
              <a:ext uri="{FF2B5EF4-FFF2-40B4-BE49-F238E27FC236}">
                <a16:creationId xmlns:a16="http://schemas.microsoft.com/office/drawing/2014/main" id="{9A32F141-A6DB-DD92-BEC9-87AF9EEA25C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9344" r="18679" b="2"/>
          <a:stretch/>
        </p:blipFill>
        <p:spPr bwMode="auto">
          <a:xfrm>
            <a:off x="4825" y="4007260"/>
            <a:ext cx="3155071" cy="2850749"/>
          </a:xfrm>
          <a:custGeom>
            <a:avLst/>
            <a:gdLst/>
            <a:ahLst/>
            <a:cxnLst/>
            <a:rect l="l" t="t" r="r" b="b"/>
            <a:pathLst>
              <a:path w="3155071" h="2850749">
                <a:moveTo>
                  <a:pt x="1358746" y="0"/>
                </a:moveTo>
                <a:cubicBezTo>
                  <a:pt x="2350829" y="0"/>
                  <a:pt x="3155071" y="804242"/>
                  <a:pt x="3155071" y="1796325"/>
                </a:cubicBezTo>
                <a:cubicBezTo>
                  <a:pt x="3155071" y="2168356"/>
                  <a:pt x="3041975" y="2513972"/>
                  <a:pt x="2848287" y="2800668"/>
                </a:cubicBezTo>
                <a:lnTo>
                  <a:pt x="2810837" y="2850749"/>
                </a:lnTo>
                <a:lnTo>
                  <a:pt x="0" y="2850749"/>
                </a:lnTo>
                <a:lnTo>
                  <a:pt x="0" y="623564"/>
                </a:lnTo>
                <a:lnTo>
                  <a:pt x="88552" y="526132"/>
                </a:lnTo>
                <a:cubicBezTo>
                  <a:pt x="413623" y="201061"/>
                  <a:pt x="862705" y="0"/>
                  <a:pt x="1358746" y="0"/>
                </a:cubicBezTo>
                <a:close/>
              </a:path>
            </a:pathLst>
          </a:custGeom>
          <a:noFill/>
          <a:extLst>
            <a:ext uri="{909E8E84-426E-40DD-AFC4-6F175D3DCCD1}">
              <a14:hiddenFill xmlns:a14="http://schemas.microsoft.com/office/drawing/2010/main">
                <a:solidFill>
                  <a:srgbClr val="FFFFFF"/>
                </a:solidFill>
              </a14:hiddenFill>
            </a:ext>
          </a:extLst>
        </p:spPr>
      </p:pic>
      <p:sp>
        <p:nvSpPr>
          <p:cNvPr id="3" name="Segnaposto contenuto 2">
            <a:extLst>
              <a:ext uri="{FF2B5EF4-FFF2-40B4-BE49-F238E27FC236}">
                <a16:creationId xmlns:a16="http://schemas.microsoft.com/office/drawing/2014/main" id="{E21EA6E3-C969-36F6-4FF7-EFEFFC8776F3}"/>
              </a:ext>
            </a:extLst>
          </p:cNvPr>
          <p:cNvSpPr>
            <a:spLocks noGrp="1"/>
          </p:cNvSpPr>
          <p:nvPr>
            <p:ph idx="1"/>
          </p:nvPr>
        </p:nvSpPr>
        <p:spPr>
          <a:xfrm>
            <a:off x="6940296" y="2871982"/>
            <a:ext cx="4668256" cy="3181684"/>
          </a:xfrm>
        </p:spPr>
        <p:txBody>
          <a:bodyPr anchor="t">
            <a:normAutofit/>
          </a:bodyPr>
          <a:lstStyle/>
          <a:p>
            <a:r>
              <a:rPr lang="it-IT" sz="1800"/>
              <a:t>Il canone</a:t>
            </a:r>
          </a:p>
          <a:p>
            <a:r>
              <a:rPr lang="it-IT" sz="1800"/>
              <a:t>Gli strappi:</a:t>
            </a:r>
          </a:p>
          <a:p>
            <a:endParaRPr lang="it-IT" sz="1800"/>
          </a:p>
        </p:txBody>
      </p:sp>
    </p:spTree>
    <p:extLst>
      <p:ext uri="{BB962C8B-B14F-4D97-AF65-F5344CB8AC3E}">
        <p14:creationId xmlns:p14="http://schemas.microsoft.com/office/powerpoint/2010/main" val="178900334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825</TotalTime>
  <Words>1955</Words>
  <Application>Microsoft Macintosh PowerPoint</Application>
  <PresentationFormat>Widescreen</PresentationFormat>
  <Paragraphs>91</Paragraphs>
  <Slides>21</Slides>
  <Notes>0</Notes>
  <HiddenSlides>0</HiddenSlides>
  <MMClips>0</MMClips>
  <ScaleCrop>false</ScaleCrop>
  <HeadingPairs>
    <vt:vector size="6" baseType="variant">
      <vt:variant>
        <vt:lpstr>Caratteri utilizzati</vt:lpstr>
      </vt:variant>
      <vt:variant>
        <vt:i4>13</vt:i4>
      </vt:variant>
      <vt:variant>
        <vt:lpstr>Tema</vt:lpstr>
      </vt:variant>
      <vt:variant>
        <vt:i4>1</vt:i4>
      </vt:variant>
      <vt:variant>
        <vt:lpstr>Titoli diapositive</vt:lpstr>
      </vt:variant>
      <vt:variant>
        <vt:i4>21</vt:i4>
      </vt:variant>
    </vt:vector>
  </HeadingPairs>
  <TitlesOfParts>
    <vt:vector size="35" baseType="lpstr">
      <vt:lpstr>-webkit-standard</vt:lpstr>
      <vt:lpstr>Arial</vt:lpstr>
      <vt:lpstr>Calibri</vt:lpstr>
      <vt:lpstr>Calibri Light</vt:lpstr>
      <vt:lpstr>Century Gothic</vt:lpstr>
      <vt:lpstr>Crimson Text</vt:lpstr>
      <vt:lpstr>Georgia</vt:lpstr>
      <vt:lpstr>MinionPro</vt:lpstr>
      <vt:lpstr>Montserrat</vt:lpstr>
      <vt:lpstr>Open Sans</vt:lpstr>
      <vt:lpstr>Segoe UI</vt:lpstr>
      <vt:lpstr>Times New Roman</vt:lpstr>
      <vt:lpstr>Verdana</vt:lpstr>
      <vt:lpstr>Tema di Office</vt:lpstr>
      <vt:lpstr>Leggere letteratura fa bene alla salute</vt:lpstr>
      <vt:lpstr>0.1 Premessa</vt:lpstr>
      <vt:lpstr>0.1 Premessa</vt:lpstr>
      <vt:lpstr>La letteratura fa</vt:lpstr>
      <vt:lpstr>… e se non bastasse</vt:lpstr>
      <vt:lpstr>0.2 Premessa</vt:lpstr>
      <vt:lpstr>0.3 Premessa</vt:lpstr>
      <vt:lpstr>0.4 Premessa</vt:lpstr>
      <vt:lpstr>0.5 Premessa</vt:lpstr>
      <vt:lpstr>1. Lo sguardo laico salva il positivo del mondo: Francesco d’Assisi </vt:lpstr>
      <vt:lpstr>Lo strappo della LAICITA’</vt:lpstr>
      <vt:lpstr>Wiligelmo, Il peccato originale, Modena Duomo, 1106 </vt:lpstr>
      <vt:lpstr>Un testo esemplare</vt:lpstr>
      <vt:lpstr>Eleonora d’Aquitania, Pietra tombale dei Plantageneti, sec XIII </vt:lpstr>
      <vt:lpstr>Il miracolo provenzale.</vt:lpstr>
      <vt:lpstr>In Italia: Laudes creaturarum. Francesco d’Assisi. 1224-1226</vt:lpstr>
      <vt:lpstr>Presentazione standard di PowerPoint</vt:lpstr>
      <vt:lpstr>Presentazione standard di PowerPoint</vt:lpstr>
      <vt:lpstr>Presentazione standard di PowerPoint</vt:lpstr>
      <vt:lpstr>Gli «strappi» nel Laudes creaturarum</vt:lpstr>
      <vt:lpstr>PUNTO DI ARRIVO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Leggere letteratura fa bene alla salute</dc:title>
  <dc:creator>alessandra pozzi</dc:creator>
  <cp:lastModifiedBy>alessandra pozzi</cp:lastModifiedBy>
  <cp:revision>5</cp:revision>
  <dcterms:created xsi:type="dcterms:W3CDTF">2022-09-27T19:49:20Z</dcterms:created>
  <dcterms:modified xsi:type="dcterms:W3CDTF">2022-09-28T13:04:33Z</dcterms:modified>
</cp:coreProperties>
</file>