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68" r:id="rId2"/>
    <p:sldId id="257" r:id="rId3"/>
    <p:sldId id="258" r:id="rId4"/>
    <p:sldId id="259" r:id="rId5"/>
    <p:sldId id="261" r:id="rId6"/>
    <p:sldId id="329" r:id="rId7"/>
    <p:sldId id="330" r:id="rId8"/>
    <p:sldId id="331" r:id="rId9"/>
    <p:sldId id="370" r:id="rId10"/>
    <p:sldId id="33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72" r:id="rId19"/>
    <p:sldId id="333" r:id="rId20"/>
    <p:sldId id="334" r:id="rId21"/>
    <p:sldId id="33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36" r:id="rId35"/>
    <p:sldId id="33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</p:sldIdLst>
  <p:sldSz cx="9144000" cy="6858000" type="screen4x3"/>
  <p:notesSz cx="6858000" cy="9144000"/>
  <p:custDataLst>
    <p:tags r:id="rId6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605"/>
    <a:srgbClr val="857D4D"/>
    <a:srgbClr val="000000"/>
    <a:srgbClr val="B7A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6305" autoAdjust="0"/>
  </p:normalViewPr>
  <p:slideViewPr>
    <p:cSldViewPr>
      <p:cViewPr>
        <p:scale>
          <a:sx n="89" d="100"/>
          <a:sy n="89" d="100"/>
        </p:scale>
        <p:origin x="-1262" y="134"/>
      </p:cViewPr>
      <p:guideLst>
        <p:guide orient="horz" pos="300"/>
        <p:guide orient="horz" pos="1071"/>
        <p:guide orient="horz" pos="4110"/>
        <p:guide orient="horz" pos="1026"/>
        <p:guide pos="2880"/>
        <p:guide pos="295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E307-2C9A-4259-98A3-B48615025411}" type="datetimeFigureOut">
              <a:rPr lang="it-IT" smtClean="0"/>
              <a:t>09/10/2022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0ACE-C1FF-4552-BC4D-098295E72D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93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0ACE-C1FF-4552-BC4D-098295E72D0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37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0ACE-C1FF-4552-BC4D-098295E72D0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1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0ACE-C1FF-4552-BC4D-098295E72D0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7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0ACE-C1FF-4552-BC4D-098295E72D0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388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0ACE-C1FF-4552-BC4D-098295E72D0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22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FB1C-1BF7-4A3E-BEFA-52CB3C5290C7}" type="datetime1">
              <a:rPr lang="it-IT" smtClean="0"/>
              <a:t>09/10/2022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5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1C0-DEAF-4029-A8CE-A21027CE8840}" type="datetime1">
              <a:rPr lang="it-IT" smtClean="0"/>
              <a:t>09/10/2022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09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8B6E-DC81-4A8D-A0C6-B02D932058D0}" type="datetime1">
              <a:rPr lang="it-IT" smtClean="0"/>
              <a:t>09/10/2022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75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5547-BB5C-4F9B-82F4-3D905FBCD173}" type="datetime1">
              <a:rPr lang="it-IT" smtClean="0"/>
              <a:t>09/10/2022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4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7B05-E38C-4C5B-8619-48E636B26329}" type="datetime1">
              <a:rPr lang="it-IT" smtClean="0"/>
              <a:t>09/10/2022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18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546E-60DA-4F73-A17F-6B71A9B5554A}" type="datetime1">
              <a:rPr lang="it-IT" smtClean="0"/>
              <a:t>09/10/2022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7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56BE-4C9F-41FC-9E77-A78447639048}" type="datetime1">
              <a:rPr lang="it-IT" smtClean="0"/>
              <a:t>09/10/2022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67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E05D-DA5D-4AAF-9560-3751915CE50E}" type="datetime1">
              <a:rPr lang="it-IT" smtClean="0"/>
              <a:t>09/10/2022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06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2331-DE1E-4040-8C22-BA49CFBA0B90}" type="datetime1">
              <a:rPr lang="it-IT" smtClean="0"/>
              <a:t>09/10/2022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3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4676-3496-4367-B955-96ED1599A0DF}" type="datetime1">
              <a:rPr lang="it-IT" smtClean="0"/>
              <a:t>09/10/2022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79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9137-18B5-49F1-94F0-7826EF34B415}" type="datetime1">
              <a:rPr lang="it-IT" smtClean="0"/>
              <a:t>09/10/2022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28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A589">
                <a:tint val="66000"/>
                <a:satMod val="160000"/>
              </a:srgbClr>
            </a:gs>
            <a:gs pos="0">
              <a:schemeClr val="bg2">
                <a:lumMod val="25000"/>
              </a:schemeClr>
            </a:gs>
            <a:gs pos="100000">
              <a:srgbClr val="B7A589">
                <a:tint val="23500"/>
                <a:satMod val="16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61966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iapositiva think-cell" r:id="rId15" imgW="366" imgH="343" progId="TCLayout.ActiveDocument.1">
                  <p:embed/>
                </p:oleObj>
              </mc:Choice>
              <mc:Fallback>
                <p:oleObj name="Diapositiva think-cell" r:id="rId1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1D08-7520-4425-A689-28C9A80407CC}" type="datetime1">
              <a:rPr lang="it-IT" smtClean="0"/>
              <a:t>09/10/2022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EA8D-CD53-4230-82F4-EC787795C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3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1850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2" y="455506"/>
            <a:ext cx="8280401" cy="6069119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3" name="Rettangolo 2"/>
          <p:cNvSpPr/>
          <p:nvPr/>
        </p:nvSpPr>
        <p:spPr>
          <a:xfrm>
            <a:off x="445635" y="804475"/>
            <a:ext cx="8299673" cy="554066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70" y="1009595"/>
            <a:ext cx="1440000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603"/>
          <a:stretch/>
        </p:blipFill>
        <p:spPr>
          <a:xfrm>
            <a:off x="3852000" y="579552"/>
            <a:ext cx="1440000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magine 8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000" y="4825333"/>
            <a:ext cx="1440000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magine 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95" y="1009595"/>
            <a:ext cx="1440000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magine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4" y="4130391"/>
            <a:ext cx="1440000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magine 11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2"/>
          <a:stretch/>
        </p:blipFill>
        <p:spPr>
          <a:xfrm>
            <a:off x="557670" y="3959619"/>
            <a:ext cx="1440000" cy="16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1682403" y="2340877"/>
            <a:ext cx="5852217" cy="22467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Pessimismo e nichilismo nella cultura dell’Ottocento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n. 6</a:t>
            </a:r>
            <a:endParaRPr lang="it-IT" sz="4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26792" y="4276520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MARIELLA VALENTI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623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931" y="476250"/>
            <a:ext cx="8244782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Manzoni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Leopardi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2559318"/>
            <a:ext cx="8280400" cy="396530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Entrambi partono da una educazione settecentesca, illuminista e sensista nella ideologia e classicista in letteratura .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Assorbono la ideologia romantica , ma vanno oltre.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Manzoni e Leopardi si </a:t>
            </a:r>
            <a:r>
              <a:rPr lang="it-IT" sz="2400" dirty="0">
                <a:solidFill>
                  <a:schemeClr val="bg1"/>
                </a:solidFill>
              </a:rPr>
              <a:t>incontrano a Firenze nel 1827 nel Gabinetto </a:t>
            </a:r>
            <a:r>
              <a:rPr lang="it-IT" sz="2400" dirty="0" err="1">
                <a:solidFill>
                  <a:schemeClr val="bg1"/>
                </a:solidFill>
              </a:rPr>
              <a:t>Vessieux</a:t>
            </a:r>
            <a:r>
              <a:rPr lang="it-IT" sz="2400" dirty="0">
                <a:solidFill>
                  <a:schemeClr val="bg1"/>
                </a:solidFill>
              </a:rPr>
              <a:t>;  è una serata di accoglienza per Manzoni, già famoso autore europeo, in cui sono invitati alcuni letterati fra cui Pietro Giordani e Giacomo Leopardi, quest’ultimo ancora sconosciuto 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D:\Onedrive\Desktop\leopar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22" y="1721526"/>
            <a:ext cx="620320" cy="77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21266" y="1909392"/>
            <a:ext cx="219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chemeClr val="tx2"/>
                </a:solidFill>
              </a:rPr>
              <a:t>Manzoni (1785-1873)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560535" y="1909392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chemeClr val="tx2"/>
                </a:solidFill>
              </a:rPr>
              <a:t>Leopardi (1798-1837</a:t>
            </a:r>
            <a:r>
              <a:rPr lang="it-IT" i="1" dirty="0">
                <a:solidFill>
                  <a:schemeClr val="tx2"/>
                </a:solidFill>
              </a:rPr>
              <a:t>)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527128" y="1750716"/>
            <a:ext cx="699772" cy="745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06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0428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Manzoni: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</a:t>
            </a:r>
            <a:r>
              <a:rPr lang="it-IT" sz="4000" i="1" dirty="0">
                <a:solidFill>
                  <a:schemeClr val="tx2"/>
                </a:solidFill>
              </a:rPr>
              <a:t>pessimismo </a:t>
            </a:r>
            <a:r>
              <a:rPr lang="it-IT" sz="4000" i="1" dirty="0" smtClean="0">
                <a:solidFill>
                  <a:schemeClr val="tx2"/>
                </a:solidFill>
              </a:rPr>
              <a:t>morale </a:t>
            </a:r>
            <a:r>
              <a:rPr lang="it-IT" sz="3100" i="1" dirty="0" smtClean="0">
                <a:solidFill>
                  <a:schemeClr val="tx2"/>
                </a:solidFill>
              </a:rPr>
              <a:t>(1/2)</a:t>
            </a:r>
            <a:endParaRPr lang="it-IT" sz="3600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626" y="1722459"/>
            <a:ext cx="8280087" cy="4802166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Manzoni religioso sta a sé, la sua religiosità è una sintesi di cultura biblica, francescanesimo,   umanesimo, illuminismo…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Il suo pessimismo è fondato sulla convinzione che la natura dell’uomo è corrotta dal peccato e le passioni individuali contaminano il genere umano</a:t>
            </a:r>
          </a:p>
          <a:p>
            <a:pPr algn="just"/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E’ un pessimismo morale che sottolinea la responsabilità dell’uomo che comprende la malvagità del dolore e ama causarlo agli altri per allontanarlo da sé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8011520" y="493116"/>
            <a:ext cx="737192" cy="78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66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092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2" y="1700213"/>
            <a:ext cx="8280399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natura umana è perfetta al momento della creazione , poi si corrompe , ma è ansiosa di ristabilire la dignità perduta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possibilità di salvarsi consiste in un impegno a combattere il male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Il pessimismo manzoniano è attivo, impregnato di illuminismo, uguaglianza, giustizia sociale: i potenti debbono realizzarlo in pubblico, gli umili in privato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3" y="476672"/>
            <a:ext cx="8281169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Manzoni: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pessimismo morale </a:t>
            </a:r>
            <a:r>
              <a:rPr lang="it-IT" sz="3100" i="1" dirty="0" smtClean="0">
                <a:solidFill>
                  <a:schemeClr val="tx2"/>
                </a:solidFill>
              </a:rPr>
              <a:t>(2/2)</a:t>
            </a:r>
            <a:endParaRPr lang="it-IT" sz="3600" i="1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8011520" y="493116"/>
            <a:ext cx="737192" cy="78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7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3998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5323"/>
            <a:ext cx="829151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Manzoni: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la provvidenza</a:t>
            </a:r>
            <a:endParaRPr lang="it-IT" sz="4000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13926"/>
            <a:ext cx="8291513" cy="4810699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concetto di Provvidenza è espresso dai personaggi non dal Manzoni che crede in una presenza provvidenziale nel mondo, ma in maniera non ingenua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Virtù e felicità possono coincidere solo nella prospettiva dell’eterno; nella vita terrena la volontà divina può infliggere sofferenze senza risarcirle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Per Manzoni la provvidenzialità dell’ordine divino non consiste nell’assicurare felicità ai buoni, ma nel fatto che la sventura fa maturare più alte virtù e consapevolezze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8011520" y="493116"/>
            <a:ext cx="737192" cy="78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76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3846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16768"/>
            <a:ext cx="8291513" cy="480785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È un’opera impegnata che vuole trasmettere valori civili e morali</a:t>
            </a:r>
          </a:p>
          <a:p>
            <a:pPr algn="just"/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Manzoni crede che la letteratura possa incidere sulla realtà e modificarla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Secondo il critico Vittorio Coletti il romanzo che ha come protagonista Lucia è un saggio religioso e storico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Manzoni: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 Promessi Sposi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8011520" y="493116"/>
            <a:ext cx="737192" cy="78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49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17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Leopardi cerca la causa del dolore che domina il mondo, ma attraverso un processo lungo e contraddittorio rifiuta la responsabilità individuale e giunge ad un materialismo più sistematico solo negli ultimi anni che si accompagna ad un pessimismo esistenziale.</a:t>
            </a:r>
          </a:p>
          <a:p>
            <a:pPr marL="0" indent="0" algn="just">
              <a:buNone/>
            </a:pPr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Leopardi nel 1819, </a:t>
            </a:r>
            <a:r>
              <a:rPr lang="it-IT" dirty="0">
                <a:solidFill>
                  <a:schemeClr val="bg1"/>
                </a:solidFill>
              </a:rPr>
              <a:t>riflettendo  sulle opere di Rousseau </a:t>
            </a:r>
            <a:r>
              <a:rPr lang="it-IT" dirty="0" smtClean="0">
                <a:solidFill>
                  <a:schemeClr val="bg1"/>
                </a:solidFill>
              </a:rPr>
              <a:t>, Alfieri</a:t>
            </a:r>
            <a:r>
              <a:rPr lang="it-IT" dirty="0">
                <a:solidFill>
                  <a:schemeClr val="bg1"/>
                </a:solidFill>
              </a:rPr>
              <a:t>, Foscolo scopre </a:t>
            </a:r>
            <a:r>
              <a:rPr lang="it-IT" dirty="0" smtClean="0">
                <a:solidFill>
                  <a:schemeClr val="bg1"/>
                </a:solidFill>
              </a:rPr>
              <a:t>la poesia filosofica.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Leopardi: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pessimismo </a:t>
            </a:r>
            <a:r>
              <a:rPr lang="it-IT" sz="3100" i="1" dirty="0" smtClean="0">
                <a:solidFill>
                  <a:schemeClr val="tx2"/>
                </a:solidFill>
              </a:rPr>
              <a:t>(1/4)</a:t>
            </a:r>
            <a:endParaRPr lang="it-IT" sz="3100" i="1" dirty="0">
              <a:solidFill>
                <a:schemeClr val="tx2"/>
              </a:solidFill>
            </a:endParaRPr>
          </a:p>
        </p:txBody>
      </p:sp>
      <p:pic>
        <p:nvPicPr>
          <p:cNvPr id="8" name="Picture 2" descr="D:\Onedrive\Desktop\leopar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23" y="491684"/>
            <a:ext cx="620320" cy="77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38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4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sz="7000" dirty="0">
                <a:solidFill>
                  <a:schemeClr val="bg1"/>
                </a:solidFill>
              </a:rPr>
              <a:t>La scoperta filosofica </a:t>
            </a:r>
            <a:r>
              <a:rPr lang="it-IT" sz="7000" dirty="0" smtClean="0">
                <a:solidFill>
                  <a:schemeClr val="bg1"/>
                </a:solidFill>
              </a:rPr>
              <a:t>è </a:t>
            </a:r>
            <a:r>
              <a:rPr lang="it-IT" sz="7000" dirty="0">
                <a:solidFill>
                  <a:schemeClr val="bg1"/>
                </a:solidFill>
              </a:rPr>
              <a:t>quella della nullità di tutte le cose e del persistere del dolore attraverso l’indagine sulla decadenza della società civile delle istituzioni politiche e sul loro influsso </a:t>
            </a:r>
            <a:r>
              <a:rPr lang="it-IT" sz="7000" dirty="0" smtClean="0">
                <a:solidFill>
                  <a:schemeClr val="bg1"/>
                </a:solidFill>
              </a:rPr>
              <a:t>letterario</a:t>
            </a:r>
          </a:p>
          <a:p>
            <a:pPr marL="0" indent="0">
              <a:buNone/>
            </a:pPr>
            <a:endParaRPr lang="it-IT" sz="7000" dirty="0" smtClean="0">
              <a:solidFill>
                <a:schemeClr val="bg1"/>
              </a:solidFill>
            </a:endParaRPr>
          </a:p>
          <a:p>
            <a:r>
              <a:rPr lang="it-IT" sz="5900" dirty="0" smtClean="0">
                <a:solidFill>
                  <a:schemeClr val="bg1"/>
                </a:solidFill>
              </a:rPr>
              <a:t> </a:t>
            </a:r>
            <a:r>
              <a:rPr lang="it-IT" sz="7400" dirty="0" smtClean="0">
                <a:solidFill>
                  <a:schemeClr val="bg1"/>
                </a:solidFill>
              </a:rPr>
              <a:t>Leopardi comprende che il «Vero» , la ragione ,è qualcosa di negativo  come il progresso, che inaridisce la poesia. La felicità dell’uomo consiste nell’ignoranza del vero e la natura ha fatto l’uomo ignorante. </a:t>
            </a:r>
          </a:p>
          <a:p>
            <a:endParaRPr lang="it-IT" sz="7400" dirty="0" smtClean="0">
              <a:solidFill>
                <a:schemeClr val="bg1"/>
              </a:solidFill>
            </a:endParaRPr>
          </a:p>
          <a:p>
            <a:r>
              <a:rPr lang="it-IT" sz="7400" dirty="0" smtClean="0">
                <a:solidFill>
                  <a:schemeClr val="bg1"/>
                </a:solidFill>
              </a:rPr>
              <a:t>Testimonianza di questa fase sono i »Piccoli Idilli» che definisce come avventure dell’anima che trova momenti di rara felicità</a:t>
            </a:r>
            <a:r>
              <a:rPr lang="it-IT" sz="59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t-IT" sz="5900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27288" y="307498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Leopardi: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pessimismo </a:t>
            </a:r>
            <a:r>
              <a:rPr lang="it-IT" sz="3100" i="1" dirty="0" smtClean="0">
                <a:solidFill>
                  <a:schemeClr val="tx2"/>
                </a:solidFill>
              </a:rPr>
              <a:t>(2/4)</a:t>
            </a:r>
            <a:endParaRPr lang="it-IT" sz="3100" i="1" dirty="0">
              <a:solidFill>
                <a:schemeClr val="tx2"/>
              </a:solidFill>
            </a:endParaRPr>
          </a:p>
        </p:txBody>
      </p:sp>
      <p:pic>
        <p:nvPicPr>
          <p:cNvPr id="7" name="Picture 2" descr="D:\Onedrive\Desktop\leopard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23" y="491684"/>
            <a:ext cx="620320" cy="77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3250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824412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scoperta del «Vero» impegna Leopardi a stroncare i miti ottimistici della sua epoca, e dopo il viaggio deludente a Roma entra in crisi, abbandona la poesia ,forse inadatta  alla sua epoca  e si dedica alla prosa.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Attraverso lo Zibaldone si esplicita il superamento del contrasto Natura –Ragione ed emerge il concetto di natura indifferente ed ostile all’uomo.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Tuttavia Leopardi ritorna alla poesia frutto della ripresa di studi filologici e delle riflessioni su una lingua adatta alla poesia che ha scoperto il, dolcezze ormai perdute.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Leopardi: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pessimismo </a:t>
            </a:r>
            <a:r>
              <a:rPr lang="it-IT" sz="3100" i="1" dirty="0" smtClean="0">
                <a:solidFill>
                  <a:schemeClr val="tx2"/>
                </a:solidFill>
              </a:rPr>
              <a:t>(3/4)</a:t>
            </a:r>
            <a:endParaRPr lang="it-IT" sz="3100" i="1" dirty="0">
              <a:solidFill>
                <a:schemeClr val="tx2"/>
              </a:solidFill>
            </a:endParaRPr>
          </a:p>
        </p:txBody>
      </p:sp>
      <p:pic>
        <p:nvPicPr>
          <p:cNvPr id="7" name="Picture 2" descr="D:\Onedrive\Desktop\leopard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23" y="491684"/>
            <a:ext cx="620320" cy="77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FFC000"/>
                </a:solidFill>
              </a:rPr>
              <a:t>Leopardi: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Il pessimismo 4/4</a:t>
            </a:r>
            <a:endParaRPr lang="it-IT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E</a:t>
            </a:r>
            <a:r>
              <a:rPr lang="it-IT" dirty="0">
                <a:solidFill>
                  <a:schemeClr val="bg1"/>
                </a:solidFill>
              </a:rPr>
              <a:t>’ la stagione dei Grandi Idilli in cui ribadisce  con toni sarcastici l’indifferenza della Natura </a:t>
            </a:r>
            <a:r>
              <a:rPr lang="it-IT" dirty="0" smtClean="0">
                <a:solidFill>
                  <a:schemeClr val="bg1"/>
                </a:solidFill>
              </a:rPr>
              <a:t>per l’uomo </a:t>
            </a:r>
            <a:r>
              <a:rPr lang="it-IT" dirty="0">
                <a:solidFill>
                  <a:schemeClr val="bg1"/>
                </a:solidFill>
              </a:rPr>
              <a:t>e </a:t>
            </a:r>
            <a:r>
              <a:rPr lang="it-IT" dirty="0" smtClean="0">
                <a:solidFill>
                  <a:schemeClr val="bg1"/>
                </a:solidFill>
              </a:rPr>
              <a:t>per la </a:t>
            </a:r>
            <a:r>
              <a:rPr lang="it-IT" dirty="0">
                <a:solidFill>
                  <a:schemeClr val="bg1"/>
                </a:solidFill>
              </a:rPr>
              <a:t>sua </a:t>
            </a:r>
            <a:r>
              <a:rPr lang="it-IT" dirty="0" smtClean="0">
                <a:solidFill>
                  <a:schemeClr val="bg1"/>
                </a:solidFill>
              </a:rPr>
              <a:t>felicità,.     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Nel» </a:t>
            </a:r>
            <a:r>
              <a:rPr lang="it-IT" dirty="0">
                <a:solidFill>
                  <a:schemeClr val="bg1"/>
                </a:solidFill>
              </a:rPr>
              <a:t>Canto del pastore </a:t>
            </a:r>
            <a:r>
              <a:rPr lang="it-IT" dirty="0" smtClean="0">
                <a:solidFill>
                  <a:schemeClr val="bg1"/>
                </a:solidFill>
              </a:rPr>
              <a:t>errante dell’Asia» arriva </a:t>
            </a:r>
            <a:r>
              <a:rPr lang="it-IT" dirty="0">
                <a:solidFill>
                  <a:schemeClr val="bg1"/>
                </a:solidFill>
              </a:rPr>
              <a:t>ad </a:t>
            </a:r>
            <a:r>
              <a:rPr lang="it-IT" dirty="0" smtClean="0">
                <a:solidFill>
                  <a:schemeClr val="bg1"/>
                </a:solidFill>
              </a:rPr>
              <a:t>una tragica          conclusione:       per </a:t>
            </a:r>
            <a:r>
              <a:rPr lang="it-IT" dirty="0">
                <a:solidFill>
                  <a:schemeClr val="bg1"/>
                </a:solidFill>
              </a:rPr>
              <a:t>tutti gli esseri viventi il nascere è dolore. La vita è noia</a:t>
            </a:r>
            <a:r>
              <a:rPr lang="it-IT" dirty="0" smtClean="0">
                <a:solidFill>
                  <a:schemeClr val="bg1"/>
                </a:solidFill>
              </a:rPr>
              <a:t>, dolore, sofferenza</a:t>
            </a:r>
            <a:r>
              <a:rPr lang="it-IT" dirty="0">
                <a:solidFill>
                  <a:schemeClr val="bg1"/>
                </a:solidFill>
              </a:rPr>
              <a:t>. Tuttavia il linguaggio con la sua </a:t>
            </a:r>
            <a:r>
              <a:rPr lang="it-IT" dirty="0" smtClean="0">
                <a:solidFill>
                  <a:schemeClr val="bg1"/>
                </a:solidFill>
              </a:rPr>
              <a:t>dolcezza   evoca </a:t>
            </a:r>
            <a:r>
              <a:rPr lang="it-IT" dirty="0">
                <a:solidFill>
                  <a:schemeClr val="bg1"/>
                </a:solidFill>
              </a:rPr>
              <a:t>sogni illusioni, dolcezze ormai perdute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L’ultimo Leopardi recupera il ribellismo giovanile e l’impegno civile pur ribadendo con toni definitivamente aspri l’indifferenza e la potenza della Natura .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Invita gli uomini ad occuparsi del vivere civile e di formare una «social catena.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L’unico vanto che si attribuisce è </a:t>
            </a:r>
            <a:r>
              <a:rPr lang="it-IT" dirty="0">
                <a:solidFill>
                  <a:schemeClr val="bg1"/>
                </a:solidFill>
              </a:rPr>
              <a:t>il non essersi mai piegato e di non aver mai </a:t>
            </a:r>
            <a:r>
              <a:rPr lang="it-IT" dirty="0" smtClean="0">
                <a:solidFill>
                  <a:schemeClr val="bg1"/>
                </a:solidFill>
              </a:rPr>
              <a:t>affermato </a:t>
            </a:r>
            <a:r>
              <a:rPr lang="it-IT" dirty="0">
                <a:solidFill>
                  <a:schemeClr val="bg1"/>
                </a:solidFill>
              </a:rPr>
              <a:t>che « l’uomo è figlio degli dei»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138684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64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9654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80400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Manzoni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 Leopardi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due </a:t>
            </a:r>
            <a:r>
              <a:rPr lang="it-IT" sz="4000" i="1" dirty="0">
                <a:solidFill>
                  <a:schemeClr val="tx2"/>
                </a:solidFill>
              </a:rPr>
              <a:t>d</a:t>
            </a:r>
            <a:r>
              <a:rPr lang="it-IT" sz="4000" i="1" dirty="0" smtClean="0">
                <a:solidFill>
                  <a:schemeClr val="tx2"/>
                </a:solidFill>
              </a:rPr>
              <a:t>iversi pessimismi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03646"/>
            <a:ext cx="8280400" cy="4820978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La sintetica analisi del pensiero dei due autori </a:t>
            </a:r>
            <a:r>
              <a:rPr lang="it-IT" dirty="0" smtClean="0">
                <a:solidFill>
                  <a:schemeClr val="bg1"/>
                </a:solidFill>
              </a:rPr>
              <a:t>ribadisce  alcune </a:t>
            </a:r>
            <a:r>
              <a:rPr lang="it-IT" dirty="0">
                <a:solidFill>
                  <a:schemeClr val="bg1"/>
                </a:solidFill>
              </a:rPr>
              <a:t>conclusioni: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loro pessimismo è soprattutto frutto di riflessioni personali opposte, che non si possono attribuire in maniera significativa ad una analisi storico-sociale </a:t>
            </a:r>
            <a:r>
              <a:rPr lang="it-IT" dirty="0" smtClean="0">
                <a:solidFill>
                  <a:schemeClr val="bg1"/>
                </a:solidFill>
              </a:rPr>
              <a:t>approfondita. Più incisivo è l’ambiente romantico</a:t>
            </a:r>
            <a:endParaRPr lang="it-IT" dirty="0">
              <a:solidFill>
                <a:schemeClr val="bg1"/>
              </a:solidFill>
            </a:endParaRP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stessa visione della storia è influenzata per Manzoni dalla sua profonda fede e per Leopardi dal suo pessimismo cosmico</a:t>
            </a:r>
          </a:p>
        </p:txBody>
      </p:sp>
      <p:pic>
        <p:nvPicPr>
          <p:cNvPr id="7" name="Picture 2" descr="D:\Onedrive\Desktop\leopar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66" y="521906"/>
            <a:ext cx="620320" cy="77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7164288" y="551096"/>
            <a:ext cx="699772" cy="745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591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1119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250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Uno sguardo complessivo sul secolo:</a:t>
            </a:r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la ripresa</a:t>
            </a:r>
            <a:endParaRPr lang="it-IT" sz="4000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3" y="1701559"/>
            <a:ext cx="8281169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L’Ottocento come secolo lungo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Ripresa demografica ed economica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L’avvio e la diffusione della industrializzazione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L’articolazione sociale più complessa: crescita della borghesia , nasce il proletariato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213"/>
            <a:ext cx="8291512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Seconda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FINE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09656" y="5690352"/>
            <a:ext cx="170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i="1" dirty="0" smtClean="0">
                <a:solidFill>
                  <a:schemeClr val="bg1"/>
                </a:solidFill>
              </a:rPr>
              <a:t>GRAZIE</a:t>
            </a:r>
            <a:endParaRPr lang="it-IT" sz="4000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Onedrive\Desktop\leopard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6" y="3848471"/>
            <a:ext cx="1758409" cy="2195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9" y="3814634"/>
            <a:ext cx="1802000" cy="2195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2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Terza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Il nichilismo di </a:t>
            </a:r>
            <a:r>
              <a:rPr lang="it-IT" sz="3200" dirty="0">
                <a:solidFill>
                  <a:schemeClr val="accent6"/>
                </a:solidFill>
              </a:rPr>
              <a:t>A. Schopenhauer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64549" y="5813463"/>
            <a:ext cx="221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Mariella Valenti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>
          <a:xfrm>
            <a:off x="3751741" y="3572600"/>
            <a:ext cx="1640517" cy="2276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24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236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Esperienze 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di vita 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(1788-1860)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Nasce in una famiglia borghese, il padre commerciante , lo vuole avviare alla sua professione. Con la madre scrittrice, salottiera ha cattivi rapporti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Studia medicina , ma interrompe la frequentazione per iscriversi a filosofia a Berlino , deluso dall’ottimismo di </a:t>
            </a:r>
            <a:r>
              <a:rPr lang="it-IT" dirty="0" err="1" smtClean="0">
                <a:solidFill>
                  <a:schemeClr val="bg1"/>
                </a:solidFill>
              </a:rPr>
              <a:t>Fitche</a:t>
            </a:r>
            <a:endParaRPr lang="it-IT" dirty="0">
              <a:solidFill>
                <a:schemeClr val="bg1"/>
              </a:solidFill>
            </a:endParaRP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Viaggia e tenta l’insegnamento accademico, ma non ha successo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998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La concezione della realtà: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 </a:t>
            </a:r>
            <a:r>
              <a:rPr lang="it-IT" sz="4000" i="1" dirty="0">
                <a:solidFill>
                  <a:schemeClr val="tx2"/>
                </a:solidFill>
              </a:rPr>
              <a:t>riferimenti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Polemico con gli idealisti che ritengono che la realtà esterna non esista e sia un prodotto del soggetto</a:t>
            </a:r>
          </a:p>
          <a:p>
            <a:pPr algn="just"/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Polemico con i materialisti che considerano la conoscenza come un prodotto dell’oggetto sul soggetto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Si considera il vero interprete di Kant però ritiene che aldilà della apparenza esiste una realtà vera che si può scoprire</a:t>
            </a:r>
          </a:p>
        </p:txBody>
      </p:sp>
    </p:spTree>
    <p:extLst>
      <p:ext uri="{BB962C8B-B14F-4D97-AF65-F5344CB8AC3E}">
        <p14:creationId xmlns:p14="http://schemas.microsoft.com/office/powerpoint/2010/main" val="17959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5207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Recupero di dottrine orientali conosciute attraverso l’orientalista </a:t>
            </a:r>
            <a:r>
              <a:rPr lang="it-IT" dirty="0" err="1" smtClean="0">
                <a:solidFill>
                  <a:schemeClr val="bg1"/>
                </a:solidFill>
              </a:rPr>
              <a:t>Meyer</a:t>
            </a:r>
            <a:r>
              <a:rPr lang="it-IT" dirty="0" smtClean="0">
                <a:solidFill>
                  <a:schemeClr val="bg1"/>
                </a:solidFill>
              </a:rPr>
              <a:t>: il sollevamento del velo di Maya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Recupero del corpo e della fisicità che Freud riprenderà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L’ascesi come liberazione dalla volontà di vivere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concezione della realtà: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le novità</a:t>
            </a:r>
            <a:endParaRPr lang="it-IT" sz="4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906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80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Pessimismo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24818"/>
            <a:ext cx="8280400" cy="4799807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ragione , che produce la scienza che può essere utile all’uomo ,  ma  non lo aiuta a capire da dove deriva il dolore che caratterizza la vita 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vita è dolore, noia, sofferenza; tutti gli esseri viventi, in analogia con il filosofo, sentono questa sofferenza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608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velo di Maya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corpo, non più visto come oggetto fra gli oggetti, ma percepito in modo intuitivo e immediato attraverso processi inconsci della sensibilità, ci aiuta a sollevare il velo di Maya e cogliere la vera Realtà.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Dietro alla apparenza ordinata dei fenomeni vi è la «Volontà di vivere», una forza non controllabile, un impulso cieco ed arbitrario, al di fuori dallo spazio e dal tempo.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8880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L’irrazionale 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Volontà di vivere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327" y="1700213"/>
            <a:ext cx="8255386" cy="4824412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In quanto una e irrazionale è inconscia, ma vuole conoscersi razionalmente.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È infinita, ma tende a </a:t>
            </a:r>
            <a:r>
              <a:rPr lang="it-IT" dirty="0" err="1" smtClean="0">
                <a:solidFill>
                  <a:schemeClr val="bg1"/>
                </a:solidFill>
              </a:rPr>
              <a:t>finitizzarsi</a:t>
            </a:r>
            <a:r>
              <a:rPr lang="it-IT" dirty="0" smtClean="0">
                <a:solidFill>
                  <a:schemeClr val="bg1"/>
                </a:solidFill>
              </a:rPr>
              <a:t>  in soggetto e oggetto.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Si oggettiva in una serie di modelli eterni, le idee platoniche, che non sono la vera realtà, ma il tramite  tra la volontà originaria ed il mondo fenomenico.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105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L’origine del dolore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Essendo la volontà infinita, l’immedesimarsi nei singoli corpi crea in ciascuno di essi tensione, aggressività, desiderio, mancanza.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L’appagamento del desiderio attraverso  il soffocamento dell’altro,  è solo un momentaneo piacere perché la volontà spinge sempre a nuove mete.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Se viene meno lo stimolo del piacere, la tensione esistenziale, l’individuo cade in uno stato di noia.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6095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L’individuo 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fra realtà e </a:t>
            </a: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illusioni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19483"/>
            <a:ext cx="8280400" cy="4805142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Desiderio, piacere, noia sono l’ambito in cui si svolge la esistenza  umana; la consapevolezza rende più acuto il dolore.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Anche l’ordine sociale è un fragile schermo dietro al quale si agitano passioni ed egoismi.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storia non è che una sequenza di conflitti, ben lontana dalla visione progressista di cui parla </a:t>
            </a:r>
            <a:r>
              <a:rPr lang="it-IT" dirty="0" err="1" smtClean="0">
                <a:solidFill>
                  <a:schemeClr val="bg1"/>
                </a:solidFill>
              </a:rPr>
              <a:t>Hegel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962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Uno sguardo complessivo sul secolo: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la </a:t>
            </a:r>
            <a:r>
              <a:rPr lang="it-IT" sz="4000" i="1" dirty="0">
                <a:solidFill>
                  <a:schemeClr val="tx2"/>
                </a:solidFill>
              </a:rPr>
              <a:t>nascita delle Nazioni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673" y="1700213"/>
            <a:ext cx="8278040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Dagli stati assoluti, agli stati costituzionali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Le nazioni nascono con le guerre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Le nazioni nascono soprattutto nell’Europa occidentale: ruolo della borghesia e degli intellettuali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Le Costituzioni delle nuove nazioni dipendono dalle forze politiche che hanno guidato le trasformazioni.</a:t>
            </a:r>
          </a:p>
          <a:p>
            <a:pPr marL="0" indent="0">
              <a:buNone/>
            </a:pP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Le relazioni internazionali  sono guidate dal principio di equilibrio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9414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2" y="476672"/>
            <a:ext cx="8280401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illusioni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34334"/>
            <a:ext cx="8291513" cy="4790291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L’amore è pura passione sessuale con la quale la Volontà opera per riprodurre la vita.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metafisica razionale è solo una forma di consolazione elitaria per nascondere il caos.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religione è una metafisica popolare che traveste in forma mitica l’apparente razionalità filosofica.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3131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80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liberazione: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l’arte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82441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Schopenhauer indica possibili vie di uscita o di attenuazione del dolore, che danno un aspetto spiritualista a questa parte della sua filosofia:</a:t>
            </a:r>
          </a:p>
          <a:p>
            <a:pPr marL="0" indent="0">
              <a:buNone/>
            </a:pPr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3000" dirty="0" smtClean="0">
                <a:solidFill>
                  <a:schemeClr val="bg1"/>
                </a:solidFill>
              </a:rPr>
              <a:t>La </a:t>
            </a:r>
            <a:r>
              <a:rPr lang="it-IT" sz="3000" dirty="0" smtClean="0">
                <a:solidFill>
                  <a:schemeClr val="accent6">
                    <a:lumMod val="75000"/>
                  </a:schemeClr>
                </a:solidFill>
              </a:rPr>
              <a:t>via estetica</a:t>
            </a:r>
            <a:r>
              <a:rPr lang="it-IT" sz="3000" dirty="0" smtClean="0">
                <a:solidFill>
                  <a:schemeClr val="bg1"/>
                </a:solidFill>
              </a:rPr>
              <a:t>:  l’arte allontana temporaneamente l’uomo dalla corrente fenomenica, dai condizionamenti particolari, dalle passioni, trasportandoci nell’ideale.</a:t>
            </a:r>
          </a:p>
          <a:p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3000" dirty="0" smtClean="0">
                <a:solidFill>
                  <a:schemeClr val="bg1"/>
                </a:solidFill>
              </a:rPr>
              <a:t>La </a:t>
            </a:r>
            <a:r>
              <a:rPr lang="it-IT" sz="3000" dirty="0" smtClean="0">
                <a:solidFill>
                  <a:schemeClr val="accent6">
                    <a:lumMod val="75000"/>
                  </a:schemeClr>
                </a:solidFill>
              </a:rPr>
              <a:t>musica</a:t>
            </a:r>
            <a:r>
              <a:rPr lang="it-IT" sz="3000" dirty="0" smtClean="0">
                <a:solidFill>
                  <a:schemeClr val="bg1"/>
                </a:solidFill>
              </a:rPr>
              <a:t> è la forma d’arte più liberatoria.</a:t>
            </a:r>
            <a:endParaRPr 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349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713" y="1700213"/>
            <a:ext cx="8255000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L’avvio dell’azione etica  è il superamento del proprio egoismo, per il quale ciascuno si sente minacciato da altri: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Compassione è consapevolezza del dolore universale.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Giustizia è virtù solo negativa in quanto è solo l’astenersi dal recare danno al prossimo.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Amore è carità pura e disinteressata verso ogni creatura sofferente.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8313" y="476250"/>
            <a:ext cx="82804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liberazione: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l’etica</a:t>
            </a:r>
            <a:endParaRPr lang="it-IT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7364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L’ascesi, la santità è un ulteriore superamento dell’esistenza morale, è la conversione della Volontà di vivere.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L’annientamento non può avvenire con il suicidio che è espressione della insoddisfazione per la propria vita.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vera liberazione consiste nella mortificazione corporea , nella trasformazione del rapporto fra soggetto e mondo, nello stato contemplativo .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Si annulla così il soggetto tradizionale.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68313" y="476250"/>
            <a:ext cx="82804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liberazione: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</a:t>
            </a:r>
            <a:r>
              <a:rPr lang="it-IT" sz="4000" i="1" dirty="0" err="1" smtClean="0">
                <a:solidFill>
                  <a:schemeClr val="tx2"/>
                </a:solidFill>
              </a:rPr>
              <a:t>nichisilmo</a:t>
            </a:r>
            <a:endParaRPr lang="it-IT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Terza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FINE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51741" y="5892758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</a:rPr>
              <a:t>GRAZIE</a:t>
            </a:r>
            <a:endParaRPr lang="it-IT" sz="3600" i="1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>
          <a:xfrm>
            <a:off x="3751741" y="3572600"/>
            <a:ext cx="1640517" cy="2276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7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Quarta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Nietzsche e il nichilismo attivo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64549" y="5813463"/>
            <a:ext cx="221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Mariella Valenti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2"/>
          <a:stretch/>
        </p:blipFill>
        <p:spPr>
          <a:xfrm>
            <a:off x="3664067" y="3538824"/>
            <a:ext cx="1815866" cy="2194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28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986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Esperienze di vita </a:t>
            </a:r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(1844-1900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(1/2)</a:t>
            </a:r>
            <a:endParaRPr lang="it-IT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Nasce da una famiglia piccolo borghese ; il padre, pastore luterano, muore per disturbi nervosi;  cresce sotto la guida della madre, donna di poca </a:t>
            </a:r>
            <a:r>
              <a:rPr lang="it-IT" dirty="0" smtClean="0">
                <a:solidFill>
                  <a:schemeClr val="bg1"/>
                </a:solidFill>
              </a:rPr>
              <a:t>culture.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sua è una formazione umanistica- musicale, con scarse conoscenze </a:t>
            </a:r>
            <a:r>
              <a:rPr lang="it-IT" dirty="0" smtClean="0">
                <a:solidFill>
                  <a:schemeClr val="bg1"/>
                </a:solidFill>
              </a:rPr>
              <a:t>scientifiche.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Insegna alla Università di Basilea filologia </a:t>
            </a:r>
            <a:r>
              <a:rPr lang="it-IT" dirty="0" smtClean="0">
                <a:solidFill>
                  <a:schemeClr val="bg1"/>
                </a:solidFill>
              </a:rPr>
              <a:t>classica.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5607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Esperienze di </a:t>
            </a: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vita 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(1844-1900)</a:t>
            </a: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(2/2</a:t>
            </a:r>
            <a:r>
              <a:rPr lang="it-IT" sz="28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Divenuto cittadino svizzero nel 1870 , allo scoppio della guerra franco prussiana, presta servizio nel settore sanitario. L’esperienza lo segna pesantemente e lo induce ad abbandonare le convinzioni </a:t>
            </a:r>
            <a:r>
              <a:rPr lang="it-IT" dirty="0" smtClean="0">
                <a:solidFill>
                  <a:schemeClr val="bg1"/>
                </a:solidFill>
              </a:rPr>
              <a:t>nazionalistiche.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sua salute </a:t>
            </a:r>
            <a:r>
              <a:rPr lang="it-IT" dirty="0" smtClean="0">
                <a:solidFill>
                  <a:schemeClr val="bg1"/>
                </a:solidFill>
              </a:rPr>
              <a:t>declina, </a:t>
            </a:r>
            <a:r>
              <a:rPr lang="it-IT" dirty="0">
                <a:solidFill>
                  <a:schemeClr val="bg1"/>
                </a:solidFill>
              </a:rPr>
              <a:t>abbandona l’Università con una piccola pensione e inizia la stagione dei viaggi, con amici e con delusioni </a:t>
            </a:r>
            <a:r>
              <a:rPr lang="it-IT" dirty="0" smtClean="0">
                <a:solidFill>
                  <a:schemeClr val="bg1"/>
                </a:solidFill>
              </a:rPr>
              <a:t>sentimentali.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Nel 1889 esplode la crisi di follia e di buio mentale, che lo accompagna fino alla </a:t>
            </a:r>
            <a:r>
              <a:rPr lang="it-IT" dirty="0" smtClean="0">
                <a:solidFill>
                  <a:schemeClr val="bg1"/>
                </a:solidFill>
              </a:rPr>
              <a:t>morte.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108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Nietzsche: 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alcune osservazioni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L’esperienza della malattia è molto importante perché ne condiziona la vita, sia perché è stimolo di </a:t>
            </a:r>
            <a:r>
              <a:rPr lang="it-IT" dirty="0" smtClean="0">
                <a:solidFill>
                  <a:schemeClr val="bg1"/>
                </a:solidFill>
              </a:rPr>
              <a:t>riflessione.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Salute e malattia non riguardano solo l’individuo, ma anche fasi  della vita e di una </a:t>
            </a:r>
            <a:r>
              <a:rPr lang="it-IT" dirty="0" smtClean="0">
                <a:solidFill>
                  <a:schemeClr val="bg1"/>
                </a:solidFill>
              </a:rPr>
              <a:t>civiltà.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malattia incide sul corpo e sul </a:t>
            </a:r>
            <a:r>
              <a:rPr lang="it-IT" dirty="0" smtClean="0">
                <a:solidFill>
                  <a:schemeClr val="bg1"/>
                </a:solidFill>
              </a:rPr>
              <a:t>pensiero.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0007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(1/7)</a:t>
            </a:r>
            <a:endParaRPr lang="it-IT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Si presenta come frutto di una esperienza  personale a cui pochi possono </a:t>
            </a:r>
            <a:r>
              <a:rPr lang="it-IT" dirty="0" smtClean="0">
                <a:solidFill>
                  <a:schemeClr val="bg1"/>
                </a:solidFill>
              </a:rPr>
              <a:t>accedere 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una filosofia critica che considera la ragione come mistificatrice degli impulsi </a:t>
            </a:r>
            <a:r>
              <a:rPr lang="it-IT" dirty="0" smtClean="0">
                <a:solidFill>
                  <a:schemeClr val="bg1"/>
                </a:solidFill>
              </a:rPr>
              <a:t>irrazionali.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una filosofia che vuole liberare gli uomini dagli orpelli che la cultura occidentale ha </a:t>
            </a:r>
            <a:r>
              <a:rPr lang="it-IT" dirty="0" smtClean="0">
                <a:solidFill>
                  <a:schemeClr val="bg1"/>
                </a:solidFill>
              </a:rPr>
              <a:t>creato, annichilendoli, </a:t>
            </a:r>
            <a:r>
              <a:rPr lang="it-IT" dirty="0">
                <a:solidFill>
                  <a:schemeClr val="bg1"/>
                </a:solidFill>
              </a:rPr>
              <a:t>cioè negando la loro </a:t>
            </a:r>
            <a:r>
              <a:rPr lang="it-IT" dirty="0" smtClean="0">
                <a:solidFill>
                  <a:schemeClr val="bg1"/>
                </a:solidFill>
              </a:rPr>
              <a:t>vera natura.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99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Uno sguardo complessivo sul secolo: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gli </a:t>
            </a:r>
            <a:r>
              <a:rPr lang="it-IT" sz="4000" i="1" dirty="0">
                <a:solidFill>
                  <a:schemeClr val="tx2"/>
                </a:solidFill>
              </a:rPr>
              <a:t>intellettuali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375" y="1700213"/>
            <a:ext cx="8263337" cy="482441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Gli intellettuali sono uomini liberi e laici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Insegnano nelle Università; sono letterati, 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  filosofi, scienziati.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Romanticismo e positivismo 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Crescono le pubblicazioni : riviste e giornali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Trionfa il romanzo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1661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(2/7</a:t>
            </a:r>
            <a:r>
              <a:rPr lang="it-IT" sz="28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La filosofia di Nietzsche è l’espressione della crisi culturale del mondo </a:t>
            </a:r>
            <a:r>
              <a:rPr lang="it-IT" dirty="0" smtClean="0">
                <a:solidFill>
                  <a:schemeClr val="bg1"/>
                </a:solidFill>
              </a:rPr>
              <a:t>occidentale.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Le vecchie filosofie hanno proposto all’uomo verità talmente lontane dall’ambito </a:t>
            </a:r>
            <a:r>
              <a:rPr lang="it-IT" dirty="0" smtClean="0">
                <a:solidFill>
                  <a:schemeClr val="bg1"/>
                </a:solidFill>
              </a:rPr>
              <a:t>dell’esperienza, </a:t>
            </a:r>
            <a:r>
              <a:rPr lang="it-IT" dirty="0">
                <a:solidFill>
                  <a:schemeClr val="bg1"/>
                </a:solidFill>
              </a:rPr>
              <a:t>che l’uomo ha dimenticato le sue radici ed è caduto in un profondo </a:t>
            </a:r>
            <a:r>
              <a:rPr lang="it-IT" dirty="0" smtClean="0">
                <a:solidFill>
                  <a:schemeClr val="bg1"/>
                </a:solidFill>
              </a:rPr>
              <a:t>scetticismo.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nuovo filosofo è un profeta che annuncia un mondo </a:t>
            </a:r>
            <a:r>
              <a:rPr lang="it-IT" dirty="0" smtClean="0">
                <a:solidFill>
                  <a:schemeClr val="bg1"/>
                </a:solidFill>
              </a:rPr>
              <a:t>nuovo.</a:t>
            </a:r>
          </a:p>
        </p:txBody>
      </p:sp>
    </p:spTree>
    <p:extLst>
      <p:ext uri="{BB962C8B-B14F-4D97-AF65-F5344CB8AC3E}">
        <p14:creationId xmlns:p14="http://schemas.microsoft.com/office/powerpoint/2010/main" val="3729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498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(3/7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31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31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Dionisiaco</a:t>
            </a:r>
            <a:r>
              <a:rPr lang="it-IT" sz="4000" i="1" dirty="0">
                <a:solidFill>
                  <a:schemeClr val="tx2"/>
                </a:solidFill>
              </a:rPr>
              <a:t>, apollineo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Il filo conduttore del suo pensiero è il dionisiaco-apollineo con particolare sottolineatura del </a:t>
            </a:r>
            <a:r>
              <a:rPr lang="it-IT" dirty="0" smtClean="0">
                <a:solidFill>
                  <a:schemeClr val="bg1"/>
                </a:solidFill>
              </a:rPr>
              <a:t>dionisiaco.</a:t>
            </a:r>
            <a:endParaRPr lang="it-IT" dirty="0">
              <a:solidFill>
                <a:schemeClr val="bg1"/>
              </a:solidFill>
            </a:endParaRP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Questo tema è sempre presente ed è una lettura particolare del mondo greco, alternativa al pensiero dominante che privilegia </a:t>
            </a:r>
            <a:r>
              <a:rPr lang="it-IT" dirty="0" smtClean="0">
                <a:solidFill>
                  <a:schemeClr val="bg1"/>
                </a:solidFill>
              </a:rPr>
              <a:t>l’apollineo.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dionisiaco dominante nella tragedia greca esprime </a:t>
            </a:r>
            <a:r>
              <a:rPr lang="it-IT" dirty="0" smtClean="0">
                <a:solidFill>
                  <a:schemeClr val="bg1"/>
                </a:solidFill>
              </a:rPr>
              <a:t>l’istinto </a:t>
            </a:r>
            <a:r>
              <a:rPr lang="it-IT" dirty="0">
                <a:solidFill>
                  <a:schemeClr val="bg1"/>
                </a:solidFill>
              </a:rPr>
              <a:t>vitale e l’energia creatrice, la sofferenza ed il dolore che sono propri dell’uomo. Al Dionisiaco è congeniale la </a:t>
            </a:r>
            <a:r>
              <a:rPr lang="it-IT" dirty="0" smtClean="0">
                <a:solidFill>
                  <a:schemeClr val="bg1"/>
                </a:solidFill>
              </a:rPr>
              <a:t>musica.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8039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(4/7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31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31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>
                <a:solidFill>
                  <a:schemeClr val="tx2"/>
                </a:solidFill>
              </a:rPr>
              <a:t>Apollineo e dionisiaco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L’Apollineo esprime l’aspirazione a forme nitide ed  equilibrate che solo l’ordine razionale può esprimere e trovano la loro rappresentazione </a:t>
            </a:r>
            <a:r>
              <a:rPr lang="it-IT" dirty="0" smtClean="0">
                <a:solidFill>
                  <a:schemeClr val="bg1"/>
                </a:solidFill>
              </a:rPr>
              <a:t>ideale nella scultura.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Di questi due aspetti egli sottolinea il dionisiaco che rappresenta il fondo oscuro dell’uomo ed indica un pessimismo tragico consapevole che la vita umana è  l’ insieme piacere e </a:t>
            </a:r>
            <a:r>
              <a:rPr lang="it-IT" dirty="0" smtClean="0">
                <a:solidFill>
                  <a:schemeClr val="bg1"/>
                </a:solidFill>
              </a:rPr>
              <a:t>sofferenza.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4430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(5/7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600" i="1" dirty="0">
                <a:solidFill>
                  <a:schemeClr val="tx2"/>
                </a:solidFill>
              </a:rPr>
              <a:t>Nuova fase: l’abbandono degli </a:t>
            </a:r>
            <a:r>
              <a:rPr lang="it-IT" sz="3600" i="1" dirty="0" smtClean="0">
                <a:solidFill>
                  <a:schemeClr val="tx2"/>
                </a:solidFill>
              </a:rPr>
              <a:t>antichi </a:t>
            </a:r>
            <a:r>
              <a:rPr lang="it-IT" sz="3600" i="1" dirty="0">
                <a:solidFill>
                  <a:schemeClr val="tx2"/>
                </a:solidFill>
              </a:rPr>
              <a:t>maestri</a:t>
            </a:r>
            <a:endParaRPr lang="it-IT" sz="4000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Nelle prime opere sottolinea come il dionisiaco, che nel corso del tempo si era perduto annichilito dalla filosofia di Platone e dal cristianesimo, ora riemerge con Schopenhauer e con Wagner. L’artista è il modello di </a:t>
            </a:r>
            <a:r>
              <a:rPr lang="it-IT" dirty="0" smtClean="0">
                <a:solidFill>
                  <a:schemeClr val="bg1"/>
                </a:solidFill>
              </a:rPr>
              <a:t>uomo.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Alla fine degli anni ’70 maturano nuovi interessi culturali (medicina, biologia , fisica) inizia la stagione dei viaggi e vede nello scienziato illuminista il  vero liberatore </a:t>
            </a:r>
            <a:r>
              <a:rPr lang="it-IT" dirty="0" smtClean="0">
                <a:solidFill>
                  <a:schemeClr val="bg1"/>
                </a:solidFill>
              </a:rPr>
              <a:t>dell’uomo.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5357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(6/7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600" i="1" dirty="0">
                <a:solidFill>
                  <a:schemeClr val="tx2"/>
                </a:solidFill>
              </a:rPr>
              <a:t>La grande salute: l’avvio della </a:t>
            </a:r>
            <a:r>
              <a:rPr lang="it-IT" sz="3600" i="1" dirty="0" smtClean="0">
                <a:solidFill>
                  <a:schemeClr val="tx2"/>
                </a:solidFill>
              </a:rPr>
              <a:t>liberazione</a:t>
            </a:r>
            <a:endParaRPr lang="it-IT" sz="4000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Inizia , attraverso il metodo genealogico, l’attacco alla morale e ai suoi </a:t>
            </a:r>
            <a:r>
              <a:rPr lang="it-IT" dirty="0" smtClean="0">
                <a:solidFill>
                  <a:schemeClr val="bg1"/>
                </a:solidFill>
              </a:rPr>
              <a:t>valori: </a:t>
            </a:r>
            <a:r>
              <a:rPr lang="it-IT" dirty="0">
                <a:solidFill>
                  <a:schemeClr val="bg1"/>
                </a:solidFill>
              </a:rPr>
              <a:t>pietà, umiltà amore per il prossimo, l’eguaglianza, frutto di uomini deboli in apparenza forti, che hanno imposto una morale da </a:t>
            </a:r>
            <a:r>
              <a:rPr lang="it-IT" dirty="0" smtClean="0">
                <a:solidFill>
                  <a:schemeClr val="bg1"/>
                </a:solidFill>
              </a:rPr>
              <a:t>schiavi.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L’attacco alla metafisica che vuole rassicurare sull’ordine del </a:t>
            </a:r>
            <a:r>
              <a:rPr lang="it-IT" dirty="0" smtClean="0">
                <a:solidFill>
                  <a:schemeClr val="bg1"/>
                </a:solidFill>
              </a:rPr>
              <a:t>mondo, ordine </a:t>
            </a:r>
            <a:r>
              <a:rPr lang="it-IT" dirty="0">
                <a:solidFill>
                  <a:schemeClr val="bg1"/>
                </a:solidFill>
              </a:rPr>
              <a:t>che in realtà non </a:t>
            </a:r>
            <a:r>
              <a:rPr lang="it-IT" dirty="0" smtClean="0">
                <a:solidFill>
                  <a:schemeClr val="bg1"/>
                </a:solidFill>
              </a:rPr>
              <a:t>esiste.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L’attacco alla verità dello scientismo in nome della </a:t>
            </a:r>
            <a:r>
              <a:rPr lang="it-IT" dirty="0" smtClean="0">
                <a:solidFill>
                  <a:schemeClr val="bg1"/>
                </a:solidFill>
              </a:rPr>
              <a:t>interpretazione.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795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La filosofia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(7/7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600" i="1" dirty="0">
                <a:solidFill>
                  <a:schemeClr val="tx2"/>
                </a:solidFill>
              </a:rPr>
              <a:t>L’avvio alla </a:t>
            </a:r>
            <a:r>
              <a:rPr lang="it-IT" sz="3600" i="1" dirty="0" smtClean="0">
                <a:solidFill>
                  <a:schemeClr val="tx2"/>
                </a:solidFill>
              </a:rPr>
              <a:t>liberazione: la </a:t>
            </a:r>
            <a:r>
              <a:rPr lang="it-IT" sz="3600" i="1" dirty="0">
                <a:solidFill>
                  <a:schemeClr val="tx2"/>
                </a:solidFill>
              </a:rPr>
              <a:t>morte di Dio</a:t>
            </a:r>
            <a:endParaRPr lang="it-IT" sz="4000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L’affermazione non è riconducibile </a:t>
            </a:r>
            <a:r>
              <a:rPr lang="it-IT" dirty="0" smtClean="0">
                <a:solidFill>
                  <a:schemeClr val="bg1"/>
                </a:solidFill>
              </a:rPr>
              <a:t>all’ateismo.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Dio rappresenta tutte le illusioni metafisiche e le forme di trascendenza </a:t>
            </a:r>
            <a:r>
              <a:rPr lang="it-IT" dirty="0" smtClean="0">
                <a:solidFill>
                  <a:schemeClr val="bg1"/>
                </a:solidFill>
              </a:rPr>
              <a:t>del pensiero </a:t>
            </a:r>
            <a:r>
              <a:rPr lang="it-IT" dirty="0">
                <a:solidFill>
                  <a:schemeClr val="bg1"/>
                </a:solidFill>
              </a:rPr>
              <a:t>occidentale che hanno oppresso la natura </a:t>
            </a:r>
            <a:r>
              <a:rPr lang="it-IT" dirty="0" smtClean="0">
                <a:solidFill>
                  <a:schemeClr val="bg1"/>
                </a:solidFill>
              </a:rPr>
              <a:t>dell’uomo.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</a:t>
            </a:r>
            <a:r>
              <a:rPr lang="it-IT" dirty="0" smtClean="0">
                <a:solidFill>
                  <a:schemeClr val="bg1"/>
                </a:solidFill>
              </a:rPr>
              <a:t>avviato, ora con la laicizzazione della cultura, </a:t>
            </a:r>
            <a:r>
              <a:rPr lang="it-IT" dirty="0">
                <a:solidFill>
                  <a:schemeClr val="bg1"/>
                </a:solidFill>
              </a:rPr>
              <a:t>il processo storico  di </a:t>
            </a:r>
            <a:r>
              <a:rPr lang="it-IT" dirty="0" smtClean="0">
                <a:solidFill>
                  <a:schemeClr val="bg1"/>
                </a:solidFill>
              </a:rPr>
              <a:t>liberazione dai ceppi della tradizione. Questo processo espone l’uomo a pericoli.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04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Il nichilismo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nichilismo </a:t>
            </a:r>
            <a:r>
              <a:rPr lang="it-IT" dirty="0" smtClean="0">
                <a:solidFill>
                  <a:schemeClr val="bg1"/>
                </a:solidFill>
              </a:rPr>
              <a:t>passivo: </a:t>
            </a:r>
            <a:r>
              <a:rPr lang="it-IT" dirty="0">
                <a:solidFill>
                  <a:schemeClr val="bg1"/>
                </a:solidFill>
              </a:rPr>
              <a:t>l’uomo con la distruzione di tutti i valori si trova »orfano», giunge alla paralisi della volontà perdendosi nello scetticismo o ricade in altri </a:t>
            </a:r>
            <a:r>
              <a:rPr lang="it-IT" dirty="0" smtClean="0">
                <a:solidFill>
                  <a:schemeClr val="bg1"/>
                </a:solidFill>
              </a:rPr>
              <a:t>valori.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nichilismo </a:t>
            </a:r>
            <a:r>
              <a:rPr lang="it-IT" dirty="0" smtClean="0">
                <a:solidFill>
                  <a:schemeClr val="bg1"/>
                </a:solidFill>
              </a:rPr>
              <a:t>attivo: </a:t>
            </a:r>
            <a:r>
              <a:rPr lang="it-IT" dirty="0">
                <a:solidFill>
                  <a:schemeClr val="bg1"/>
                </a:solidFill>
              </a:rPr>
              <a:t>l’uomo è consapevole che solo vivendo l’esperienza del vuoto fino in fondo, può superarlo riconoscendo che non esistono verità e ordini già </a:t>
            </a:r>
            <a:r>
              <a:rPr lang="it-IT" dirty="0" smtClean="0">
                <a:solidFill>
                  <a:schemeClr val="bg1"/>
                </a:solidFill>
              </a:rPr>
              <a:t>stabiliti.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758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Trasvalutazione dei valori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trasvalutazione dei valori è il rovesciamento dei valori artificiali imposti da secoli dalla cultura occidentale e la riproposta dei valori naturali: il mondo reale in cui è possibile pensare in modo nuovo e recuperare la «grande salute»</a:t>
            </a:r>
          </a:p>
        </p:txBody>
      </p:sp>
    </p:spTree>
    <p:extLst>
      <p:ext uri="{BB962C8B-B14F-4D97-AF65-F5344CB8AC3E}">
        <p14:creationId xmlns:p14="http://schemas.microsoft.com/office/powerpoint/2010/main" val="13088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904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Il profeta </a:t>
            </a: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Zaratustra </a:t>
            </a: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(1/3)</a:t>
            </a:r>
            <a:endParaRPr lang="it-IT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Nel poema «così parlò Zaratustra (1883-85) il protagonista, Zaratustra, per alcuni aspetti </a:t>
            </a:r>
            <a:r>
              <a:rPr lang="it-IT" dirty="0" smtClean="0">
                <a:solidFill>
                  <a:schemeClr val="bg1"/>
                </a:solidFill>
              </a:rPr>
              <a:t>alter-ego </a:t>
            </a:r>
            <a:r>
              <a:rPr lang="it-IT" dirty="0">
                <a:solidFill>
                  <a:schemeClr val="bg1"/>
                </a:solidFill>
              </a:rPr>
              <a:t>di Nietzsche, è </a:t>
            </a:r>
            <a:r>
              <a:rPr lang="it-IT" dirty="0" smtClean="0">
                <a:solidFill>
                  <a:schemeClr val="bg1"/>
                </a:solidFill>
              </a:rPr>
              <a:t>l’immoralista, </a:t>
            </a:r>
            <a:r>
              <a:rPr lang="it-IT" dirty="0">
                <a:solidFill>
                  <a:schemeClr val="bg1"/>
                </a:solidFill>
              </a:rPr>
              <a:t>lo spirito libero, il poeta della saggezza </a:t>
            </a:r>
            <a:r>
              <a:rPr lang="it-IT" dirty="0" smtClean="0">
                <a:solidFill>
                  <a:schemeClr val="bg1"/>
                </a:solidFill>
              </a:rPr>
              <a:t>dionisiaca.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l’uomo che dopo la morte di Dio sperimenta un difficile cammino, alla ricerca di una nuova immagine di </a:t>
            </a:r>
            <a:r>
              <a:rPr lang="it-IT" dirty="0" smtClean="0">
                <a:solidFill>
                  <a:schemeClr val="bg1"/>
                </a:solidFill>
              </a:rPr>
              <a:t>sé.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7843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Il profeta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Zaratustra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(2/3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400" i="1" dirty="0">
                <a:solidFill>
                  <a:schemeClr val="tx2"/>
                </a:solidFill>
              </a:rPr>
              <a:t>L’insegnamento del </a:t>
            </a:r>
            <a:r>
              <a:rPr lang="it-IT" sz="3400" i="1" dirty="0" smtClean="0">
                <a:solidFill>
                  <a:schemeClr val="tx2"/>
                </a:solidFill>
              </a:rPr>
              <a:t>profeta: la </a:t>
            </a:r>
            <a:r>
              <a:rPr lang="it-IT" sz="3400" i="1" dirty="0">
                <a:solidFill>
                  <a:schemeClr val="tx2"/>
                </a:solidFill>
              </a:rPr>
              <a:t>volontà di potenza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Il suo </a:t>
            </a:r>
            <a:r>
              <a:rPr lang="it-IT" dirty="0" smtClean="0">
                <a:solidFill>
                  <a:schemeClr val="bg1"/>
                </a:solidFill>
              </a:rPr>
              <a:t>messaggio: </a:t>
            </a:r>
            <a:r>
              <a:rPr lang="it-IT" dirty="0">
                <a:solidFill>
                  <a:schemeClr val="bg1"/>
                </a:solidFill>
              </a:rPr>
              <a:t>imparare ad accettare la vita in tutte le sue forme. Il suo compito è educare l’oltre-uomo sulla base di due concetti: la volontà di potenza e l’eterno </a:t>
            </a:r>
            <a:r>
              <a:rPr lang="it-IT" dirty="0" smtClean="0">
                <a:solidFill>
                  <a:schemeClr val="bg1"/>
                </a:solidFill>
              </a:rPr>
              <a:t>ritorno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volontà di potenza non è la tendenza di autoaffermazione sugli altri, ma piuttosto il flusso costante della forza tesa ad un superamento di sé. E’ un richiamo all’apollineo e al </a:t>
            </a:r>
            <a:r>
              <a:rPr lang="it-IT" dirty="0" smtClean="0">
                <a:solidFill>
                  <a:schemeClr val="bg1"/>
                </a:solidFill>
              </a:rPr>
              <a:t>dionisiaco.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533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3" y="476672"/>
            <a:ext cx="8281169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Uno sguardo complessivo sul secolo: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le </a:t>
            </a:r>
            <a:r>
              <a:rPr lang="it-IT" sz="4000" i="1" dirty="0">
                <a:solidFill>
                  <a:schemeClr val="tx2"/>
                </a:solidFill>
              </a:rPr>
              <a:t>ombre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14189"/>
            <a:ext cx="8291513" cy="4810435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fede si sente minacciata dalle nuove teorie. Il Sillabo condanna la modernità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La nascita delle nazioni con le guerre, apre le porte al nazionalismo e a pratiche politiche pericolose</a:t>
            </a:r>
          </a:p>
          <a:p>
            <a:endParaRPr lang="it-IT" sz="2600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Nella cultura si intrecciano materialismo e spiritualismo,  religiosità e laicità.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Gli intellettuali non sono pronti per la complessità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436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Il profeta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Zaratustra </a:t>
            </a:r>
            <a:r>
              <a:rPr lang="it-IT" sz="3100" i="1" dirty="0" smtClean="0">
                <a:solidFill>
                  <a:schemeClr val="accent6">
                    <a:lumMod val="75000"/>
                  </a:schemeClr>
                </a:solidFill>
              </a:rPr>
              <a:t>(3/3</a:t>
            </a:r>
            <a:r>
              <a:rPr lang="it-IT" sz="31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400" i="1" dirty="0">
                <a:solidFill>
                  <a:schemeClr val="tx2"/>
                </a:solidFill>
              </a:rPr>
              <a:t>L’insegnamento del </a:t>
            </a:r>
            <a:r>
              <a:rPr lang="it-IT" sz="3400" i="1" dirty="0" smtClean="0">
                <a:solidFill>
                  <a:schemeClr val="tx2"/>
                </a:solidFill>
              </a:rPr>
              <a:t>profeta</a:t>
            </a:r>
            <a:r>
              <a:rPr lang="it-IT" sz="3400" i="1" dirty="0">
                <a:solidFill>
                  <a:schemeClr val="tx2"/>
                </a:solidFill>
              </a:rPr>
              <a:t>: l’eterno ritorno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it-IT" dirty="0">
                <a:solidFill>
                  <a:schemeClr val="bg1"/>
                </a:solidFill>
              </a:rPr>
              <a:t>E’ una metafora che indica che ogni istante deve essere vissuto nella sua pienezza di gioia e dolore in quanto può </a:t>
            </a:r>
            <a:r>
              <a:rPr lang="it-IT" dirty="0" smtClean="0">
                <a:solidFill>
                  <a:schemeClr val="bg1"/>
                </a:solidFill>
              </a:rPr>
              <a:t>ripresentarsi.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L’attimo deve essere vissuto in modo tale che </a:t>
            </a:r>
            <a:r>
              <a:rPr lang="it-IT" dirty="0" smtClean="0">
                <a:solidFill>
                  <a:schemeClr val="bg1"/>
                </a:solidFill>
              </a:rPr>
              <a:t>si debba </a:t>
            </a:r>
            <a:r>
              <a:rPr lang="it-IT" dirty="0">
                <a:solidFill>
                  <a:schemeClr val="bg1"/>
                </a:solidFill>
              </a:rPr>
              <a:t>desiderare di </a:t>
            </a:r>
            <a:r>
              <a:rPr lang="it-IT" dirty="0" smtClean="0">
                <a:solidFill>
                  <a:schemeClr val="bg1"/>
                </a:solidFill>
              </a:rPr>
              <a:t>riviverlo.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il rifiuto del concetto </a:t>
            </a:r>
            <a:r>
              <a:rPr lang="it-IT" dirty="0" smtClean="0">
                <a:solidFill>
                  <a:schemeClr val="bg1"/>
                </a:solidFill>
              </a:rPr>
              <a:t>di </a:t>
            </a:r>
            <a:r>
              <a:rPr lang="it-IT" dirty="0">
                <a:solidFill>
                  <a:schemeClr val="bg1"/>
                </a:solidFill>
              </a:rPr>
              <a:t>naturalità del progresso che toglie all’ uomo la responsabilità </a:t>
            </a:r>
            <a:r>
              <a:rPr lang="it-IT" dirty="0" smtClean="0">
                <a:solidFill>
                  <a:schemeClr val="bg1"/>
                </a:solidFill>
              </a:rPr>
              <a:t>dell’agire.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0695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250"/>
            <a:ext cx="8291513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L’oltre - uomo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1295"/>
            <a:ext cx="8311952" cy="482333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E’ colui che va oltre l’uomo della tradizione cristiana occidentale , schiacciato dai pesi: l’uomo </a:t>
            </a:r>
            <a:r>
              <a:rPr lang="it-IT" dirty="0" smtClean="0">
                <a:solidFill>
                  <a:schemeClr val="bg1"/>
                </a:solidFill>
              </a:rPr>
              <a:t>cammello.</a:t>
            </a:r>
          </a:p>
          <a:p>
            <a:endParaRPr lang="it-IT" sz="22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uno spirito libero che afferma la propria libertà dalle convinzioni correnti: l’uomo </a:t>
            </a:r>
            <a:r>
              <a:rPr lang="it-IT" dirty="0" smtClean="0">
                <a:solidFill>
                  <a:schemeClr val="bg1"/>
                </a:solidFill>
              </a:rPr>
              <a:t>leone.</a:t>
            </a:r>
          </a:p>
          <a:p>
            <a:endParaRPr lang="it-IT" sz="22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E’ colui che dice di sì alla vita e la vive come un fanciullo </a:t>
            </a:r>
            <a:r>
              <a:rPr lang="it-IT" dirty="0" smtClean="0">
                <a:solidFill>
                  <a:schemeClr val="bg1"/>
                </a:solidFill>
              </a:rPr>
              <a:t>innocente.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nuova umanità deve essere fedele alla terra, sa vivere l’avventura della scienza e della tecnica fuori dagli schemi di </a:t>
            </a:r>
            <a:r>
              <a:rPr lang="it-IT" dirty="0" smtClean="0">
                <a:solidFill>
                  <a:schemeClr val="bg1"/>
                </a:solidFill>
              </a:rPr>
              <a:t>dominio.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0213"/>
            <a:ext cx="8291513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Quarta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FINE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51741" y="5892758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i="1" dirty="0" smtClean="0">
                <a:solidFill>
                  <a:schemeClr val="bg1"/>
                </a:solidFill>
              </a:rPr>
              <a:t>GRAZIE</a:t>
            </a:r>
            <a:endParaRPr lang="it-IT" sz="3600" i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29" y="3573934"/>
            <a:ext cx="1535251" cy="2274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78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213"/>
            <a:ext cx="8291512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Quinta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>
                <a:solidFill>
                  <a:schemeClr val="accent6"/>
                </a:solidFill>
              </a:rPr>
              <a:t>G. Verga </a:t>
            </a:r>
            <a:r>
              <a:rPr lang="it-IT" sz="3200" dirty="0" smtClean="0">
                <a:solidFill>
                  <a:schemeClr val="accent6"/>
                </a:solidFill>
              </a:rPr>
              <a:t>e K</a:t>
            </a:r>
            <a:r>
              <a:rPr lang="it-IT" sz="3200" dirty="0">
                <a:solidFill>
                  <a:schemeClr val="accent6"/>
                </a:solidFill>
              </a:rPr>
              <a:t>. </a:t>
            </a:r>
            <a:r>
              <a:rPr lang="it-IT" sz="3200" dirty="0" err="1" smtClean="0">
                <a:solidFill>
                  <a:schemeClr val="accent6"/>
                </a:solidFill>
              </a:rPr>
              <a:t>Marx</a:t>
            </a:r>
            <a:r>
              <a:rPr lang="it-IT" sz="3200" dirty="0" smtClean="0">
                <a:solidFill>
                  <a:schemeClr val="accent6"/>
                </a:solidFill>
              </a:rPr>
              <a:t>: la </a:t>
            </a:r>
            <a:r>
              <a:rPr lang="it-IT" sz="3200" dirty="0">
                <a:solidFill>
                  <a:schemeClr val="accent6"/>
                </a:solidFill>
              </a:rPr>
              <a:t>fiumana del progresso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64549" y="5813463"/>
            <a:ext cx="221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Mariella Valenti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15" y="3851519"/>
            <a:ext cx="1621349" cy="2034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78670"/>
            <a:ext cx="1676810" cy="2034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8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8373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804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G. Verga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(1840- 1922)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- K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it-IT" sz="4000" dirty="0" err="1">
                <a:solidFill>
                  <a:schemeClr val="accent6">
                    <a:lumMod val="75000"/>
                  </a:schemeClr>
                </a:solidFill>
              </a:rPr>
              <a:t>Marx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(1818-1883)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24818"/>
            <a:ext cx="8280400" cy="4799807"/>
          </a:xfrm>
          <a:solidFill>
            <a:schemeClr val="tx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L’accostamento di questi due intellettuali, Verga scrittore italiano e </a:t>
            </a:r>
            <a:r>
              <a:rPr lang="it-IT" dirty="0" err="1">
                <a:solidFill>
                  <a:schemeClr val="bg1"/>
                </a:solidFill>
              </a:rPr>
              <a:t>Marx</a:t>
            </a:r>
            <a:r>
              <a:rPr lang="it-IT" dirty="0">
                <a:solidFill>
                  <a:schemeClr val="bg1"/>
                </a:solidFill>
              </a:rPr>
              <a:t> filosofo tedesco è certamente discutibile e </a:t>
            </a:r>
            <a:r>
              <a:rPr lang="it-IT" dirty="0" smtClean="0">
                <a:solidFill>
                  <a:schemeClr val="bg1"/>
                </a:solidFill>
              </a:rPr>
              <a:t>forzata. Li accomuna lo sfondo positivista. 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richiamo a Verga vuole mostrare come nella cultura italiana persista un forte pessimismo nonostante il raggiungimento della </a:t>
            </a:r>
            <a:r>
              <a:rPr lang="it-IT" dirty="0" smtClean="0">
                <a:solidFill>
                  <a:schemeClr val="bg1"/>
                </a:solidFill>
              </a:rPr>
              <a:t>Unità ed il collegamento alla cultura europea.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riferimento a </a:t>
            </a:r>
            <a:r>
              <a:rPr lang="it-IT" dirty="0" err="1">
                <a:solidFill>
                  <a:schemeClr val="bg1"/>
                </a:solidFill>
              </a:rPr>
              <a:t>Marx</a:t>
            </a:r>
            <a:r>
              <a:rPr lang="it-IT" dirty="0">
                <a:solidFill>
                  <a:schemeClr val="bg1"/>
                </a:solidFill>
              </a:rPr>
              <a:t> è legato alla pesante  e pessimistica critica del suo </a:t>
            </a:r>
            <a:r>
              <a:rPr lang="it-IT" dirty="0" smtClean="0">
                <a:solidFill>
                  <a:schemeClr val="bg1"/>
                </a:solidFill>
              </a:rPr>
              <a:t>tempo, </a:t>
            </a:r>
            <a:r>
              <a:rPr lang="it-IT" dirty="0">
                <a:solidFill>
                  <a:schemeClr val="bg1"/>
                </a:solidFill>
              </a:rPr>
              <a:t>con tuttavia una prospettiva positiva nel </a:t>
            </a:r>
            <a:r>
              <a:rPr lang="it-IT" dirty="0" smtClean="0">
                <a:solidFill>
                  <a:schemeClr val="bg1"/>
                </a:solidFill>
              </a:rPr>
              <a:t>futuro.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G. </a:t>
            </a:r>
            <a:r>
              <a:rPr lang="it-IT" dirty="0" smtClean="0">
                <a:solidFill>
                  <a:schemeClr val="bg1"/>
                </a:solidFill>
              </a:rPr>
              <a:t>Verga, </a:t>
            </a:r>
            <a:r>
              <a:rPr lang="it-IT" dirty="0">
                <a:solidFill>
                  <a:schemeClr val="bg1"/>
                </a:solidFill>
              </a:rPr>
              <a:t>siciliano appartenente ad una famiglia borghese benestante, scrive gran parte delle sue opere fra Milano e Firenze e trascorre l’ultima parte della sua vita in Sicilia, molto </a:t>
            </a:r>
            <a:r>
              <a:rPr lang="it-IT" dirty="0" smtClean="0">
                <a:solidFill>
                  <a:schemeClr val="bg1"/>
                </a:solidFill>
              </a:rPr>
              <a:t>isolato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Conservatore come posizione politica, appoggia la repressione di Bava </a:t>
            </a:r>
            <a:r>
              <a:rPr lang="it-IT" dirty="0" err="1">
                <a:solidFill>
                  <a:schemeClr val="bg1"/>
                </a:solidFill>
              </a:rPr>
              <a:t>Beccaris</a:t>
            </a:r>
            <a:r>
              <a:rPr lang="it-IT" dirty="0">
                <a:solidFill>
                  <a:schemeClr val="bg1"/>
                </a:solidFill>
              </a:rPr>
              <a:t>  a Milano contro i </a:t>
            </a:r>
            <a:r>
              <a:rPr lang="it-IT" dirty="0" smtClean="0">
                <a:solidFill>
                  <a:schemeClr val="bg1"/>
                </a:solidFill>
              </a:rPr>
              <a:t>lavoratori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G. Verga: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Alcune considerazioni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14" y="476250"/>
            <a:ext cx="745899" cy="936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02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Gran parte della sua produzione, quella che ebbe meno successo, ha come protagonisti uomini e donne siciliani che vivono in un mondo povero e desolato e verso i quali l’autore con una tecnica raffinatissima mostra </a:t>
            </a:r>
            <a:r>
              <a:rPr lang="it-IT" dirty="0" smtClean="0">
                <a:solidFill>
                  <a:schemeClr val="bg1"/>
                </a:solidFill>
              </a:rPr>
              <a:t>simpatia.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Il pessimismo si rivela nella costruzione delle </a:t>
            </a:r>
            <a:r>
              <a:rPr lang="it-IT" dirty="0" smtClean="0">
                <a:solidFill>
                  <a:schemeClr val="bg1"/>
                </a:solidFill>
              </a:rPr>
              <a:t>storie, </a:t>
            </a:r>
            <a:r>
              <a:rPr lang="it-IT" dirty="0">
                <a:solidFill>
                  <a:schemeClr val="bg1"/>
                </a:solidFill>
              </a:rPr>
              <a:t>quando i suoi personaggi cercano di migliorare la loro </a:t>
            </a:r>
            <a:r>
              <a:rPr lang="it-IT" dirty="0" smtClean="0">
                <a:solidFill>
                  <a:schemeClr val="bg1"/>
                </a:solidFill>
              </a:rPr>
              <a:t>condizione, vengono sconfitti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G. Verga: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pessimismo (1/2)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14" y="476250"/>
            <a:ext cx="745899" cy="936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54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Verga ritiene che ciascuno debba mantenere la condizione di vita in cui il caso lo ha collocato fin dalla nascita: è l’ideale </a:t>
            </a:r>
            <a:r>
              <a:rPr lang="it-IT" dirty="0" smtClean="0">
                <a:solidFill>
                  <a:schemeClr val="bg1"/>
                </a:solidFill>
              </a:rPr>
              <a:t>dell’ostrica, </a:t>
            </a:r>
            <a:r>
              <a:rPr lang="it-IT" dirty="0">
                <a:solidFill>
                  <a:schemeClr val="bg1"/>
                </a:solidFill>
              </a:rPr>
              <a:t>che vive solo attaccata allo </a:t>
            </a:r>
            <a:r>
              <a:rPr lang="it-IT" dirty="0" smtClean="0">
                <a:solidFill>
                  <a:schemeClr val="bg1"/>
                </a:solidFill>
              </a:rPr>
              <a:t>scoglio.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Il progresso è una «fiumana» che trascina i più </a:t>
            </a:r>
            <a:r>
              <a:rPr lang="it-IT" dirty="0" smtClean="0">
                <a:solidFill>
                  <a:schemeClr val="bg1"/>
                </a:solidFill>
              </a:rPr>
              <a:t>deboli, </a:t>
            </a:r>
            <a:r>
              <a:rPr lang="it-IT" dirty="0">
                <a:solidFill>
                  <a:schemeClr val="bg1"/>
                </a:solidFill>
              </a:rPr>
              <a:t>li sommerge e distrugge tutto ciò che hanno creato per migliorare le loro condizioni di vita o li condanna alla solitudine e </a:t>
            </a:r>
            <a:r>
              <a:rPr lang="it-IT" dirty="0" smtClean="0">
                <a:solidFill>
                  <a:schemeClr val="bg1"/>
                </a:solidFill>
              </a:rPr>
              <a:t>all’isolamento.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G. Verga: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pessimismo (</a:t>
            </a:r>
            <a:r>
              <a:rPr lang="it-IT" sz="4000" i="1" dirty="0">
                <a:solidFill>
                  <a:schemeClr val="tx2"/>
                </a:solidFill>
              </a:rPr>
              <a:t>2</a:t>
            </a:r>
            <a:r>
              <a:rPr lang="it-IT" sz="4000" i="1" dirty="0" smtClean="0">
                <a:solidFill>
                  <a:schemeClr val="tx2"/>
                </a:solidFill>
              </a:rPr>
              <a:t>/2)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14" y="476250"/>
            <a:ext cx="745899" cy="936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19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Marx</a:t>
            </a:r>
            <a:r>
              <a:rPr lang="it-IT" dirty="0">
                <a:solidFill>
                  <a:schemeClr val="bg1"/>
                </a:solidFill>
              </a:rPr>
              <a:t> appartiene ad una famiglia tedesca </a:t>
            </a:r>
            <a:r>
              <a:rPr lang="it-IT" dirty="0" smtClean="0">
                <a:solidFill>
                  <a:schemeClr val="bg1"/>
                </a:solidFill>
              </a:rPr>
              <a:t>borghese, </a:t>
            </a:r>
            <a:r>
              <a:rPr lang="it-IT" dirty="0">
                <a:solidFill>
                  <a:schemeClr val="bg1"/>
                </a:solidFill>
              </a:rPr>
              <a:t>si laurea in filosofia a Jena e mostra sin dalle sue prime attività una forte sensibilità sociale e </a:t>
            </a:r>
            <a:r>
              <a:rPr lang="it-IT" dirty="0" smtClean="0">
                <a:solidFill>
                  <a:schemeClr val="bg1"/>
                </a:solidFill>
              </a:rPr>
              <a:t>democratica.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La sua formazione umanistica si arricchisce di conoscenze economiche attraverso l’amicizia di </a:t>
            </a:r>
            <a:r>
              <a:rPr lang="it-IT" dirty="0" err="1">
                <a:solidFill>
                  <a:schemeClr val="bg1"/>
                </a:solidFill>
              </a:rPr>
              <a:t>Engels</a:t>
            </a:r>
            <a:r>
              <a:rPr lang="it-IT" dirty="0">
                <a:solidFill>
                  <a:schemeClr val="bg1"/>
                </a:solidFill>
              </a:rPr>
              <a:t> che lo spinge a leggere i più importanti economisti dell’epoca. Unisce all’attività teorica quella pratica di </a:t>
            </a:r>
            <a:r>
              <a:rPr lang="it-IT" dirty="0" smtClean="0">
                <a:solidFill>
                  <a:schemeClr val="bg1"/>
                </a:solidFill>
              </a:rPr>
              <a:t>organizzatore delle </a:t>
            </a:r>
            <a:r>
              <a:rPr lang="it-IT" dirty="0">
                <a:solidFill>
                  <a:schemeClr val="bg1"/>
                </a:solidFill>
              </a:rPr>
              <a:t>forze politiche </a:t>
            </a:r>
            <a:r>
              <a:rPr lang="it-IT" dirty="0" smtClean="0">
                <a:solidFill>
                  <a:schemeClr val="bg1"/>
                </a:solidFill>
              </a:rPr>
              <a:t>socialiste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K.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Marx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La formazione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47" y="456343"/>
            <a:ext cx="816666" cy="1028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96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Marx</a:t>
            </a:r>
            <a:r>
              <a:rPr lang="it-IT" dirty="0">
                <a:solidFill>
                  <a:schemeClr val="bg1"/>
                </a:solidFill>
              </a:rPr>
              <a:t> accetta molti punti </a:t>
            </a:r>
            <a:r>
              <a:rPr lang="it-IT" dirty="0" smtClean="0">
                <a:solidFill>
                  <a:schemeClr val="bg1"/>
                </a:solidFill>
              </a:rPr>
              <a:t>dell’analisi </a:t>
            </a:r>
            <a:r>
              <a:rPr lang="it-IT" dirty="0">
                <a:solidFill>
                  <a:schemeClr val="bg1"/>
                </a:solidFill>
              </a:rPr>
              <a:t>sul capitalismo espresse da Ricardo, ma mette in discussione il punto di partenza degli «economisti classici</a:t>
            </a:r>
            <a:r>
              <a:rPr lang="it-IT" dirty="0" smtClean="0">
                <a:solidFill>
                  <a:schemeClr val="bg1"/>
                </a:solidFill>
              </a:rPr>
              <a:t>»: la </a:t>
            </a:r>
            <a:r>
              <a:rPr lang="it-IT" dirty="0">
                <a:solidFill>
                  <a:schemeClr val="bg1"/>
                </a:solidFill>
              </a:rPr>
              <a:t>proprietà privata è un fatto naturale e quindi </a:t>
            </a:r>
            <a:r>
              <a:rPr lang="it-IT" dirty="0" smtClean="0">
                <a:solidFill>
                  <a:schemeClr val="bg1"/>
                </a:solidFill>
              </a:rPr>
              <a:t>immodificabile.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Sostiene invece che le strutture economiche ed il loro sviluppo sono legate ad una determinata situazione </a:t>
            </a:r>
            <a:r>
              <a:rPr lang="it-IT" dirty="0" smtClean="0">
                <a:solidFill>
                  <a:schemeClr val="bg1"/>
                </a:solidFill>
              </a:rPr>
              <a:t>storica e quindi mutevoli.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K.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Marx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>
                <a:solidFill>
                  <a:schemeClr val="tx2"/>
                </a:solidFill>
              </a:rPr>
              <a:t>l’analisi del </a:t>
            </a:r>
            <a:r>
              <a:rPr lang="it-IT" sz="4000" i="1" dirty="0" smtClean="0">
                <a:solidFill>
                  <a:schemeClr val="tx2"/>
                </a:solidFill>
              </a:rPr>
              <a:t>capitalismo (1/2)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47" y="456343"/>
            <a:ext cx="816666" cy="1028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86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209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700213"/>
            <a:ext cx="8280400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Prima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FINE</a:t>
            </a:r>
            <a:endParaRPr lang="it-IT" sz="3200" dirty="0">
              <a:solidFill>
                <a:schemeClr val="accent6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645024"/>
            <a:ext cx="3240360" cy="1597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0"/>
          <p:cNvSpPr/>
          <p:nvPr/>
        </p:nvSpPr>
        <p:spPr>
          <a:xfrm>
            <a:off x="3795185" y="5444303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GRAZIE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La diffusione del capitalismo a livello mondiale sottopone i </a:t>
            </a:r>
            <a:r>
              <a:rPr lang="it-IT" dirty="0" smtClean="0">
                <a:solidFill>
                  <a:schemeClr val="bg1"/>
                </a:solidFill>
              </a:rPr>
              <a:t>lavoratori </a:t>
            </a:r>
            <a:r>
              <a:rPr lang="it-IT" dirty="0">
                <a:solidFill>
                  <a:schemeClr val="bg1"/>
                </a:solidFill>
              </a:rPr>
              <a:t>a condizioni di vita e di lavoro sempre più </a:t>
            </a:r>
            <a:r>
              <a:rPr lang="it-IT" dirty="0" smtClean="0">
                <a:solidFill>
                  <a:schemeClr val="bg1"/>
                </a:solidFill>
              </a:rPr>
              <a:t>pesanti.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lavoratore è alienato cioè perde la sua umanità ed è sfruttato in quanto è il suo lavoro che crea il profitto del </a:t>
            </a:r>
            <a:r>
              <a:rPr lang="it-IT" dirty="0" smtClean="0">
                <a:solidFill>
                  <a:schemeClr val="bg1"/>
                </a:solidFill>
              </a:rPr>
              <a:t>capitalista.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Ritiene che questa condizione muterà in quanto i </a:t>
            </a:r>
            <a:r>
              <a:rPr lang="it-IT" dirty="0" smtClean="0">
                <a:solidFill>
                  <a:schemeClr val="bg1"/>
                </a:solidFill>
              </a:rPr>
              <a:t>lavoratori, </a:t>
            </a:r>
            <a:r>
              <a:rPr lang="it-IT" dirty="0">
                <a:solidFill>
                  <a:schemeClr val="bg1"/>
                </a:solidFill>
              </a:rPr>
              <a:t>presa coscienza della loro condizione, si organizzeranno a livello </a:t>
            </a:r>
            <a:r>
              <a:rPr lang="it-IT" dirty="0" smtClean="0">
                <a:solidFill>
                  <a:schemeClr val="bg1"/>
                </a:solidFill>
              </a:rPr>
              <a:t>mondiale.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K.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Marx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>
                <a:solidFill>
                  <a:schemeClr val="tx2"/>
                </a:solidFill>
              </a:rPr>
              <a:t>l’analisi del </a:t>
            </a:r>
            <a:r>
              <a:rPr lang="it-IT" sz="4000" i="1" dirty="0" smtClean="0">
                <a:solidFill>
                  <a:schemeClr val="tx2"/>
                </a:solidFill>
              </a:rPr>
              <a:t>capitalismo (1/2)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47" y="456343"/>
            <a:ext cx="816666" cy="1028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00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88928"/>
            <a:ext cx="8280400" cy="4835697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Marx</a:t>
            </a:r>
            <a:r>
              <a:rPr lang="it-IT" dirty="0">
                <a:solidFill>
                  <a:schemeClr val="bg1"/>
                </a:solidFill>
              </a:rPr>
              <a:t> vede nel futuro la possibilità di cambiamento attraverso una rivoluzione ed alcune tappe che porteranno ad una nuova società senza </a:t>
            </a:r>
            <a:r>
              <a:rPr lang="it-IT" dirty="0" smtClean="0">
                <a:solidFill>
                  <a:schemeClr val="bg1"/>
                </a:solidFill>
              </a:rPr>
              <a:t>stato.</a:t>
            </a:r>
          </a:p>
          <a:p>
            <a:endParaRPr lang="it-IT" sz="2600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suo socialismo scientifico non ci mostra la nuova strutturazione del lavoro, sottolinea solamente che sarà </a:t>
            </a:r>
            <a:r>
              <a:rPr lang="it-IT" dirty="0" smtClean="0">
                <a:solidFill>
                  <a:schemeClr val="bg1"/>
                </a:solidFill>
              </a:rPr>
              <a:t>libero </a:t>
            </a:r>
            <a:r>
              <a:rPr lang="it-IT" dirty="0">
                <a:solidFill>
                  <a:schemeClr val="bg1"/>
                </a:solidFill>
              </a:rPr>
              <a:t>e che ciascuno sarà rimunerato in relazione al lavoro. Queste volutamente generiche indicazioni fanno pensare ad un sistema </a:t>
            </a:r>
            <a:r>
              <a:rPr lang="it-IT" dirty="0" smtClean="0">
                <a:solidFill>
                  <a:schemeClr val="bg1"/>
                </a:solidFill>
              </a:rPr>
              <a:t>cooperativistico.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199" y="475323"/>
            <a:ext cx="829151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K.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Marx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 smtClean="0">
                <a:solidFill>
                  <a:schemeClr val="tx2"/>
                </a:solidFill>
              </a:rPr>
              <a:t>Il socialismo</a:t>
            </a:r>
            <a:endParaRPr lang="it-IT" sz="4000" i="1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47" y="456343"/>
            <a:ext cx="816666" cy="1028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5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213"/>
            <a:ext cx="8291512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Quinta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FINE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71327" y="5813463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i="1" dirty="0" smtClean="0">
                <a:solidFill>
                  <a:schemeClr val="bg1"/>
                </a:solidFill>
              </a:rPr>
              <a:t>GRAZIE</a:t>
            </a:r>
            <a:endParaRPr lang="it-IT" sz="3200" i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15" y="3851519"/>
            <a:ext cx="1621349" cy="2034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78670"/>
            <a:ext cx="1676810" cy="2034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10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492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91513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Pessimismo e nichilismo nella cultura dell’Ottocento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213"/>
            <a:ext cx="8291512" cy="4824412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lvl="5" indent="0" algn="ctr">
              <a:buNone/>
              <a:tabLst>
                <a:tab pos="2422525" algn="l"/>
              </a:tabLst>
            </a:pPr>
            <a:endParaRPr lang="it-IT" sz="3200" dirty="0" smtClean="0">
              <a:solidFill>
                <a:srgbClr val="FF0000"/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Seconda conversazione:</a:t>
            </a:r>
            <a:endParaRPr lang="it-IT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5" indent="0" algn="ctr">
              <a:buNone/>
              <a:tabLst>
                <a:tab pos="2422525" algn="l"/>
              </a:tabLst>
            </a:pPr>
            <a:r>
              <a:rPr lang="it-IT" sz="3200" dirty="0" smtClean="0">
                <a:solidFill>
                  <a:schemeClr val="accent6"/>
                </a:solidFill>
              </a:rPr>
              <a:t>Manzoni e Leopardi: due </a:t>
            </a:r>
            <a:r>
              <a:rPr lang="it-IT" sz="3200" dirty="0">
                <a:solidFill>
                  <a:schemeClr val="accent6"/>
                </a:solidFill>
              </a:rPr>
              <a:t>diversi </a:t>
            </a:r>
            <a:r>
              <a:rPr lang="it-IT" sz="3200" dirty="0" smtClean="0">
                <a:solidFill>
                  <a:schemeClr val="accent6"/>
                </a:solidFill>
              </a:rPr>
              <a:t>pessimismi</a:t>
            </a:r>
            <a:endParaRPr lang="it-IT" sz="3200" dirty="0">
              <a:solidFill>
                <a:schemeClr val="accent6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64549" y="5813463"/>
            <a:ext cx="221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Mariella Valenti </a:t>
            </a:r>
          </a:p>
        </p:txBody>
      </p:sp>
      <p:pic>
        <p:nvPicPr>
          <p:cNvPr id="8" name="Picture 2" descr="D:\Onedrive\Desktop\leopard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6" y="3848471"/>
            <a:ext cx="1758409" cy="2195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9" y="3814634"/>
            <a:ext cx="1802000" cy="2195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1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29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931" y="476250"/>
            <a:ext cx="8244782" cy="115255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Manzoni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Leopardi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4000" i="1" dirty="0">
                <a:solidFill>
                  <a:schemeClr val="tx2"/>
                </a:solidFill>
              </a:rPr>
              <a:t>esperienze di </a:t>
            </a:r>
            <a:r>
              <a:rPr lang="it-IT" sz="4000" i="1" dirty="0" smtClean="0">
                <a:solidFill>
                  <a:schemeClr val="tx2"/>
                </a:solidFill>
              </a:rPr>
              <a:t>vita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2559318"/>
            <a:ext cx="4103688" cy="396530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it-IT" sz="2200" dirty="0" smtClean="0">
                <a:solidFill>
                  <a:schemeClr val="bg1"/>
                </a:solidFill>
              </a:rPr>
              <a:t>Rapporti familiari liberi , frequentazioni di ambienti colti progressisti, da cui riceve affetti, stima, successo</a:t>
            </a:r>
          </a:p>
          <a:p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2200" dirty="0" smtClean="0">
                <a:solidFill>
                  <a:schemeClr val="bg1"/>
                </a:solidFill>
              </a:rPr>
              <a:t>Rifiuta la identità educativa religiosa, a Parigi assume idee giacobine</a:t>
            </a:r>
          </a:p>
          <a:p>
            <a:endParaRPr lang="it-IT" sz="1800" dirty="0" smtClean="0">
              <a:solidFill>
                <a:schemeClr val="bg1"/>
              </a:solidFill>
            </a:endParaRPr>
          </a:p>
          <a:p>
            <a:r>
              <a:rPr lang="it-IT" sz="2200" dirty="0" smtClean="0">
                <a:solidFill>
                  <a:schemeClr val="bg1"/>
                </a:solidFill>
              </a:rPr>
              <a:t>La «conversione» gli cambia la vita e la produzione letteraria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72001" y="2559317"/>
            <a:ext cx="4176711" cy="39653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 smtClean="0">
                <a:solidFill>
                  <a:schemeClr val="bg1"/>
                </a:solidFill>
              </a:rPr>
              <a:t>Difficoltà nei rapporti familiari , nell’ambiente ristretto recanatese, scarse possibilità economiche, scarsissimi riconoscimenti</a:t>
            </a:r>
          </a:p>
          <a:p>
            <a:endParaRPr lang="it-IT" sz="1800" dirty="0">
              <a:solidFill>
                <a:schemeClr val="bg1"/>
              </a:solidFill>
            </a:endParaRPr>
          </a:p>
          <a:p>
            <a:r>
              <a:rPr lang="it-IT" sz="2200" dirty="0" smtClean="0">
                <a:solidFill>
                  <a:schemeClr val="bg1"/>
                </a:solidFill>
              </a:rPr>
              <a:t>Rifiuto dell’educazione paterna e la scoperta del «Bello» e della filosofia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Approdo al materialismo</a:t>
            </a:r>
          </a:p>
        </p:txBody>
      </p:sp>
      <p:pic>
        <p:nvPicPr>
          <p:cNvPr id="7" name="Picture 2" descr="D:\Onedrive\Desktop\leopar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22" y="1721526"/>
            <a:ext cx="620320" cy="77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21266" y="1909392"/>
            <a:ext cx="219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chemeClr val="tx2"/>
                </a:solidFill>
              </a:rPr>
              <a:t>Manzoni (1785-1873)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560535" y="1909392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chemeClr val="tx2"/>
                </a:solidFill>
              </a:rPr>
              <a:t>Leopardi (1798-1837</a:t>
            </a:r>
            <a:r>
              <a:rPr lang="it-IT" i="1" dirty="0">
                <a:solidFill>
                  <a:schemeClr val="tx2"/>
                </a:solidFill>
              </a:rPr>
              <a:t>)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9265" r="12088" b="27855"/>
          <a:stretch/>
        </p:blipFill>
        <p:spPr>
          <a:xfrm>
            <a:off x="509098" y="1710854"/>
            <a:ext cx="737192" cy="78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FFC000"/>
                </a:solidFill>
              </a:rPr>
              <a:t>Manzoni e Leopardi</a:t>
            </a:r>
            <a:br>
              <a:rPr lang="it-IT" sz="2800" dirty="0" smtClean="0">
                <a:solidFill>
                  <a:srgbClr val="FFC000"/>
                </a:solidFill>
              </a:rPr>
            </a:br>
            <a:r>
              <a:rPr lang="it-IT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 conversioni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Sono due autori convertiti in senso opposto , che hanno rimosso la loro identità originaria e ciò li renderà intransigenti moralmente , desiderosi di libertà e raffinati nel pensiero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   Si distinguono: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Per l’adesione del Manzoni al Cattolicesimo liberale, che Leopardi rifiuta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Per la visione realistica della poesia  di Manzoni tendente al racconto, mentre Leopardi tende  ad un’espressione soggettiva che universalizza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38684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1152128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69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3556</Words>
  <Application>Microsoft Office PowerPoint</Application>
  <PresentationFormat>Presentazione su schermo (4:3)</PresentationFormat>
  <Paragraphs>359</Paragraphs>
  <Slides>62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4" baseType="lpstr">
      <vt:lpstr>Tema di Office</vt:lpstr>
      <vt:lpstr>Diapositiva think-cell</vt:lpstr>
      <vt:lpstr>Presentazione standard di PowerPoint</vt:lpstr>
      <vt:lpstr>Uno sguardo complessivo sul secolo: la ripresa</vt:lpstr>
      <vt:lpstr>Uno sguardo complessivo sul secolo: la nascita delle Nazioni</vt:lpstr>
      <vt:lpstr>Uno sguardo complessivo sul secolo: gli intellettuali</vt:lpstr>
      <vt:lpstr>Uno sguardo complessivo sul secolo: le ombre</vt:lpstr>
      <vt:lpstr>Pessimismo e nichilismo nella cultura dell’Ottocento</vt:lpstr>
      <vt:lpstr>Pessimismo e nichilismo nella cultura dell’Ottocento</vt:lpstr>
      <vt:lpstr>Manzoni  Leopardi: esperienze di vita</vt:lpstr>
      <vt:lpstr>Manzoni e Leopardi le conversioni</vt:lpstr>
      <vt:lpstr>Manzoni Leopardi: </vt:lpstr>
      <vt:lpstr>Manzoni: il pessimismo morale (1/2)</vt:lpstr>
      <vt:lpstr>Presentazione standard di PowerPoint</vt:lpstr>
      <vt:lpstr>Manzoni:  la provvidenza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Leopardi: Il pessimismo 4/4</vt:lpstr>
      <vt:lpstr>Manzoni   Leopardi: due diversi pessimismi</vt:lpstr>
      <vt:lpstr>Pessimismo e nichilismo nella cultura dell’Ottocento</vt:lpstr>
      <vt:lpstr>Pessimismo e nichilismo nella cultura dell’Ottocento</vt:lpstr>
      <vt:lpstr>Esperienze di vita (1788-1860)</vt:lpstr>
      <vt:lpstr>La concezione della realtà:  i riferimenti</vt:lpstr>
      <vt:lpstr>Presentazione standard di PowerPoint</vt:lpstr>
      <vt:lpstr>Pessimismo</vt:lpstr>
      <vt:lpstr>Il velo di Maya</vt:lpstr>
      <vt:lpstr>L’irrazionale Volontà di vivere</vt:lpstr>
      <vt:lpstr>L’origine del dolore</vt:lpstr>
      <vt:lpstr>L’individuo fra realtà e illusioni</vt:lpstr>
      <vt:lpstr>Le illusioni</vt:lpstr>
      <vt:lpstr>La liberazione:  l’arte</vt:lpstr>
      <vt:lpstr>Presentazione standard di PowerPoint</vt:lpstr>
      <vt:lpstr>Presentazione standard di PowerPoint</vt:lpstr>
      <vt:lpstr>Pessimismo e nichilismo nella cultura dell’Ottocento</vt:lpstr>
      <vt:lpstr>Pessimismo e nichilismo nella cultura dell’Ottocento</vt:lpstr>
      <vt:lpstr>Esperienze di vita (1844-1900) (1/2)</vt:lpstr>
      <vt:lpstr>Esperienze di vita (1844-1900) (2/2)</vt:lpstr>
      <vt:lpstr>Nietzsche: alcune osservazioni</vt:lpstr>
      <vt:lpstr>La filosofia (1/7)</vt:lpstr>
      <vt:lpstr>La filosofia (2/7)</vt:lpstr>
      <vt:lpstr>La filosofia (3/7) Dionisiaco, apollineo</vt:lpstr>
      <vt:lpstr>La filosofia (4/7) Apollineo e dionisiaco </vt:lpstr>
      <vt:lpstr>La filosofia (5/7) Nuova fase: l’abbandono degli antichi maestri</vt:lpstr>
      <vt:lpstr>La filosofia (6/7) La grande salute: l’avvio della liberazione</vt:lpstr>
      <vt:lpstr>La filosofia (7/7) L’avvio alla liberazione: la morte di Dio</vt:lpstr>
      <vt:lpstr>Il nichilismo</vt:lpstr>
      <vt:lpstr>Trasvalutazione dei valori </vt:lpstr>
      <vt:lpstr>Il profeta Zaratustra (1/3)</vt:lpstr>
      <vt:lpstr>Il profeta Zaratustra (2/3) L’insegnamento del profeta: la volontà di potenza</vt:lpstr>
      <vt:lpstr>Il profeta Zaratustra (3/3) L’insegnamento del profeta: l’eterno ritorno</vt:lpstr>
      <vt:lpstr>L’oltre - uomo</vt:lpstr>
      <vt:lpstr>Pessimismo e nichilismo nella cultura dell’Ottocento</vt:lpstr>
      <vt:lpstr>Pessimismo e nichilismo nella cultura dell’Ottocento</vt:lpstr>
      <vt:lpstr>G. Verga (1840- 1922) - K. Marx (1818-1883)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Pessimismo e nichilismo nella cultura dell’Ottocento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Mariella Valenti</dc:creator>
  <cp:lastModifiedBy>Mariella Valenti</cp:lastModifiedBy>
  <cp:revision>241</cp:revision>
  <dcterms:created xsi:type="dcterms:W3CDTF">2022-03-26T20:50:28Z</dcterms:created>
  <dcterms:modified xsi:type="dcterms:W3CDTF">2022-10-09T08:19:41Z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2022-09-07T15:02:28Z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f3bf1188-bc93-48b9-bbff-b95367b2e823</vt:lpwstr>
  </property>
  <property fmtid="{D5CDD505-2E9C-101B-9397-08002B2CF9AE}" pid="8" name="MSIP_Label_5bf4bb52-9e9d-4296-940a-59002820a53c_ContentBits">
    <vt:lpwstr>0</vt:lpwstr>
  </property>
</Properties>
</file>