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76" r:id="rId6"/>
    <p:sldId id="282" r:id="rId7"/>
    <p:sldId id="286" r:id="rId8"/>
    <p:sldId id="285" r:id="rId9"/>
    <p:sldId id="260" r:id="rId10"/>
    <p:sldId id="261" r:id="rId11"/>
    <p:sldId id="262" r:id="rId12"/>
    <p:sldId id="263" r:id="rId13"/>
    <p:sldId id="266" r:id="rId14"/>
    <p:sldId id="267" r:id="rId15"/>
    <p:sldId id="268" r:id="rId16"/>
    <p:sldId id="270" r:id="rId17"/>
    <p:sldId id="271" r:id="rId18"/>
    <p:sldId id="272" r:id="rId19"/>
    <p:sldId id="273" r:id="rId20"/>
    <p:sldId id="274" r:id="rId21"/>
    <p:sldId id="275" r:id="rId22"/>
    <p:sldId id="277" r:id="rId23"/>
    <p:sldId id="278" r:id="rId24"/>
    <p:sldId id="281" r:id="rId25"/>
    <p:sldId id="279" r:id="rId26"/>
    <p:sldId id="280" r:id="rId27"/>
    <p:sldId id="264" r:id="rId28"/>
    <p:sldId id="283" r:id="rId29"/>
    <p:sldId id="265"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6CBD7-FAA6-4176-8EEB-8A44C5A1D954}" type="datetimeFigureOut">
              <a:rPr lang="it-IT" smtClean="0"/>
              <a:t>11/01/2023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C146E-E87A-44C0-87D4-0AB5D428A5F2}" type="slidenum">
              <a:rPr lang="it-IT" smtClean="0"/>
              <a:t>‹N›</a:t>
            </a:fld>
            <a:endParaRPr lang="it-IT"/>
          </a:p>
        </p:txBody>
      </p:sp>
    </p:spTree>
    <p:extLst>
      <p:ext uri="{BB962C8B-B14F-4D97-AF65-F5344CB8AC3E}">
        <p14:creationId xmlns:p14="http://schemas.microsoft.com/office/powerpoint/2010/main" val="34998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2C146E-E87A-44C0-87D4-0AB5D428A5F2}" type="slidenum">
              <a:rPr lang="it-IT" smtClean="0"/>
              <a:t>6</a:t>
            </a:fld>
            <a:endParaRPr lang="it-IT"/>
          </a:p>
        </p:txBody>
      </p:sp>
    </p:spTree>
    <p:extLst>
      <p:ext uri="{BB962C8B-B14F-4D97-AF65-F5344CB8AC3E}">
        <p14:creationId xmlns:p14="http://schemas.microsoft.com/office/powerpoint/2010/main" val="106523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2004376-1552-4D99-8C1D-05A7A5A144FB}" type="datetimeFigureOut">
              <a:rPr lang="it-IT" smtClean="0"/>
              <a:t>11/01/2023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414298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004376-1552-4D99-8C1D-05A7A5A144FB}" type="datetimeFigureOut">
              <a:rPr lang="it-IT" smtClean="0"/>
              <a:t>11/01/2023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92808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004376-1552-4D99-8C1D-05A7A5A144FB}" type="datetimeFigureOut">
              <a:rPr lang="it-IT" smtClean="0"/>
              <a:t>11/01/2023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416831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2004376-1552-4D99-8C1D-05A7A5A144FB}" type="datetimeFigureOut">
              <a:rPr lang="it-IT" smtClean="0"/>
              <a:t>11/01/2023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246979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2004376-1552-4D99-8C1D-05A7A5A144FB}" type="datetimeFigureOut">
              <a:rPr lang="it-IT" smtClean="0"/>
              <a:t>11/01/2023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32764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2004376-1552-4D99-8C1D-05A7A5A144FB}" type="datetimeFigureOut">
              <a:rPr lang="it-IT" smtClean="0"/>
              <a:t>11/01/2023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136709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2004376-1552-4D99-8C1D-05A7A5A144FB}" type="datetimeFigureOut">
              <a:rPr lang="it-IT" smtClean="0"/>
              <a:t>11/01/2023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163968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2004376-1552-4D99-8C1D-05A7A5A144FB}" type="datetimeFigureOut">
              <a:rPr lang="it-IT" smtClean="0"/>
              <a:t>11/01/2023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91295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004376-1552-4D99-8C1D-05A7A5A144FB}" type="datetimeFigureOut">
              <a:rPr lang="it-IT" smtClean="0"/>
              <a:t>11/01/2023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253759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004376-1552-4D99-8C1D-05A7A5A144FB}" type="datetimeFigureOut">
              <a:rPr lang="it-IT" smtClean="0"/>
              <a:t>11/01/2023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168716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004376-1552-4D99-8C1D-05A7A5A144FB}" type="datetimeFigureOut">
              <a:rPr lang="it-IT" smtClean="0"/>
              <a:t>11/01/2023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35B40FB-6FCE-49F3-AA1F-45128C0977F6}" type="slidenum">
              <a:rPr lang="it-IT" smtClean="0"/>
              <a:t>‹N›</a:t>
            </a:fld>
            <a:endParaRPr lang="it-IT"/>
          </a:p>
        </p:txBody>
      </p:sp>
    </p:spTree>
    <p:extLst>
      <p:ext uri="{BB962C8B-B14F-4D97-AF65-F5344CB8AC3E}">
        <p14:creationId xmlns:p14="http://schemas.microsoft.com/office/powerpoint/2010/main" val="63409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04376-1552-4D99-8C1D-05A7A5A144FB}" type="datetimeFigureOut">
              <a:rPr lang="it-IT" smtClean="0"/>
              <a:t>11/01/2023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40FB-6FCE-49F3-AA1F-45128C0977F6}" type="slidenum">
              <a:rPr lang="it-IT" smtClean="0"/>
              <a:t>‹N›</a:t>
            </a:fld>
            <a:endParaRPr lang="it-IT"/>
          </a:p>
        </p:txBody>
      </p:sp>
    </p:spTree>
    <p:extLst>
      <p:ext uri="{BB962C8B-B14F-4D97-AF65-F5344CB8AC3E}">
        <p14:creationId xmlns:p14="http://schemas.microsoft.com/office/powerpoint/2010/main" val="148431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260649"/>
            <a:ext cx="7992888" cy="2376263"/>
          </a:xfrm>
        </p:spPr>
        <p:txBody>
          <a:bodyPr>
            <a:normAutofit/>
          </a:bodyPr>
          <a:lstStyle/>
          <a:p>
            <a:r>
              <a:rPr lang="it-IT" sz="3600" dirty="0" smtClean="0"/>
              <a:t>T.U 46 Il viaggio di Abramo e quello di Ulisse</a:t>
            </a:r>
            <a:endParaRPr lang="it-IT" sz="3600" dirty="0"/>
          </a:p>
        </p:txBody>
      </p:sp>
      <p:sp>
        <p:nvSpPr>
          <p:cNvPr id="3" name="Sottotitolo 2"/>
          <p:cNvSpPr>
            <a:spLocks noGrp="1"/>
          </p:cNvSpPr>
          <p:nvPr>
            <p:ph type="subTitle" idx="1"/>
          </p:nvPr>
        </p:nvSpPr>
        <p:spPr>
          <a:xfrm>
            <a:off x="539552" y="2348880"/>
            <a:ext cx="8424936" cy="3289920"/>
          </a:xfrm>
        </p:spPr>
        <p:txBody>
          <a:bodyPr>
            <a:noAutofit/>
          </a:bodyPr>
          <a:lstStyle/>
          <a:p>
            <a:r>
              <a:rPr lang="it-IT" sz="6000" dirty="0" smtClean="0"/>
              <a:t>11-18.01.2023</a:t>
            </a:r>
            <a:r>
              <a:rPr lang="it-IT" sz="6000" dirty="0" smtClean="0"/>
              <a:t>	</a:t>
            </a:r>
          </a:p>
          <a:p>
            <a:r>
              <a:rPr lang="it-IT" sz="6000" dirty="0" smtClean="0">
                <a:solidFill>
                  <a:srgbClr val="FF0000"/>
                </a:solidFill>
              </a:rPr>
              <a:t>Interpretazioni </a:t>
            </a:r>
            <a:r>
              <a:rPr lang="it-IT" sz="6000" dirty="0" smtClean="0">
                <a:solidFill>
                  <a:srgbClr val="FF0000"/>
                </a:solidFill>
              </a:rPr>
              <a:t>di Ulisse</a:t>
            </a:r>
            <a:endParaRPr lang="it-IT" sz="6000" dirty="0">
              <a:solidFill>
                <a:srgbClr val="FF0000"/>
              </a:solidFill>
            </a:endParaRPr>
          </a:p>
        </p:txBody>
      </p:sp>
    </p:spTree>
    <p:extLst>
      <p:ext uri="{BB962C8B-B14F-4D97-AF65-F5344CB8AC3E}">
        <p14:creationId xmlns:p14="http://schemas.microsoft.com/office/powerpoint/2010/main" val="2012648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76672"/>
            <a:ext cx="8784976" cy="6001643"/>
          </a:xfrm>
          <a:prstGeom prst="rect">
            <a:avLst/>
          </a:prstGeom>
        </p:spPr>
        <p:txBody>
          <a:bodyPr wrap="square">
            <a:spAutoFit/>
          </a:bodyPr>
          <a:lstStyle/>
          <a:p>
            <a:pPr algn="just"/>
            <a:r>
              <a:rPr lang="it-IT" sz="3200" dirty="0" err="1" smtClean="0"/>
              <a:t>Telegono</a:t>
            </a:r>
            <a:r>
              <a:rPr lang="it-IT" sz="3200" dirty="0" smtClean="0"/>
              <a:t> </a:t>
            </a:r>
            <a:r>
              <a:rPr lang="it-IT" sz="3200" dirty="0"/>
              <a:t>riconosciuto il padre, lo pianse a lungo e tornò da Circe insieme a Penelope e Telemaco, portandosi dietro il cadavere di Ulisse che fu sepolto ad </a:t>
            </a:r>
            <a:r>
              <a:rPr lang="it-IT" sz="3200" dirty="0" err="1"/>
              <a:t>Eea</a:t>
            </a:r>
            <a:r>
              <a:rPr lang="it-IT" sz="3200" dirty="0"/>
              <a:t>. Circe rese immortali suo figlio e gli ospiti.</a:t>
            </a:r>
          </a:p>
          <a:p>
            <a:pPr algn="just"/>
            <a:r>
              <a:rPr lang="it-IT" sz="3200" dirty="0" err="1" smtClean="0"/>
              <a:t>Telegono</a:t>
            </a:r>
            <a:r>
              <a:rPr lang="it-IT" sz="3200" dirty="0" smtClean="0"/>
              <a:t> </a:t>
            </a:r>
            <a:r>
              <a:rPr lang="it-IT" sz="3200" dirty="0"/>
              <a:t>sposò Penelope e Circe Telemaco. </a:t>
            </a:r>
            <a:r>
              <a:rPr lang="it-IT" sz="3200" i="1" dirty="0" err="1"/>
              <a:t>Apollodoro</a:t>
            </a:r>
            <a:r>
              <a:rPr lang="it-IT" sz="3200" dirty="0"/>
              <a:t> in aggiunta rammenta che "la dea dalle belle trecce" mandò suo figlio e la sua sposa a vivere nelle </a:t>
            </a:r>
            <a:r>
              <a:rPr lang="it-IT" sz="3200" dirty="0">
                <a:solidFill>
                  <a:srgbClr val="FF0000"/>
                </a:solidFill>
              </a:rPr>
              <a:t>isole Fortunate</a:t>
            </a:r>
            <a:r>
              <a:rPr lang="it-IT" sz="3200" dirty="0"/>
              <a:t>. La leggenda ubbidisce alla predizione che Tiresia, nell'</a:t>
            </a:r>
            <a:r>
              <a:rPr lang="it-IT" sz="3200" i="1" dirty="0"/>
              <a:t>Odissea</a:t>
            </a:r>
            <a:r>
              <a:rPr lang="it-IT" sz="3200" dirty="0"/>
              <a:t>, aveva fatto all'eroe, e che diceva che dal mare gli sarebbe venuta la morte.</a:t>
            </a:r>
          </a:p>
        </p:txBody>
      </p:sp>
    </p:spTree>
    <p:extLst>
      <p:ext uri="{BB962C8B-B14F-4D97-AF65-F5344CB8AC3E}">
        <p14:creationId xmlns:p14="http://schemas.microsoft.com/office/powerpoint/2010/main" val="196134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33"/>
            <a:ext cx="8856984" cy="6001643"/>
          </a:xfrm>
          <a:prstGeom prst="rect">
            <a:avLst/>
          </a:prstGeom>
        </p:spPr>
        <p:txBody>
          <a:bodyPr wrap="square">
            <a:spAutoFit/>
          </a:bodyPr>
          <a:lstStyle/>
          <a:p>
            <a:pPr algn="just"/>
            <a:endParaRPr lang="it-IT" sz="3200" dirty="0" smtClean="0"/>
          </a:p>
          <a:p>
            <a:pPr algn="just"/>
            <a:r>
              <a:rPr lang="it-IT" sz="3200" dirty="0" err="1" smtClean="0"/>
              <a:t>Apollodoro</a:t>
            </a:r>
            <a:r>
              <a:rPr lang="it-IT" sz="3200" dirty="0" smtClean="0"/>
              <a:t>, originario </a:t>
            </a:r>
            <a:r>
              <a:rPr lang="it-IT" sz="3200" dirty="0"/>
              <a:t>di Atene, del </a:t>
            </a:r>
            <a:r>
              <a:rPr lang="it-IT" sz="3200" dirty="0" smtClean="0"/>
              <a:t>Pireo, </a:t>
            </a:r>
            <a:r>
              <a:rPr lang="it-IT" sz="3200" dirty="0"/>
              <a:t>era figlio di Asclepiade il </a:t>
            </a:r>
            <a:r>
              <a:rPr lang="it-IT" sz="3200" dirty="0" smtClean="0"/>
              <a:t>Giovane.</a:t>
            </a:r>
            <a:endParaRPr lang="it-IT" sz="3200" dirty="0"/>
          </a:p>
          <a:p>
            <a:pPr algn="just"/>
            <a:r>
              <a:rPr lang="it-IT" sz="3200" dirty="0" smtClean="0"/>
              <a:t>Legato </a:t>
            </a:r>
            <a:r>
              <a:rPr lang="it-IT" sz="3200" dirty="0"/>
              <a:t>allo stoicismo, </a:t>
            </a:r>
            <a:r>
              <a:rPr lang="it-IT" sz="3200" dirty="0" err="1"/>
              <a:t>Apollodoro</a:t>
            </a:r>
            <a:r>
              <a:rPr lang="it-IT" sz="3200" dirty="0"/>
              <a:t> fu </a:t>
            </a:r>
            <a:r>
              <a:rPr lang="it-IT" sz="3200" dirty="0" smtClean="0"/>
              <a:t>discepolo di </a:t>
            </a:r>
            <a:r>
              <a:rPr lang="it-IT" sz="3200" dirty="0" err="1"/>
              <a:t>Panezio</a:t>
            </a:r>
            <a:r>
              <a:rPr lang="it-IT" sz="3200" dirty="0"/>
              <a:t> e di Diogene lo </a:t>
            </a:r>
            <a:r>
              <a:rPr lang="it-IT" sz="3200" dirty="0" smtClean="0"/>
              <a:t>Stoico, ma </a:t>
            </a:r>
            <a:r>
              <a:rPr lang="it-IT" sz="3200" dirty="0"/>
              <a:t>in particolare fu collaboratore di Aristarco di Samotracia ad Alessandria, nello studio dei testi di Omero e degli autori comici; lasciò Alessandria d'Egitto nel 146 a.C. circa, a causa della cacciata dei dotti ordinata da Tolomeo VIII, per dirigersi alla volta di Pergamo e di lì si spostò definitivamente ad Atene, morendo probabilmente intorno al 118 </a:t>
            </a:r>
            <a:r>
              <a:rPr lang="it-IT" sz="3200" dirty="0" smtClean="0"/>
              <a:t>a.C.</a:t>
            </a:r>
            <a:endParaRPr lang="it-IT" sz="3200" dirty="0"/>
          </a:p>
        </p:txBody>
      </p:sp>
    </p:spTree>
    <p:extLst>
      <p:ext uri="{BB962C8B-B14F-4D97-AF65-F5344CB8AC3E}">
        <p14:creationId xmlns:p14="http://schemas.microsoft.com/office/powerpoint/2010/main" val="1126601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0"/>
            <a:ext cx="8784976" cy="6555641"/>
          </a:xfrm>
          <a:prstGeom prst="rect">
            <a:avLst/>
          </a:prstGeom>
        </p:spPr>
        <p:txBody>
          <a:bodyPr wrap="square">
            <a:spAutoFit/>
          </a:bodyPr>
          <a:lstStyle/>
          <a:p>
            <a:pPr algn="just"/>
            <a:r>
              <a:rPr lang="it-IT" sz="2800" dirty="0" smtClean="0"/>
              <a:t>Nella </a:t>
            </a:r>
            <a:r>
              <a:rPr lang="it-IT" sz="2800" i="1" dirty="0"/>
              <a:t>Divina Commedia</a:t>
            </a:r>
            <a:r>
              <a:rPr lang="it-IT" sz="2800" dirty="0"/>
              <a:t>, Dante colloca Ulisse all’Inferno fra i consiglieri fraudolenti, in mezzo a quanti durante la vita terrena avevano dato al prossimo suggerimenti ingannevoli. Nel XXVI canto egli appare avvolto in unica fiamma a due cime assieme a Diomede, d’intesa con il quale era stato autore e artefice di inique gesta. Ma la sua figura assume una dimensione eroica quando, testimoniando una diversa versione circa la conclusione della propria vita, racconta di una seconda partenza da Itaca con gli anziani compagni, nell’ardente ansia “</a:t>
            </a:r>
            <a:r>
              <a:rPr lang="it-IT" sz="2800" i="1" dirty="0"/>
              <a:t>di divenir del mondo esperto e </a:t>
            </a:r>
            <a:r>
              <a:rPr lang="it-IT" sz="2800" i="1" dirty="0" err="1"/>
              <a:t>delli</a:t>
            </a:r>
            <a:r>
              <a:rPr lang="it-IT" sz="2800" i="1" dirty="0"/>
              <a:t> vizi umani e del valore</a:t>
            </a:r>
            <a:r>
              <a:rPr lang="it-IT" sz="2800" dirty="0"/>
              <a:t>”, dell’attraversamento del limite imposto dalle Colonne d’Ercole e del “folle volo” verso la montagna del Purgatorio, quando un turbine provocò l’affondamento dell’imbarcazione ed egli perì con l’intero </a:t>
            </a:r>
            <a:r>
              <a:rPr lang="it-IT" sz="2800" dirty="0" smtClean="0"/>
              <a:t>equipaggio. </a:t>
            </a:r>
            <a:endParaRPr lang="it-IT" sz="2800" dirty="0"/>
          </a:p>
        </p:txBody>
      </p:sp>
    </p:spTree>
    <p:extLst>
      <p:ext uri="{BB962C8B-B14F-4D97-AF65-F5344CB8AC3E}">
        <p14:creationId xmlns:p14="http://schemas.microsoft.com/office/powerpoint/2010/main" val="200713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8676456" cy="6986528"/>
          </a:xfrm>
          <a:prstGeom prst="rect">
            <a:avLst/>
          </a:prstGeom>
        </p:spPr>
        <p:txBody>
          <a:bodyPr wrap="square">
            <a:spAutoFit/>
          </a:bodyPr>
          <a:lstStyle/>
          <a:p>
            <a:pPr algn="ctr"/>
            <a:r>
              <a:rPr lang="it-IT" sz="2800" dirty="0" smtClean="0"/>
              <a:t>«Inferno» c. XXVI</a:t>
            </a:r>
          </a:p>
          <a:p>
            <a:r>
              <a:rPr lang="it-IT" sz="2800" dirty="0" smtClean="0"/>
              <a:t>Godi</a:t>
            </a:r>
            <a:r>
              <a:rPr lang="it-IT" sz="2800" dirty="0"/>
              <a:t>, Fiorenza, poi che se’ sì grande, </a:t>
            </a:r>
          </a:p>
          <a:p>
            <a:r>
              <a:rPr lang="it-IT" sz="2800" dirty="0"/>
              <a:t>che per mare e per terra batti l’ali, </a:t>
            </a:r>
          </a:p>
          <a:p>
            <a:r>
              <a:rPr lang="it-IT" sz="2800" dirty="0"/>
              <a:t>e per lo ’</a:t>
            </a:r>
            <a:r>
              <a:rPr lang="it-IT" sz="2800" dirty="0" err="1"/>
              <a:t>nferno</a:t>
            </a:r>
            <a:r>
              <a:rPr lang="it-IT" sz="2800" dirty="0"/>
              <a:t> tuo nome si spande!                              3</a:t>
            </a:r>
          </a:p>
          <a:p>
            <a:endParaRPr lang="it-IT" sz="2800" dirty="0"/>
          </a:p>
          <a:p>
            <a:r>
              <a:rPr lang="it-IT" sz="2800" dirty="0"/>
              <a:t>Tra li ladron trovai cinque cotali </a:t>
            </a:r>
          </a:p>
          <a:p>
            <a:r>
              <a:rPr lang="it-IT" sz="2800" dirty="0"/>
              <a:t>tuoi cittadini onde mi </a:t>
            </a:r>
            <a:r>
              <a:rPr lang="it-IT" sz="2800" dirty="0" err="1"/>
              <a:t>ven</a:t>
            </a:r>
            <a:r>
              <a:rPr lang="it-IT" sz="2800" dirty="0"/>
              <a:t> vergogna, </a:t>
            </a:r>
          </a:p>
          <a:p>
            <a:r>
              <a:rPr lang="it-IT" sz="2800" dirty="0"/>
              <a:t>e tu in grande orranza non ne sali.                                  6</a:t>
            </a:r>
          </a:p>
          <a:p>
            <a:endParaRPr lang="it-IT" sz="2800" dirty="0"/>
          </a:p>
          <a:p>
            <a:r>
              <a:rPr lang="it-IT" sz="2800" dirty="0"/>
              <a:t>Ma se presso al </a:t>
            </a:r>
            <a:r>
              <a:rPr lang="it-IT" sz="2800" dirty="0" err="1"/>
              <a:t>mattin</a:t>
            </a:r>
            <a:r>
              <a:rPr lang="it-IT" sz="2800" dirty="0"/>
              <a:t> del ver si sogna, </a:t>
            </a:r>
          </a:p>
          <a:p>
            <a:r>
              <a:rPr lang="it-IT" sz="2800" dirty="0"/>
              <a:t>tu sentirai di qua da </a:t>
            </a:r>
            <a:r>
              <a:rPr lang="it-IT" sz="2800" dirty="0" err="1"/>
              <a:t>picciol</a:t>
            </a:r>
            <a:r>
              <a:rPr lang="it-IT" sz="2800" dirty="0"/>
              <a:t> tempo </a:t>
            </a:r>
          </a:p>
          <a:p>
            <a:r>
              <a:rPr lang="it-IT" sz="2800" dirty="0"/>
              <a:t>di quel che Prato, non ch’altri, t’agogna.                        9</a:t>
            </a:r>
          </a:p>
          <a:p>
            <a:endParaRPr lang="it-IT" sz="2800" dirty="0"/>
          </a:p>
          <a:p>
            <a:r>
              <a:rPr lang="it-IT" sz="2800" dirty="0"/>
              <a:t>E se già fosse, non </a:t>
            </a:r>
            <a:r>
              <a:rPr lang="it-IT" sz="2800" dirty="0" err="1"/>
              <a:t>saria</a:t>
            </a:r>
            <a:r>
              <a:rPr lang="it-IT" sz="2800" dirty="0"/>
              <a:t> per tempo. </a:t>
            </a:r>
          </a:p>
          <a:p>
            <a:r>
              <a:rPr lang="it-IT" sz="2800" dirty="0"/>
              <a:t>Così </a:t>
            </a:r>
            <a:r>
              <a:rPr lang="it-IT" sz="2800" dirty="0" err="1"/>
              <a:t>foss’ei</a:t>
            </a:r>
            <a:r>
              <a:rPr lang="it-IT" sz="2800" dirty="0"/>
              <a:t>, da che pur esser dee! </a:t>
            </a:r>
          </a:p>
          <a:p>
            <a:r>
              <a:rPr lang="it-IT" sz="2800" dirty="0"/>
              <a:t>ché più mi graverà, com’più m’attempo.                      12</a:t>
            </a:r>
          </a:p>
        </p:txBody>
      </p:sp>
    </p:spTree>
    <p:extLst>
      <p:ext uri="{BB962C8B-B14F-4D97-AF65-F5344CB8AC3E}">
        <p14:creationId xmlns:p14="http://schemas.microsoft.com/office/powerpoint/2010/main" val="92120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0"/>
            <a:ext cx="8640960" cy="6816289"/>
          </a:xfrm>
          <a:prstGeom prst="rect">
            <a:avLst/>
          </a:prstGeom>
        </p:spPr>
        <p:txBody>
          <a:bodyPr wrap="square">
            <a:spAutoFit/>
          </a:bodyPr>
          <a:lstStyle/>
          <a:p>
            <a:r>
              <a:rPr lang="it-IT" sz="2800" dirty="0"/>
              <a:t>Noi ci partimmo, e su per le scalee </a:t>
            </a:r>
          </a:p>
          <a:p>
            <a:r>
              <a:rPr lang="it-IT" sz="2800" dirty="0"/>
              <a:t>che n’</a:t>
            </a:r>
            <a:r>
              <a:rPr lang="it-IT" sz="2800" dirty="0" err="1"/>
              <a:t>avea</a:t>
            </a:r>
            <a:r>
              <a:rPr lang="it-IT" sz="2800" dirty="0"/>
              <a:t> fatto </a:t>
            </a:r>
            <a:r>
              <a:rPr lang="it-IT" sz="2800" dirty="0" err="1"/>
              <a:t>iborni</a:t>
            </a:r>
            <a:r>
              <a:rPr lang="it-IT" sz="2800" dirty="0"/>
              <a:t> a scender pria, </a:t>
            </a:r>
          </a:p>
          <a:p>
            <a:r>
              <a:rPr lang="it-IT" sz="2800" dirty="0"/>
              <a:t>rimontò ’l duca mio e trasse mee;                                 15</a:t>
            </a:r>
          </a:p>
          <a:p>
            <a:endParaRPr lang="it-IT" sz="2800" dirty="0"/>
          </a:p>
          <a:p>
            <a:r>
              <a:rPr lang="it-IT" sz="2800" dirty="0"/>
              <a:t>e proseguendo la solinga via, </a:t>
            </a:r>
          </a:p>
          <a:p>
            <a:r>
              <a:rPr lang="it-IT" sz="2800" dirty="0"/>
              <a:t>tra le schegge e tra ’ rocchi de lo scoglio </a:t>
            </a:r>
          </a:p>
          <a:p>
            <a:r>
              <a:rPr lang="it-IT" sz="2800" dirty="0"/>
              <a:t>lo piè </a:t>
            </a:r>
            <a:r>
              <a:rPr lang="it-IT" sz="2800" dirty="0" err="1"/>
              <a:t>sanza</a:t>
            </a:r>
            <a:r>
              <a:rPr lang="it-IT" sz="2800" dirty="0"/>
              <a:t> la man non si </a:t>
            </a:r>
            <a:r>
              <a:rPr lang="it-IT" sz="2800" dirty="0" err="1"/>
              <a:t>spedia</a:t>
            </a:r>
            <a:r>
              <a:rPr lang="it-IT" sz="2800" dirty="0"/>
              <a:t>.                                18</a:t>
            </a:r>
          </a:p>
          <a:p>
            <a:endParaRPr lang="it-IT" sz="2800" dirty="0"/>
          </a:p>
          <a:p>
            <a:r>
              <a:rPr lang="it-IT" sz="2800" dirty="0"/>
              <a:t>Allor mi dolsi, e ora mi </a:t>
            </a:r>
            <a:r>
              <a:rPr lang="it-IT" sz="2800" dirty="0" err="1"/>
              <a:t>ridoglio</a:t>
            </a:r>
            <a:r>
              <a:rPr lang="it-IT" sz="2800" dirty="0"/>
              <a:t> </a:t>
            </a:r>
          </a:p>
          <a:p>
            <a:r>
              <a:rPr lang="it-IT" sz="2800" dirty="0"/>
              <a:t>quando drizzo la mente a ciò ch’io vidi, </a:t>
            </a:r>
          </a:p>
          <a:p>
            <a:r>
              <a:rPr lang="it-IT" sz="2800" dirty="0"/>
              <a:t>e più lo ’</a:t>
            </a:r>
            <a:r>
              <a:rPr lang="it-IT" sz="2800" dirty="0" err="1"/>
              <a:t>ngegno</a:t>
            </a:r>
            <a:r>
              <a:rPr lang="it-IT" sz="2800" dirty="0"/>
              <a:t> affreno ch’i’ non soglio,                      21</a:t>
            </a:r>
          </a:p>
          <a:p>
            <a:endParaRPr lang="it-IT" sz="2800" dirty="0"/>
          </a:p>
          <a:p>
            <a:r>
              <a:rPr lang="it-IT" sz="2800" dirty="0"/>
              <a:t>perché non corra che virtù </a:t>
            </a:r>
            <a:r>
              <a:rPr lang="it-IT" sz="2800" dirty="0" err="1"/>
              <a:t>nol</a:t>
            </a:r>
            <a:r>
              <a:rPr lang="it-IT" sz="2800" dirty="0"/>
              <a:t> guidi; </a:t>
            </a:r>
          </a:p>
          <a:p>
            <a:r>
              <a:rPr lang="it-IT" sz="2800" dirty="0"/>
              <a:t>sì che, se stella bona o miglior cosa </a:t>
            </a:r>
          </a:p>
          <a:p>
            <a:r>
              <a:rPr lang="it-IT" sz="2800" dirty="0"/>
              <a:t>m’ha dato ’l ben, ch’io stessi </a:t>
            </a:r>
            <a:r>
              <a:rPr lang="it-IT" sz="2800" dirty="0" err="1"/>
              <a:t>nol</a:t>
            </a:r>
            <a:r>
              <a:rPr lang="it-IT" sz="2800" dirty="0"/>
              <a:t> m’invidi.                    24</a:t>
            </a:r>
          </a:p>
        </p:txBody>
      </p:sp>
    </p:spTree>
    <p:extLst>
      <p:ext uri="{BB962C8B-B14F-4D97-AF65-F5344CB8AC3E}">
        <p14:creationId xmlns:p14="http://schemas.microsoft.com/office/powerpoint/2010/main" val="2848000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5509200"/>
          </a:xfrm>
          <a:prstGeom prst="rect">
            <a:avLst/>
          </a:prstGeom>
        </p:spPr>
        <p:txBody>
          <a:bodyPr wrap="square">
            <a:spAutoFit/>
          </a:bodyPr>
          <a:lstStyle/>
          <a:p>
            <a:r>
              <a:rPr lang="it-IT" sz="3200" dirty="0"/>
              <a:t>Quante ’l villan ch’al poggio si riposa, </a:t>
            </a:r>
          </a:p>
          <a:p>
            <a:r>
              <a:rPr lang="it-IT" sz="3200" dirty="0"/>
              <a:t>nel tempo che colui che ’l mondo schiara </a:t>
            </a:r>
          </a:p>
          <a:p>
            <a:r>
              <a:rPr lang="it-IT" sz="3200" dirty="0"/>
              <a:t>la faccia sua a noi </a:t>
            </a:r>
            <a:r>
              <a:rPr lang="it-IT" sz="3200" dirty="0" err="1"/>
              <a:t>tien</a:t>
            </a:r>
            <a:r>
              <a:rPr lang="it-IT" sz="3200" dirty="0"/>
              <a:t> meno ascosa,                           27</a:t>
            </a:r>
          </a:p>
          <a:p>
            <a:endParaRPr lang="it-IT" sz="3200" dirty="0"/>
          </a:p>
          <a:p>
            <a:r>
              <a:rPr lang="it-IT" sz="3200" dirty="0"/>
              <a:t>come la mosca cede alla zanzara, </a:t>
            </a:r>
          </a:p>
          <a:p>
            <a:r>
              <a:rPr lang="it-IT" sz="3200" dirty="0"/>
              <a:t>vede lucciole giù per la vallea, </a:t>
            </a:r>
          </a:p>
          <a:p>
            <a:r>
              <a:rPr lang="it-IT" sz="3200" dirty="0"/>
              <a:t>forse colà </a:t>
            </a:r>
            <a:r>
              <a:rPr lang="it-IT" sz="3200" dirty="0" err="1"/>
              <a:t>dov’e’</a:t>
            </a:r>
            <a:r>
              <a:rPr lang="it-IT" sz="3200" dirty="0"/>
              <a:t> vendemmia e ara:           </a:t>
            </a:r>
            <a:r>
              <a:rPr lang="it-IT" sz="3200" dirty="0" smtClean="0"/>
              <a:t>                   </a:t>
            </a:r>
            <a:r>
              <a:rPr lang="it-IT" sz="3200" dirty="0"/>
              <a:t>30</a:t>
            </a:r>
          </a:p>
          <a:p>
            <a:endParaRPr lang="it-IT" sz="3200" dirty="0"/>
          </a:p>
          <a:p>
            <a:r>
              <a:rPr lang="it-IT" sz="3200" dirty="0"/>
              <a:t>di tante fiamme tutta </a:t>
            </a:r>
            <a:r>
              <a:rPr lang="it-IT" sz="3200" dirty="0" err="1"/>
              <a:t>risplendea</a:t>
            </a:r>
            <a:r>
              <a:rPr lang="it-IT" sz="3200" dirty="0"/>
              <a:t> </a:t>
            </a:r>
          </a:p>
          <a:p>
            <a:r>
              <a:rPr lang="it-IT" sz="3200" dirty="0"/>
              <a:t>l’ottava bolgia, sì com’io m’accorsi </a:t>
            </a:r>
          </a:p>
          <a:p>
            <a:r>
              <a:rPr lang="it-IT" sz="3200" dirty="0"/>
              <a:t>tosto che fui là ’ve ’l fondo </a:t>
            </a:r>
            <a:r>
              <a:rPr lang="it-IT" sz="3200" dirty="0" err="1"/>
              <a:t>parea</a:t>
            </a:r>
            <a:r>
              <a:rPr lang="it-IT" sz="3200" dirty="0"/>
              <a:t>.        </a:t>
            </a:r>
            <a:r>
              <a:rPr lang="it-IT" sz="3200" dirty="0" smtClean="0"/>
              <a:t>                         </a:t>
            </a:r>
            <a:r>
              <a:rPr lang="it-IT" sz="3200" dirty="0"/>
              <a:t>33</a:t>
            </a:r>
          </a:p>
        </p:txBody>
      </p:sp>
    </p:spTree>
    <p:extLst>
      <p:ext uri="{BB962C8B-B14F-4D97-AF65-F5344CB8AC3E}">
        <p14:creationId xmlns:p14="http://schemas.microsoft.com/office/powerpoint/2010/main" val="207445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32"/>
            <a:ext cx="9036496" cy="5509200"/>
          </a:xfrm>
          <a:prstGeom prst="rect">
            <a:avLst/>
          </a:prstGeom>
        </p:spPr>
        <p:txBody>
          <a:bodyPr wrap="square">
            <a:spAutoFit/>
          </a:bodyPr>
          <a:lstStyle/>
          <a:p>
            <a:r>
              <a:rPr lang="it-IT" sz="3200" dirty="0">
                <a:solidFill>
                  <a:srgbClr val="FF0000"/>
                </a:solidFill>
              </a:rPr>
              <a:t>E qual colui che si vengiò con li orsi </a:t>
            </a:r>
          </a:p>
          <a:p>
            <a:r>
              <a:rPr lang="it-IT" sz="3200" dirty="0"/>
              <a:t>vide ’l carro d’Elia al dipartire, </a:t>
            </a:r>
          </a:p>
          <a:p>
            <a:r>
              <a:rPr lang="it-IT" sz="3200" dirty="0"/>
              <a:t>quando i cavalli al cielo erti </a:t>
            </a:r>
            <a:r>
              <a:rPr lang="it-IT" sz="3200" dirty="0" err="1"/>
              <a:t>levorsi</a:t>
            </a:r>
            <a:r>
              <a:rPr lang="it-IT" sz="3200" dirty="0"/>
              <a:t>,     </a:t>
            </a:r>
            <a:r>
              <a:rPr lang="it-IT" sz="3200" dirty="0" smtClean="0"/>
              <a:t>                        </a:t>
            </a:r>
            <a:r>
              <a:rPr lang="it-IT" sz="3200" dirty="0"/>
              <a:t>36</a:t>
            </a:r>
          </a:p>
          <a:p>
            <a:endParaRPr lang="it-IT" sz="3200" dirty="0" smtClean="0"/>
          </a:p>
          <a:p>
            <a:r>
              <a:rPr lang="it-IT" sz="3200" dirty="0" smtClean="0"/>
              <a:t>che </a:t>
            </a:r>
            <a:r>
              <a:rPr lang="it-IT" sz="3200" dirty="0" err="1"/>
              <a:t>nol</a:t>
            </a:r>
            <a:r>
              <a:rPr lang="it-IT" sz="3200" dirty="0"/>
              <a:t> </a:t>
            </a:r>
            <a:r>
              <a:rPr lang="it-IT" sz="3200" dirty="0" err="1"/>
              <a:t>potea</a:t>
            </a:r>
            <a:r>
              <a:rPr lang="it-IT" sz="3200" dirty="0"/>
              <a:t> sì con li occhi seguire, </a:t>
            </a:r>
          </a:p>
          <a:p>
            <a:r>
              <a:rPr lang="it-IT" sz="3200" dirty="0"/>
              <a:t>ch’</a:t>
            </a:r>
            <a:r>
              <a:rPr lang="it-IT" sz="3200" dirty="0" err="1"/>
              <a:t>el</a:t>
            </a:r>
            <a:r>
              <a:rPr lang="it-IT" sz="3200" dirty="0"/>
              <a:t> vedesse altro che la fiamma sola, </a:t>
            </a:r>
          </a:p>
          <a:p>
            <a:r>
              <a:rPr lang="it-IT" sz="3200" dirty="0"/>
              <a:t>sì come nuvoletta, in </a:t>
            </a:r>
            <a:r>
              <a:rPr lang="it-IT" sz="3200" dirty="0" err="1"/>
              <a:t>sù</a:t>
            </a:r>
            <a:r>
              <a:rPr lang="it-IT" sz="3200" dirty="0"/>
              <a:t> salire:       </a:t>
            </a:r>
            <a:r>
              <a:rPr lang="it-IT" sz="3200" dirty="0" smtClean="0"/>
              <a:t>                              </a:t>
            </a:r>
            <a:r>
              <a:rPr lang="it-IT" sz="3200" dirty="0"/>
              <a:t>39</a:t>
            </a:r>
          </a:p>
          <a:p>
            <a:endParaRPr lang="it-IT" sz="3200" dirty="0"/>
          </a:p>
          <a:p>
            <a:r>
              <a:rPr lang="it-IT" sz="3200" dirty="0"/>
              <a:t>tal si </a:t>
            </a:r>
            <a:r>
              <a:rPr lang="it-IT" sz="3200" dirty="0" err="1"/>
              <a:t>move</a:t>
            </a:r>
            <a:r>
              <a:rPr lang="it-IT" sz="3200" dirty="0"/>
              <a:t> ciascuna per la gola </a:t>
            </a:r>
          </a:p>
          <a:p>
            <a:r>
              <a:rPr lang="it-IT" sz="3200" dirty="0"/>
              <a:t>del fosso, ché nessuna mostra ’l furto, </a:t>
            </a:r>
          </a:p>
          <a:p>
            <a:r>
              <a:rPr lang="it-IT" sz="3200" dirty="0"/>
              <a:t>e </a:t>
            </a:r>
            <a:r>
              <a:rPr lang="it-IT" sz="3200" dirty="0" err="1"/>
              <a:t>ogne</a:t>
            </a:r>
            <a:r>
              <a:rPr lang="it-IT" sz="3200" dirty="0"/>
              <a:t> fiamma un peccatore invola.                 </a:t>
            </a:r>
            <a:r>
              <a:rPr lang="it-IT" sz="3200" dirty="0" smtClean="0"/>
              <a:t>          </a:t>
            </a:r>
            <a:r>
              <a:rPr lang="it-IT" sz="3200" dirty="0"/>
              <a:t>42</a:t>
            </a:r>
          </a:p>
        </p:txBody>
      </p:sp>
    </p:spTree>
    <p:extLst>
      <p:ext uri="{BB962C8B-B14F-4D97-AF65-F5344CB8AC3E}">
        <p14:creationId xmlns:p14="http://schemas.microsoft.com/office/powerpoint/2010/main" val="3580339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6632"/>
            <a:ext cx="9036496" cy="6555641"/>
          </a:xfrm>
          <a:prstGeom prst="rect">
            <a:avLst/>
          </a:prstGeom>
        </p:spPr>
        <p:txBody>
          <a:bodyPr wrap="square">
            <a:spAutoFit/>
          </a:bodyPr>
          <a:lstStyle/>
          <a:p>
            <a:pPr algn="ctr"/>
            <a:r>
              <a:rPr lang="it-IT" sz="2800" dirty="0" smtClean="0"/>
              <a:t>II RE CAP. II</a:t>
            </a:r>
          </a:p>
          <a:p>
            <a:pPr algn="just"/>
            <a:r>
              <a:rPr lang="it-IT" sz="2800" i="1" dirty="0" smtClean="0"/>
              <a:t>21 </a:t>
            </a:r>
            <a:r>
              <a:rPr lang="it-IT" sz="2800" i="1" dirty="0"/>
              <a:t>Quando il Signore stava per far salire al cielo in un turbine Elia, questi partì da </a:t>
            </a:r>
            <a:r>
              <a:rPr lang="it-IT" sz="2800" i="1" dirty="0" err="1"/>
              <a:t>Gàlgala</a:t>
            </a:r>
            <a:r>
              <a:rPr lang="it-IT" sz="2800" i="1" dirty="0"/>
              <a:t> con Eliseo. </a:t>
            </a:r>
            <a:r>
              <a:rPr lang="it-IT" sz="2800" i="1" dirty="0" smtClean="0"/>
              <a:t>2 Elia </a:t>
            </a:r>
            <a:r>
              <a:rPr lang="it-IT" sz="2800" i="1" dirty="0"/>
              <a:t>disse a Eliseo: "Rimani qui, perché il Signore mi manda fino a Betel". Eliseo rispose: "Per la vita del Signore e per la tua stessa vita, non ti lascerò". Scesero a Betel. </a:t>
            </a:r>
            <a:r>
              <a:rPr lang="it-IT" sz="2800" i="1" dirty="0" smtClean="0"/>
              <a:t>3 I </a:t>
            </a:r>
            <a:r>
              <a:rPr lang="it-IT" sz="2800" i="1" dirty="0"/>
              <a:t>figli dei profeti che erano a Betel andarono incontro a Eliseo e gli dissero: "Non sai tu che oggi il Signore porterà via il tuo signore al di sopra della tua testa?". Ed egli rispose: "Lo so anch'io; tacete!". </a:t>
            </a:r>
            <a:r>
              <a:rPr lang="it-IT" sz="2800" i="1" dirty="0" smtClean="0"/>
              <a:t>4 Elia </a:t>
            </a:r>
            <a:r>
              <a:rPr lang="it-IT" sz="2800" i="1" dirty="0"/>
              <a:t>gli disse: "Eliseo, rimani qui, perché il Signore mi manda a Gerico". Egli rispose: "Per la vita del Signore e per la tua stessa vita, non ti lascerò"; e andarono a Gerico. </a:t>
            </a:r>
            <a:r>
              <a:rPr lang="it-IT" sz="2800" i="1" dirty="0" smtClean="0"/>
              <a:t>5 I </a:t>
            </a:r>
            <a:r>
              <a:rPr lang="it-IT" sz="2800" i="1" dirty="0"/>
              <a:t>figli dei profeti che erano a Gerico si avvicinarono a Eliseo e gli dissero: "Non sai tu che oggi il Signore porterà via il tuo signore al di sopra della tua testa?". </a:t>
            </a:r>
            <a:endParaRPr lang="it-IT" i="1" dirty="0"/>
          </a:p>
        </p:txBody>
      </p:sp>
    </p:spTree>
    <p:extLst>
      <p:ext uri="{BB962C8B-B14F-4D97-AF65-F5344CB8AC3E}">
        <p14:creationId xmlns:p14="http://schemas.microsoft.com/office/powerpoint/2010/main" val="3578604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036496" cy="6124754"/>
          </a:xfrm>
          <a:prstGeom prst="rect">
            <a:avLst/>
          </a:prstGeom>
        </p:spPr>
        <p:txBody>
          <a:bodyPr wrap="square">
            <a:spAutoFit/>
          </a:bodyPr>
          <a:lstStyle/>
          <a:p>
            <a:pPr algn="just"/>
            <a:r>
              <a:rPr lang="it-IT" sz="2800" i="1" dirty="0"/>
              <a:t>Rispose: "Lo so anch'io; tacete!". </a:t>
            </a:r>
            <a:r>
              <a:rPr lang="it-IT" sz="2800" i="1" dirty="0" smtClean="0"/>
              <a:t>6 Elia </a:t>
            </a:r>
            <a:r>
              <a:rPr lang="it-IT" sz="2800" i="1" dirty="0"/>
              <a:t>gli disse: "Rimani qui, perché il Signore mi manda al Giordano". Egli rispose: "Per la vita del Signore e per la tua stessa vita, non ti lascerò". E procedettero insieme.</a:t>
            </a:r>
          </a:p>
          <a:p>
            <a:pPr algn="just"/>
            <a:r>
              <a:rPr lang="it-IT" sz="2800" i="1" dirty="0" smtClean="0"/>
              <a:t>7 Cinquanta </a:t>
            </a:r>
            <a:r>
              <a:rPr lang="it-IT" sz="2800" i="1" dirty="0"/>
              <a:t>uomini, tra i figli dei profeti, li seguirono e si fermarono di fronte, a distanza; loro due si fermarono al Giordano. </a:t>
            </a:r>
            <a:r>
              <a:rPr lang="it-IT" sz="2800" i="1" dirty="0" smtClean="0"/>
              <a:t>8 Elia </a:t>
            </a:r>
            <a:r>
              <a:rPr lang="it-IT" sz="2800" i="1" dirty="0"/>
              <a:t>prese il suo mantello, l'arrotolò e percosse le acque, che si divisero di qua e di là; loro due passarono sull'asciutto. </a:t>
            </a:r>
            <a:r>
              <a:rPr lang="it-IT" sz="2800" i="1" dirty="0" smtClean="0"/>
              <a:t>9 Appena </a:t>
            </a:r>
            <a:r>
              <a:rPr lang="it-IT" sz="2800" i="1" dirty="0"/>
              <a:t>furono passati, Elia disse a Eliseo: "Domanda che cosa io debba fare per te, prima che sia portato via da te". Eliseo rispose: "Due terzi del tuo spirito siano in me". </a:t>
            </a:r>
            <a:r>
              <a:rPr lang="it-IT" sz="2800" i="1" dirty="0" smtClean="0"/>
              <a:t>10 Egli </a:t>
            </a:r>
            <a:r>
              <a:rPr lang="it-IT" sz="2800" i="1" dirty="0"/>
              <a:t>soggiunse: "Tu pretendi una cosa difficile! Sia per te così, se mi vedrai quando sarò portato via da te; altrimenti non avverrà". </a:t>
            </a:r>
            <a:endParaRPr lang="it-IT" i="1" dirty="0"/>
          </a:p>
        </p:txBody>
      </p:sp>
    </p:spTree>
    <p:extLst>
      <p:ext uri="{BB962C8B-B14F-4D97-AF65-F5344CB8AC3E}">
        <p14:creationId xmlns:p14="http://schemas.microsoft.com/office/powerpoint/2010/main" val="283822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
            <a:ext cx="9036496" cy="6555641"/>
          </a:xfrm>
          <a:prstGeom prst="rect">
            <a:avLst/>
          </a:prstGeom>
        </p:spPr>
        <p:txBody>
          <a:bodyPr wrap="square">
            <a:spAutoFit/>
          </a:bodyPr>
          <a:lstStyle/>
          <a:p>
            <a:pPr algn="just"/>
            <a:r>
              <a:rPr lang="it-IT" sz="2800" i="1" dirty="0" smtClean="0"/>
              <a:t>11 Mentre </a:t>
            </a:r>
            <a:r>
              <a:rPr lang="it-IT" sz="2800" i="1" dirty="0"/>
              <a:t>continuavano a camminare conversando, ecco un carro di fuoco e cavalli di fuoco si interposero fra loro due. Elia salì nel turbine verso il cielo. </a:t>
            </a:r>
            <a:r>
              <a:rPr lang="it-IT" sz="2800" i="1" dirty="0" smtClean="0"/>
              <a:t>12 Eliseo </a:t>
            </a:r>
            <a:r>
              <a:rPr lang="it-IT" sz="2800" i="1" dirty="0"/>
              <a:t>guardava e gridava: "Padre mio, padre mio, carro d'Israele e suoi destrieri!". E non lo vide più. Allora afferrò le proprie vesti e le lacerò in due pezzi. </a:t>
            </a:r>
            <a:r>
              <a:rPr lang="it-IT" sz="2800" i="1" dirty="0" smtClean="0"/>
              <a:t>13 Quindi </a:t>
            </a:r>
            <a:r>
              <a:rPr lang="it-IT" sz="2800" i="1" dirty="0"/>
              <a:t>raccolse il mantello, che era caduto a Elia, e tornò indietro, fermandosi sulla riva del Giordano.</a:t>
            </a:r>
          </a:p>
          <a:p>
            <a:pPr algn="just"/>
            <a:r>
              <a:rPr lang="it-IT" sz="2800" i="1" dirty="0" smtClean="0"/>
              <a:t>14 Prese </a:t>
            </a:r>
            <a:r>
              <a:rPr lang="it-IT" sz="2800" i="1" dirty="0"/>
              <a:t>il mantello, che era caduto a Elia, e percosse le acque, dicendo: "Dov'è il Signore, Dio di Elia?". Quando anch'egli ebbe percosso le acque, queste si divisero di qua e di là, ed Eliseo le attraversò. </a:t>
            </a:r>
            <a:r>
              <a:rPr lang="it-IT" sz="2800" i="1" dirty="0" smtClean="0"/>
              <a:t>15 Se </a:t>
            </a:r>
            <a:r>
              <a:rPr lang="it-IT" sz="2800" i="1" dirty="0"/>
              <a:t>lo videro di fronte, i figli dei profeti di Gerico, e dissero: "Lo spirito di Elia si è posato su Eliseo". Gli andarono incontro e si prostrarono a terra davanti a lui. </a:t>
            </a:r>
            <a:endParaRPr lang="it-IT" dirty="0"/>
          </a:p>
        </p:txBody>
      </p:sp>
    </p:spTree>
    <p:extLst>
      <p:ext uri="{BB962C8B-B14F-4D97-AF65-F5344CB8AC3E}">
        <p14:creationId xmlns:p14="http://schemas.microsoft.com/office/powerpoint/2010/main" val="344676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76672"/>
            <a:ext cx="8784976" cy="5693866"/>
          </a:xfrm>
          <a:prstGeom prst="rect">
            <a:avLst/>
          </a:prstGeom>
        </p:spPr>
        <p:txBody>
          <a:bodyPr wrap="square">
            <a:spAutoFit/>
          </a:bodyPr>
          <a:lstStyle/>
          <a:p>
            <a:pPr algn="just"/>
            <a:r>
              <a:rPr lang="it-IT" sz="2800" dirty="0"/>
              <a:t>Esemplare e dominante figura del mito greco, Ulisse, che i Greci chiamavano Odisseo, re di Itaca, figlio di Laerte e di </a:t>
            </a:r>
            <a:r>
              <a:rPr lang="it-IT" sz="2800" dirty="0" err="1"/>
              <a:t>Anticlea</a:t>
            </a:r>
            <a:r>
              <a:rPr lang="it-IT" sz="2800" dirty="0"/>
              <a:t> e marito di Penelope, è forse il personaggio più seducente e versatile tra gli eroi del mondo antico.</a:t>
            </a:r>
          </a:p>
          <a:p>
            <a:pPr algn="just"/>
            <a:r>
              <a:rPr lang="it-IT" sz="2800" dirty="0"/>
              <a:t>Per non recarsi alla guerra di Troia, Ulisse, che amava teneramente la giovane moglie e non voleva allontanarsene, si era finto pazzo, ma Palamede, re dell’isola di Eubea, pose davanti al suo aratro il figlioletto Telemaco e ne rese così manifesto il raggiro. Ulisse infatti, costretto a bloccare l’aratro per non travolgere ed uccidere il bimbo, mostrò suo malgrado di essere sano di mente e di conseguenza non gli fu ulteriormente possibile sottrarsi alla “chiamata alle armi</a:t>
            </a:r>
            <a:r>
              <a:rPr lang="it-IT" sz="2800" dirty="0" smtClean="0"/>
              <a:t>”.</a:t>
            </a:r>
            <a:endParaRPr lang="it-IT" sz="2800" dirty="0"/>
          </a:p>
        </p:txBody>
      </p:sp>
    </p:spTree>
    <p:extLst>
      <p:ext uri="{BB962C8B-B14F-4D97-AF65-F5344CB8AC3E}">
        <p14:creationId xmlns:p14="http://schemas.microsoft.com/office/powerpoint/2010/main" val="36867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04663"/>
            <a:ext cx="8496944" cy="6124754"/>
          </a:xfrm>
          <a:prstGeom prst="rect">
            <a:avLst/>
          </a:prstGeom>
        </p:spPr>
        <p:txBody>
          <a:bodyPr wrap="square">
            <a:spAutoFit/>
          </a:bodyPr>
          <a:lstStyle/>
          <a:p>
            <a:pPr algn="just"/>
            <a:r>
              <a:rPr lang="it-IT" sz="2800" i="1" dirty="0" smtClean="0"/>
              <a:t>6 Gli </a:t>
            </a:r>
            <a:r>
              <a:rPr lang="it-IT" sz="2800" i="1" dirty="0"/>
              <a:t>dissero: "Ecco, fra i tuoi servi ci sono cinquanta uomini vigorosi; potrebbero andare a cercare il tuo signore nel caso che lo spirito del Signore l'abbia preso e gettato su qualche monte o in qualche valle". Egli disse: "Non mandateli!". </a:t>
            </a:r>
            <a:r>
              <a:rPr lang="it-IT" sz="2800" i="1" dirty="0" smtClean="0"/>
              <a:t>17 Insistettero </a:t>
            </a:r>
            <a:r>
              <a:rPr lang="it-IT" sz="2800" i="1" dirty="0"/>
              <a:t>tanto con lui che egli disse: "Mandateli!". Mandarono cinquanta uomini, che cercarono per tre giorni, ma non lo trovarono. </a:t>
            </a:r>
            <a:r>
              <a:rPr lang="it-IT" sz="2800" i="1" dirty="0" smtClean="0"/>
              <a:t>18 Tornarono </a:t>
            </a:r>
            <a:r>
              <a:rPr lang="it-IT" sz="2800" i="1" dirty="0"/>
              <a:t>da Eliseo, che stava a Gerico. Egli disse loro: "Non vi avevo forse detto: "Non andate"?".</a:t>
            </a:r>
          </a:p>
          <a:p>
            <a:pPr algn="just"/>
            <a:r>
              <a:rPr lang="it-IT" sz="2800" i="1" dirty="0" smtClean="0"/>
              <a:t>19 Gli </a:t>
            </a:r>
            <a:r>
              <a:rPr lang="it-IT" sz="2800" i="1" dirty="0"/>
              <a:t>uomini della città dissero a Eliseo: "Ecco, è bello soggiornare in questa città, come il mio signore può constatare, ma le acque sono cattive e la terra provoca aborti". </a:t>
            </a:r>
            <a:r>
              <a:rPr lang="it-IT" sz="2800" i="1" dirty="0" smtClean="0"/>
              <a:t>20 Ed </a:t>
            </a:r>
            <a:r>
              <a:rPr lang="it-IT" sz="2800" i="1" dirty="0"/>
              <a:t>egli disse: "Prendetemi una scodella nuova e mettetevi del sale". Gliela portarono. </a:t>
            </a:r>
          </a:p>
        </p:txBody>
      </p:sp>
    </p:spTree>
    <p:extLst>
      <p:ext uri="{BB962C8B-B14F-4D97-AF65-F5344CB8AC3E}">
        <p14:creationId xmlns:p14="http://schemas.microsoft.com/office/powerpoint/2010/main" val="109310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712968" cy="6494085"/>
          </a:xfrm>
          <a:prstGeom prst="rect">
            <a:avLst/>
          </a:prstGeom>
        </p:spPr>
        <p:txBody>
          <a:bodyPr wrap="square">
            <a:spAutoFit/>
          </a:bodyPr>
          <a:lstStyle/>
          <a:p>
            <a:pPr algn="just"/>
            <a:r>
              <a:rPr lang="it-IT" sz="3200" i="1" dirty="0"/>
              <a:t>21 Eliseo si recò alla sorgente delle acque e vi versò il sale, dicendo: "Così dice il Signore: "Rendo sane queste acque; da esse non verranno più né morte né aborti"". </a:t>
            </a:r>
            <a:r>
              <a:rPr lang="it-IT" sz="3200" i="1" dirty="0" smtClean="0"/>
              <a:t>22 Le </a:t>
            </a:r>
            <a:r>
              <a:rPr lang="it-IT" sz="3200" i="1" dirty="0"/>
              <a:t>acque rimasero sane fino ad oggi, secondo la parola pronunciata da Eliseo.</a:t>
            </a:r>
          </a:p>
          <a:p>
            <a:pPr algn="just"/>
            <a:r>
              <a:rPr lang="it-IT" sz="3200" i="1" dirty="0" smtClean="0"/>
              <a:t>23 Di </a:t>
            </a:r>
            <a:r>
              <a:rPr lang="it-IT" sz="3200" i="1" dirty="0"/>
              <a:t>lì Eliseo salì a Betel. Mentre egli andava per strada, uscirono dalla città alcuni ragazzetti che si burlarono di lui dicendo: "Sali, calvo! Sali, calvo!". </a:t>
            </a:r>
            <a:r>
              <a:rPr lang="it-IT" sz="3200" i="1" dirty="0" smtClean="0"/>
              <a:t>24 Egli </a:t>
            </a:r>
            <a:r>
              <a:rPr lang="it-IT" sz="3200" i="1" dirty="0"/>
              <a:t>si voltò, li guardò e li maledisse nel nome del Signore. Allora uscirono dalla foresta due orse, che sbranarono quarantadue di quei bambini. </a:t>
            </a:r>
            <a:r>
              <a:rPr lang="it-IT" sz="3200" i="1" dirty="0" smtClean="0"/>
              <a:t>25 Di </a:t>
            </a:r>
            <a:r>
              <a:rPr lang="it-IT" sz="3200" i="1" dirty="0"/>
              <a:t>là egli andò al monte Carmelo, e quindi tornò a Samaria.</a:t>
            </a:r>
          </a:p>
        </p:txBody>
      </p:sp>
    </p:spTree>
    <p:extLst>
      <p:ext uri="{BB962C8B-B14F-4D97-AF65-F5344CB8AC3E}">
        <p14:creationId xmlns:p14="http://schemas.microsoft.com/office/powerpoint/2010/main" val="382985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8892480" cy="6617196"/>
          </a:xfrm>
          <a:prstGeom prst="rect">
            <a:avLst/>
          </a:prstGeom>
        </p:spPr>
        <p:txBody>
          <a:bodyPr wrap="square">
            <a:spAutoFit/>
          </a:bodyPr>
          <a:lstStyle/>
          <a:p>
            <a:pPr algn="ctr"/>
            <a:r>
              <a:rPr lang="it-IT" sz="3200" dirty="0" smtClean="0"/>
              <a:t>A </a:t>
            </a:r>
            <a:r>
              <a:rPr lang="it-IT" sz="3200" dirty="0" err="1"/>
              <a:t>Z</a:t>
            </a:r>
            <a:r>
              <a:rPr lang="it-IT" sz="3200" dirty="0" err="1" smtClean="0"/>
              <a:t>acinto</a:t>
            </a:r>
            <a:endParaRPr lang="it-IT" sz="3200" dirty="0" smtClean="0"/>
          </a:p>
          <a:p>
            <a:r>
              <a:rPr lang="it-IT" sz="2800" dirty="0" err="1" smtClean="0"/>
              <a:t>Nè</a:t>
            </a:r>
            <a:r>
              <a:rPr lang="it-IT" sz="2800" dirty="0" smtClean="0"/>
              <a:t> </a:t>
            </a:r>
            <a:r>
              <a:rPr lang="it-IT" sz="2800" dirty="0"/>
              <a:t>più mai toccherò le sacre sponde</a:t>
            </a:r>
          </a:p>
          <a:p>
            <a:r>
              <a:rPr lang="it-IT" sz="2800" dirty="0"/>
              <a:t>    Ove il mio corpo </a:t>
            </a:r>
            <a:r>
              <a:rPr lang="it-IT" sz="2800" dirty="0" err="1"/>
              <a:t>fanciulletto</a:t>
            </a:r>
            <a:r>
              <a:rPr lang="it-IT" sz="2800" dirty="0"/>
              <a:t> giacque,</a:t>
            </a:r>
          </a:p>
          <a:p>
            <a:r>
              <a:rPr lang="it-IT" sz="2800" dirty="0"/>
              <a:t>    </a:t>
            </a:r>
            <a:r>
              <a:rPr lang="it-IT" sz="2800" dirty="0" err="1"/>
              <a:t>Zacinto</a:t>
            </a:r>
            <a:r>
              <a:rPr lang="it-IT" sz="2800" dirty="0"/>
              <a:t> mia, che te specchi nell’onde</a:t>
            </a:r>
          </a:p>
          <a:p>
            <a:r>
              <a:rPr lang="it-IT" sz="2800" dirty="0"/>
              <a:t>    Del greco mar, da cui </a:t>
            </a:r>
            <a:r>
              <a:rPr lang="it-IT" sz="2800" dirty="0">
                <a:solidFill>
                  <a:srgbClr val="FF0000"/>
                </a:solidFill>
              </a:rPr>
              <a:t>vergine nacque</a:t>
            </a:r>
          </a:p>
          <a:p>
            <a:r>
              <a:rPr lang="it-IT" sz="2800" dirty="0" smtClean="0">
                <a:solidFill>
                  <a:srgbClr val="FF0000"/>
                </a:solidFill>
              </a:rPr>
              <a:t>Venere</a:t>
            </a:r>
            <a:r>
              <a:rPr lang="it-IT" sz="2800" dirty="0"/>
              <a:t>, e </a:t>
            </a:r>
            <a:r>
              <a:rPr lang="it-IT" sz="2800" dirty="0" err="1"/>
              <a:t>fea</a:t>
            </a:r>
            <a:r>
              <a:rPr lang="it-IT" sz="2800" dirty="0"/>
              <a:t> quelle isole feconde</a:t>
            </a:r>
          </a:p>
          <a:p>
            <a:r>
              <a:rPr lang="it-IT" sz="2800" dirty="0"/>
              <a:t>    Col suo primo sorriso, onde non tacque</a:t>
            </a:r>
          </a:p>
          <a:p>
            <a:r>
              <a:rPr lang="it-IT" sz="2800" dirty="0"/>
              <a:t>    Le tue limpide nubi e le tue fronde</a:t>
            </a:r>
          </a:p>
          <a:p>
            <a:r>
              <a:rPr lang="it-IT" sz="2800" dirty="0"/>
              <a:t>    L’inclito verso di Colui che </a:t>
            </a:r>
            <a:r>
              <a:rPr lang="it-IT" sz="2800" dirty="0" err="1"/>
              <a:t>l’acque</a:t>
            </a:r>
            <a:endParaRPr lang="it-IT" sz="2800" dirty="0"/>
          </a:p>
          <a:p>
            <a:r>
              <a:rPr lang="it-IT" sz="2800" dirty="0" smtClean="0"/>
              <a:t>Cantò </a:t>
            </a:r>
            <a:r>
              <a:rPr lang="it-IT" sz="2800" dirty="0"/>
              <a:t>fatali, ed </a:t>
            </a:r>
            <a:r>
              <a:rPr lang="it-IT" sz="2800" dirty="0">
                <a:solidFill>
                  <a:srgbClr val="FF0000"/>
                </a:solidFill>
              </a:rPr>
              <a:t>il diverso </a:t>
            </a:r>
            <a:r>
              <a:rPr lang="it-IT" sz="2800" dirty="0" err="1">
                <a:solidFill>
                  <a:srgbClr val="FF0000"/>
                </a:solidFill>
              </a:rPr>
              <a:t>esiglio</a:t>
            </a:r>
            <a:endParaRPr lang="it-IT" sz="2800" dirty="0">
              <a:solidFill>
                <a:srgbClr val="FF0000"/>
              </a:solidFill>
            </a:endParaRPr>
          </a:p>
          <a:p>
            <a:r>
              <a:rPr lang="it-IT" sz="2800" dirty="0">
                <a:solidFill>
                  <a:srgbClr val="FF0000"/>
                </a:solidFill>
              </a:rPr>
              <a:t>    Per cui bello di fama e di sventura</a:t>
            </a:r>
          </a:p>
          <a:p>
            <a:r>
              <a:rPr lang="it-IT" sz="2800" dirty="0"/>
              <a:t>    </a:t>
            </a:r>
            <a:r>
              <a:rPr lang="it-IT" sz="2800" dirty="0">
                <a:solidFill>
                  <a:srgbClr val="FF0000"/>
                </a:solidFill>
              </a:rPr>
              <a:t>Baciò la sua petrosa Itaca Ulisse</a:t>
            </a:r>
          </a:p>
          <a:p>
            <a:r>
              <a:rPr lang="it-IT" sz="2800" dirty="0" smtClean="0"/>
              <a:t>Tu </a:t>
            </a:r>
            <a:r>
              <a:rPr lang="it-IT" sz="2800" dirty="0"/>
              <a:t>non altro che il canto avrai del figlio,</a:t>
            </a:r>
          </a:p>
          <a:p>
            <a:r>
              <a:rPr lang="it-IT" sz="2800" dirty="0"/>
              <a:t>    O materna mia terra; a noi prescrisse</a:t>
            </a:r>
          </a:p>
          <a:p>
            <a:r>
              <a:rPr lang="it-IT" sz="2800" dirty="0"/>
              <a:t>    Il fato illacrimata sepoltura.</a:t>
            </a:r>
          </a:p>
        </p:txBody>
      </p:sp>
    </p:spTree>
    <p:extLst>
      <p:ext uri="{BB962C8B-B14F-4D97-AF65-F5344CB8AC3E}">
        <p14:creationId xmlns:p14="http://schemas.microsoft.com/office/powerpoint/2010/main" val="406085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44" y="0"/>
            <a:ext cx="9230800"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187624" y="5760000"/>
            <a:ext cx="6581548" cy="1077218"/>
          </a:xfrm>
          <a:prstGeom prst="rect">
            <a:avLst/>
          </a:prstGeom>
          <a:noFill/>
        </p:spPr>
        <p:txBody>
          <a:bodyPr wrap="square" rtlCol="0">
            <a:spAutoFit/>
          </a:bodyPr>
          <a:lstStyle/>
          <a:p>
            <a:r>
              <a:rPr lang="it-IT" sz="3200" i="1" dirty="0" smtClean="0"/>
              <a:t>La nascita di Venere – 1485 circa </a:t>
            </a:r>
          </a:p>
          <a:p>
            <a:r>
              <a:rPr lang="it-IT" sz="3200" i="1" dirty="0" smtClean="0"/>
              <a:t>Sandro Botticelli – Galleria degli Uffizi</a:t>
            </a:r>
            <a:endParaRPr lang="it-IT" sz="3200" i="1" dirty="0"/>
          </a:p>
        </p:txBody>
      </p:sp>
    </p:spTree>
    <p:extLst>
      <p:ext uri="{BB962C8B-B14F-4D97-AF65-F5344CB8AC3E}">
        <p14:creationId xmlns:p14="http://schemas.microsoft.com/office/powerpoint/2010/main" val="1824959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8676456" cy="6401753"/>
          </a:xfrm>
          <a:prstGeom prst="rect">
            <a:avLst/>
          </a:prstGeom>
        </p:spPr>
        <p:txBody>
          <a:bodyPr wrap="square">
            <a:spAutoFit/>
          </a:bodyPr>
          <a:lstStyle/>
          <a:p>
            <a:endParaRPr lang="it-IT" dirty="0"/>
          </a:p>
          <a:p>
            <a:r>
              <a:rPr lang="it-IT" sz="2800" dirty="0" smtClean="0"/>
              <a:t>Felice </a:t>
            </a:r>
            <a:r>
              <a:rPr lang="it-IT" sz="2800" dirty="0"/>
              <a:t>te che il regno ampio de' venti,</a:t>
            </a:r>
          </a:p>
          <a:p>
            <a:r>
              <a:rPr lang="it-IT" sz="2800" dirty="0"/>
              <a:t>Ippolito, </a:t>
            </a:r>
            <a:r>
              <a:rPr lang="it-IT" sz="2800" dirty="0" err="1"/>
              <a:t>a'</a:t>
            </a:r>
            <a:r>
              <a:rPr lang="it-IT" sz="2800" dirty="0"/>
              <a:t> tuoi verdi anni correvi!</a:t>
            </a:r>
          </a:p>
          <a:p>
            <a:r>
              <a:rPr lang="it-IT" sz="2800" dirty="0"/>
              <a:t>E se il piloto ti drizzò l'antenna</a:t>
            </a:r>
          </a:p>
          <a:p>
            <a:r>
              <a:rPr lang="it-IT" sz="2800" dirty="0"/>
              <a:t>oltre </a:t>
            </a:r>
            <a:r>
              <a:rPr lang="it-IT" sz="2800" dirty="0" err="1"/>
              <a:t>l'isole</a:t>
            </a:r>
            <a:r>
              <a:rPr lang="it-IT" sz="2800" dirty="0"/>
              <a:t> </a:t>
            </a:r>
            <a:r>
              <a:rPr lang="it-IT" sz="2800" dirty="0" err="1"/>
              <a:t>Egèe</a:t>
            </a:r>
            <a:r>
              <a:rPr lang="it-IT" sz="2800" dirty="0"/>
              <a:t>, d'antichi fatti</a:t>
            </a:r>
          </a:p>
          <a:p>
            <a:r>
              <a:rPr lang="it-IT" sz="2800" dirty="0"/>
              <a:t>certo udisti suonar dell'</a:t>
            </a:r>
            <a:r>
              <a:rPr lang="it-IT" sz="2800" dirty="0" err="1"/>
              <a:t>Ellesponto</a:t>
            </a:r>
            <a:endParaRPr lang="it-IT" sz="2800" dirty="0"/>
          </a:p>
          <a:p>
            <a:r>
              <a:rPr lang="it-IT" sz="2800" dirty="0"/>
              <a:t>i liti, e la marea mugghiar portando</a:t>
            </a:r>
          </a:p>
          <a:p>
            <a:r>
              <a:rPr lang="it-IT" sz="2800" dirty="0"/>
              <a:t>alle prode </a:t>
            </a:r>
            <a:r>
              <a:rPr lang="it-IT" sz="2800" dirty="0" err="1"/>
              <a:t>Retèe</a:t>
            </a:r>
            <a:r>
              <a:rPr lang="it-IT" sz="2800" dirty="0"/>
              <a:t> l'armi </a:t>
            </a:r>
            <a:r>
              <a:rPr lang="it-IT" sz="2800" dirty="0" smtClean="0"/>
              <a:t>d'Achille                                213</a:t>
            </a:r>
            <a:endParaRPr lang="it-IT" sz="2800" dirty="0"/>
          </a:p>
          <a:p>
            <a:endParaRPr lang="it-IT" sz="2800" dirty="0"/>
          </a:p>
          <a:p>
            <a:r>
              <a:rPr lang="it-IT" sz="2800" dirty="0" smtClean="0"/>
              <a:t>sovra </a:t>
            </a:r>
            <a:r>
              <a:rPr lang="it-IT" sz="2800" dirty="0" err="1"/>
              <a:t>l'ossa</a:t>
            </a:r>
            <a:r>
              <a:rPr lang="it-IT" sz="2800" dirty="0"/>
              <a:t> d'</a:t>
            </a:r>
            <a:r>
              <a:rPr lang="it-IT" sz="2800" dirty="0" err="1"/>
              <a:t>Ajace</a:t>
            </a:r>
            <a:r>
              <a:rPr lang="it-IT" sz="2800" dirty="0"/>
              <a:t>: </a:t>
            </a:r>
            <a:r>
              <a:rPr lang="it-IT" sz="2800" dirty="0" err="1"/>
              <a:t>a'</a:t>
            </a:r>
            <a:r>
              <a:rPr lang="it-IT" sz="2800" dirty="0"/>
              <a:t> generosi</a:t>
            </a:r>
          </a:p>
          <a:p>
            <a:r>
              <a:rPr lang="it-IT" sz="2800" dirty="0"/>
              <a:t>giusta di glorie dispensiera è morte;</a:t>
            </a:r>
          </a:p>
          <a:p>
            <a:r>
              <a:rPr lang="it-IT" sz="2800" dirty="0"/>
              <a:t>né senno astuto né </a:t>
            </a:r>
            <a:r>
              <a:rPr lang="it-IT" sz="2800" dirty="0" err="1"/>
              <a:t>favor</a:t>
            </a:r>
            <a:r>
              <a:rPr lang="it-IT" sz="2800" dirty="0"/>
              <a:t> di regi</a:t>
            </a:r>
          </a:p>
          <a:p>
            <a:r>
              <a:rPr lang="it-IT" sz="2800" dirty="0"/>
              <a:t>all'</a:t>
            </a:r>
            <a:r>
              <a:rPr lang="it-IT" sz="2800" dirty="0" err="1"/>
              <a:t>Itaco</a:t>
            </a:r>
            <a:r>
              <a:rPr lang="it-IT" sz="2800" dirty="0"/>
              <a:t> le spoglie ardue serbava,</a:t>
            </a:r>
          </a:p>
          <a:p>
            <a:r>
              <a:rPr lang="it-IT" sz="2800" dirty="0"/>
              <a:t>ché alla poppa raminga le ritolse</a:t>
            </a:r>
          </a:p>
          <a:p>
            <a:r>
              <a:rPr lang="it-IT" sz="2800" dirty="0"/>
              <a:t>l'onda incitata dagl'inferni Dei</a:t>
            </a:r>
            <a:r>
              <a:rPr lang="it-IT" sz="2800" dirty="0" smtClean="0"/>
              <a:t>.                                   220</a:t>
            </a:r>
            <a:endParaRPr lang="it-IT" sz="2800" dirty="0"/>
          </a:p>
        </p:txBody>
      </p:sp>
    </p:spTree>
    <p:extLst>
      <p:ext uri="{BB962C8B-B14F-4D97-AF65-F5344CB8AC3E}">
        <p14:creationId xmlns:p14="http://schemas.microsoft.com/office/powerpoint/2010/main" val="345528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8640"/>
            <a:ext cx="6960000"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971600" y="5517232"/>
            <a:ext cx="8137578" cy="954107"/>
          </a:xfrm>
          <a:prstGeom prst="rect">
            <a:avLst/>
          </a:prstGeom>
          <a:noFill/>
        </p:spPr>
        <p:txBody>
          <a:bodyPr wrap="square" rtlCol="0">
            <a:spAutoFit/>
          </a:bodyPr>
          <a:lstStyle/>
          <a:p>
            <a:r>
              <a:rPr lang="it-IT" sz="2800" dirty="0" smtClean="0"/>
              <a:t>Irene Papas e </a:t>
            </a:r>
            <a:r>
              <a:rPr lang="it-IT" sz="2800" dirty="0" err="1" smtClean="0"/>
              <a:t>Bekom</a:t>
            </a:r>
            <a:r>
              <a:rPr lang="it-IT" sz="2800" dirty="0" smtClean="0"/>
              <a:t> </a:t>
            </a:r>
            <a:r>
              <a:rPr lang="it-IT" sz="2800" dirty="0" err="1" smtClean="0"/>
              <a:t>Fehmiu</a:t>
            </a:r>
            <a:r>
              <a:rPr lang="it-IT" sz="2800" dirty="0" smtClean="0"/>
              <a:t> </a:t>
            </a:r>
          </a:p>
          <a:p>
            <a:r>
              <a:rPr lang="it-IT" sz="2800" dirty="0" smtClean="0"/>
              <a:t>«Odissea» - Rai 1968      </a:t>
            </a:r>
            <a:endParaRPr lang="it-IT" sz="2800" dirty="0"/>
          </a:p>
        </p:txBody>
      </p:sp>
    </p:spTree>
    <p:extLst>
      <p:ext uri="{BB962C8B-B14F-4D97-AF65-F5344CB8AC3E}">
        <p14:creationId xmlns:p14="http://schemas.microsoft.com/office/powerpoint/2010/main" val="2508410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8"/>
            <a:ext cx="4365360" cy="61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48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640960" cy="6555641"/>
          </a:xfrm>
          <a:prstGeom prst="rect">
            <a:avLst/>
          </a:prstGeom>
        </p:spPr>
        <p:txBody>
          <a:bodyPr wrap="square">
            <a:spAutoFit/>
          </a:bodyPr>
          <a:lstStyle/>
          <a:p>
            <a:pPr algn="just"/>
            <a:r>
              <a:rPr lang="it-IT" sz="2800" dirty="0"/>
              <a:t>Nel XIX secolo Ulisse torna alla ribalta della letteratura, nel sonetto </a:t>
            </a:r>
            <a:r>
              <a:rPr lang="it-IT" sz="2800" i="1" dirty="0"/>
              <a:t>A </a:t>
            </a:r>
            <a:r>
              <a:rPr lang="it-IT" sz="2800" i="1" dirty="0" err="1"/>
              <a:t>Zacinto</a:t>
            </a:r>
            <a:r>
              <a:rPr lang="it-IT" sz="2800" i="1" dirty="0"/>
              <a:t> </a:t>
            </a:r>
            <a:r>
              <a:rPr lang="it-IT" sz="2800" dirty="0"/>
              <a:t>e nei </a:t>
            </a:r>
            <a:r>
              <a:rPr lang="it-IT" sz="2800" i="1" dirty="0"/>
              <a:t>Sepolcri</a:t>
            </a:r>
            <a:r>
              <a:rPr lang="it-IT" sz="2800" dirty="0"/>
              <a:t> di Ugo Foscolo, nonché nelle liriche di Giovanni Pascoli e di Umberto Saba, assumendo le sembianze dell’uomo contemporaneo con le irrisolte problematiche esistenziali</a:t>
            </a:r>
            <a:r>
              <a:rPr lang="it-IT" sz="2800" dirty="0" smtClean="0"/>
              <a:t>.</a:t>
            </a:r>
          </a:p>
          <a:p>
            <a:endParaRPr lang="it-IT" sz="2800" dirty="0"/>
          </a:p>
          <a:p>
            <a:r>
              <a:rPr lang="it-IT" sz="2800" dirty="0" smtClean="0"/>
              <a:t>Ed </a:t>
            </a:r>
            <a:r>
              <a:rPr lang="it-IT" sz="2800" dirty="0"/>
              <a:t>infine </a:t>
            </a:r>
            <a:r>
              <a:rPr lang="it-IT" sz="2800" i="1" dirty="0"/>
              <a:t>Ulysses </a:t>
            </a:r>
            <a:r>
              <a:rPr lang="it-IT" sz="2800" dirty="0"/>
              <a:t>è anche il titolo che lo scrittore irlandese James Joyce (1882-1941) diede alla più travagliata delle sue fatiche letterarie: una autentica epopea in prosa labirintica nella quale un povero uomo qualsiasi, Leopoldo Bloom, viene assunto quale protagonista delle avventure della psicologia del XX secolo»; lo stesso autore avrebbe spiegato in seguito che il suo “romanzo” si propone di riprodurre in termini contemporanei le molteplici vicende dell’antica Odissea</a:t>
            </a:r>
            <a:r>
              <a:rPr lang="it-IT" sz="2800" dirty="0" smtClean="0"/>
              <a:t>.</a:t>
            </a:r>
            <a:endParaRPr lang="it-IT" sz="2800" dirty="0"/>
          </a:p>
        </p:txBody>
      </p:sp>
    </p:spTree>
    <p:extLst>
      <p:ext uri="{BB962C8B-B14F-4D97-AF65-F5344CB8AC3E}">
        <p14:creationId xmlns:p14="http://schemas.microsoft.com/office/powerpoint/2010/main" val="508703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0"/>
            <a:ext cx="7776864" cy="6986528"/>
          </a:xfrm>
          <a:prstGeom prst="rect">
            <a:avLst/>
          </a:prstGeom>
        </p:spPr>
        <p:txBody>
          <a:bodyPr wrap="square">
            <a:spAutoFit/>
          </a:bodyPr>
          <a:lstStyle/>
          <a:p>
            <a:pPr algn="ctr"/>
            <a:r>
              <a:rPr lang="it-IT" sz="3200" b="1" dirty="0" smtClean="0"/>
              <a:t>Ulisse </a:t>
            </a:r>
            <a:r>
              <a:rPr lang="it-IT" sz="3200" dirty="0" smtClean="0"/>
              <a:t>di Umberto Saba </a:t>
            </a:r>
            <a:endParaRPr lang="it-IT" sz="3200" dirty="0"/>
          </a:p>
          <a:p>
            <a:r>
              <a:rPr lang="it-IT" sz="3200" dirty="0" smtClean="0"/>
              <a:t>Nella </a:t>
            </a:r>
            <a:r>
              <a:rPr lang="it-IT" sz="3200" dirty="0"/>
              <a:t>mia giovinezza ho navigato</a:t>
            </a:r>
          </a:p>
          <a:p>
            <a:r>
              <a:rPr lang="it-IT" sz="3200" dirty="0"/>
              <a:t>lungo le coste dalmate. Isolotti</a:t>
            </a:r>
          </a:p>
          <a:p>
            <a:r>
              <a:rPr lang="it-IT" sz="3200" dirty="0"/>
              <a:t>a fior d'onda emergevano, ove raro</a:t>
            </a:r>
          </a:p>
          <a:p>
            <a:r>
              <a:rPr lang="it-IT" sz="3200" dirty="0"/>
              <a:t>un uccello sostava intento a prede, </a:t>
            </a:r>
          </a:p>
          <a:p>
            <a:r>
              <a:rPr lang="it-IT" sz="3200" dirty="0"/>
              <a:t>coperti d'alghe, scivolosi, al sole</a:t>
            </a:r>
          </a:p>
          <a:p>
            <a:r>
              <a:rPr lang="it-IT" sz="3200" dirty="0"/>
              <a:t>belli come smeraldi. Quando l'alta</a:t>
            </a:r>
          </a:p>
          <a:p>
            <a:r>
              <a:rPr lang="it-IT" sz="3200" dirty="0"/>
              <a:t>marea e la notte li annullava, vele</a:t>
            </a:r>
          </a:p>
          <a:p>
            <a:r>
              <a:rPr lang="it-IT" sz="3200" dirty="0"/>
              <a:t>sottovento sbandavano più al largo,</a:t>
            </a:r>
          </a:p>
          <a:p>
            <a:r>
              <a:rPr lang="it-IT" sz="3200" dirty="0"/>
              <a:t>per fuggirne l'insidia. Oggi il mio regno</a:t>
            </a:r>
          </a:p>
          <a:p>
            <a:r>
              <a:rPr lang="it-IT" sz="3200" dirty="0"/>
              <a:t>è quella terra di nessuno. Il porto</a:t>
            </a:r>
          </a:p>
          <a:p>
            <a:r>
              <a:rPr lang="it-IT" sz="3200" dirty="0"/>
              <a:t>accende ad altri i suoi lumi; me </a:t>
            </a:r>
            <a:r>
              <a:rPr lang="it-IT" sz="3200" dirty="0" smtClean="0"/>
              <a:t>al largo</a:t>
            </a:r>
            <a:endParaRPr lang="it-IT" sz="3200" dirty="0"/>
          </a:p>
          <a:p>
            <a:r>
              <a:rPr lang="it-IT" sz="3200" dirty="0"/>
              <a:t>sospinge ancora il non domato spirito,</a:t>
            </a:r>
          </a:p>
          <a:p>
            <a:r>
              <a:rPr lang="it-IT" sz="3200" dirty="0"/>
              <a:t>e della vita il doloroso amore.</a:t>
            </a:r>
          </a:p>
        </p:txBody>
      </p:sp>
    </p:spTree>
    <p:extLst>
      <p:ext uri="{BB962C8B-B14F-4D97-AF65-F5344CB8AC3E}">
        <p14:creationId xmlns:p14="http://schemas.microsoft.com/office/powerpoint/2010/main" val="2332259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04664"/>
            <a:ext cx="8712968" cy="4524315"/>
          </a:xfrm>
          <a:prstGeom prst="rect">
            <a:avLst/>
          </a:prstGeom>
        </p:spPr>
        <p:txBody>
          <a:bodyPr wrap="square">
            <a:spAutoFit/>
          </a:bodyPr>
          <a:lstStyle/>
          <a:p>
            <a:pPr algn="just"/>
            <a:r>
              <a:rPr lang="it-IT" sz="3600" dirty="0"/>
              <a:t>Si può forse </a:t>
            </a:r>
            <a:r>
              <a:rPr lang="it-IT" sz="3600" dirty="0" smtClean="0"/>
              <a:t>condividere il </a:t>
            </a:r>
            <a:r>
              <a:rPr lang="it-IT" sz="3600" dirty="0"/>
              <a:t>giudizio di </a:t>
            </a:r>
            <a:r>
              <a:rPr lang="it-IT" sz="3600" dirty="0" smtClean="0"/>
              <a:t>Saba: per </a:t>
            </a:r>
            <a:r>
              <a:rPr lang="it-IT" sz="3600" dirty="0"/>
              <a:t>la sua sete di conoscenza, per il non domato spirito e per quel sofferto e doloroso amore per la vita che lo avvicina all’uomo moderno, Ulisse resta tra gli eroi dell’antichità la personalità di maggiore rilievo, insostituibile e indiscusso emblema della storia dell’umanità ai confini della leggenda.</a:t>
            </a:r>
          </a:p>
        </p:txBody>
      </p:sp>
    </p:spTree>
    <p:extLst>
      <p:ext uri="{BB962C8B-B14F-4D97-AF65-F5344CB8AC3E}">
        <p14:creationId xmlns:p14="http://schemas.microsoft.com/office/powerpoint/2010/main" val="7791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764705"/>
            <a:ext cx="8280920" cy="4031873"/>
          </a:xfrm>
          <a:prstGeom prst="rect">
            <a:avLst/>
          </a:prstGeom>
        </p:spPr>
        <p:txBody>
          <a:bodyPr wrap="square">
            <a:spAutoFit/>
          </a:bodyPr>
          <a:lstStyle/>
          <a:p>
            <a:pPr algn="just"/>
            <a:r>
              <a:rPr lang="it-IT" sz="3200" dirty="0"/>
              <a:t>In seguito, fu proprio lui con analogo espediente a stanare dall’isola di Sciro Achille che, indossando abiti femminili per non andare a Troia, si era rifugiato alla corte del re </a:t>
            </a:r>
            <a:r>
              <a:rPr lang="it-IT" sz="3200" dirty="0" err="1"/>
              <a:t>Licomede</a:t>
            </a:r>
            <a:r>
              <a:rPr lang="it-IT" sz="3200" dirty="0"/>
              <a:t>. Tra amuleti e collane Ulisse, presentandosi come un mercante, aveva esposto anche armi e su queste si indirizzò istintivamente l’attenzione di Achille che disvelò così la sua </a:t>
            </a:r>
            <a:r>
              <a:rPr lang="it-IT" sz="3200" dirty="0" smtClean="0"/>
              <a:t>mascolinità!</a:t>
            </a:r>
            <a:endParaRPr lang="it-IT" sz="3200" dirty="0"/>
          </a:p>
        </p:txBody>
      </p:sp>
    </p:spTree>
    <p:extLst>
      <p:ext uri="{BB962C8B-B14F-4D97-AF65-F5344CB8AC3E}">
        <p14:creationId xmlns:p14="http://schemas.microsoft.com/office/powerpoint/2010/main" val="408581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052736"/>
            <a:ext cx="8568952" cy="3046988"/>
          </a:xfrm>
          <a:prstGeom prst="rect">
            <a:avLst/>
          </a:prstGeom>
        </p:spPr>
        <p:txBody>
          <a:bodyPr wrap="square">
            <a:spAutoFit/>
          </a:bodyPr>
          <a:lstStyle/>
          <a:p>
            <a:pPr algn="just"/>
            <a:r>
              <a:rPr lang="it-IT" sz="3200" dirty="0" err="1">
                <a:solidFill>
                  <a:srgbClr val="FF0000"/>
                </a:solidFill>
              </a:rPr>
              <a:t>Telegono</a:t>
            </a:r>
            <a:r>
              <a:rPr lang="it-IT" sz="3200" dirty="0"/>
              <a:t> (in greco antico: </a:t>
            </a:r>
            <a:r>
              <a:rPr lang="it-IT" sz="3200" dirty="0" err="1"/>
              <a:t>Τηλέγονος</a:t>
            </a:r>
            <a:r>
              <a:rPr lang="it-IT" sz="3200" dirty="0"/>
              <a:t>, </a:t>
            </a:r>
            <a:r>
              <a:rPr lang="it-IT" sz="3200" dirty="0" err="1"/>
              <a:t>Tēlégonos</a:t>
            </a:r>
            <a:r>
              <a:rPr lang="it-IT" sz="3200" dirty="0"/>
              <a:t> il cui nome significa «nato lontano», con riferimento alla lontananza dal padre) è un personaggio della mitologia greca ed è il </a:t>
            </a:r>
            <a:r>
              <a:rPr lang="it-IT" sz="3200" dirty="0" smtClean="0"/>
              <a:t>protagonista </a:t>
            </a:r>
            <a:r>
              <a:rPr lang="it-IT" sz="3200" dirty="0"/>
              <a:t>del secondo episodio della </a:t>
            </a:r>
            <a:r>
              <a:rPr lang="it-IT" sz="3200" dirty="0" err="1">
                <a:solidFill>
                  <a:srgbClr val="FF0000"/>
                </a:solidFill>
              </a:rPr>
              <a:t>Telegonia</a:t>
            </a:r>
            <a:r>
              <a:rPr lang="it-IT" sz="3200" dirty="0"/>
              <a:t>, un poema che conclude il ciclo troiano ad oggi andato perduto.</a:t>
            </a:r>
          </a:p>
        </p:txBody>
      </p:sp>
    </p:spTree>
    <p:extLst>
      <p:ext uri="{BB962C8B-B14F-4D97-AF65-F5344CB8AC3E}">
        <p14:creationId xmlns:p14="http://schemas.microsoft.com/office/powerpoint/2010/main" val="5717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381"/>
            <a:ext cx="5112568" cy="6816757"/>
          </a:xfrm>
          <a:prstGeom prst="rect">
            <a:avLst/>
          </a:prstGeom>
        </p:spPr>
      </p:pic>
      <p:sp>
        <p:nvSpPr>
          <p:cNvPr id="3" name="CasellaDiTesto 2"/>
          <p:cNvSpPr txBox="1"/>
          <p:nvPr/>
        </p:nvSpPr>
        <p:spPr>
          <a:xfrm>
            <a:off x="6948264" y="2564904"/>
            <a:ext cx="2512878" cy="1384995"/>
          </a:xfrm>
          <a:prstGeom prst="rect">
            <a:avLst/>
          </a:prstGeom>
          <a:noFill/>
        </p:spPr>
        <p:txBody>
          <a:bodyPr wrap="square" rtlCol="0">
            <a:spAutoFit/>
          </a:bodyPr>
          <a:lstStyle/>
          <a:p>
            <a:r>
              <a:rPr lang="it-IT" sz="2800" dirty="0" smtClean="0"/>
              <a:t>Circe </a:t>
            </a:r>
          </a:p>
          <a:p>
            <a:r>
              <a:rPr lang="it-IT" sz="2800" dirty="0" smtClean="0"/>
              <a:t>Museo del Louvre</a:t>
            </a:r>
            <a:endParaRPr lang="it-IT" sz="2800" dirty="0"/>
          </a:p>
        </p:txBody>
      </p:sp>
    </p:spTree>
    <p:extLst>
      <p:ext uri="{BB962C8B-B14F-4D97-AF65-F5344CB8AC3E}">
        <p14:creationId xmlns:p14="http://schemas.microsoft.com/office/powerpoint/2010/main" val="308289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92" y="13072"/>
            <a:ext cx="9022691" cy="53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195736" y="5517232"/>
            <a:ext cx="6111294" cy="1200329"/>
          </a:xfrm>
          <a:prstGeom prst="rect">
            <a:avLst/>
          </a:prstGeom>
          <a:noFill/>
        </p:spPr>
        <p:txBody>
          <a:bodyPr wrap="square" rtlCol="0">
            <a:spAutoFit/>
          </a:bodyPr>
          <a:lstStyle/>
          <a:p>
            <a:r>
              <a:rPr lang="it-IT" sz="3600" dirty="0" smtClean="0"/>
              <a:t>Circe – donna nuda con tigre  </a:t>
            </a:r>
          </a:p>
          <a:p>
            <a:r>
              <a:rPr lang="it-IT" sz="3600" dirty="0" smtClean="0"/>
              <a:t>John Collier – 1885 c.a.</a:t>
            </a:r>
          </a:p>
        </p:txBody>
      </p:sp>
    </p:spTree>
    <p:extLst>
      <p:ext uri="{BB962C8B-B14F-4D97-AF65-F5344CB8AC3E}">
        <p14:creationId xmlns:p14="http://schemas.microsoft.com/office/powerpoint/2010/main" val="91001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809"/>
            <a:ext cx="8460432" cy="612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07504" y="6021288"/>
            <a:ext cx="8928992" cy="954107"/>
          </a:xfrm>
          <a:prstGeom prst="rect">
            <a:avLst/>
          </a:prstGeom>
          <a:noFill/>
        </p:spPr>
        <p:txBody>
          <a:bodyPr wrap="square" rtlCol="0">
            <a:spAutoFit/>
          </a:bodyPr>
          <a:lstStyle/>
          <a:p>
            <a:r>
              <a:rPr lang="it-IT" sz="2800" dirty="0"/>
              <a:t>Gli amori di Ulisse e Calipso, </a:t>
            </a:r>
            <a:r>
              <a:rPr lang="it-IT" sz="2800" dirty="0" smtClean="0"/>
              <a:t>di </a:t>
            </a:r>
            <a:r>
              <a:rPr lang="it-IT" sz="2800" dirty="0" err="1"/>
              <a:t>Jan</a:t>
            </a:r>
            <a:r>
              <a:rPr lang="it-IT" sz="2800" dirty="0"/>
              <a:t> </a:t>
            </a:r>
            <a:r>
              <a:rPr lang="it-IT" sz="2800" dirty="0" err="1"/>
              <a:t>Brueghel</a:t>
            </a:r>
            <a:r>
              <a:rPr lang="it-IT" sz="2800" dirty="0"/>
              <a:t> il </a:t>
            </a:r>
            <a:r>
              <a:rPr lang="it-IT" sz="2800" dirty="0" smtClean="0"/>
              <a:t>Vecchio (1568 – 1625), </a:t>
            </a:r>
            <a:r>
              <a:rPr lang="it-IT" sz="2800" dirty="0"/>
              <a:t>Londra, Johnny van </a:t>
            </a:r>
            <a:r>
              <a:rPr lang="it-IT" sz="2800" dirty="0" err="1"/>
              <a:t>Haeften</a:t>
            </a:r>
            <a:r>
              <a:rPr lang="it-IT" sz="2800" dirty="0"/>
              <a:t> Gallery</a:t>
            </a:r>
          </a:p>
        </p:txBody>
      </p:sp>
    </p:spTree>
    <p:extLst>
      <p:ext uri="{BB962C8B-B14F-4D97-AF65-F5344CB8AC3E}">
        <p14:creationId xmlns:p14="http://schemas.microsoft.com/office/powerpoint/2010/main" val="241637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0"/>
            <a:ext cx="8212137"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0" y="6021288"/>
            <a:ext cx="9144000" cy="523220"/>
          </a:xfrm>
          <a:prstGeom prst="rect">
            <a:avLst/>
          </a:prstGeom>
          <a:noFill/>
        </p:spPr>
        <p:txBody>
          <a:bodyPr wrap="square" rtlCol="0">
            <a:spAutoFit/>
          </a:bodyPr>
          <a:lstStyle/>
          <a:p>
            <a:r>
              <a:rPr lang="it-IT" sz="2800" dirty="0" smtClean="0"/>
              <a:t>Ulisse e Penelope -Francesco Primaticcio, il Bologna – 1560?</a:t>
            </a:r>
            <a:endParaRPr lang="it-IT" sz="2800" dirty="0"/>
          </a:p>
        </p:txBody>
      </p:sp>
    </p:spTree>
    <p:extLst>
      <p:ext uri="{BB962C8B-B14F-4D97-AF65-F5344CB8AC3E}">
        <p14:creationId xmlns:p14="http://schemas.microsoft.com/office/powerpoint/2010/main" val="258733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79512" y="0"/>
            <a:ext cx="8856984" cy="6986528"/>
          </a:xfrm>
          <a:prstGeom prst="rect">
            <a:avLst/>
          </a:prstGeom>
        </p:spPr>
        <p:txBody>
          <a:bodyPr wrap="square">
            <a:spAutoFit/>
          </a:bodyPr>
          <a:lstStyle/>
          <a:p>
            <a:pPr algn="just"/>
            <a:r>
              <a:rPr lang="it-IT" sz="3200" dirty="0" err="1"/>
              <a:t>Telegono</a:t>
            </a:r>
            <a:r>
              <a:rPr lang="it-IT" sz="3200" dirty="0"/>
              <a:t>, saputo dalla madre Circe di essere figlio di Ulisse (che lo aveva rivelato al giovane dietro consiglio di Atena) e volendo conoscere il padre, s'imbarcò alla sua ricerca. Gettato dalla tempesta a Itaca e credendo che fosse l'isola di </a:t>
            </a:r>
            <a:r>
              <a:rPr lang="it-IT" sz="3200" dirty="0" err="1"/>
              <a:t>Corcira</a:t>
            </a:r>
            <a:r>
              <a:rPr lang="it-IT" sz="3200" dirty="0"/>
              <a:t>, per sfamare l'equipaggio si diede a saccheggiare il paese ed a razziare una parte del bestiame appartenente al re.</a:t>
            </a:r>
          </a:p>
          <a:p>
            <a:pPr algn="just"/>
            <a:r>
              <a:rPr lang="it-IT" sz="3200" dirty="0"/>
              <a:t>Ulisse così intervenne a difendere i suoi beni, ma </a:t>
            </a:r>
            <a:r>
              <a:rPr lang="it-IT" sz="3200" dirty="0" err="1"/>
              <a:t>Telegono</a:t>
            </a:r>
            <a:r>
              <a:rPr lang="it-IT" sz="3200" dirty="0"/>
              <a:t> lo uccise accidentalmente sulla riva del mare con una bellissima lancia, che sulla punta aveva il pungiglione velenoso di un trigone (le cui ferite possono essere mortali) forgiata dal dio </a:t>
            </a:r>
            <a:r>
              <a:rPr lang="it-IT" sz="3200" dirty="0" err="1"/>
              <a:t>Efesto</a:t>
            </a:r>
            <a:r>
              <a:rPr lang="it-IT" sz="3200" dirty="0"/>
              <a:t>. </a:t>
            </a:r>
          </a:p>
        </p:txBody>
      </p:sp>
    </p:spTree>
    <p:extLst>
      <p:ext uri="{BB962C8B-B14F-4D97-AF65-F5344CB8AC3E}">
        <p14:creationId xmlns:p14="http://schemas.microsoft.com/office/powerpoint/2010/main" val="17006664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2476</Words>
  <Application>Microsoft Office PowerPoint</Application>
  <PresentationFormat>Presentazione su schermo (4:3)</PresentationFormat>
  <Paragraphs>137</Paragraphs>
  <Slides>29</Slides>
  <Notes>1</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T.U 46 Il viaggio di Abramo e quello di Ulisse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Vertova</dc:creator>
  <cp:lastModifiedBy>Vertova</cp:lastModifiedBy>
  <cp:revision>43</cp:revision>
  <dcterms:created xsi:type="dcterms:W3CDTF">2023-01-09T15:57:05Z</dcterms:created>
  <dcterms:modified xsi:type="dcterms:W3CDTF">2023-01-11T17:19:37Z</dcterms:modified>
</cp:coreProperties>
</file>