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4" r:id="rId4"/>
    <p:sldId id="276" r:id="rId5"/>
    <p:sldId id="275" r:id="rId6"/>
    <p:sldId id="280" r:id="rId7"/>
    <p:sldId id="281" r:id="rId8"/>
    <p:sldId id="282" r:id="rId9"/>
    <p:sldId id="283" r:id="rId10"/>
    <p:sldId id="284" r:id="rId11"/>
    <p:sldId id="285" r:id="rId12"/>
    <p:sldId id="277" r:id="rId13"/>
    <p:sldId id="288" r:id="rId14"/>
    <p:sldId id="289" r:id="rId15"/>
    <p:sldId id="290" r:id="rId16"/>
    <p:sldId id="286" r:id="rId17"/>
    <p:sldId id="278" r:id="rId18"/>
    <p:sldId id="279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4095-A506-4945-BEF7-56F3FC0A3CDE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CFA6-3D1A-4F7A-8196-18BE91554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770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4095-A506-4945-BEF7-56F3FC0A3CDE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CFA6-3D1A-4F7A-8196-18BE91554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68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4095-A506-4945-BEF7-56F3FC0A3CDE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CFA6-3D1A-4F7A-8196-18BE91554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858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4095-A506-4945-BEF7-56F3FC0A3CDE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CFA6-3D1A-4F7A-8196-18BE91554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4095-A506-4945-BEF7-56F3FC0A3CDE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CFA6-3D1A-4F7A-8196-18BE91554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02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4095-A506-4945-BEF7-56F3FC0A3CDE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CFA6-3D1A-4F7A-8196-18BE91554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02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4095-A506-4945-BEF7-56F3FC0A3CDE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CFA6-3D1A-4F7A-8196-18BE91554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639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4095-A506-4945-BEF7-56F3FC0A3CDE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CFA6-3D1A-4F7A-8196-18BE91554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28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4095-A506-4945-BEF7-56F3FC0A3CDE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CFA6-3D1A-4F7A-8196-18BE91554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485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4095-A506-4945-BEF7-56F3FC0A3CDE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CFA6-3D1A-4F7A-8196-18BE91554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27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4095-A506-4945-BEF7-56F3FC0A3CDE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CFA6-3D1A-4F7A-8196-18BE91554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89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D4095-A506-4945-BEF7-56F3FC0A3CDE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FCFA6-3D1A-4F7A-8196-18BE91554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85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132855"/>
          </a:xfrm>
        </p:spPr>
        <p:txBody>
          <a:bodyPr/>
          <a:lstStyle/>
          <a:p>
            <a:r>
              <a:rPr lang="it-IT" i="1" dirty="0" smtClean="0">
                <a:solidFill>
                  <a:srgbClr val="FF0000"/>
                </a:solidFill>
              </a:rPr>
              <a:t>T.U 46 Il viaggio di </a:t>
            </a:r>
            <a:r>
              <a:rPr lang="it-IT" i="1" dirty="0">
                <a:solidFill>
                  <a:srgbClr val="FF0000"/>
                </a:solidFill>
              </a:rPr>
              <a:t>A</a:t>
            </a:r>
            <a:r>
              <a:rPr lang="it-IT" i="1" dirty="0" smtClean="0">
                <a:solidFill>
                  <a:srgbClr val="FF0000"/>
                </a:solidFill>
              </a:rPr>
              <a:t>bramo e quello di Ulisse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8496944" cy="3217912"/>
          </a:xfrm>
        </p:spPr>
        <p:txBody>
          <a:bodyPr>
            <a:noAutofit/>
          </a:bodyPr>
          <a:lstStyle/>
          <a:p>
            <a:r>
              <a:rPr lang="it-IT" sz="6600" b="1" dirty="0" smtClean="0">
                <a:solidFill>
                  <a:srgbClr val="FF0000"/>
                </a:solidFill>
              </a:rPr>
              <a:t>18.1.2023</a:t>
            </a:r>
          </a:p>
          <a:p>
            <a:r>
              <a:rPr lang="it-IT" sz="6600" b="1" dirty="0" smtClean="0">
                <a:solidFill>
                  <a:srgbClr val="FF0000"/>
                </a:solidFill>
              </a:rPr>
              <a:t>Ulisse nella «Divina Commedia»</a:t>
            </a:r>
            <a:endParaRPr lang="it-IT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59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548681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O voi che siete due dentro ad un foco, </a:t>
            </a:r>
          </a:p>
          <a:p>
            <a:r>
              <a:rPr lang="it-IT" sz="2800" dirty="0"/>
              <a:t>s’io meritai di voi mentre ch’io vissi, </a:t>
            </a:r>
          </a:p>
          <a:p>
            <a:r>
              <a:rPr lang="it-IT" sz="2800" dirty="0"/>
              <a:t>s’io meritai di voi assai o poco                                       81</a:t>
            </a:r>
          </a:p>
          <a:p>
            <a:endParaRPr lang="it-IT" sz="2800" dirty="0"/>
          </a:p>
          <a:p>
            <a:r>
              <a:rPr lang="it-IT" sz="2800" dirty="0"/>
              <a:t>quando nel mondo li alti versi scrissi, </a:t>
            </a:r>
          </a:p>
          <a:p>
            <a:r>
              <a:rPr lang="it-IT" sz="2800" dirty="0"/>
              <a:t>non vi movete; ma l’un di voi dica </a:t>
            </a:r>
          </a:p>
          <a:p>
            <a:r>
              <a:rPr lang="it-IT" sz="2800" dirty="0"/>
              <a:t>dove, per lui, perduto a morir gissi».                             84</a:t>
            </a:r>
          </a:p>
          <a:p>
            <a:endParaRPr lang="it-IT" sz="2800" dirty="0"/>
          </a:p>
          <a:p>
            <a:r>
              <a:rPr lang="it-IT" sz="2800" dirty="0"/>
              <a:t>Lo maggior corno de la fiamma antica </a:t>
            </a:r>
          </a:p>
          <a:p>
            <a:r>
              <a:rPr lang="it-IT" sz="2800" dirty="0"/>
              <a:t>cominciò a crollarsi mormorando </a:t>
            </a:r>
          </a:p>
          <a:p>
            <a:r>
              <a:rPr lang="it-IT" sz="2800" dirty="0"/>
              <a:t>pur come quella cui vento affatica;                                 87</a:t>
            </a:r>
          </a:p>
        </p:txBody>
      </p:sp>
    </p:spTree>
    <p:extLst>
      <p:ext uri="{BB962C8B-B14F-4D97-AF65-F5344CB8AC3E}">
        <p14:creationId xmlns:p14="http://schemas.microsoft.com/office/powerpoint/2010/main" val="4182702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404664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indi la cima qua e là menando, </a:t>
            </a:r>
          </a:p>
          <a:p>
            <a:r>
              <a:rPr lang="it-IT" sz="2800" dirty="0"/>
              <a:t>come fosse la lingua che parlasse, </a:t>
            </a:r>
          </a:p>
          <a:p>
            <a:r>
              <a:rPr lang="it-IT" sz="2800" dirty="0" err="1"/>
              <a:t>gittò</a:t>
            </a:r>
            <a:r>
              <a:rPr lang="it-IT" sz="2800" dirty="0"/>
              <a:t> voce di fuori, e disse: «Quando                              90</a:t>
            </a:r>
          </a:p>
          <a:p>
            <a:endParaRPr lang="it-IT" sz="2800" dirty="0"/>
          </a:p>
          <a:p>
            <a:r>
              <a:rPr lang="it-IT" sz="2800" dirty="0"/>
              <a:t>mi </a:t>
            </a:r>
            <a:r>
              <a:rPr lang="it-IT" sz="2800" dirty="0" err="1"/>
              <a:t>diparti’</a:t>
            </a:r>
            <a:r>
              <a:rPr lang="it-IT" sz="2800" dirty="0"/>
              <a:t> da Circe, che sottrasse </a:t>
            </a:r>
          </a:p>
          <a:p>
            <a:r>
              <a:rPr lang="it-IT" sz="2800" dirty="0"/>
              <a:t>me più d’un anno là presso a Gaeta, </a:t>
            </a:r>
          </a:p>
          <a:p>
            <a:r>
              <a:rPr lang="it-IT" sz="2800" dirty="0"/>
              <a:t>prima che sì Enea la nomasse,                                     93</a:t>
            </a:r>
          </a:p>
          <a:p>
            <a:endParaRPr lang="it-IT" sz="2800" dirty="0"/>
          </a:p>
          <a:p>
            <a:r>
              <a:rPr lang="it-IT" sz="2800" dirty="0"/>
              <a:t>né dolcezza di figlio, né la pieta </a:t>
            </a:r>
          </a:p>
          <a:p>
            <a:r>
              <a:rPr lang="it-IT" sz="2800" dirty="0"/>
              <a:t>del vecchio padre, né ’l debito amore </a:t>
            </a:r>
          </a:p>
          <a:p>
            <a:r>
              <a:rPr lang="it-IT" sz="2800" dirty="0"/>
              <a:t>lo qual </a:t>
            </a:r>
            <a:r>
              <a:rPr lang="it-IT" sz="2800" dirty="0" err="1" smtClean="0"/>
              <a:t>dovea</a:t>
            </a:r>
            <a:r>
              <a:rPr lang="it-IT" sz="2800" dirty="0" smtClean="0"/>
              <a:t>  </a:t>
            </a:r>
            <a:r>
              <a:rPr lang="it-IT" sz="2800" dirty="0" err="1"/>
              <a:t>Penelopé</a:t>
            </a:r>
            <a:r>
              <a:rPr lang="it-IT" sz="2800" dirty="0"/>
              <a:t> far lieta,                                    96</a:t>
            </a:r>
          </a:p>
          <a:p>
            <a:endParaRPr lang="it-IT" sz="2800" dirty="0"/>
          </a:p>
          <a:p>
            <a:r>
              <a:rPr lang="it-IT" sz="2800" dirty="0"/>
              <a:t>vincer </a:t>
            </a:r>
            <a:r>
              <a:rPr lang="it-IT" sz="2800" dirty="0" err="1"/>
              <a:t>potero</a:t>
            </a:r>
            <a:r>
              <a:rPr lang="it-IT" sz="2800" dirty="0"/>
              <a:t> dentro a me l’ardore </a:t>
            </a:r>
          </a:p>
          <a:p>
            <a:r>
              <a:rPr lang="it-IT" sz="2800" dirty="0"/>
              <a:t>ch’i’ ebbi a divenir del mondo esperto, </a:t>
            </a:r>
          </a:p>
          <a:p>
            <a:r>
              <a:rPr lang="it-IT" sz="2800" dirty="0"/>
              <a:t>e de li vizi umani e del valore;                                         99</a:t>
            </a:r>
          </a:p>
        </p:txBody>
      </p:sp>
    </p:spTree>
    <p:extLst>
      <p:ext uri="{BB962C8B-B14F-4D97-AF65-F5344CB8AC3E}">
        <p14:creationId xmlns:p14="http://schemas.microsoft.com/office/powerpoint/2010/main" val="3392746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86044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ma misi me per l’alto mare aperto </a:t>
            </a:r>
          </a:p>
          <a:p>
            <a:r>
              <a:rPr lang="it-IT" sz="2800" dirty="0"/>
              <a:t>sol con un legno e con quella compagna </a:t>
            </a:r>
          </a:p>
          <a:p>
            <a:r>
              <a:rPr lang="it-IT" sz="2800" dirty="0" err="1"/>
              <a:t>picciola</a:t>
            </a:r>
            <a:r>
              <a:rPr lang="it-IT" sz="2800" dirty="0"/>
              <a:t> da la qual non fui diserto.                                102</a:t>
            </a:r>
          </a:p>
          <a:p>
            <a:endParaRPr lang="it-IT" sz="2800" dirty="0"/>
          </a:p>
          <a:p>
            <a:r>
              <a:rPr lang="it-IT" sz="2800" dirty="0"/>
              <a:t>L’un lito e l’altro vidi infin la Spagna, </a:t>
            </a:r>
          </a:p>
          <a:p>
            <a:r>
              <a:rPr lang="it-IT" sz="2800" dirty="0"/>
              <a:t>fin nel </a:t>
            </a:r>
            <a:r>
              <a:rPr lang="it-IT" sz="2800" dirty="0" err="1"/>
              <a:t>Morrocco</a:t>
            </a:r>
            <a:r>
              <a:rPr lang="it-IT" sz="2800" dirty="0"/>
              <a:t>, e l’isola d’i Sardi, </a:t>
            </a:r>
          </a:p>
          <a:p>
            <a:r>
              <a:rPr lang="it-IT" sz="2800" dirty="0"/>
              <a:t>e </a:t>
            </a:r>
            <a:r>
              <a:rPr lang="it-IT" sz="2800" dirty="0" err="1"/>
              <a:t>l’altre</a:t>
            </a:r>
            <a:r>
              <a:rPr lang="it-IT" sz="2800" dirty="0"/>
              <a:t> che quel mare intorno bagna.                         105</a:t>
            </a:r>
          </a:p>
          <a:p>
            <a:endParaRPr lang="it-IT" sz="2800" dirty="0"/>
          </a:p>
          <a:p>
            <a:r>
              <a:rPr lang="it-IT" sz="2800" dirty="0"/>
              <a:t>Io e ’ compagni </a:t>
            </a:r>
            <a:r>
              <a:rPr lang="it-IT" sz="2800" dirty="0" err="1"/>
              <a:t>eravam</a:t>
            </a:r>
            <a:r>
              <a:rPr lang="it-IT" sz="2800" dirty="0"/>
              <a:t> vecchi e tardi </a:t>
            </a:r>
          </a:p>
          <a:p>
            <a:r>
              <a:rPr lang="it-IT" sz="2800" dirty="0"/>
              <a:t>quando venimmo a quella foce stretta </a:t>
            </a:r>
          </a:p>
          <a:p>
            <a:r>
              <a:rPr lang="it-IT" sz="2800" dirty="0"/>
              <a:t>dov’</a:t>
            </a:r>
            <a:r>
              <a:rPr lang="it-IT" sz="2800" dirty="0" err="1"/>
              <a:t>Ercule</a:t>
            </a:r>
            <a:r>
              <a:rPr lang="it-IT" sz="2800" dirty="0"/>
              <a:t> segnò li suoi riguardi,                                  108</a:t>
            </a:r>
          </a:p>
          <a:p>
            <a:endParaRPr lang="it-IT" sz="2800" dirty="0"/>
          </a:p>
          <a:p>
            <a:r>
              <a:rPr lang="it-IT" sz="2800" dirty="0"/>
              <a:t>acciò che l’</a:t>
            </a:r>
            <a:r>
              <a:rPr lang="it-IT" sz="2800" dirty="0" err="1"/>
              <a:t>uom</a:t>
            </a:r>
            <a:r>
              <a:rPr lang="it-IT" sz="2800" dirty="0"/>
              <a:t> più oltre non si metta: </a:t>
            </a:r>
          </a:p>
          <a:p>
            <a:r>
              <a:rPr lang="it-IT" sz="2800" dirty="0"/>
              <a:t>da la man destra mi lasciai </a:t>
            </a:r>
            <a:r>
              <a:rPr lang="it-IT" sz="2800" dirty="0" err="1"/>
              <a:t>Sibilia</a:t>
            </a:r>
            <a:r>
              <a:rPr lang="it-IT" sz="2800" dirty="0"/>
              <a:t>, </a:t>
            </a:r>
          </a:p>
          <a:p>
            <a:r>
              <a:rPr lang="it-IT" sz="2800" dirty="0"/>
              <a:t>da l’altra già m’</a:t>
            </a:r>
            <a:r>
              <a:rPr lang="it-IT" sz="2800" dirty="0" err="1"/>
              <a:t>avea</a:t>
            </a:r>
            <a:r>
              <a:rPr lang="it-IT" sz="2800" dirty="0"/>
              <a:t> lasciata Setta.                              111</a:t>
            </a:r>
          </a:p>
        </p:txBody>
      </p:sp>
    </p:spTree>
    <p:extLst>
      <p:ext uri="{BB962C8B-B14F-4D97-AF65-F5344CB8AC3E}">
        <p14:creationId xmlns:p14="http://schemas.microsoft.com/office/powerpoint/2010/main" val="802766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260648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"</a:t>
            </a:r>
            <a:r>
              <a:rPr lang="it-IT" sz="2800" dirty="0"/>
              <a:t>O frati", dissi "che per cento milia </a:t>
            </a:r>
          </a:p>
          <a:p>
            <a:r>
              <a:rPr lang="it-IT" sz="2800" dirty="0"/>
              <a:t>perigli siete giunti a l’occidente, </a:t>
            </a:r>
          </a:p>
          <a:p>
            <a:r>
              <a:rPr lang="it-IT" sz="2800" dirty="0"/>
              <a:t>a questa tanto </a:t>
            </a:r>
            <a:r>
              <a:rPr lang="it-IT" sz="2800" dirty="0" err="1"/>
              <a:t>picciola</a:t>
            </a:r>
            <a:r>
              <a:rPr lang="it-IT" sz="2800" dirty="0"/>
              <a:t> vigilia                                         114</a:t>
            </a:r>
          </a:p>
          <a:p>
            <a:endParaRPr lang="it-IT" sz="2800" dirty="0"/>
          </a:p>
          <a:p>
            <a:r>
              <a:rPr lang="it-IT" sz="2800" dirty="0"/>
              <a:t>d’i nostri sensi ch’è del rimanente, </a:t>
            </a:r>
          </a:p>
          <a:p>
            <a:r>
              <a:rPr lang="it-IT" sz="2800" dirty="0"/>
              <a:t>non vogliate negar l’esperienza, </a:t>
            </a:r>
          </a:p>
          <a:p>
            <a:r>
              <a:rPr lang="it-IT" sz="2800" dirty="0"/>
              <a:t>di retro al sol, del mondo </a:t>
            </a:r>
            <a:r>
              <a:rPr lang="it-IT" sz="2800" dirty="0" err="1"/>
              <a:t>sanza</a:t>
            </a:r>
            <a:r>
              <a:rPr lang="it-IT" sz="2800" dirty="0"/>
              <a:t> gente.                        117</a:t>
            </a:r>
          </a:p>
          <a:p>
            <a:endParaRPr lang="it-IT" sz="2800" dirty="0"/>
          </a:p>
          <a:p>
            <a:r>
              <a:rPr lang="it-IT" sz="2800" dirty="0"/>
              <a:t>Considerate la vostra semenza: </a:t>
            </a:r>
          </a:p>
          <a:p>
            <a:r>
              <a:rPr lang="it-IT" sz="2800" dirty="0"/>
              <a:t>fatti non foste a viver come bruti, </a:t>
            </a:r>
          </a:p>
          <a:p>
            <a:r>
              <a:rPr lang="it-IT" sz="2800" dirty="0"/>
              <a:t>ma per seguir </a:t>
            </a:r>
            <a:r>
              <a:rPr lang="it-IT" sz="2800" dirty="0" err="1"/>
              <a:t>virtute</a:t>
            </a:r>
            <a:r>
              <a:rPr lang="it-IT" sz="2800" dirty="0"/>
              <a:t> e </a:t>
            </a:r>
            <a:r>
              <a:rPr lang="it-IT" sz="2800" dirty="0" err="1"/>
              <a:t>canoscenza</a:t>
            </a:r>
            <a:r>
              <a:rPr lang="it-IT" sz="2800" dirty="0"/>
              <a:t>".                           120</a:t>
            </a:r>
          </a:p>
        </p:txBody>
      </p:sp>
    </p:spTree>
    <p:extLst>
      <p:ext uri="{BB962C8B-B14F-4D97-AF65-F5344CB8AC3E}">
        <p14:creationId xmlns:p14="http://schemas.microsoft.com/office/powerpoint/2010/main" val="1417650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260648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Li miei compagni </a:t>
            </a:r>
            <a:r>
              <a:rPr lang="it-IT" sz="2800" dirty="0" err="1"/>
              <a:t>fec’io</a:t>
            </a:r>
            <a:r>
              <a:rPr lang="it-IT" sz="2800" dirty="0"/>
              <a:t> sì aguti, </a:t>
            </a:r>
          </a:p>
          <a:p>
            <a:r>
              <a:rPr lang="it-IT" sz="2800" dirty="0"/>
              <a:t>con questa </a:t>
            </a:r>
            <a:r>
              <a:rPr lang="it-IT" sz="2800" dirty="0" err="1"/>
              <a:t>orazion</a:t>
            </a:r>
            <a:r>
              <a:rPr lang="it-IT" sz="2800" dirty="0"/>
              <a:t> </a:t>
            </a:r>
            <a:r>
              <a:rPr lang="it-IT" sz="2800" dirty="0" err="1"/>
              <a:t>picciola</a:t>
            </a:r>
            <a:r>
              <a:rPr lang="it-IT" sz="2800" dirty="0"/>
              <a:t>, al cammino, </a:t>
            </a:r>
          </a:p>
          <a:p>
            <a:r>
              <a:rPr lang="it-IT" sz="2800" dirty="0"/>
              <a:t>che a pena poscia li avrei ritenuti;                                123</a:t>
            </a:r>
          </a:p>
          <a:p>
            <a:endParaRPr lang="it-IT" sz="2800" dirty="0"/>
          </a:p>
          <a:p>
            <a:r>
              <a:rPr lang="it-IT" sz="2800" dirty="0"/>
              <a:t>e volta nostra poppa nel mattino, </a:t>
            </a:r>
          </a:p>
          <a:p>
            <a:r>
              <a:rPr lang="it-IT" sz="2800" dirty="0"/>
              <a:t>de’ remi facemmo ali al folle volo, </a:t>
            </a:r>
          </a:p>
          <a:p>
            <a:r>
              <a:rPr lang="it-IT" sz="2800" dirty="0"/>
              <a:t>sempre acquistando dal lato mancino.                       126</a:t>
            </a:r>
          </a:p>
          <a:p>
            <a:endParaRPr lang="it-IT" sz="2800" dirty="0"/>
          </a:p>
          <a:p>
            <a:r>
              <a:rPr lang="it-IT" sz="2800" dirty="0"/>
              <a:t>Tutte le stelle già de l’altro polo </a:t>
            </a:r>
          </a:p>
          <a:p>
            <a:r>
              <a:rPr lang="it-IT" sz="2800" dirty="0" err="1"/>
              <a:t>vedea</a:t>
            </a:r>
            <a:r>
              <a:rPr lang="it-IT" sz="2800" dirty="0"/>
              <a:t> la notte e ’l nostro tanto basso, </a:t>
            </a:r>
          </a:p>
          <a:p>
            <a:r>
              <a:rPr lang="it-IT" sz="2800" dirty="0"/>
              <a:t>che non </a:t>
            </a:r>
            <a:r>
              <a:rPr lang="it-IT" sz="2800" dirty="0" err="1"/>
              <a:t>surgea</a:t>
            </a:r>
            <a:r>
              <a:rPr lang="it-IT" sz="2800" dirty="0"/>
              <a:t> fuor del </a:t>
            </a:r>
            <a:r>
              <a:rPr lang="it-IT" sz="2800" dirty="0" err="1"/>
              <a:t>marin</a:t>
            </a:r>
            <a:r>
              <a:rPr lang="it-IT" sz="2800" dirty="0"/>
              <a:t> suolo.                          129</a:t>
            </a:r>
          </a:p>
          <a:p>
            <a:endParaRPr lang="it-IT" sz="2800" dirty="0"/>
          </a:p>
          <a:p>
            <a:r>
              <a:rPr lang="it-IT" sz="2800" dirty="0"/>
              <a:t>Cinque volte racceso e tante casso </a:t>
            </a:r>
          </a:p>
          <a:p>
            <a:r>
              <a:rPr lang="it-IT" sz="2800" dirty="0"/>
              <a:t>lo lume era di sotto da la luna, </a:t>
            </a:r>
          </a:p>
          <a:p>
            <a:r>
              <a:rPr lang="it-IT" sz="2800" dirty="0"/>
              <a:t>poi che ’</a:t>
            </a:r>
            <a:r>
              <a:rPr lang="it-IT" sz="2800" dirty="0" err="1"/>
              <a:t>ntrati</a:t>
            </a:r>
            <a:r>
              <a:rPr lang="it-IT" sz="2800" dirty="0"/>
              <a:t> </a:t>
            </a:r>
            <a:r>
              <a:rPr lang="it-IT" sz="2800" dirty="0" err="1"/>
              <a:t>eravam</a:t>
            </a:r>
            <a:r>
              <a:rPr lang="it-IT" sz="2800" dirty="0"/>
              <a:t> ne l’alto passo,                         132</a:t>
            </a:r>
          </a:p>
        </p:txBody>
      </p:sp>
    </p:spTree>
    <p:extLst>
      <p:ext uri="{BB962C8B-B14F-4D97-AF65-F5344CB8AC3E}">
        <p14:creationId xmlns:p14="http://schemas.microsoft.com/office/powerpoint/2010/main" val="3555583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1"/>
            <a:ext cx="903649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Cinque </a:t>
            </a:r>
            <a:r>
              <a:rPr lang="it-IT" sz="2800" dirty="0"/>
              <a:t>volte racceso e tante casso </a:t>
            </a:r>
          </a:p>
          <a:p>
            <a:r>
              <a:rPr lang="it-IT" sz="2800" dirty="0"/>
              <a:t>lo lume era di sotto da la luna, </a:t>
            </a:r>
          </a:p>
          <a:p>
            <a:r>
              <a:rPr lang="it-IT" sz="2800" dirty="0"/>
              <a:t>poi che ’</a:t>
            </a:r>
            <a:r>
              <a:rPr lang="it-IT" sz="2800" dirty="0" err="1"/>
              <a:t>ntrati</a:t>
            </a:r>
            <a:r>
              <a:rPr lang="it-IT" sz="2800" dirty="0"/>
              <a:t> </a:t>
            </a:r>
            <a:r>
              <a:rPr lang="it-IT" sz="2800" dirty="0" err="1"/>
              <a:t>eravam</a:t>
            </a:r>
            <a:r>
              <a:rPr lang="it-IT" sz="2800" dirty="0"/>
              <a:t> ne l’alto passo,                         132</a:t>
            </a:r>
          </a:p>
          <a:p>
            <a:r>
              <a:rPr lang="it-IT" sz="2800" dirty="0" smtClean="0"/>
              <a:t>quando </a:t>
            </a:r>
            <a:r>
              <a:rPr lang="it-IT" sz="2800" dirty="0"/>
              <a:t>n’apparve una montagna, bruna </a:t>
            </a:r>
          </a:p>
          <a:p>
            <a:r>
              <a:rPr lang="it-IT" sz="2800" dirty="0"/>
              <a:t>per la distanza, e </a:t>
            </a:r>
            <a:r>
              <a:rPr lang="it-IT" sz="2800" dirty="0" err="1"/>
              <a:t>parvemi</a:t>
            </a:r>
            <a:r>
              <a:rPr lang="it-IT" sz="2800" dirty="0"/>
              <a:t> alta tanto </a:t>
            </a:r>
          </a:p>
          <a:p>
            <a:r>
              <a:rPr lang="it-IT" sz="2800" dirty="0"/>
              <a:t>quanto veduta non </a:t>
            </a:r>
            <a:r>
              <a:rPr lang="it-IT" sz="2800" dirty="0" err="1"/>
              <a:t>avea</a:t>
            </a:r>
            <a:r>
              <a:rPr lang="it-IT" sz="2800" dirty="0"/>
              <a:t> alcuna.                                   135</a:t>
            </a:r>
          </a:p>
          <a:p>
            <a:endParaRPr lang="it-IT" sz="2800" dirty="0"/>
          </a:p>
          <a:p>
            <a:r>
              <a:rPr lang="it-IT" sz="2800" dirty="0"/>
              <a:t>Noi ci allegrammo, e tosto tornò in pianto, </a:t>
            </a:r>
          </a:p>
          <a:p>
            <a:r>
              <a:rPr lang="it-IT" sz="2800" dirty="0"/>
              <a:t>ché de la nova terra un turbo nacque, </a:t>
            </a:r>
          </a:p>
          <a:p>
            <a:r>
              <a:rPr lang="it-IT" sz="2800" dirty="0"/>
              <a:t>e percosse del legno il primo canto.                            138</a:t>
            </a:r>
          </a:p>
          <a:p>
            <a:endParaRPr lang="it-IT" sz="2800" dirty="0"/>
          </a:p>
          <a:p>
            <a:r>
              <a:rPr lang="it-IT" sz="2800" dirty="0"/>
              <a:t>Tre volte il </a:t>
            </a:r>
            <a:r>
              <a:rPr lang="it-IT" sz="2800" dirty="0" err="1"/>
              <a:t>fé</a:t>
            </a:r>
            <a:r>
              <a:rPr lang="it-IT" sz="2800" dirty="0"/>
              <a:t> girar con tutte </a:t>
            </a:r>
            <a:r>
              <a:rPr lang="it-IT" sz="2800" dirty="0" err="1"/>
              <a:t>l’acque</a:t>
            </a:r>
            <a:r>
              <a:rPr lang="it-IT" sz="2800" dirty="0"/>
              <a:t>; </a:t>
            </a:r>
          </a:p>
          <a:p>
            <a:r>
              <a:rPr lang="it-IT" sz="2800" dirty="0"/>
              <a:t>a la quarta levar la poppa in suso </a:t>
            </a:r>
          </a:p>
          <a:p>
            <a:r>
              <a:rPr lang="it-IT" sz="2800" dirty="0"/>
              <a:t>e la prora ire in giù, com’altrui piacque, </a:t>
            </a:r>
          </a:p>
          <a:p>
            <a:endParaRPr lang="it-IT" sz="2800" dirty="0"/>
          </a:p>
          <a:p>
            <a:r>
              <a:rPr lang="it-IT" sz="2800" dirty="0"/>
              <a:t>infin che ’l mar fu sovra noi richiuso».                         142</a:t>
            </a:r>
          </a:p>
        </p:txBody>
      </p:sp>
    </p:spTree>
    <p:extLst>
      <p:ext uri="{BB962C8B-B14F-4D97-AF65-F5344CB8AC3E}">
        <p14:creationId xmlns:p14="http://schemas.microsoft.com/office/powerpoint/2010/main" val="919146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89644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sz="2800" dirty="0" smtClean="0"/>
          </a:p>
          <a:p>
            <a:pPr algn="just"/>
            <a:r>
              <a:rPr lang="it-IT" sz="2800" dirty="0" smtClean="0"/>
              <a:t>Nell’</a:t>
            </a:r>
            <a:r>
              <a:rPr lang="it-IT" sz="2800" i="1" dirty="0" smtClean="0"/>
              <a:t>Odissea</a:t>
            </a:r>
            <a:r>
              <a:rPr lang="it-IT" sz="2800" dirty="0" smtClean="0"/>
              <a:t> </a:t>
            </a:r>
            <a:r>
              <a:rPr lang="it-IT" sz="2800" dirty="0"/>
              <a:t>Ulisse, eroe del ritorno e della nostalgia, era partito da Gaeta per tornare, perché certo non aveva dimenticato la moglie Penelope, il padre Laerte, il figlio Telemaco … </a:t>
            </a:r>
          </a:p>
          <a:p>
            <a:pPr algn="just"/>
            <a:endParaRPr lang="it-IT" sz="2800" dirty="0" smtClean="0"/>
          </a:p>
          <a:p>
            <a:pPr algn="just"/>
            <a:r>
              <a:rPr lang="it-IT" sz="2800" dirty="0" smtClean="0"/>
              <a:t>Qui </a:t>
            </a:r>
            <a:r>
              <a:rPr lang="it-IT" sz="2800" dirty="0"/>
              <a:t>lascia tutto per l’alto mare aperto (influenza della figura di </a:t>
            </a:r>
            <a:r>
              <a:rPr lang="it-IT" sz="2800" dirty="0" smtClean="0"/>
              <a:t>Abramo che lascia la sua terra?), </a:t>
            </a:r>
            <a:r>
              <a:rPr lang="it-IT" sz="2800" dirty="0"/>
              <a:t>dimentico dei legami, come seguendo la sua profonda e irresistibile vocazione alla ricerca  e alla conoscenza.</a:t>
            </a:r>
          </a:p>
        </p:txBody>
      </p:sp>
    </p:spTree>
    <p:extLst>
      <p:ext uri="{BB962C8B-B14F-4D97-AF65-F5344CB8AC3E}">
        <p14:creationId xmlns:p14="http://schemas.microsoft.com/office/powerpoint/2010/main" val="136447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836711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/>
              <a:t>Ulisse eroe dell’individualismo moderno: siamo sicuri che Dante apprezzasse come moralmente positiva la scelta di privilegiare unilateralmente la ricerca dell’esperienza?</a:t>
            </a:r>
          </a:p>
          <a:p>
            <a:pPr algn="just"/>
            <a:r>
              <a:rPr lang="it-IT" sz="2800" dirty="0"/>
              <a:t>Il racconto dantesco affascina anche perché è collocato in un motivo nettamente folklorico, presente nelle fiabe e nei miti: l’eroe, o protagonista, alla fine di una carriera avventurosa decide di tentare l’inchiesta suprema, che lo porterà a infrangere i limiti posti dalla natura alle possibilità umane; tale tentativo sarà causa della sua morte (D’Arco Silvio </a:t>
            </a:r>
            <a:r>
              <a:rPr lang="it-IT" sz="2800" dirty="0" err="1" smtClean="0"/>
              <a:t>Avalle</a:t>
            </a:r>
            <a:r>
              <a:rPr lang="it-IT" sz="2800" dirty="0" smtClean="0"/>
              <a:t>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287331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16632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/>
              <a:t>Va tenuto presente anche il motivo della frontiera, spartiacque fra il mondo dei normali e il mondo degli altri, diversi e nemici, perché sconosciuto: spesso, non solo nel Medioevo, la frontiera fisica assumeva significati simbolici. </a:t>
            </a:r>
            <a:endParaRPr lang="it-IT" sz="2800" dirty="0" smtClean="0"/>
          </a:p>
          <a:p>
            <a:pPr algn="just"/>
            <a:endParaRPr lang="it-IT" sz="2800" dirty="0"/>
          </a:p>
          <a:p>
            <a:pPr algn="just"/>
            <a:r>
              <a:rPr lang="it-IT" sz="2800" dirty="0" smtClean="0"/>
              <a:t>Il </a:t>
            </a:r>
            <a:r>
              <a:rPr lang="it-IT" sz="2800" dirty="0"/>
              <a:t>motivo dell’avventura nell’ignoto </a:t>
            </a:r>
            <a:r>
              <a:rPr lang="it-IT" sz="2800" dirty="0" smtClean="0"/>
              <a:t>era </a:t>
            </a:r>
            <a:r>
              <a:rPr lang="it-IT" sz="2800" dirty="0"/>
              <a:t>presente nella narrativa romanzesca medievale, si pensi al tema della ricerca del Graal, ai romanzi Arturiani  o alle leggende di Alessandro il Macedone (presenti nel Roman d’Alexandre), che da personaggio storico era stato trasformato in insaziabile avventuriero, assetato di nuovi domini e  alla continua ricerca di prodigi …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150584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0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Ulisse </a:t>
            </a:r>
            <a:r>
              <a:rPr lang="it-IT" sz="2800" dirty="0" smtClean="0"/>
              <a:t>nella  «Commedia» di Dante: CANTO XXVI «Inferno»</a:t>
            </a:r>
            <a:endParaRPr lang="it-IT" sz="2800" dirty="0"/>
          </a:p>
          <a:p>
            <a:r>
              <a:rPr lang="it-IT" sz="2800" dirty="0" smtClean="0"/>
              <a:t>Il </a:t>
            </a:r>
            <a:r>
              <a:rPr lang="it-IT" sz="2800" dirty="0"/>
              <a:t>canto inizia (v. 1-12) con un’invettiva sarcastica contro Firenze, città di furfanti  rinomati in tutto il mondo, al punto che ce ne sono ben 5 nella bolgia dei ladri</a:t>
            </a:r>
            <a:r>
              <a:rPr lang="it-IT" sz="2800" dirty="0" smtClean="0"/>
              <a:t>!</a:t>
            </a:r>
          </a:p>
          <a:p>
            <a:endParaRPr lang="it-IT" sz="2800" dirty="0"/>
          </a:p>
          <a:p>
            <a:pPr algn="just"/>
            <a:r>
              <a:rPr lang="it-IT" sz="2800" dirty="0" smtClean="0"/>
              <a:t>v</a:t>
            </a:r>
            <a:r>
              <a:rPr lang="it-IT" sz="2800" dirty="0"/>
              <a:t>. 25-42: D</a:t>
            </a:r>
            <a:r>
              <a:rPr lang="it-IT" sz="2800" dirty="0" smtClean="0"/>
              <a:t>ante </a:t>
            </a:r>
            <a:r>
              <a:rPr lang="it-IT" sz="2800" dirty="0"/>
              <a:t>vede nel fondo della bolgia tante fiamme simili alle lucciole in fondo alla valle nelle sere d’estate o alla fiamma che avvolgeva il carro di Elia come venne visto dal profeta Eliseo. I consiglieri fraudolenti, che scelsero di produrre inganni con effetti mortali,  sono nascosti, come facevano in vita con i loro veri pensieri in lingue di fuoco (contrappasso). </a:t>
            </a:r>
          </a:p>
        </p:txBody>
      </p:sp>
    </p:spTree>
    <p:extLst>
      <p:ext uri="{BB962C8B-B14F-4D97-AF65-F5344CB8AC3E}">
        <p14:creationId xmlns:p14="http://schemas.microsoft.com/office/powerpoint/2010/main" val="2639006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260648"/>
            <a:ext cx="88924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 smtClean="0"/>
              <a:t>v</a:t>
            </a:r>
            <a:r>
              <a:rPr lang="it-IT" sz="2800" dirty="0"/>
              <a:t>. 55-63: viene ben spiegato perché Ulisse si trova all’inferno fra i consiglieri fraudolenti. Gli vengono addebitate tre colpe: l’inganno del cavallo di Troia, il furto del Palladio (la statua di Minerva-</a:t>
            </a:r>
            <a:r>
              <a:rPr lang="it-IT" sz="2800" dirty="0" err="1"/>
              <a:t>Pallade</a:t>
            </a:r>
            <a:r>
              <a:rPr lang="it-IT" sz="2800" dirty="0"/>
              <a:t> custodita nella rocca a protezione della città) e l’astuto stratagemma  con cui aveva scovato Achille, imboscato alla corte del re di  Sciro in sembianze femminili. Dante conosceva i primi due episodi dall’</a:t>
            </a:r>
            <a:r>
              <a:rPr lang="it-IT" sz="2800" i="1" dirty="0"/>
              <a:t>Eneide</a:t>
            </a:r>
            <a:r>
              <a:rPr lang="it-IT" sz="2800" dirty="0"/>
              <a:t> di Virgilio, il terzo  dall’ </a:t>
            </a:r>
            <a:r>
              <a:rPr lang="it-IT" sz="2800" i="1" dirty="0"/>
              <a:t>Achilleide </a:t>
            </a:r>
            <a:r>
              <a:rPr lang="it-IT" sz="2800" dirty="0"/>
              <a:t>di </a:t>
            </a:r>
            <a:r>
              <a:rPr lang="it-IT" sz="2800" dirty="0" err="1"/>
              <a:t>Stazio</a:t>
            </a:r>
            <a:r>
              <a:rPr lang="it-IT" sz="2800" dirty="0" smtClean="0"/>
              <a:t>.</a:t>
            </a:r>
          </a:p>
          <a:p>
            <a:pPr algn="just"/>
            <a:r>
              <a:rPr lang="it-IT" sz="2800" dirty="0" smtClean="0"/>
              <a:t>v</a:t>
            </a:r>
            <a:r>
              <a:rPr lang="it-IT" sz="2800" dirty="0"/>
              <a:t>. </a:t>
            </a:r>
            <a:r>
              <a:rPr lang="it-IT" sz="2800" dirty="0" smtClean="0"/>
              <a:t>79-84: Virgilio </a:t>
            </a:r>
            <a:r>
              <a:rPr lang="it-IT" sz="2800" dirty="0"/>
              <a:t>risponde all’ardente desiderio di Dante di poter dialogare con Ulisse, accettando il ruolo di mediatore culturale</a:t>
            </a:r>
            <a:r>
              <a:rPr lang="it-IT" sz="2800" dirty="0" smtClean="0"/>
              <a:t>. La </a:t>
            </a:r>
            <a:r>
              <a:rPr lang="it-IT" sz="2800" dirty="0"/>
              <a:t>domanda (v. 79-84) di Virgilio pone la questione della fine di Odisseo: l’Odissea, non ne parla, ma erano fiorite molte leggende che continuavano la saga di Ulisse e dei suoi </a:t>
            </a:r>
            <a:r>
              <a:rPr lang="it-IT" sz="2800" dirty="0" smtClean="0"/>
              <a:t>figli: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35699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260648"/>
            <a:ext cx="867645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Io stava sovra ’l ponte a veder </a:t>
            </a:r>
            <a:r>
              <a:rPr lang="it-IT" sz="2800" dirty="0" err="1"/>
              <a:t>surto</a:t>
            </a:r>
            <a:r>
              <a:rPr lang="it-IT" sz="2800" dirty="0"/>
              <a:t>, </a:t>
            </a:r>
          </a:p>
          <a:p>
            <a:r>
              <a:rPr lang="it-IT" sz="2800" dirty="0"/>
              <a:t>sì che s’io non avessi un </a:t>
            </a:r>
            <a:r>
              <a:rPr lang="it-IT" sz="2800" dirty="0" err="1"/>
              <a:t>ronchion</a:t>
            </a:r>
            <a:r>
              <a:rPr lang="it-IT" sz="2800" dirty="0"/>
              <a:t> preso, </a:t>
            </a:r>
          </a:p>
          <a:p>
            <a:r>
              <a:rPr lang="it-IT" sz="2800" dirty="0"/>
              <a:t>caduto sarei giù </a:t>
            </a:r>
            <a:r>
              <a:rPr lang="it-IT" sz="2800" dirty="0" err="1"/>
              <a:t>sanz’esser</a:t>
            </a:r>
            <a:r>
              <a:rPr lang="it-IT" sz="2800" dirty="0"/>
              <a:t> urto.       </a:t>
            </a:r>
            <a:r>
              <a:rPr lang="it-IT" sz="2800" dirty="0" smtClean="0"/>
              <a:t>                           </a:t>
            </a:r>
            <a:r>
              <a:rPr lang="it-IT" sz="2800" dirty="0"/>
              <a:t>45</a:t>
            </a:r>
          </a:p>
          <a:p>
            <a:endParaRPr lang="it-IT" sz="2800" dirty="0"/>
          </a:p>
          <a:p>
            <a:r>
              <a:rPr lang="it-IT" sz="2800" dirty="0"/>
              <a:t>E ’l duca che mi vide tanto atteso, </a:t>
            </a:r>
          </a:p>
          <a:p>
            <a:r>
              <a:rPr lang="it-IT" sz="2800" dirty="0"/>
              <a:t>disse: «Dentro dai fuochi son li spirti; </a:t>
            </a:r>
          </a:p>
          <a:p>
            <a:r>
              <a:rPr lang="it-IT" sz="2800" dirty="0" err="1"/>
              <a:t>catun</a:t>
            </a:r>
            <a:r>
              <a:rPr lang="it-IT" sz="2800" dirty="0"/>
              <a:t> si fascia di quel ch’</a:t>
            </a:r>
            <a:r>
              <a:rPr lang="it-IT" sz="2800" dirty="0" err="1"/>
              <a:t>elli</a:t>
            </a:r>
            <a:r>
              <a:rPr lang="it-IT" sz="2800" dirty="0"/>
              <a:t> è </a:t>
            </a:r>
            <a:r>
              <a:rPr lang="it-IT" sz="2800" dirty="0" err="1"/>
              <a:t>inceso</a:t>
            </a:r>
            <a:r>
              <a:rPr lang="it-IT" sz="2800" dirty="0"/>
              <a:t>».                       48</a:t>
            </a:r>
          </a:p>
          <a:p>
            <a:endParaRPr lang="it-IT" sz="2800" dirty="0"/>
          </a:p>
          <a:p>
            <a:r>
              <a:rPr lang="it-IT" sz="2800" dirty="0"/>
              <a:t>«Maestro mio», </a:t>
            </a:r>
            <a:r>
              <a:rPr lang="it-IT" sz="2800" dirty="0" err="1"/>
              <a:t>rispuos’io</a:t>
            </a:r>
            <a:r>
              <a:rPr lang="it-IT" sz="2800" dirty="0"/>
              <a:t>, «per udirti </a:t>
            </a:r>
          </a:p>
          <a:p>
            <a:r>
              <a:rPr lang="it-IT" sz="2800" dirty="0"/>
              <a:t>son io più certo; ma già m’era avviso </a:t>
            </a:r>
          </a:p>
          <a:p>
            <a:r>
              <a:rPr lang="it-IT" sz="2800" dirty="0"/>
              <a:t>che così fosse, e già voleva dirti:                                    51</a:t>
            </a:r>
          </a:p>
          <a:p>
            <a:endParaRPr lang="it-IT" sz="2800" dirty="0"/>
          </a:p>
          <a:p>
            <a:r>
              <a:rPr lang="it-IT" sz="2800" dirty="0"/>
              <a:t>chi è ’n quel foco che vien sì diviso </a:t>
            </a:r>
          </a:p>
          <a:p>
            <a:r>
              <a:rPr lang="it-IT" sz="2800" dirty="0"/>
              <a:t>di sopra, che par </a:t>
            </a:r>
            <a:r>
              <a:rPr lang="it-IT" sz="2800" dirty="0" err="1"/>
              <a:t>surger</a:t>
            </a:r>
            <a:r>
              <a:rPr lang="it-IT" sz="2800" dirty="0"/>
              <a:t> de la pira </a:t>
            </a:r>
          </a:p>
          <a:p>
            <a:r>
              <a:rPr lang="it-IT" sz="2800" dirty="0"/>
              <a:t>dov’</a:t>
            </a:r>
            <a:r>
              <a:rPr lang="it-IT" sz="2800" dirty="0" err="1"/>
              <a:t>Eteòcle</a:t>
            </a:r>
            <a:r>
              <a:rPr lang="it-IT" sz="2800" dirty="0"/>
              <a:t> col </a:t>
            </a:r>
            <a:r>
              <a:rPr lang="it-IT" sz="2800" dirty="0" err="1"/>
              <a:t>fratel</a:t>
            </a:r>
            <a:r>
              <a:rPr lang="it-IT" sz="2800" dirty="0"/>
              <a:t> fu </a:t>
            </a:r>
            <a:r>
              <a:rPr lang="it-IT" sz="2800" dirty="0" err="1"/>
              <a:t>miso</a:t>
            </a:r>
            <a:r>
              <a:rPr lang="it-IT" sz="2800" dirty="0"/>
              <a:t>?».                                     54</a:t>
            </a:r>
          </a:p>
        </p:txBody>
      </p:sp>
    </p:spTree>
    <p:extLst>
      <p:ext uri="{BB962C8B-B14F-4D97-AF65-F5344CB8AC3E}">
        <p14:creationId xmlns:p14="http://schemas.microsoft.com/office/powerpoint/2010/main" val="316499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188640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/>
              <a:t>Dante scarta la storia omerica del ritorno e sceglie un’altra leggenda, presente già nell’</a:t>
            </a:r>
            <a:r>
              <a:rPr lang="it-IT" sz="2800" i="1" dirty="0"/>
              <a:t>Ars amatoria </a:t>
            </a:r>
            <a:r>
              <a:rPr lang="it-IT" sz="2800" dirty="0"/>
              <a:t>di Ovidio, dove Calipso prediceva ad Ulisse il futuro naufragio. Dante forse sapeva, da tradizioni arabe,  di  racconti narrati in particolare a Cadice e  nella Spagna vicino a Gibilterra </a:t>
            </a:r>
            <a:r>
              <a:rPr lang="it-IT" sz="2800" dirty="0" smtClean="0"/>
              <a:t>…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 smtClean="0"/>
              <a:t>La </a:t>
            </a:r>
            <a:r>
              <a:rPr lang="it-IT" sz="2800" dirty="0"/>
              <a:t>domanda (v. 79-84) di Virgilio pone la questione della fine di Odisseo: l’Odissea, non ne parla, ma erano fiorite molte leggende che continuavano la saga di Ulisse e dei suoi figli. Dante scarta la storia omerica del ritorno e sceglie un’altra leggenda, presente già nell’</a:t>
            </a:r>
            <a:r>
              <a:rPr lang="it-IT" sz="2800" i="1" dirty="0"/>
              <a:t>Ars amatoria </a:t>
            </a:r>
            <a:r>
              <a:rPr lang="it-IT" sz="2800" dirty="0"/>
              <a:t>di Ovidio, dove Calipso prediceva ad Ulisse il futuro naufragio. Dante forse sapeva, da tradizioni arabe,  di  racconti narrati in particolare a Cadice e  nella Spagna vicino a Gibilterra </a:t>
            </a:r>
          </a:p>
        </p:txBody>
      </p:sp>
    </p:spTree>
    <p:extLst>
      <p:ext uri="{BB962C8B-B14F-4D97-AF65-F5344CB8AC3E}">
        <p14:creationId xmlns:p14="http://schemas.microsoft.com/office/powerpoint/2010/main" val="2595554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188640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Io stava sovra ’l ponte a veder </a:t>
            </a:r>
            <a:r>
              <a:rPr lang="it-IT" sz="2800" dirty="0" err="1"/>
              <a:t>surto</a:t>
            </a:r>
            <a:r>
              <a:rPr lang="it-IT" sz="2800" dirty="0"/>
              <a:t>, </a:t>
            </a:r>
          </a:p>
          <a:p>
            <a:r>
              <a:rPr lang="it-IT" sz="2800" dirty="0"/>
              <a:t>sì che s’io non avessi un </a:t>
            </a:r>
            <a:r>
              <a:rPr lang="it-IT" sz="2800" dirty="0" err="1"/>
              <a:t>ronchion</a:t>
            </a:r>
            <a:r>
              <a:rPr lang="it-IT" sz="2800" dirty="0"/>
              <a:t> preso, </a:t>
            </a:r>
          </a:p>
          <a:p>
            <a:r>
              <a:rPr lang="it-IT" sz="2800" dirty="0"/>
              <a:t>caduto sarei giù </a:t>
            </a:r>
            <a:r>
              <a:rPr lang="it-IT" sz="2800" dirty="0" err="1"/>
              <a:t>sanz’esser</a:t>
            </a:r>
            <a:r>
              <a:rPr lang="it-IT" sz="2800" dirty="0"/>
              <a:t> urto.                                   45</a:t>
            </a:r>
          </a:p>
          <a:p>
            <a:endParaRPr lang="it-IT" sz="2800" dirty="0"/>
          </a:p>
          <a:p>
            <a:r>
              <a:rPr lang="it-IT" sz="2800" dirty="0"/>
              <a:t>E ’l duca che mi vide tanto atteso, </a:t>
            </a:r>
          </a:p>
          <a:p>
            <a:r>
              <a:rPr lang="it-IT" sz="2800" dirty="0"/>
              <a:t>disse: «Dentro dai fuochi son li spirti; </a:t>
            </a:r>
          </a:p>
          <a:p>
            <a:r>
              <a:rPr lang="it-IT" sz="2800" dirty="0" err="1"/>
              <a:t>catun</a:t>
            </a:r>
            <a:r>
              <a:rPr lang="it-IT" sz="2800" dirty="0"/>
              <a:t> si fascia di quel ch’</a:t>
            </a:r>
            <a:r>
              <a:rPr lang="it-IT" sz="2800" dirty="0" err="1"/>
              <a:t>elli</a:t>
            </a:r>
            <a:r>
              <a:rPr lang="it-IT" sz="2800" dirty="0"/>
              <a:t> è </a:t>
            </a:r>
            <a:r>
              <a:rPr lang="it-IT" sz="2800" dirty="0" err="1"/>
              <a:t>inceso</a:t>
            </a:r>
            <a:r>
              <a:rPr lang="it-IT" sz="2800" dirty="0"/>
              <a:t>».                       48</a:t>
            </a:r>
          </a:p>
          <a:p>
            <a:endParaRPr lang="it-IT" sz="2800" dirty="0"/>
          </a:p>
          <a:p>
            <a:r>
              <a:rPr lang="it-IT" sz="2800" dirty="0"/>
              <a:t>«Maestro mio», </a:t>
            </a:r>
            <a:r>
              <a:rPr lang="it-IT" sz="2800" dirty="0" err="1"/>
              <a:t>rispuos’io</a:t>
            </a:r>
            <a:r>
              <a:rPr lang="it-IT" sz="2800" dirty="0"/>
              <a:t>, «per udirti </a:t>
            </a:r>
          </a:p>
          <a:p>
            <a:r>
              <a:rPr lang="it-IT" sz="2800" dirty="0"/>
              <a:t>son io più certo; ma già m’era avviso </a:t>
            </a:r>
          </a:p>
          <a:p>
            <a:r>
              <a:rPr lang="it-IT" sz="2800" dirty="0"/>
              <a:t>che così fosse, e già voleva dirti:                                    51</a:t>
            </a:r>
          </a:p>
          <a:p>
            <a:endParaRPr lang="it-IT" sz="2800" dirty="0"/>
          </a:p>
          <a:p>
            <a:r>
              <a:rPr lang="it-IT" sz="2800" dirty="0"/>
              <a:t>chi è ’n quel foco che vien sì diviso </a:t>
            </a:r>
          </a:p>
          <a:p>
            <a:r>
              <a:rPr lang="it-IT" sz="2800" dirty="0"/>
              <a:t>di sopra, che par </a:t>
            </a:r>
            <a:r>
              <a:rPr lang="it-IT" sz="2800" dirty="0" err="1"/>
              <a:t>surger</a:t>
            </a:r>
            <a:r>
              <a:rPr lang="it-IT" sz="2800" dirty="0"/>
              <a:t> de la pira </a:t>
            </a:r>
          </a:p>
          <a:p>
            <a:r>
              <a:rPr lang="it-IT" sz="2800" dirty="0"/>
              <a:t>dov’</a:t>
            </a:r>
            <a:r>
              <a:rPr lang="it-IT" sz="2800" dirty="0" err="1"/>
              <a:t>Eteòcle</a:t>
            </a:r>
            <a:r>
              <a:rPr lang="it-IT" sz="2800" dirty="0"/>
              <a:t> col </a:t>
            </a:r>
            <a:r>
              <a:rPr lang="it-IT" sz="2800" dirty="0" err="1"/>
              <a:t>fratel</a:t>
            </a:r>
            <a:r>
              <a:rPr lang="it-IT" sz="2800" dirty="0"/>
              <a:t> fu </a:t>
            </a:r>
            <a:r>
              <a:rPr lang="it-IT" sz="2800" dirty="0" err="1"/>
              <a:t>miso</a:t>
            </a:r>
            <a:r>
              <a:rPr lang="it-IT" sz="2800" dirty="0"/>
              <a:t>?».                                     54</a:t>
            </a:r>
          </a:p>
        </p:txBody>
      </p:sp>
    </p:spTree>
    <p:extLst>
      <p:ext uri="{BB962C8B-B14F-4D97-AF65-F5344CB8AC3E}">
        <p14:creationId xmlns:p14="http://schemas.microsoft.com/office/powerpoint/2010/main" val="319944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908720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err="1"/>
              <a:t>Rispuose</a:t>
            </a:r>
            <a:r>
              <a:rPr lang="it-IT" sz="2800" dirty="0"/>
              <a:t> a me: «Là dentro si martira </a:t>
            </a:r>
          </a:p>
          <a:p>
            <a:r>
              <a:rPr lang="it-IT" sz="2800" dirty="0"/>
              <a:t>Ulisse e Diomede, e così insieme </a:t>
            </a:r>
          </a:p>
          <a:p>
            <a:r>
              <a:rPr lang="it-IT" sz="2800" dirty="0"/>
              <a:t>a la vendetta vanno come a l’ira;                                    57</a:t>
            </a:r>
          </a:p>
          <a:p>
            <a:endParaRPr lang="it-IT" sz="2800" dirty="0"/>
          </a:p>
          <a:p>
            <a:r>
              <a:rPr lang="it-IT" sz="2800" dirty="0"/>
              <a:t>e dentro da la lor fiamma si geme </a:t>
            </a:r>
          </a:p>
          <a:p>
            <a:r>
              <a:rPr lang="it-IT" sz="2800" dirty="0"/>
              <a:t>l’agguato del caval che </a:t>
            </a:r>
            <a:r>
              <a:rPr lang="it-IT" sz="2800" dirty="0" err="1"/>
              <a:t>fé</a:t>
            </a:r>
            <a:r>
              <a:rPr lang="it-IT" sz="2800" dirty="0"/>
              <a:t> la porta </a:t>
            </a:r>
          </a:p>
          <a:p>
            <a:r>
              <a:rPr lang="it-IT" sz="2800" dirty="0"/>
              <a:t>onde uscì de’ Romani il gentil seme.                            60</a:t>
            </a:r>
          </a:p>
          <a:p>
            <a:endParaRPr lang="it-IT" sz="2800" dirty="0"/>
          </a:p>
          <a:p>
            <a:r>
              <a:rPr lang="it-IT" sz="2800" dirty="0" err="1"/>
              <a:t>Piangevisi</a:t>
            </a:r>
            <a:r>
              <a:rPr lang="it-IT" sz="2800" dirty="0"/>
              <a:t> entro l’arte per che, morta, </a:t>
            </a:r>
          </a:p>
          <a:p>
            <a:r>
              <a:rPr lang="it-IT" sz="2800" dirty="0" err="1"/>
              <a:t>Deidamìa</a:t>
            </a:r>
            <a:r>
              <a:rPr lang="it-IT" sz="2800" dirty="0"/>
              <a:t> ancor si </a:t>
            </a:r>
            <a:r>
              <a:rPr lang="it-IT" sz="2800" dirty="0" err="1"/>
              <a:t>duol</a:t>
            </a:r>
            <a:r>
              <a:rPr lang="it-IT" sz="2800" dirty="0"/>
              <a:t> d’Achille, </a:t>
            </a:r>
          </a:p>
          <a:p>
            <a:r>
              <a:rPr lang="it-IT" sz="2800" dirty="0"/>
              <a:t>e del Palladio pena vi si porta».                                      63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593631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404665"/>
            <a:ext cx="82809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«S’ei </a:t>
            </a:r>
            <a:r>
              <a:rPr lang="it-IT" sz="2800" dirty="0" err="1"/>
              <a:t>posson</a:t>
            </a:r>
            <a:r>
              <a:rPr lang="it-IT" sz="2800" dirty="0"/>
              <a:t> dentro da quelle faville </a:t>
            </a:r>
          </a:p>
          <a:p>
            <a:r>
              <a:rPr lang="it-IT" sz="2800" dirty="0"/>
              <a:t>parlar», </a:t>
            </a:r>
            <a:r>
              <a:rPr lang="it-IT" sz="2800" dirty="0" err="1"/>
              <a:t>diss’io</a:t>
            </a:r>
            <a:r>
              <a:rPr lang="it-IT" sz="2800" dirty="0"/>
              <a:t>, «maestro, assai </a:t>
            </a:r>
            <a:r>
              <a:rPr lang="it-IT" sz="2800" dirty="0" err="1"/>
              <a:t>ten</a:t>
            </a:r>
            <a:r>
              <a:rPr lang="it-IT" sz="2800" dirty="0"/>
              <a:t> </a:t>
            </a:r>
            <a:r>
              <a:rPr lang="it-IT" sz="2800" dirty="0" err="1"/>
              <a:t>priego</a:t>
            </a:r>
            <a:r>
              <a:rPr lang="it-IT" sz="2800" dirty="0"/>
              <a:t> </a:t>
            </a:r>
          </a:p>
          <a:p>
            <a:r>
              <a:rPr lang="it-IT" sz="2800" dirty="0"/>
              <a:t>e </a:t>
            </a:r>
            <a:r>
              <a:rPr lang="it-IT" sz="2800" dirty="0" err="1"/>
              <a:t>ripriego</a:t>
            </a:r>
            <a:r>
              <a:rPr lang="it-IT" sz="2800" dirty="0"/>
              <a:t>, che ’l </a:t>
            </a:r>
            <a:r>
              <a:rPr lang="it-IT" sz="2800" dirty="0" err="1"/>
              <a:t>priego</a:t>
            </a:r>
            <a:r>
              <a:rPr lang="it-IT" sz="2800" dirty="0"/>
              <a:t> vaglia mille,                              66</a:t>
            </a:r>
          </a:p>
          <a:p>
            <a:endParaRPr lang="it-IT" sz="2800" dirty="0"/>
          </a:p>
          <a:p>
            <a:r>
              <a:rPr lang="it-IT" sz="2800" dirty="0"/>
              <a:t>che non mi facci de l’attender niego </a:t>
            </a:r>
          </a:p>
          <a:p>
            <a:r>
              <a:rPr lang="it-IT" sz="2800" dirty="0"/>
              <a:t>fin che la fiamma cornuta qua </a:t>
            </a:r>
            <a:r>
              <a:rPr lang="it-IT" sz="2800" dirty="0" err="1"/>
              <a:t>vegna</a:t>
            </a:r>
            <a:r>
              <a:rPr lang="it-IT" sz="2800" dirty="0"/>
              <a:t>; </a:t>
            </a:r>
          </a:p>
          <a:p>
            <a:r>
              <a:rPr lang="it-IT" sz="2800" dirty="0"/>
              <a:t>vedi che del disio ver’ lei mi piego!».                             69</a:t>
            </a:r>
          </a:p>
        </p:txBody>
      </p:sp>
    </p:spTree>
    <p:extLst>
      <p:ext uri="{BB962C8B-B14F-4D97-AF65-F5344CB8AC3E}">
        <p14:creationId xmlns:p14="http://schemas.microsoft.com/office/powerpoint/2010/main" val="211887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764704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Ed </a:t>
            </a:r>
            <a:r>
              <a:rPr lang="it-IT" sz="2800" dirty="0" err="1"/>
              <a:t>elli</a:t>
            </a:r>
            <a:r>
              <a:rPr lang="it-IT" sz="2800" dirty="0"/>
              <a:t> a me: «La tua preghiera è degna </a:t>
            </a:r>
          </a:p>
          <a:p>
            <a:r>
              <a:rPr lang="it-IT" sz="2800" dirty="0"/>
              <a:t>di molta loda, e io però l’accetto; </a:t>
            </a:r>
          </a:p>
          <a:p>
            <a:r>
              <a:rPr lang="it-IT" sz="2800" dirty="0"/>
              <a:t>ma fa che la tua lingua si </a:t>
            </a:r>
            <a:r>
              <a:rPr lang="it-IT" sz="2800" dirty="0" err="1"/>
              <a:t>sostegna</a:t>
            </a:r>
            <a:r>
              <a:rPr lang="it-IT" sz="2800" dirty="0"/>
              <a:t>.                              72</a:t>
            </a:r>
          </a:p>
          <a:p>
            <a:endParaRPr lang="it-IT" sz="2800" dirty="0"/>
          </a:p>
          <a:p>
            <a:r>
              <a:rPr lang="it-IT" sz="2800" dirty="0"/>
              <a:t>Lascia parlare a me, ch’i’ ho concetto </a:t>
            </a:r>
          </a:p>
          <a:p>
            <a:r>
              <a:rPr lang="it-IT" sz="2800" dirty="0"/>
              <a:t>ciò che tu vuoi; ch’ei sarebbero schivi, </a:t>
            </a:r>
          </a:p>
          <a:p>
            <a:r>
              <a:rPr lang="it-IT" sz="2800" dirty="0" err="1"/>
              <a:t>perch’e</a:t>
            </a:r>
            <a:r>
              <a:rPr lang="it-IT" sz="2800" dirty="0"/>
              <a:t>’ fuor greci, forse del tuo detto».                        75</a:t>
            </a:r>
          </a:p>
          <a:p>
            <a:endParaRPr lang="it-IT" sz="2800" dirty="0"/>
          </a:p>
          <a:p>
            <a:r>
              <a:rPr lang="it-IT" sz="2800" dirty="0"/>
              <a:t>Poi che la fiamma fu venuta quivi </a:t>
            </a:r>
          </a:p>
          <a:p>
            <a:r>
              <a:rPr lang="it-IT" sz="2800" dirty="0"/>
              <a:t>dove parve al mio duca tempo e loco, </a:t>
            </a:r>
          </a:p>
          <a:p>
            <a:r>
              <a:rPr lang="it-IT" sz="2800" dirty="0"/>
              <a:t>in questa forma lui parlare </a:t>
            </a:r>
            <a:r>
              <a:rPr lang="it-IT" sz="2800" dirty="0" err="1"/>
              <a:t>audivi</a:t>
            </a:r>
            <a:r>
              <a:rPr lang="it-IT" sz="2800" dirty="0"/>
              <a:t>:                                  78</a:t>
            </a:r>
          </a:p>
        </p:txBody>
      </p:sp>
    </p:spTree>
    <p:extLst>
      <p:ext uri="{BB962C8B-B14F-4D97-AF65-F5344CB8AC3E}">
        <p14:creationId xmlns:p14="http://schemas.microsoft.com/office/powerpoint/2010/main" val="1354113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1642</Words>
  <Application>Microsoft Office PowerPoint</Application>
  <PresentationFormat>Presentazione su schermo (4:3)</PresentationFormat>
  <Paragraphs>163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T.U 46 Il viaggio di Abramo e quello di Ulisse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T.U 46 – 14.12.2022 Il viaggio di Abramo e quello di Ulisse</dc:title>
  <dc:creator>Vertova</dc:creator>
  <cp:lastModifiedBy>Vertova</cp:lastModifiedBy>
  <cp:revision>43</cp:revision>
  <dcterms:created xsi:type="dcterms:W3CDTF">2022-12-11T14:52:05Z</dcterms:created>
  <dcterms:modified xsi:type="dcterms:W3CDTF">2023-01-17T14:57:55Z</dcterms:modified>
</cp:coreProperties>
</file>