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1" r:id="rId15"/>
    <p:sldId id="270" r:id="rId16"/>
    <p:sldId id="274" r:id="rId17"/>
    <p:sldId id="273" r:id="rId18"/>
    <p:sldId id="275" r:id="rId19"/>
    <p:sldId id="277" r:id="rId20"/>
    <p:sldId id="279" r:id="rId21"/>
    <p:sldId id="280" r:id="rId22"/>
    <p:sldId id="282" r:id="rId23"/>
    <p:sldId id="281" r:id="rId24"/>
    <p:sldId id="283" r:id="rId25"/>
    <p:sldId id="284" r:id="rId26"/>
    <p:sldId id="285" r:id="rId27"/>
    <p:sldId id="286" r:id="rId28"/>
    <p:sldId id="288" r:id="rId29"/>
    <p:sldId id="287" r:id="rId30"/>
    <p:sldId id="290" r:id="rId31"/>
    <p:sldId id="291" r:id="rId32"/>
    <p:sldId id="292" r:id="rId33"/>
    <p:sldId id="293" r:id="rId34"/>
    <p:sldId id="294" r:id="rId35"/>
    <p:sldId id="295" r:id="rId36"/>
    <p:sldId id="296" r:id="rId37"/>
    <p:sldId id="297" r:id="rId38"/>
    <p:sldId id="298" r:id="rId39"/>
    <p:sldId id="299" r:id="rId40"/>
    <p:sldId id="300" r:id="rId41"/>
    <p:sldId id="302" r:id="rId42"/>
    <p:sldId id="303" r:id="rId43"/>
    <p:sldId id="306" r:id="rId44"/>
    <p:sldId id="304" r:id="rId45"/>
    <p:sldId id="307" r:id="rId46"/>
    <p:sldId id="276" r:id="rId4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1565A85-EDAD-4284-8593-A1B2734FBB10}" type="datetimeFigureOut">
              <a:rPr lang="it-IT" smtClean="0"/>
              <a:pPr/>
              <a:t>13/01/2023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1734362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565A85-EDAD-4284-8593-A1B2734FBB10}" type="datetimeFigureOut">
              <a:rPr lang="it-IT" smtClean="0"/>
              <a:pPr/>
              <a:t>13/01/2023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27268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565A85-EDAD-4284-8593-A1B2734FBB10}" type="datetimeFigureOut">
              <a:rPr lang="it-IT" smtClean="0"/>
              <a:pPr/>
              <a:t>13/01/2023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35179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565A85-EDAD-4284-8593-A1B2734FBB10}" type="datetimeFigureOut">
              <a:rPr lang="it-IT" smtClean="0"/>
              <a:pPr/>
              <a:t>13/01/2023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409611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1565A85-EDAD-4284-8593-A1B2734FBB10}" type="datetimeFigureOut">
              <a:rPr lang="it-IT" smtClean="0"/>
              <a:pPr/>
              <a:t>13/01/2023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2585674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1565A85-EDAD-4284-8593-A1B2734FBB10}" type="datetimeFigureOut">
              <a:rPr lang="it-IT" smtClean="0"/>
              <a:pPr/>
              <a:t>13/01/2023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3526627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1565A85-EDAD-4284-8593-A1B2734FBB10}" type="datetimeFigureOut">
              <a:rPr lang="it-IT" smtClean="0"/>
              <a:pPr/>
              <a:t>13/01/2023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2470691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1565A85-EDAD-4284-8593-A1B2734FBB10}" type="datetimeFigureOut">
              <a:rPr lang="it-IT" smtClean="0"/>
              <a:pPr/>
              <a:t>13/01/2023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2097023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1565A85-EDAD-4284-8593-A1B2734FBB10}" type="datetimeFigureOut">
              <a:rPr lang="it-IT" smtClean="0"/>
              <a:pPr/>
              <a:t>13/01/2023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33610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1565A85-EDAD-4284-8593-A1B2734FBB10}" type="datetimeFigureOut">
              <a:rPr lang="it-IT" smtClean="0"/>
              <a:pPr/>
              <a:t>13/01/2023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349311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1565A85-EDAD-4284-8593-A1B2734FBB10}" type="datetimeFigureOut">
              <a:rPr lang="it-IT" smtClean="0"/>
              <a:pPr/>
              <a:t>13/01/2023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30275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65A85-EDAD-4284-8593-A1B2734FBB10}" type="datetimeFigureOut">
              <a:rPr lang="it-IT" smtClean="0"/>
              <a:pPr/>
              <a:t>13/01/2023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EF6BC7-CF46-4FDF-B600-7480F36BAC1E}" type="slidenum">
              <a:rPr lang="it-IT" smtClean="0"/>
              <a:pPr/>
              <a:t>‹N›</a:t>
            </a:fld>
            <a:endParaRPr lang="it-IT"/>
          </a:p>
        </p:txBody>
      </p:sp>
    </p:spTree>
    <p:extLst>
      <p:ext uri="{BB962C8B-B14F-4D97-AF65-F5344CB8AC3E}">
        <p14:creationId xmlns:p14="http://schemas.microsoft.com/office/powerpoint/2010/main" xmlns="" val="327042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116633"/>
            <a:ext cx="8064896" cy="2232247"/>
          </a:xfrm>
        </p:spPr>
        <p:txBody>
          <a:bodyPr>
            <a:normAutofit/>
          </a:bodyPr>
          <a:lstStyle/>
          <a:p>
            <a:r>
              <a:rPr lang="it-IT" dirty="0" smtClean="0"/>
              <a:t>T.U 46 Il viaggio di Abramo e quello di Ulisse</a:t>
            </a:r>
            <a:endParaRPr lang="it-IT" dirty="0"/>
          </a:p>
        </p:txBody>
      </p:sp>
      <p:sp>
        <p:nvSpPr>
          <p:cNvPr id="3" name="Sottotitolo 2"/>
          <p:cNvSpPr>
            <a:spLocks noGrp="1"/>
          </p:cNvSpPr>
          <p:nvPr>
            <p:ph type="subTitle" idx="1"/>
          </p:nvPr>
        </p:nvSpPr>
        <p:spPr>
          <a:xfrm>
            <a:off x="683568" y="2132856"/>
            <a:ext cx="7992888" cy="3505944"/>
          </a:xfrm>
        </p:spPr>
        <p:txBody>
          <a:bodyPr>
            <a:normAutofit fontScale="92500"/>
          </a:bodyPr>
          <a:lstStyle/>
          <a:p>
            <a:r>
              <a:rPr lang="it-IT" sz="4800" b="1" dirty="0" smtClean="0"/>
              <a:t>21.12.2022 e 11.01.2023</a:t>
            </a:r>
            <a:endParaRPr lang="it-IT" sz="4800" b="1" dirty="0"/>
          </a:p>
          <a:p>
            <a:r>
              <a:rPr lang="it-IT" sz="6600" b="0" i="0" dirty="0" smtClean="0">
                <a:solidFill>
                  <a:srgbClr val="FF0000"/>
                </a:solidFill>
                <a:effectLst/>
                <a:latin typeface="Open Sans"/>
              </a:rPr>
              <a:t>Il viaggio di Odisseo, l’eroe della “nostalgia”</a:t>
            </a:r>
            <a:endParaRPr lang="it-IT" sz="6600" b="1" dirty="0">
              <a:solidFill>
                <a:srgbClr val="FF0000"/>
              </a:solidFill>
            </a:endParaRPr>
          </a:p>
        </p:txBody>
      </p:sp>
    </p:spTree>
    <p:extLst>
      <p:ext uri="{BB962C8B-B14F-4D97-AF65-F5344CB8AC3E}">
        <p14:creationId xmlns:p14="http://schemas.microsoft.com/office/powerpoint/2010/main" xmlns="" val="1422215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3"/>
            <a:ext cx="8640960" cy="6555641"/>
          </a:xfrm>
          <a:prstGeom prst="rect">
            <a:avLst/>
          </a:prstGeom>
        </p:spPr>
        <p:txBody>
          <a:bodyPr wrap="square">
            <a:spAutoFit/>
          </a:bodyPr>
          <a:lstStyle/>
          <a:p>
            <a:pPr algn="just"/>
            <a:r>
              <a:rPr lang="it-IT" sz="2800" dirty="0" smtClean="0"/>
              <a:t>Telemaco, figlio di Odisseo, la cui casa è occupata dai pretendenti alla mano di Penelope, chiamati </a:t>
            </a:r>
            <a:r>
              <a:rPr lang="it-IT" sz="2800" i="1" dirty="0" smtClean="0"/>
              <a:t>proci</a:t>
            </a:r>
            <a:r>
              <a:rPr lang="it-IT" sz="2800" dirty="0" smtClean="0"/>
              <a:t>, decide di partire per Pilo, spronato da Atena sua protettrice, alla ricerca di notizie sul padre disperso da vent’anni. In poco tempo organizza la nave e parte con alcuni compagni, tra cui Atena, sotto le spoglie di Mentore. A Pilo viene ospitato da Nestore, eroe a Troia, ma senza ricevere notizie utili. Nestore gli consiglia di recarsi a Sparta con suo figlio, </a:t>
            </a:r>
            <a:r>
              <a:rPr lang="it-IT" sz="2800" dirty="0" err="1" smtClean="0"/>
              <a:t>Pisistrato</a:t>
            </a:r>
            <a:r>
              <a:rPr lang="it-IT" sz="2800" dirty="0" smtClean="0"/>
              <a:t>. Arrivati a Sparta vengono accolti da Menelao, anch’egli eroe di Troia, che sfortunatamente non ha notizie dello sventurato Odisseo…</a:t>
            </a:r>
          </a:p>
          <a:p>
            <a:pPr algn="just"/>
            <a:r>
              <a:rPr lang="it-IT" sz="2800" dirty="0" smtClean="0"/>
              <a:t> Nel frattempo gli dei, raccolti in assemblea, decidono che </a:t>
            </a:r>
            <a:r>
              <a:rPr lang="it-IT" sz="2800" b="1" dirty="0" smtClean="0"/>
              <a:t>è tempo che Odisseo riveda la sua patria</a:t>
            </a:r>
            <a:r>
              <a:rPr lang="it-IT" sz="2800" dirty="0" smtClean="0"/>
              <a:t>, Itaca, e inviano Ermes sull’isola di </a:t>
            </a:r>
            <a:r>
              <a:rPr lang="it-IT" sz="2800" dirty="0" err="1" smtClean="0"/>
              <a:t>Ogigia</a:t>
            </a:r>
            <a:r>
              <a:rPr lang="it-IT" sz="2800" dirty="0" smtClean="0"/>
              <a:t> dalla ninfa Calipso per obbligarla a liberare Odisseo.</a:t>
            </a:r>
            <a:endParaRPr lang="it-IT" sz="2800" dirty="0"/>
          </a:p>
        </p:txBody>
      </p:sp>
    </p:spTree>
    <p:extLst>
      <p:ext uri="{BB962C8B-B14F-4D97-AF65-F5344CB8AC3E}">
        <p14:creationId xmlns:p14="http://schemas.microsoft.com/office/powerpoint/2010/main" xmlns="" val="1869766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260648"/>
            <a:ext cx="8640960" cy="6001643"/>
          </a:xfrm>
          <a:prstGeom prst="rect">
            <a:avLst/>
          </a:prstGeom>
        </p:spPr>
        <p:txBody>
          <a:bodyPr wrap="square">
            <a:spAutoFit/>
          </a:bodyPr>
          <a:lstStyle/>
          <a:p>
            <a:pPr algn="just"/>
            <a:r>
              <a:rPr lang="it-IT" sz="3200" dirty="0" smtClean="0"/>
              <a:t> Calipso, appreso l’ordine degli Dei, aiuta Odisseo a costruire una zattera e gli fornisce i sostentamenti per arrivare all’isola dei Feaci. Dopo 18 giorni di viaggio Odisseo viene colto da una tempesta lanciata da Poseidone, che gli distrugge la zattera. Odisseo si salva grazie a una ninfa marina che gli dona un velo portentoso, che gli permette di galleggiare mentre nuota verso l’isola dei Feaci. Qui approda e viene condotto a palazzo da </a:t>
            </a:r>
            <a:r>
              <a:rPr lang="it-IT" sz="3200" dirty="0" err="1" smtClean="0"/>
              <a:t>Nausicaa</a:t>
            </a:r>
            <a:r>
              <a:rPr lang="it-IT" sz="3200" dirty="0" smtClean="0"/>
              <a:t>, figlia di </a:t>
            </a:r>
            <a:r>
              <a:rPr lang="it-IT" sz="3200" dirty="0" err="1" smtClean="0"/>
              <a:t>Alcinoo</a:t>
            </a:r>
            <a:r>
              <a:rPr lang="it-IT" sz="3200" dirty="0" smtClean="0"/>
              <a:t> re dei Feaci. </a:t>
            </a:r>
            <a:r>
              <a:rPr lang="it-IT" sz="3200" dirty="0" err="1" smtClean="0"/>
              <a:t>Alcinoo</a:t>
            </a:r>
            <a:r>
              <a:rPr lang="it-IT" sz="3200" dirty="0" smtClean="0"/>
              <a:t> accoglie a casa sua Odisseo e gli promette di accompagnarlo a casa quando la nave sarà pronta. </a:t>
            </a:r>
            <a:endParaRPr lang="it-IT" sz="3200" dirty="0"/>
          </a:p>
        </p:txBody>
      </p:sp>
    </p:spTree>
    <p:extLst>
      <p:ext uri="{BB962C8B-B14F-4D97-AF65-F5344CB8AC3E}">
        <p14:creationId xmlns:p14="http://schemas.microsoft.com/office/powerpoint/2010/main" xmlns="" val="4186457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5611" y="116632"/>
            <a:ext cx="2864000" cy="644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5399612" y="2348880"/>
            <a:ext cx="3744388" cy="1815882"/>
          </a:xfrm>
          <a:prstGeom prst="rect">
            <a:avLst/>
          </a:prstGeom>
          <a:noFill/>
        </p:spPr>
        <p:txBody>
          <a:bodyPr wrap="square" rtlCol="0">
            <a:spAutoFit/>
          </a:bodyPr>
          <a:lstStyle/>
          <a:p>
            <a:r>
              <a:rPr lang="it-IT" sz="2800" dirty="0" err="1" smtClean="0"/>
              <a:t>Nausicaa</a:t>
            </a:r>
            <a:r>
              <a:rPr lang="it-IT" sz="2800" dirty="0" smtClean="0"/>
              <a:t> </a:t>
            </a:r>
          </a:p>
          <a:p>
            <a:r>
              <a:rPr lang="it-IT" sz="2800" dirty="0" smtClean="0"/>
              <a:t>Frederick </a:t>
            </a:r>
            <a:r>
              <a:rPr lang="it-IT" sz="2800" dirty="0" err="1" smtClean="0"/>
              <a:t>Leighton</a:t>
            </a:r>
            <a:r>
              <a:rPr lang="it-IT" sz="2800" dirty="0" smtClean="0"/>
              <a:t>, </a:t>
            </a:r>
          </a:p>
          <a:p>
            <a:endParaRPr lang="it-IT" sz="2800" dirty="0"/>
          </a:p>
          <a:p>
            <a:r>
              <a:rPr lang="it-IT" sz="2800" dirty="0" smtClean="0"/>
              <a:t>1878</a:t>
            </a:r>
            <a:endParaRPr lang="it-IT" sz="2800" dirty="0"/>
          </a:p>
        </p:txBody>
      </p:sp>
    </p:spTree>
    <p:extLst>
      <p:ext uri="{BB962C8B-B14F-4D97-AF65-F5344CB8AC3E}">
        <p14:creationId xmlns:p14="http://schemas.microsoft.com/office/powerpoint/2010/main" xmlns="" val="694398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836712"/>
            <a:ext cx="8424936" cy="3477875"/>
          </a:xfrm>
          <a:prstGeom prst="rect">
            <a:avLst/>
          </a:prstGeom>
        </p:spPr>
        <p:txBody>
          <a:bodyPr wrap="square">
            <a:spAutoFit/>
          </a:bodyPr>
          <a:lstStyle/>
          <a:p>
            <a:pPr algn="just"/>
            <a:r>
              <a:rPr lang="it-IT" sz="3200" dirty="0" smtClean="0"/>
              <a:t>Sir Frederic </a:t>
            </a:r>
            <a:r>
              <a:rPr lang="it-IT" sz="3200" dirty="0" err="1" smtClean="0"/>
              <a:t>Leighton</a:t>
            </a:r>
            <a:r>
              <a:rPr lang="it-IT" sz="3200" dirty="0" smtClean="0"/>
              <a:t>, barone </a:t>
            </a:r>
            <a:r>
              <a:rPr lang="it-IT" sz="3200" dirty="0" err="1" smtClean="0"/>
              <a:t>Leighton</a:t>
            </a:r>
            <a:r>
              <a:rPr lang="it-IT" sz="3200" dirty="0" smtClean="0"/>
              <a:t> (</a:t>
            </a:r>
            <a:r>
              <a:rPr lang="it-IT" sz="3200" dirty="0" err="1" smtClean="0"/>
              <a:t>Scarborough</a:t>
            </a:r>
            <a:r>
              <a:rPr lang="it-IT" sz="3200" dirty="0" smtClean="0"/>
              <a:t>, 3 dicembre 1830 – Londra, 25 gennaio 1896), è stato uno scultore e pittore britannico preraffaellita. </a:t>
            </a:r>
          </a:p>
          <a:p>
            <a:pPr algn="just"/>
            <a:r>
              <a:rPr lang="it-IT" sz="3200" dirty="0" smtClean="0"/>
              <a:t>Le sue opere a soggetto storico, biblico e mitologico sono tra gli esempi più raffinati di arte </a:t>
            </a:r>
            <a:r>
              <a:rPr lang="it-IT" sz="2800" dirty="0" smtClean="0"/>
              <a:t>vittoriana</a:t>
            </a:r>
            <a:endParaRPr lang="it-IT" sz="2800" dirty="0"/>
          </a:p>
        </p:txBody>
      </p:sp>
    </p:spTree>
    <p:extLst>
      <p:ext uri="{BB962C8B-B14F-4D97-AF65-F5344CB8AC3E}">
        <p14:creationId xmlns:p14="http://schemas.microsoft.com/office/powerpoint/2010/main" xmlns="" val="1606808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764704"/>
            <a:ext cx="8784976" cy="4031873"/>
          </a:xfrm>
          <a:prstGeom prst="rect">
            <a:avLst/>
          </a:prstGeom>
          <a:noFill/>
        </p:spPr>
        <p:txBody>
          <a:bodyPr wrap="square" rtlCol="0">
            <a:spAutoFit/>
          </a:bodyPr>
          <a:lstStyle/>
          <a:p>
            <a:pPr algn="just"/>
            <a:r>
              <a:rPr lang="it-IT" sz="3200" dirty="0" smtClean="0"/>
              <a:t>L’</a:t>
            </a:r>
            <a:r>
              <a:rPr lang="it-IT" sz="3200" i="1" dirty="0" smtClean="0"/>
              <a:t>Odissea, </a:t>
            </a:r>
            <a:r>
              <a:rPr lang="it-IT" sz="3200" dirty="0" smtClean="0"/>
              <a:t>attribuita  a Omero, poema suddiviso  in 24 libri,  riferisce le avventure di Odisseo/Ulisse durante il ritorno da Troia ad Itaca. All’inizio del racconto sono già trascorsi 10 anni dalla caduta di Troia e tutti i comandanti  greci o sono morti o sono già tornati in patria, tranne Odisseo che da 7 anni è trattenuto dalla dea Calipso . </a:t>
            </a:r>
          </a:p>
          <a:p>
            <a:r>
              <a:rPr lang="it-IT" sz="3200" dirty="0" smtClean="0"/>
              <a:t> </a:t>
            </a:r>
            <a:endParaRPr lang="it-IT" sz="3200" dirty="0"/>
          </a:p>
        </p:txBody>
      </p:sp>
    </p:spTree>
    <p:extLst>
      <p:ext uri="{BB962C8B-B14F-4D97-AF65-F5344CB8AC3E}">
        <p14:creationId xmlns:p14="http://schemas.microsoft.com/office/powerpoint/2010/main" xmlns="" val="398587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404664"/>
            <a:ext cx="8424936" cy="3539430"/>
          </a:xfrm>
          <a:prstGeom prst="rect">
            <a:avLst/>
          </a:prstGeom>
        </p:spPr>
        <p:txBody>
          <a:bodyPr wrap="square">
            <a:spAutoFit/>
          </a:bodyPr>
          <a:lstStyle/>
          <a:p>
            <a:endParaRPr lang="it-IT" sz="3200" dirty="0" smtClean="0"/>
          </a:p>
          <a:p>
            <a:endParaRPr lang="it-IT" sz="3200" dirty="0"/>
          </a:p>
          <a:p>
            <a:pPr algn="just"/>
            <a:r>
              <a:rPr lang="it-IT" sz="3200" dirty="0" smtClean="0"/>
              <a:t>I Proci sono i principi </a:t>
            </a:r>
            <a:r>
              <a:rPr lang="it-IT" sz="3200" dirty="0"/>
              <a:t>pretendenti la mano di Penelope durante l’assenza di Ulisse. </a:t>
            </a:r>
            <a:endParaRPr lang="it-IT" sz="3200" dirty="0" smtClean="0"/>
          </a:p>
          <a:p>
            <a:pPr algn="just"/>
            <a:r>
              <a:rPr lang="it-IT" sz="3200" dirty="0" smtClean="0"/>
              <a:t>Insediatisi </a:t>
            </a:r>
            <a:r>
              <a:rPr lang="it-IT" sz="3200" dirty="0"/>
              <a:t>con la forza nella reggia di Itaca crapulano a spese di Ulisse in attesa che la regina accetti di sposare uno di </a:t>
            </a:r>
            <a:r>
              <a:rPr lang="it-IT" sz="3200" dirty="0" smtClean="0"/>
              <a:t>loro…</a:t>
            </a:r>
            <a:endParaRPr lang="it-IT" sz="3200" dirty="0"/>
          </a:p>
        </p:txBody>
      </p:sp>
    </p:spTree>
    <p:extLst>
      <p:ext uri="{BB962C8B-B14F-4D97-AF65-F5344CB8AC3E}">
        <p14:creationId xmlns:p14="http://schemas.microsoft.com/office/powerpoint/2010/main" xmlns="" val="2099612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563201"/>
            <a:ext cx="6194425" cy="554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7092280" y="3501008"/>
            <a:ext cx="2122513" cy="523220"/>
          </a:xfrm>
          <a:prstGeom prst="rect">
            <a:avLst/>
          </a:prstGeom>
          <a:noFill/>
        </p:spPr>
        <p:txBody>
          <a:bodyPr wrap="square" rtlCol="0">
            <a:spAutoFit/>
          </a:bodyPr>
          <a:lstStyle/>
          <a:p>
            <a:r>
              <a:rPr lang="it-IT" sz="2800" dirty="0" smtClean="0"/>
              <a:t>Penelope</a:t>
            </a:r>
            <a:endParaRPr lang="it-IT" sz="2800" dirty="0"/>
          </a:p>
        </p:txBody>
      </p:sp>
    </p:spTree>
    <p:extLst>
      <p:ext uri="{BB962C8B-B14F-4D97-AF65-F5344CB8AC3E}">
        <p14:creationId xmlns:p14="http://schemas.microsoft.com/office/powerpoint/2010/main" xmlns="" val="3608289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836712"/>
            <a:ext cx="8856984" cy="3539430"/>
          </a:xfrm>
          <a:prstGeom prst="rect">
            <a:avLst/>
          </a:prstGeom>
          <a:noFill/>
        </p:spPr>
        <p:txBody>
          <a:bodyPr wrap="square" rtlCol="0">
            <a:spAutoFit/>
          </a:bodyPr>
          <a:lstStyle/>
          <a:p>
            <a:pPr algn="just"/>
            <a:r>
              <a:rPr lang="it-IT" sz="3200" dirty="0" smtClean="0"/>
              <a:t>La moglie di Odisseo, Penelope, non ha avuto più notizie di lui, ma spera che sia ancora vivo e continua a rimandare  la scelta di un nuovo marito, con il pretesto di dover prima finire di tessere il sudario per Laerte, </a:t>
            </a:r>
            <a:r>
              <a:rPr lang="it-IT" sz="3200" dirty="0"/>
              <a:t>i</a:t>
            </a:r>
            <a:r>
              <a:rPr lang="it-IT" sz="3200" dirty="0" smtClean="0"/>
              <a:t>l vecchio padre di Odisseo. Di notte però disfaceva di nascosto ciò che tesseva durante il giorno.  </a:t>
            </a:r>
            <a:endParaRPr lang="it-IT" sz="3200" dirty="0"/>
          </a:p>
        </p:txBody>
      </p:sp>
    </p:spTree>
    <p:extLst>
      <p:ext uri="{BB962C8B-B14F-4D97-AF65-F5344CB8AC3E}">
        <p14:creationId xmlns:p14="http://schemas.microsoft.com/office/powerpoint/2010/main" xmlns="" val="3206030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332656"/>
            <a:ext cx="8712968" cy="6001643"/>
          </a:xfrm>
          <a:prstGeom prst="rect">
            <a:avLst/>
          </a:prstGeom>
        </p:spPr>
        <p:txBody>
          <a:bodyPr wrap="square">
            <a:spAutoFit/>
          </a:bodyPr>
          <a:lstStyle/>
          <a:p>
            <a:r>
              <a:rPr lang="it-IT" sz="3200" dirty="0"/>
              <a:t>«</a:t>
            </a:r>
            <a:r>
              <a:rPr lang="it-IT" sz="3200" i="1" dirty="0"/>
              <a:t>Tela sottile, tela grande, immensa,</a:t>
            </a:r>
          </a:p>
          <a:p>
            <a:r>
              <a:rPr lang="it-IT" sz="3200" i="1" dirty="0"/>
              <a:t>A </a:t>
            </a:r>
            <a:r>
              <a:rPr lang="it-IT" sz="3200" i="1" dirty="0" err="1"/>
              <a:t>oprar</a:t>
            </a:r>
            <a:r>
              <a:rPr lang="it-IT" sz="3200" i="1" dirty="0"/>
              <a:t> si mise [...]</a:t>
            </a:r>
          </a:p>
          <a:p>
            <a:endParaRPr lang="it-IT" sz="3200" dirty="0"/>
          </a:p>
          <a:p>
            <a:r>
              <a:rPr lang="it-IT" sz="3200" i="1" dirty="0"/>
              <a:t>[...] Intanto,</a:t>
            </a:r>
          </a:p>
          <a:p>
            <a:r>
              <a:rPr lang="it-IT" sz="3200" i="1" dirty="0"/>
              <a:t>Finché il giorno </a:t>
            </a:r>
            <a:r>
              <a:rPr lang="it-IT" sz="3200" i="1" dirty="0" err="1"/>
              <a:t>splendea</a:t>
            </a:r>
            <a:r>
              <a:rPr lang="it-IT" sz="3200" i="1" dirty="0"/>
              <a:t>, </a:t>
            </a:r>
            <a:r>
              <a:rPr lang="it-IT" sz="3200" i="1" dirty="0" err="1"/>
              <a:t>tessea</a:t>
            </a:r>
            <a:r>
              <a:rPr lang="it-IT" sz="3200" i="1" dirty="0"/>
              <a:t> la tela</a:t>
            </a:r>
          </a:p>
          <a:p>
            <a:r>
              <a:rPr lang="it-IT" sz="3200" i="1" dirty="0"/>
              <a:t>Superba; e poi la </a:t>
            </a:r>
            <a:r>
              <a:rPr lang="it-IT" sz="3200" i="1" dirty="0" err="1"/>
              <a:t>distessea</a:t>
            </a:r>
            <a:r>
              <a:rPr lang="it-IT" sz="3200" i="1" dirty="0"/>
              <a:t> la notte</a:t>
            </a:r>
          </a:p>
          <a:p>
            <a:r>
              <a:rPr lang="it-IT" sz="3200" i="1" dirty="0"/>
              <a:t>Al complice </a:t>
            </a:r>
            <a:r>
              <a:rPr lang="it-IT" sz="3200" i="1" dirty="0" err="1"/>
              <a:t>chiaror</a:t>
            </a:r>
            <a:r>
              <a:rPr lang="it-IT" sz="3200" i="1" dirty="0"/>
              <a:t> di mute faci.</a:t>
            </a:r>
          </a:p>
          <a:p>
            <a:r>
              <a:rPr lang="it-IT" sz="3200" i="1" dirty="0"/>
              <a:t>Così un triennio la sua frode ascose,</a:t>
            </a:r>
          </a:p>
          <a:p>
            <a:r>
              <a:rPr lang="it-IT" sz="3200" i="1" dirty="0"/>
              <a:t>E deluse gli Achei.»</a:t>
            </a:r>
          </a:p>
          <a:p>
            <a:endParaRPr lang="it-IT" sz="3200" dirty="0"/>
          </a:p>
          <a:p>
            <a:r>
              <a:rPr lang="it-IT" sz="3200" dirty="0"/>
              <a:t>(Omero, Odissea II, 121-122, 134-139. Traduzione di Ippolito </a:t>
            </a:r>
            <a:r>
              <a:rPr lang="it-IT" sz="3200" dirty="0" err="1"/>
              <a:t>Pindemonte</a:t>
            </a:r>
            <a:r>
              <a:rPr lang="it-IT" sz="3200" dirty="0"/>
              <a:t>)</a:t>
            </a:r>
          </a:p>
        </p:txBody>
      </p:sp>
    </p:spTree>
    <p:extLst>
      <p:ext uri="{BB962C8B-B14F-4D97-AF65-F5344CB8AC3E}">
        <p14:creationId xmlns:p14="http://schemas.microsoft.com/office/powerpoint/2010/main" xmlns="" val="408317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476672"/>
            <a:ext cx="5301597" cy="590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6732240" y="1988840"/>
            <a:ext cx="2292750" cy="3539430"/>
          </a:xfrm>
          <a:prstGeom prst="rect">
            <a:avLst/>
          </a:prstGeom>
          <a:noFill/>
        </p:spPr>
        <p:txBody>
          <a:bodyPr wrap="square" rtlCol="0">
            <a:spAutoFit/>
          </a:bodyPr>
          <a:lstStyle/>
          <a:p>
            <a:r>
              <a:rPr lang="it-IT" sz="2800" dirty="0" smtClean="0"/>
              <a:t>Penelope al telaio </a:t>
            </a:r>
          </a:p>
          <a:p>
            <a:r>
              <a:rPr lang="it-IT" sz="2800" dirty="0" smtClean="0"/>
              <a:t>di Leandro Bassano</a:t>
            </a:r>
          </a:p>
          <a:p>
            <a:r>
              <a:rPr lang="it-IT" sz="2800" dirty="0" smtClean="0"/>
              <a:t>1575- 1585</a:t>
            </a:r>
          </a:p>
          <a:p>
            <a:endParaRPr lang="it-IT" sz="2800" dirty="0"/>
          </a:p>
          <a:p>
            <a:r>
              <a:rPr lang="it-IT" sz="2800" dirty="0" smtClean="0"/>
              <a:t>Museo di Rennes</a:t>
            </a:r>
            <a:endParaRPr lang="it-IT" sz="2800" dirty="0"/>
          </a:p>
        </p:txBody>
      </p:sp>
    </p:spTree>
    <p:extLst>
      <p:ext uri="{BB962C8B-B14F-4D97-AF65-F5344CB8AC3E}">
        <p14:creationId xmlns:p14="http://schemas.microsoft.com/office/powerpoint/2010/main" xmlns="" val="368907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95536" y="548680"/>
            <a:ext cx="8424936" cy="3539430"/>
          </a:xfrm>
          <a:prstGeom prst="rect">
            <a:avLst/>
          </a:prstGeom>
          <a:noFill/>
        </p:spPr>
        <p:txBody>
          <a:bodyPr wrap="square" rtlCol="0">
            <a:spAutoFit/>
          </a:bodyPr>
          <a:lstStyle/>
          <a:p>
            <a:pPr algn="just"/>
            <a:r>
              <a:rPr lang="it-IT" sz="3200" dirty="0" smtClean="0"/>
              <a:t>L’ «</a:t>
            </a:r>
            <a:r>
              <a:rPr lang="it-IT" sz="3200" i="1" dirty="0" smtClean="0"/>
              <a:t>Odissea</a:t>
            </a:r>
            <a:r>
              <a:rPr lang="it-IT" sz="3200" dirty="0" smtClean="0"/>
              <a:t>» è un poema epico attribuito ad Omero,  composto da 24 libri, che racconta il ritorno di  Ulisse ad Itaca dopo la conquista di Troia e la vendetta contro i pretendenti  di sua moglie Penelope.  Varie indicazioni del testo suggeriscono che l’ «Odissea» sia posteriore all’ «Iliade». </a:t>
            </a:r>
            <a:endParaRPr lang="it-IT" sz="3200" dirty="0"/>
          </a:p>
        </p:txBody>
      </p:sp>
    </p:spTree>
    <p:extLst>
      <p:ext uri="{BB962C8B-B14F-4D97-AF65-F5344CB8AC3E}">
        <p14:creationId xmlns:p14="http://schemas.microsoft.com/office/powerpoint/2010/main" xmlns="" val="3735567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176212"/>
            <a:ext cx="7102767" cy="558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0" y="5756212"/>
            <a:ext cx="9144001" cy="954107"/>
          </a:xfrm>
          <a:prstGeom prst="rect">
            <a:avLst/>
          </a:prstGeom>
          <a:noFill/>
        </p:spPr>
        <p:txBody>
          <a:bodyPr wrap="square" rtlCol="0">
            <a:spAutoFit/>
          </a:bodyPr>
          <a:lstStyle/>
          <a:p>
            <a:r>
              <a:rPr lang="it-IT" sz="2800" dirty="0" smtClean="0"/>
              <a:t>I Proci intanto si sono insediati nel palazzo di Odisseo e vi soggiornano a sue spese…</a:t>
            </a:r>
            <a:endParaRPr lang="it-IT" sz="2800" dirty="0"/>
          </a:p>
        </p:txBody>
      </p:sp>
    </p:spTree>
    <p:extLst>
      <p:ext uri="{BB962C8B-B14F-4D97-AF65-F5344CB8AC3E}">
        <p14:creationId xmlns:p14="http://schemas.microsoft.com/office/powerpoint/2010/main" xmlns="" val="287676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404664"/>
            <a:ext cx="12936114" cy="3970318"/>
          </a:xfrm>
          <a:prstGeom prst="rect">
            <a:avLst/>
          </a:prstGeom>
          <a:noFill/>
        </p:spPr>
        <p:txBody>
          <a:bodyPr wrap="square" rtlCol="0">
            <a:spAutoFit/>
          </a:bodyPr>
          <a:lstStyle/>
          <a:p>
            <a:r>
              <a:rPr lang="it-IT" sz="3600" dirty="0" smtClean="0"/>
              <a:t>Telemaco, figlio di Ulisse, spera di avere notizie </a:t>
            </a:r>
          </a:p>
          <a:p>
            <a:r>
              <a:rPr lang="it-IT" sz="3600" dirty="0" smtClean="0"/>
              <a:t>del padre e si  reca a Pilo da Nestore e a  Sparta</a:t>
            </a:r>
          </a:p>
          <a:p>
            <a:r>
              <a:rPr lang="it-IT" sz="3600" dirty="0"/>
              <a:t>d</a:t>
            </a:r>
            <a:r>
              <a:rPr lang="it-IT" sz="3600" dirty="0" smtClean="0"/>
              <a:t>a </a:t>
            </a:r>
            <a:r>
              <a:rPr lang="it-IT" sz="3600" dirty="0"/>
              <a:t>M</a:t>
            </a:r>
            <a:r>
              <a:rPr lang="it-IT" sz="3600" dirty="0" smtClean="0"/>
              <a:t>enelao. </a:t>
            </a:r>
          </a:p>
          <a:p>
            <a:endParaRPr lang="it-IT" sz="3600" dirty="0" smtClean="0"/>
          </a:p>
          <a:p>
            <a:endParaRPr lang="it-IT" sz="3600" dirty="0"/>
          </a:p>
          <a:p>
            <a:r>
              <a:rPr lang="it-IT" sz="3600" dirty="0" smtClean="0"/>
              <a:t>I Proci nel frattempo decidono di tendere </a:t>
            </a:r>
          </a:p>
          <a:p>
            <a:r>
              <a:rPr lang="it-IT" sz="3600" dirty="0" smtClean="0"/>
              <a:t>un’ imboscata a Telemaco al suo ritorno…</a:t>
            </a:r>
            <a:endParaRPr lang="it-IT" sz="3600" dirty="0"/>
          </a:p>
        </p:txBody>
      </p:sp>
    </p:spTree>
    <p:extLst>
      <p:ext uri="{BB962C8B-B14F-4D97-AF65-F5344CB8AC3E}">
        <p14:creationId xmlns:p14="http://schemas.microsoft.com/office/powerpoint/2010/main" xmlns="" val="3983191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8154" y="24408"/>
            <a:ext cx="4415918" cy="66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6228184" y="3068960"/>
            <a:ext cx="1072730" cy="646331"/>
          </a:xfrm>
          <a:prstGeom prst="rect">
            <a:avLst/>
          </a:prstGeom>
          <a:noFill/>
        </p:spPr>
        <p:txBody>
          <a:bodyPr wrap="none" rtlCol="0">
            <a:spAutoFit/>
          </a:bodyPr>
          <a:lstStyle/>
          <a:p>
            <a:r>
              <a:rPr lang="it-IT" smtClean="0"/>
              <a:t>Telemaco</a:t>
            </a:r>
          </a:p>
          <a:p>
            <a:endParaRPr lang="it-IT"/>
          </a:p>
        </p:txBody>
      </p:sp>
    </p:spTree>
    <p:extLst>
      <p:ext uri="{BB962C8B-B14F-4D97-AF65-F5344CB8AC3E}">
        <p14:creationId xmlns:p14="http://schemas.microsoft.com/office/powerpoint/2010/main" xmlns="" val="107791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1903" y="332656"/>
            <a:ext cx="8784976" cy="4031873"/>
          </a:xfrm>
          <a:prstGeom prst="rect">
            <a:avLst/>
          </a:prstGeom>
          <a:noFill/>
        </p:spPr>
        <p:txBody>
          <a:bodyPr wrap="square" rtlCol="0">
            <a:spAutoFit/>
          </a:bodyPr>
          <a:lstStyle/>
          <a:p>
            <a:pPr algn="just"/>
            <a:endParaRPr lang="it-IT" sz="3200" dirty="0" smtClean="0"/>
          </a:p>
          <a:p>
            <a:pPr algn="just"/>
            <a:endParaRPr lang="it-IT" sz="3200" dirty="0"/>
          </a:p>
          <a:p>
            <a:pPr algn="just"/>
            <a:r>
              <a:rPr lang="it-IT" sz="3200" dirty="0" smtClean="0"/>
              <a:t>Nel libro V Zeus ordina a Calipso di lasciar partire Odisseo, che si fabbrica una zattera e naviga per 17 giorni fino a giungere in vista dell’isola dei Feaci, </a:t>
            </a:r>
            <a:r>
              <a:rPr lang="it-IT" sz="3200" dirty="0" err="1" smtClean="0"/>
              <a:t>Scheria</a:t>
            </a:r>
            <a:r>
              <a:rPr lang="it-IT" sz="3200" dirty="0" smtClean="0"/>
              <a:t>. Ma il dio Poseidone, che odia Odisseo perché gli ha accecato il figlio Polifemo, scatena una tempesta e distrugge la zattera…</a:t>
            </a:r>
            <a:endParaRPr lang="it-IT" sz="3200" dirty="0"/>
          </a:p>
        </p:txBody>
      </p:sp>
    </p:spTree>
    <p:extLst>
      <p:ext uri="{BB962C8B-B14F-4D97-AF65-F5344CB8AC3E}">
        <p14:creationId xmlns:p14="http://schemas.microsoft.com/office/powerpoint/2010/main" xmlns="" val="3094152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395536" y="1628800"/>
            <a:ext cx="8496944" cy="3323987"/>
          </a:xfrm>
          <a:prstGeom prst="rect">
            <a:avLst/>
          </a:prstGeom>
          <a:noFill/>
        </p:spPr>
        <p:txBody>
          <a:bodyPr wrap="square" rtlCol="0">
            <a:spAutoFit/>
          </a:bodyPr>
          <a:lstStyle/>
          <a:p>
            <a:pPr algn="just"/>
            <a:r>
              <a:rPr lang="it-IT" sz="3200" dirty="0" smtClean="0"/>
              <a:t>Odisseo, sballottato per 2 giorni  dalle onde, è tenuto a galla da una fascia datagli  dalla dea marina Ino e viene spinto dalle onde sulla costa di </a:t>
            </a:r>
            <a:r>
              <a:rPr lang="it-IT" sz="3200" dirty="0" err="1" smtClean="0"/>
              <a:t>Scheria</a:t>
            </a:r>
            <a:r>
              <a:rPr lang="it-IT" sz="3200" dirty="0" smtClean="0"/>
              <a:t>, l’isola dei Feaci.  Viene ritrovato da </a:t>
            </a:r>
            <a:r>
              <a:rPr lang="it-IT" sz="3200" dirty="0" err="1" smtClean="0"/>
              <a:t>Nausicaa</a:t>
            </a:r>
            <a:r>
              <a:rPr lang="it-IT" sz="3200" dirty="0" smtClean="0"/>
              <a:t>, figlia del re dei Feaci </a:t>
            </a:r>
            <a:r>
              <a:rPr lang="it-IT" sz="3200" dirty="0" err="1" smtClean="0"/>
              <a:t>Alcinoo</a:t>
            </a:r>
            <a:r>
              <a:rPr lang="it-IT" sz="3200" dirty="0" smtClean="0"/>
              <a:t>, e grazie a lei è accolto ospitalmente a palazzo. </a:t>
            </a:r>
          </a:p>
          <a:p>
            <a:r>
              <a:rPr lang="it-IT" dirty="0" smtClean="0"/>
              <a:t> </a:t>
            </a:r>
            <a:endParaRPr lang="it-IT" dirty="0"/>
          </a:p>
        </p:txBody>
      </p:sp>
    </p:spTree>
    <p:extLst>
      <p:ext uri="{BB962C8B-B14F-4D97-AF65-F5344CB8AC3E}">
        <p14:creationId xmlns:p14="http://schemas.microsoft.com/office/powerpoint/2010/main" xmlns="" val="3808044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32656"/>
            <a:ext cx="8784976" cy="6555641"/>
          </a:xfrm>
          <a:prstGeom prst="rect">
            <a:avLst/>
          </a:prstGeom>
        </p:spPr>
        <p:txBody>
          <a:bodyPr wrap="square">
            <a:spAutoFit/>
          </a:bodyPr>
          <a:lstStyle/>
          <a:p>
            <a:pPr algn="just"/>
            <a:r>
              <a:rPr lang="it-IT" sz="2800" dirty="0" err="1" smtClean="0"/>
              <a:t>Nausicaa</a:t>
            </a:r>
            <a:r>
              <a:rPr lang="it-IT" sz="2800" dirty="0"/>
              <a:t>, consigliata da Atena, si era recata </a:t>
            </a:r>
            <a:r>
              <a:rPr lang="it-IT" sz="2800" dirty="0" smtClean="0"/>
              <a:t>alla riva con </a:t>
            </a:r>
            <a:r>
              <a:rPr lang="it-IT" sz="2800" dirty="0"/>
              <a:t>le sue ancelle per giocare a palla e lavare delle vesti. Risvegliato dai loro giochi, Ulisse esce fuori da un cespuglio completamente nudo, facendo fuggire impaurite le serve, ed implora un po' di misericordia. </a:t>
            </a:r>
            <a:r>
              <a:rPr lang="it-IT" sz="2800" dirty="0" err="1"/>
              <a:t>Nausicaa</a:t>
            </a:r>
            <a:r>
              <a:rPr lang="it-IT" sz="2800" dirty="0"/>
              <a:t> "dalle bianche braccia" lo accoglie con eleganza e cortesia regalandogli dei vestiti e gli suggerisce la via per la dimora del padre </a:t>
            </a:r>
            <a:r>
              <a:rPr lang="it-IT" sz="2800" dirty="0" err="1"/>
              <a:t>Alcinoo</a:t>
            </a:r>
            <a:r>
              <a:rPr lang="it-IT" sz="2800" dirty="0"/>
              <a:t>, chiedendo di sua madre, la regina </a:t>
            </a:r>
            <a:r>
              <a:rPr lang="it-IT" sz="2800" dirty="0" err="1"/>
              <a:t>Arete</a:t>
            </a:r>
            <a:r>
              <a:rPr lang="it-IT" sz="2800" dirty="0"/>
              <a:t>, la cui saggezza è riconosciuta come superiore anche a quella del re, la quale si fida ciecamente del suo giudizio. La principessa infine si avvia con il suo seguito, temendo che il popolo, vedendola insieme ad uno sconosciuto, possa fare del pettegolezzo. Successivamente Ulisse si reca alla reggia, dove viene accolto come ospite da </a:t>
            </a:r>
            <a:r>
              <a:rPr lang="it-IT" sz="2800" dirty="0" err="1"/>
              <a:t>Alcinoo</a:t>
            </a:r>
            <a:r>
              <a:rPr lang="it-IT" sz="2800" dirty="0"/>
              <a:t> e </a:t>
            </a:r>
            <a:r>
              <a:rPr lang="it-IT" sz="2800" dirty="0" err="1"/>
              <a:t>Arete</a:t>
            </a:r>
            <a:r>
              <a:rPr lang="it-IT" sz="2800" dirty="0" smtClean="0"/>
              <a:t>.</a:t>
            </a:r>
            <a:endParaRPr lang="it-IT" sz="2800" dirty="0"/>
          </a:p>
          <a:p>
            <a:pPr algn="just"/>
            <a:endParaRPr lang="it-IT" sz="2800" dirty="0"/>
          </a:p>
        </p:txBody>
      </p:sp>
    </p:spTree>
    <p:extLst>
      <p:ext uri="{BB962C8B-B14F-4D97-AF65-F5344CB8AC3E}">
        <p14:creationId xmlns:p14="http://schemas.microsoft.com/office/powerpoint/2010/main" xmlns="" val="3821555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404665"/>
            <a:ext cx="8640960" cy="4524315"/>
          </a:xfrm>
          <a:prstGeom prst="rect">
            <a:avLst/>
          </a:prstGeom>
        </p:spPr>
        <p:txBody>
          <a:bodyPr wrap="square">
            <a:spAutoFit/>
          </a:bodyPr>
          <a:lstStyle/>
          <a:p>
            <a:pPr algn="just"/>
            <a:r>
              <a:rPr lang="it-IT" sz="3200" dirty="0"/>
              <a:t>Durante la sua permanenza, l'eroe omerico racconta le sue avventure, che occupano una porzione molto ampia dell’ </a:t>
            </a:r>
            <a:r>
              <a:rPr lang="it-IT" sz="3200" dirty="0" smtClean="0"/>
              <a:t>«Odissea».</a:t>
            </a:r>
            <a:endParaRPr lang="it-IT" sz="3200" dirty="0"/>
          </a:p>
          <a:p>
            <a:pPr algn="just"/>
            <a:r>
              <a:rPr lang="it-IT" sz="3200" dirty="0" err="1"/>
              <a:t>Alcinoo</a:t>
            </a:r>
            <a:r>
              <a:rPr lang="it-IT" sz="3200" dirty="0"/>
              <a:t>, alla fine del racconto, gli regala una nave per far ritorno ad Itaca.</a:t>
            </a:r>
          </a:p>
          <a:p>
            <a:pPr algn="just"/>
            <a:r>
              <a:rPr lang="it-IT" sz="3200" dirty="0" err="1"/>
              <a:t>Nausicaa</a:t>
            </a:r>
            <a:r>
              <a:rPr lang="it-IT" sz="3200" dirty="0"/>
              <a:t> sembra quasi innamorarsi di Ulisse (che tra l'altro elogia la sua bellezza, che gli ricorda la dea Artemide), tanto che il sovrano propone a quest'ultimo la mano di lei.</a:t>
            </a:r>
          </a:p>
        </p:txBody>
      </p:sp>
    </p:spTree>
    <p:extLst>
      <p:ext uri="{BB962C8B-B14F-4D97-AF65-F5344CB8AC3E}">
        <p14:creationId xmlns:p14="http://schemas.microsoft.com/office/powerpoint/2010/main" xmlns="" val="2934343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052736"/>
            <a:ext cx="14060948" cy="1754326"/>
          </a:xfrm>
          <a:prstGeom prst="rect">
            <a:avLst/>
          </a:prstGeom>
          <a:noFill/>
        </p:spPr>
        <p:txBody>
          <a:bodyPr wrap="square" rtlCol="0">
            <a:spAutoFit/>
          </a:bodyPr>
          <a:lstStyle/>
          <a:p>
            <a:r>
              <a:rPr lang="it-IT" sz="3600" dirty="0" smtClean="0"/>
              <a:t>L’aedo </a:t>
            </a:r>
            <a:r>
              <a:rPr lang="it-IT" sz="3600" dirty="0" err="1" smtClean="0"/>
              <a:t>Demodoco</a:t>
            </a:r>
            <a:r>
              <a:rPr lang="it-IT" sz="3600" dirty="0" smtClean="0"/>
              <a:t>  intrattiene Ulisse e la reggia </a:t>
            </a:r>
          </a:p>
          <a:p>
            <a:r>
              <a:rPr lang="it-IT" sz="3600" dirty="0" smtClean="0"/>
              <a:t>con i racconti della contesa fra Achille e Odisseo, </a:t>
            </a:r>
          </a:p>
          <a:p>
            <a:r>
              <a:rPr lang="it-IT" sz="3600" dirty="0" smtClean="0"/>
              <a:t> gli amori di Ares e Afrodite, il cavallo di Troia.</a:t>
            </a:r>
            <a:endParaRPr lang="it-IT" sz="3600" dirty="0"/>
          </a:p>
        </p:txBody>
      </p:sp>
    </p:spTree>
    <p:extLst>
      <p:ext uri="{BB962C8B-B14F-4D97-AF65-F5344CB8AC3E}">
        <p14:creationId xmlns:p14="http://schemas.microsoft.com/office/powerpoint/2010/main" xmlns="" val="2708263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0"/>
            <a:ext cx="6732000" cy="673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7586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51520" y="404664"/>
            <a:ext cx="8892480" cy="5509200"/>
          </a:xfrm>
          <a:prstGeom prst="rect">
            <a:avLst/>
          </a:prstGeom>
        </p:spPr>
        <p:txBody>
          <a:bodyPr wrap="square">
            <a:spAutoFit/>
          </a:bodyPr>
          <a:lstStyle/>
          <a:p>
            <a:r>
              <a:rPr lang="it-IT" sz="3200" dirty="0"/>
              <a:t>Facendo una rassegna dei brani omerici che non dovrebbero essere letti dai giovani, Platone (Rep. 390 c) cita espressamente il passo </a:t>
            </a:r>
            <a:r>
              <a:rPr lang="it-IT" sz="3200" dirty="0" err="1"/>
              <a:t>odissiaco</a:t>
            </a:r>
            <a:r>
              <a:rPr lang="it-IT" sz="3200" dirty="0"/>
              <a:t> che descrive gli amori adulterini di Ares e Afrodite. In verità, il filosofo non sembra mosso a ciò da scrupoli di carattere propriamente morale, quanto dalla convinzione che letture del genere non siano adatte a favorire la formazione </a:t>
            </a:r>
            <a:r>
              <a:rPr lang="it-IT" sz="3200" dirty="0" smtClean="0"/>
              <a:t>del </a:t>
            </a:r>
            <a:r>
              <a:rPr lang="it-IT" sz="3200" dirty="0"/>
              <a:t>«dominio di sé», in un</a:t>
            </a:r>
          </a:p>
          <a:p>
            <a:r>
              <a:rPr lang="it-IT" sz="3200" dirty="0"/>
              <a:t>soggetto non ancora pienamente maturo; tanto è vero che molti degli altri luoghi </a:t>
            </a:r>
            <a:r>
              <a:rPr lang="it-IT" sz="3200" dirty="0" smtClean="0"/>
              <a:t>di Omero </a:t>
            </a:r>
            <a:r>
              <a:rPr lang="it-IT" sz="3200" dirty="0"/>
              <a:t>citati come diseducativi non hanno affatto contenuto erotico. </a:t>
            </a:r>
            <a:endParaRPr lang="it-IT" dirty="0"/>
          </a:p>
        </p:txBody>
      </p:sp>
    </p:spTree>
    <p:extLst>
      <p:ext uri="{BB962C8B-B14F-4D97-AF65-F5344CB8AC3E}">
        <p14:creationId xmlns:p14="http://schemas.microsoft.com/office/powerpoint/2010/main" xmlns="" val="2979080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332656"/>
            <a:ext cx="9036496" cy="5509200"/>
          </a:xfrm>
          <a:prstGeom prst="rect">
            <a:avLst/>
          </a:prstGeom>
          <a:noFill/>
        </p:spPr>
        <p:txBody>
          <a:bodyPr wrap="square" rtlCol="0">
            <a:spAutoFit/>
          </a:bodyPr>
          <a:lstStyle/>
          <a:p>
            <a:pPr algn="just"/>
            <a:r>
              <a:rPr lang="it-IT" sz="3200" dirty="0" smtClean="0"/>
              <a:t>Una differenza significativa rispetto  all’ «Iliade» è che qui gli dei non parteggiano per nessuno, anche se Poseidone ed Elio  esigono la punizione delle offese subite.  Atena che, nella versione originaria, ostacolava il ritorno dei Greci, qui protegge Odisseo e assume un ruolo attivo nel favorirne il ritorno. </a:t>
            </a:r>
          </a:p>
          <a:p>
            <a:pPr algn="just"/>
            <a:r>
              <a:rPr lang="it-IT" sz="3200" dirty="0" smtClean="0"/>
              <a:t>I fatti narrati durano 6 settimane.</a:t>
            </a:r>
          </a:p>
          <a:p>
            <a:pPr algn="just"/>
            <a:r>
              <a:rPr lang="it-IT" sz="3200" dirty="0" smtClean="0"/>
              <a:t>Il racconto inizia dopo che tutti i comandanti greci sono ritornati in patria o sono morti.  L’eccezione è costituita appunto da Odisseo, che si trova da 7 anni nell’isola </a:t>
            </a:r>
            <a:r>
              <a:rPr lang="it-IT" sz="3200" dirty="0" err="1" smtClean="0"/>
              <a:t>Ogigia</a:t>
            </a:r>
            <a:r>
              <a:rPr lang="it-IT" sz="3200" dirty="0" smtClean="0"/>
              <a:t>, trattenuto dalla dea Calipso…</a:t>
            </a:r>
            <a:endParaRPr lang="it-IT" sz="3200" dirty="0"/>
          </a:p>
        </p:txBody>
      </p:sp>
    </p:spTree>
    <p:extLst>
      <p:ext uri="{BB962C8B-B14F-4D97-AF65-F5344CB8AC3E}">
        <p14:creationId xmlns:p14="http://schemas.microsoft.com/office/powerpoint/2010/main" xmlns="" val="270201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116631"/>
            <a:ext cx="8856984" cy="6494085"/>
          </a:xfrm>
          <a:prstGeom prst="rect">
            <a:avLst/>
          </a:prstGeom>
        </p:spPr>
        <p:txBody>
          <a:bodyPr wrap="square">
            <a:spAutoFit/>
          </a:bodyPr>
          <a:lstStyle/>
          <a:p>
            <a:pPr algn="just"/>
            <a:r>
              <a:rPr lang="it-IT" sz="3200" dirty="0"/>
              <a:t>Ciò non </a:t>
            </a:r>
            <a:r>
              <a:rPr lang="it-IT" sz="3200" dirty="0" smtClean="0"/>
              <a:t>toglie che </a:t>
            </a:r>
            <a:r>
              <a:rPr lang="it-IT" sz="3200" dirty="0"/>
              <a:t>l’argomento del canto di </a:t>
            </a:r>
            <a:r>
              <a:rPr lang="it-IT" sz="3200" dirty="0" err="1"/>
              <a:t>Demodoco</a:t>
            </a:r>
            <a:r>
              <a:rPr lang="it-IT" sz="3200" dirty="0"/>
              <a:t> suscitasse imbarazzo negli antichi, pur avvezzi a umanizzare gli </a:t>
            </a:r>
            <a:r>
              <a:rPr lang="it-IT" sz="3200" dirty="0" err="1"/>
              <a:t>dèi</a:t>
            </a:r>
            <a:r>
              <a:rPr lang="it-IT" sz="3200" dirty="0"/>
              <a:t> fino ad attribuire loro comportamenti ancor più negativi di quelli dei mortali. Al carattere non certo edificante della vicenda si aggiungono infatti particolari farseschi che degradano in modo particolare la dignità divina dei tre protagonisti dello squallido triangolo amoroso: lui, lei e l’altro, sia pure per motivi diversi, finiscono col fare una pessima figura, né la lieve ironia con cui il tutto è </a:t>
            </a:r>
            <a:r>
              <a:rPr lang="it-IT" sz="3200" dirty="0" smtClean="0"/>
              <a:t>rappresentato riesce </a:t>
            </a:r>
            <a:r>
              <a:rPr lang="it-IT" sz="3200" dirty="0"/>
              <a:t>a riscattare </a:t>
            </a:r>
            <a:r>
              <a:rPr lang="it-IT" sz="3200" dirty="0" smtClean="0"/>
              <a:t>del tutto la </a:t>
            </a:r>
            <a:r>
              <a:rPr lang="it-IT" sz="3200" dirty="0"/>
              <a:t>sgradevolezza del boccaccesco episodio. </a:t>
            </a:r>
          </a:p>
        </p:txBody>
      </p:sp>
    </p:spTree>
    <p:extLst>
      <p:ext uri="{BB962C8B-B14F-4D97-AF65-F5344CB8AC3E}">
        <p14:creationId xmlns:p14="http://schemas.microsoft.com/office/powerpoint/2010/main" xmlns="" val="1945112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88640"/>
            <a:ext cx="8712968" cy="3539430"/>
          </a:xfrm>
          <a:prstGeom prst="rect">
            <a:avLst/>
          </a:prstGeom>
        </p:spPr>
        <p:txBody>
          <a:bodyPr wrap="square">
            <a:spAutoFit/>
          </a:bodyPr>
          <a:lstStyle/>
          <a:p>
            <a:pPr algn="just"/>
            <a:r>
              <a:rPr lang="it-IT" sz="3200" dirty="0"/>
              <a:t>Già gli antichi commentatori del passo tentavano di prevenire possibili accuse di immoralità, sottolineando soprattutto la giusta punizione dei due amanti e negando che l’episodio fosse invenzione di Omero, il quale effettivamente fa di </a:t>
            </a:r>
            <a:r>
              <a:rPr lang="it-IT" sz="3200" dirty="0" err="1"/>
              <a:t>Charis</a:t>
            </a:r>
            <a:r>
              <a:rPr lang="it-IT" sz="3200" dirty="0"/>
              <a:t>, e non di Afrodite, la sposa di </a:t>
            </a:r>
            <a:r>
              <a:rPr lang="it-IT" sz="3200" dirty="0" err="1" smtClean="0"/>
              <a:t>Efesto</a:t>
            </a:r>
            <a:r>
              <a:rPr lang="it-IT" sz="3200" dirty="0" smtClean="0"/>
              <a:t> (</a:t>
            </a:r>
            <a:r>
              <a:rPr lang="it-IT" sz="3200" dirty="0"/>
              <a:t>Il. 18, 382). </a:t>
            </a:r>
          </a:p>
        </p:txBody>
      </p:sp>
    </p:spTree>
    <p:extLst>
      <p:ext uri="{BB962C8B-B14F-4D97-AF65-F5344CB8AC3E}">
        <p14:creationId xmlns:p14="http://schemas.microsoft.com/office/powerpoint/2010/main" xmlns="" val="3209288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07505" y="692696"/>
            <a:ext cx="9036496" cy="3046988"/>
          </a:xfrm>
          <a:prstGeom prst="rect">
            <a:avLst/>
          </a:prstGeom>
          <a:noFill/>
        </p:spPr>
        <p:txBody>
          <a:bodyPr wrap="square" rtlCol="0">
            <a:spAutoFit/>
          </a:bodyPr>
          <a:lstStyle/>
          <a:p>
            <a:r>
              <a:rPr lang="it-IT" sz="3200" dirty="0" smtClean="0"/>
              <a:t>Odisseo rivela la sua identità e narra le sue avventure</a:t>
            </a:r>
          </a:p>
          <a:p>
            <a:pPr algn="just"/>
            <a:r>
              <a:rPr lang="it-IT" sz="3200" dirty="0"/>
              <a:t>a</a:t>
            </a:r>
            <a:r>
              <a:rPr lang="it-IT" sz="3200" dirty="0" smtClean="0"/>
              <a:t> partire dalla partenza da Troia: la spedizione piratesca  contro i </a:t>
            </a:r>
            <a:r>
              <a:rPr lang="it-IT" sz="3200" dirty="0" err="1" smtClean="0"/>
              <a:t>Ciconi</a:t>
            </a:r>
            <a:r>
              <a:rPr lang="it-IT" sz="3200" dirty="0" smtClean="0"/>
              <a:t> a </a:t>
            </a:r>
            <a:r>
              <a:rPr lang="it-IT" sz="3200" dirty="0" err="1" smtClean="0"/>
              <a:t>Ismaro</a:t>
            </a:r>
            <a:r>
              <a:rPr lang="it-IT" sz="3200" dirty="0" smtClean="0"/>
              <a:t> (costa meridionale della Tracia), la sosta presso i mangiatori di Loto e quella presso i Ciclopi, dove incontra Polifemo (libro IX «Odissea»)  </a:t>
            </a:r>
            <a:endParaRPr lang="it-IT" sz="3200" dirty="0"/>
          </a:p>
        </p:txBody>
      </p:sp>
    </p:spTree>
    <p:extLst>
      <p:ext uri="{BB962C8B-B14F-4D97-AF65-F5344CB8AC3E}">
        <p14:creationId xmlns:p14="http://schemas.microsoft.com/office/powerpoint/2010/main" xmlns="" val="869342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20" y="-1281577"/>
            <a:ext cx="9252520" cy="9951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78555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88639"/>
            <a:ext cx="8712968" cy="6555641"/>
          </a:xfrm>
          <a:prstGeom prst="rect">
            <a:avLst/>
          </a:prstGeom>
        </p:spPr>
        <p:txBody>
          <a:bodyPr wrap="square">
            <a:spAutoFit/>
          </a:bodyPr>
          <a:lstStyle/>
          <a:p>
            <a:pPr algn="just"/>
            <a:r>
              <a:rPr lang="it-IT" sz="2800" dirty="0"/>
              <a:t>Ulisse non desiderava altro se non tornare a Itaca dalla moglie Penelope e dal figlio Telemaco. Tuttavia, il suo viaggio di ritorno non iniziò nel migliore dei modi: a causa di una terribile tempesta fu costretto ad approdare sull’isola dei mangiatori di loto, un frutto che faceva perdere la memoria. Ripreso a fatica il largo, Ulisse fu costretto a fare un’altra sosta per il rifornimento di viveri; questa volta l’isola decretata era abitata da creature molto più grandi e terribili: i Ciclopi. Questi ultimi erano esseri giganteschi, solitari, ignoranti, selvaggi ed estremamente pericolosi. Dato che non esistevano case o villaggi su quell’isola, Ulisse e i suoi compagni credevano che fosse disabitata. Quindi, cominciarono a salire sulle pendici di un vulcano, chiamato Etna, e ad un certo punto, lungo il cammino, raggiunsero una grotta buia e seminascosta. </a:t>
            </a:r>
          </a:p>
        </p:txBody>
      </p:sp>
    </p:spTree>
    <p:extLst>
      <p:ext uri="{BB962C8B-B14F-4D97-AF65-F5344CB8AC3E}">
        <p14:creationId xmlns:p14="http://schemas.microsoft.com/office/powerpoint/2010/main" xmlns="" val="245107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6632"/>
            <a:ext cx="8784976" cy="6494085"/>
          </a:xfrm>
          <a:prstGeom prst="rect">
            <a:avLst/>
          </a:prstGeom>
        </p:spPr>
        <p:txBody>
          <a:bodyPr wrap="square">
            <a:spAutoFit/>
          </a:bodyPr>
          <a:lstStyle/>
          <a:p>
            <a:pPr algn="just"/>
            <a:r>
              <a:rPr lang="it-IT" sz="3200" dirty="0"/>
              <a:t>Desideroso di scoprire se ci abitasse qualcuno, Ulisse entrò insieme ai suoi uomini. All’interno, c’erano capre e pecore, vasi traboccanti di latte e…tantissimo cibo. Gli uomini, affamati e stanchi, non riuscivano a credere ai loro occhi e si avventarono all’istante </a:t>
            </a:r>
            <a:r>
              <a:rPr lang="it-IT" sz="3200" dirty="0" smtClean="0"/>
              <a:t>sul cibo. Desideroso </a:t>
            </a:r>
            <a:r>
              <a:rPr lang="it-IT" sz="3200" dirty="0"/>
              <a:t>di scoprire se ci abitasse qualcuno, Ulisse entrò insieme ai suoi uomini. All’interno, c’erano capre e pecore, vasi traboccanti di latte e…tantissimo cibo. Gli uomini, affamati e stanchi, non riuscivano a credere ai loro occhi e si avventarono all’istante su tutte quelle prelibatezze, quando </a:t>
            </a:r>
            <a:r>
              <a:rPr lang="it-IT" sz="3200" dirty="0" smtClean="0"/>
              <a:t>una </a:t>
            </a:r>
            <a:r>
              <a:rPr lang="it-IT" sz="3200" dirty="0"/>
              <a:t>mostruosa creatura apparve sull’ingresso della caverna. </a:t>
            </a:r>
          </a:p>
        </p:txBody>
      </p:sp>
    </p:spTree>
    <p:extLst>
      <p:ext uri="{BB962C8B-B14F-4D97-AF65-F5344CB8AC3E}">
        <p14:creationId xmlns:p14="http://schemas.microsoft.com/office/powerpoint/2010/main" xmlns="" val="1567220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0"/>
            <a:ext cx="8784976" cy="6555641"/>
          </a:xfrm>
          <a:prstGeom prst="rect">
            <a:avLst/>
          </a:prstGeom>
        </p:spPr>
        <p:txBody>
          <a:bodyPr wrap="square">
            <a:spAutoFit/>
          </a:bodyPr>
          <a:lstStyle/>
          <a:p>
            <a:pPr algn="just"/>
            <a:endParaRPr lang="it-IT" sz="2800" dirty="0" smtClean="0"/>
          </a:p>
          <a:p>
            <a:pPr algn="just"/>
            <a:r>
              <a:rPr lang="it-IT" sz="2800" dirty="0" smtClean="0"/>
              <a:t>Il </a:t>
            </a:r>
            <a:r>
              <a:rPr lang="it-IT" sz="2800" dirty="0"/>
              <a:t>ciclope Polifemo, figlio del dio dei mari Poseidone, entrò chiudendosi alle spalle l’unica entrata (e uscita) della sua caverna con un enorme masso. </a:t>
            </a:r>
            <a:r>
              <a:rPr lang="it-IT" sz="2800" dirty="0" smtClean="0"/>
              <a:t>Ulisse </a:t>
            </a:r>
            <a:r>
              <a:rPr lang="it-IT" sz="2800" dirty="0"/>
              <a:t>e i suoi compagni ammutolirono alla vista di quell’immane creatura, che non sembrava per niente felice che degli estranei si fossero introdotti nella sua dimora. </a:t>
            </a:r>
            <a:r>
              <a:rPr lang="it-IT" sz="2800" dirty="0" smtClean="0"/>
              <a:t>Così agguantò </a:t>
            </a:r>
            <a:r>
              <a:rPr lang="it-IT" sz="2800" dirty="0"/>
              <a:t>all’improvviso due soldati greci e uscì portandosi dietro </a:t>
            </a:r>
            <a:r>
              <a:rPr lang="it-IT" sz="2800" i="1" dirty="0"/>
              <a:t>il lauto spuntino </a:t>
            </a:r>
            <a:r>
              <a:rPr lang="it-IT" sz="2800" dirty="0"/>
              <a:t>e il suo gregge, senza dimenticare di bloccare l’ingresso della caverna con il gigantesco masso. Ulisse sapeva bene che nessuno di </a:t>
            </a:r>
            <a:r>
              <a:rPr lang="it-IT" sz="2800" dirty="0" smtClean="0"/>
              <a:t>loro avrebbe </a:t>
            </a:r>
            <a:r>
              <a:rPr lang="it-IT" sz="2800" dirty="0"/>
              <a:t>avuto la forza necessaria per spostare quella pesantissima pietra e così escogitò un piano. Quando il gigante rientrò a sera inoltrata, crollò sul suo giaciglio, sazio ed esausto. </a:t>
            </a:r>
            <a:r>
              <a:rPr lang="it-IT" sz="2800" dirty="0" smtClean="0"/>
              <a:t>Ulisse </a:t>
            </a:r>
            <a:r>
              <a:rPr lang="it-IT" sz="2800" dirty="0"/>
              <a:t>nascose un tronco, che aveva trovato per terra, sotto dello sterco di </a:t>
            </a:r>
            <a:r>
              <a:rPr lang="it-IT" sz="2800" dirty="0" smtClean="0"/>
              <a:t>capra…</a:t>
            </a:r>
            <a:endParaRPr lang="it-IT" sz="2800" dirty="0"/>
          </a:p>
        </p:txBody>
      </p:sp>
    </p:spTree>
    <p:extLst>
      <p:ext uri="{BB962C8B-B14F-4D97-AF65-F5344CB8AC3E}">
        <p14:creationId xmlns:p14="http://schemas.microsoft.com/office/powerpoint/2010/main" xmlns="" val="1130593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116631"/>
            <a:ext cx="9116291" cy="6555641"/>
          </a:xfrm>
          <a:prstGeom prst="rect">
            <a:avLst/>
          </a:prstGeom>
        </p:spPr>
        <p:txBody>
          <a:bodyPr wrap="square">
            <a:spAutoFit/>
          </a:bodyPr>
          <a:lstStyle/>
          <a:p>
            <a:pPr algn="just"/>
            <a:r>
              <a:rPr lang="it-IT" sz="2800" dirty="0" smtClean="0"/>
              <a:t>Il </a:t>
            </a:r>
            <a:r>
              <a:rPr lang="it-IT" sz="2800" dirty="0"/>
              <a:t>giorno seguente, quando Polifemo uscì per far pascolare il suo gregge (portandosi dietro come pasto altri due soldati greci), prese ad appuntire un’estremità del tronco. Il gigante rientrò a sera tarda, intento ad andare a dormire, quando Ulisse gli </a:t>
            </a:r>
            <a:r>
              <a:rPr lang="it-IT" sz="2800" dirty="0" smtClean="0"/>
              <a:t>offrì un </a:t>
            </a:r>
            <a:r>
              <a:rPr lang="it-IT" sz="2800" dirty="0"/>
              <a:t>otre di vino </a:t>
            </a:r>
            <a:r>
              <a:rPr lang="it-IT" sz="2800" dirty="0" smtClean="0"/>
              <a:t>… «</a:t>
            </a:r>
            <a:r>
              <a:rPr lang="it-IT" sz="2800" dirty="0"/>
              <a:t>Qual è il tuo nome, uomo?» chiese tra un sorso e l’altro Polifemo, cominciando a sbadigliare. «Mi chiamo Nessuno» rispose Ulisse. Come previsto, Polifemo cadde in un profondo sonno e fu allora che i soldati greci presero il tronco appuntito, lo avvicinarono al fuoco per arroventarlo e infine lo affondarono nell’unico occhio del gigante. Il Ciclope si svegliò in preda al delirio, senza riuscire a vedere nulla, e tra urla e lamenti tentò invano di acciuffare Ulisse e i suoi uomini. A causa delle sue grida, gli altri ciclopi dell’isola accorsero e chiesero a Polifemo chi gli stesse facendo del male. </a:t>
            </a:r>
            <a:endParaRPr lang="it-IT" dirty="0"/>
          </a:p>
        </p:txBody>
      </p:sp>
    </p:spTree>
    <p:extLst>
      <p:ext uri="{BB962C8B-B14F-4D97-AF65-F5344CB8AC3E}">
        <p14:creationId xmlns:p14="http://schemas.microsoft.com/office/powerpoint/2010/main" xmlns="" val="71233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6632"/>
            <a:ext cx="8712968" cy="6555641"/>
          </a:xfrm>
          <a:prstGeom prst="rect">
            <a:avLst/>
          </a:prstGeom>
        </p:spPr>
        <p:txBody>
          <a:bodyPr wrap="square">
            <a:spAutoFit/>
          </a:bodyPr>
          <a:lstStyle/>
          <a:p>
            <a:pPr algn="just"/>
            <a:r>
              <a:rPr lang="it-IT" sz="2800" dirty="0"/>
              <a:t>In risposta il gigante disse «Nessuno mi ha accecato. Nessuno vuole uccidermi.» e così i suoi compagni, pensando che Polifemo fosse impazzito, se ne tornarono nelle proprie caverne. Quando, di mattina, il gigante si preparò ad uscire con le sue pecore, tolse il macigno dall’ingresso e tastò il dorso di ogni animale che gli passava tra le gambe, ansioso di catturare i suoi nemici, ma questi si erano aggrappati alla pancia delle bestie e così riuscirono a fuggire. Scoperto l’inganno, Polifemo andò su tutte le furie e, giurando vendetta, invocò l’aiuto del padre Poseidone. «Il nome di colui che ti ha ingannato non è Nessuno!» gli gridò Ulisse dal mare. «Sono Ulisse di Itaca, non dimenticarlo mai!». Ma </a:t>
            </a:r>
            <a:r>
              <a:rPr lang="it-IT" sz="2800" dirty="0" smtClean="0"/>
              <a:t>Poseidone</a:t>
            </a:r>
            <a:r>
              <a:rPr lang="it-IT" sz="2800" dirty="0"/>
              <a:t>, il dio dei mari, scatenò subito i venti e una tempesta violentissima travolse le navi dei </a:t>
            </a:r>
            <a:r>
              <a:rPr lang="it-IT" sz="2800" dirty="0" smtClean="0"/>
              <a:t>fuggitivi…</a:t>
            </a:r>
            <a:endParaRPr lang="it-IT" sz="2800" dirty="0"/>
          </a:p>
        </p:txBody>
      </p:sp>
    </p:spTree>
    <p:extLst>
      <p:ext uri="{BB962C8B-B14F-4D97-AF65-F5344CB8AC3E}">
        <p14:creationId xmlns:p14="http://schemas.microsoft.com/office/powerpoint/2010/main" xmlns="" val="1696947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260648"/>
            <a:ext cx="8568952" cy="4401205"/>
          </a:xfrm>
          <a:prstGeom prst="rect">
            <a:avLst/>
          </a:prstGeom>
          <a:noFill/>
        </p:spPr>
        <p:txBody>
          <a:bodyPr wrap="square" rtlCol="0">
            <a:spAutoFit/>
          </a:bodyPr>
          <a:lstStyle/>
          <a:p>
            <a:pPr algn="just"/>
            <a:r>
              <a:rPr lang="it-IT" sz="2800" dirty="0" smtClean="0"/>
              <a:t>Ulisse racconta  il soggiorno presso il dio dei venti Eolo, le avventure presso i giganti cannibali </a:t>
            </a:r>
            <a:r>
              <a:rPr lang="it-IT" sz="2800" dirty="0" err="1" smtClean="0"/>
              <a:t>Lestrigoni</a:t>
            </a:r>
            <a:r>
              <a:rPr lang="it-IT" sz="2800" dirty="0" smtClean="0"/>
              <a:t> , che distruggono 11 delle 12 navi, infine l’approdo all’isola </a:t>
            </a:r>
            <a:r>
              <a:rPr lang="it-IT" sz="2800" dirty="0" err="1" smtClean="0"/>
              <a:t>Eea</a:t>
            </a:r>
            <a:r>
              <a:rPr lang="it-IT" sz="2800" dirty="0" smtClean="0"/>
              <a:t>, dove la maga Circe muta i suoi compagni in porci. Ma Odisseo è reso immune dall’erba magica datagli dal dio Ermes e dopo un anno la maga Circe lo lascia andare… </a:t>
            </a:r>
          </a:p>
          <a:p>
            <a:pPr algn="just"/>
            <a:endParaRPr lang="it-IT" sz="2800" dirty="0"/>
          </a:p>
          <a:p>
            <a:pPr algn="just"/>
            <a:r>
              <a:rPr lang="it-IT" sz="2800" dirty="0" smtClean="0"/>
              <a:t>Odisseo narra il viaggio nel mondo dei morti, dove incontra le ombre di molti eroi e Tiresia gli predice le vicende del suo ritorno…</a:t>
            </a:r>
            <a:endParaRPr lang="it-IT" sz="2800" dirty="0"/>
          </a:p>
        </p:txBody>
      </p:sp>
    </p:spTree>
    <p:extLst>
      <p:ext uri="{BB962C8B-B14F-4D97-AF65-F5344CB8AC3E}">
        <p14:creationId xmlns:p14="http://schemas.microsoft.com/office/powerpoint/2010/main" xmlns="" val="654301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692696"/>
            <a:ext cx="3798342" cy="51098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5778054" y="0"/>
            <a:ext cx="3258442" cy="5693866"/>
          </a:xfrm>
          <a:prstGeom prst="rect">
            <a:avLst/>
          </a:prstGeom>
          <a:noFill/>
        </p:spPr>
        <p:txBody>
          <a:bodyPr wrap="square" rtlCol="0">
            <a:spAutoFit/>
          </a:bodyPr>
          <a:lstStyle/>
          <a:p>
            <a:endParaRPr lang="it-IT" sz="2800" dirty="0" smtClean="0"/>
          </a:p>
          <a:p>
            <a:endParaRPr lang="it-IT" sz="2800" dirty="0"/>
          </a:p>
          <a:p>
            <a:r>
              <a:rPr lang="it-IT" sz="2800" dirty="0" smtClean="0"/>
              <a:t>Calipso in  un dipinto di William </a:t>
            </a:r>
            <a:r>
              <a:rPr lang="it-IT" sz="2800" dirty="0" err="1" smtClean="0"/>
              <a:t>Adolphe</a:t>
            </a:r>
            <a:r>
              <a:rPr lang="it-IT" sz="2800" dirty="0" smtClean="0"/>
              <a:t> </a:t>
            </a:r>
            <a:r>
              <a:rPr lang="it-IT" sz="2800" dirty="0" err="1" smtClean="0"/>
              <a:t>Bouguereau</a:t>
            </a:r>
            <a:endParaRPr lang="it-IT" sz="2800" dirty="0" smtClean="0"/>
          </a:p>
          <a:p>
            <a:r>
              <a:rPr lang="it-IT" sz="2800" dirty="0" smtClean="0"/>
              <a:t>(La </a:t>
            </a:r>
            <a:r>
              <a:rPr lang="it-IT" sz="2800" dirty="0" err="1" smtClean="0"/>
              <a:t>Rochelle</a:t>
            </a:r>
            <a:r>
              <a:rPr lang="it-IT" sz="2800" dirty="0" smtClean="0"/>
              <a:t>, 30 novembre 1825 – La </a:t>
            </a:r>
            <a:r>
              <a:rPr lang="it-IT" sz="2800" dirty="0" err="1" smtClean="0"/>
              <a:t>Rochelle</a:t>
            </a:r>
            <a:r>
              <a:rPr lang="it-IT" sz="2800" dirty="0" smtClean="0"/>
              <a:t>, 19 agosto 1905) pittore e docente francese appartenente alla corrente dell'accademismo</a:t>
            </a:r>
          </a:p>
        </p:txBody>
      </p:sp>
    </p:spTree>
    <p:extLst>
      <p:ext uri="{BB962C8B-B14F-4D97-AF65-F5344CB8AC3E}">
        <p14:creationId xmlns:p14="http://schemas.microsoft.com/office/powerpoint/2010/main" xmlns="" val="2830469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476672"/>
            <a:ext cx="3233514" cy="5425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5717282" y="2492896"/>
            <a:ext cx="3426718" cy="2246769"/>
          </a:xfrm>
          <a:prstGeom prst="rect">
            <a:avLst/>
          </a:prstGeom>
          <a:noFill/>
        </p:spPr>
        <p:txBody>
          <a:bodyPr wrap="square" rtlCol="0">
            <a:spAutoFit/>
          </a:bodyPr>
          <a:lstStyle/>
          <a:p>
            <a:r>
              <a:rPr lang="it-IT" sz="2800" dirty="0"/>
              <a:t>Circe offre la coppa ad Odisseo, </a:t>
            </a:r>
            <a:endParaRPr lang="it-IT" sz="2800" dirty="0" smtClean="0"/>
          </a:p>
          <a:p>
            <a:r>
              <a:rPr lang="it-IT" sz="2800" dirty="0" smtClean="0"/>
              <a:t>opera </a:t>
            </a:r>
            <a:r>
              <a:rPr lang="it-IT" sz="2800" dirty="0"/>
              <a:t>di John William </a:t>
            </a:r>
            <a:r>
              <a:rPr lang="it-IT" sz="2800" dirty="0" smtClean="0"/>
              <a:t>Waterhouse</a:t>
            </a:r>
          </a:p>
          <a:p>
            <a:r>
              <a:rPr lang="it-IT" sz="2800" dirty="0" smtClean="0"/>
              <a:t> </a:t>
            </a:r>
            <a:r>
              <a:rPr lang="it-IT" sz="2800" dirty="0"/>
              <a:t>(1849-1917)</a:t>
            </a:r>
          </a:p>
        </p:txBody>
      </p:sp>
    </p:spTree>
    <p:extLst>
      <p:ext uri="{BB962C8B-B14F-4D97-AF65-F5344CB8AC3E}">
        <p14:creationId xmlns:p14="http://schemas.microsoft.com/office/powerpoint/2010/main" xmlns="" val="4070648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88641"/>
            <a:ext cx="8784976" cy="3970318"/>
          </a:xfrm>
          <a:prstGeom prst="rect">
            <a:avLst/>
          </a:prstGeom>
        </p:spPr>
        <p:txBody>
          <a:bodyPr wrap="square">
            <a:spAutoFit/>
          </a:bodyPr>
          <a:lstStyle/>
          <a:p>
            <a:pPr algn="just"/>
            <a:endParaRPr lang="it-IT" sz="2800" dirty="0" smtClean="0"/>
          </a:p>
          <a:p>
            <a:pPr algn="just"/>
            <a:endParaRPr lang="it-IT" sz="2800" dirty="0"/>
          </a:p>
          <a:p>
            <a:pPr algn="just"/>
            <a:r>
              <a:rPr lang="it-IT" sz="2800" dirty="0" smtClean="0"/>
              <a:t>Dopo il suo racconto, Odisseo viene portato ad Itaca d a una nave dei Feaci. La dea Atena traveste Odisseo da anziano mendicante. </a:t>
            </a:r>
            <a:r>
              <a:rPr lang="it-IT" sz="2800" dirty="0" err="1" smtClean="0"/>
              <a:t>Eumeo</a:t>
            </a:r>
            <a:r>
              <a:rPr lang="it-IT" sz="2800" dirty="0" smtClean="0"/>
              <a:t>, guardiano dei porci che gli era rimasto fedele, gli racconta del comportamento insolente dei pretendenti di Penelope. A Telemaco, tornato da Sparta e scampato all’agguato, Odisseo rivela la sua identità. Insieme organizzano la vendetta…</a:t>
            </a:r>
            <a:endParaRPr lang="it-IT" sz="2800" dirty="0"/>
          </a:p>
        </p:txBody>
      </p:sp>
    </p:spTree>
    <p:extLst>
      <p:ext uri="{BB962C8B-B14F-4D97-AF65-F5344CB8AC3E}">
        <p14:creationId xmlns:p14="http://schemas.microsoft.com/office/powerpoint/2010/main" xmlns="" val="35721357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620688"/>
            <a:ext cx="8424936" cy="1384995"/>
          </a:xfrm>
          <a:prstGeom prst="rect">
            <a:avLst/>
          </a:prstGeom>
          <a:noFill/>
        </p:spPr>
        <p:txBody>
          <a:bodyPr wrap="square" rtlCol="0">
            <a:spAutoFit/>
          </a:bodyPr>
          <a:lstStyle/>
          <a:p>
            <a:r>
              <a:rPr lang="it-IT" sz="2800" dirty="0" smtClean="0"/>
              <a:t>Odisseo viene riconosciuto prima dal vecchio cane Argo, poi dall’anziana nutrice </a:t>
            </a:r>
            <a:r>
              <a:rPr lang="it-IT" sz="2800" dirty="0" err="1" smtClean="0"/>
              <a:t>Euriclea</a:t>
            </a:r>
            <a:r>
              <a:rPr lang="it-IT" sz="2800" dirty="0" smtClean="0"/>
              <a:t>…  </a:t>
            </a:r>
          </a:p>
          <a:p>
            <a:endParaRPr lang="it-IT" sz="28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703034"/>
            <a:ext cx="6381841" cy="486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6633361" y="2996952"/>
            <a:ext cx="2403135" cy="3416320"/>
          </a:xfrm>
          <a:prstGeom prst="rect">
            <a:avLst/>
          </a:prstGeom>
          <a:noFill/>
        </p:spPr>
        <p:txBody>
          <a:bodyPr wrap="square" rtlCol="0">
            <a:spAutoFit/>
          </a:bodyPr>
          <a:lstStyle/>
          <a:p>
            <a:r>
              <a:rPr lang="it-IT" sz="2400" dirty="0"/>
              <a:t>Ulisse </a:t>
            </a:r>
            <a:endParaRPr lang="it-IT" sz="2400" dirty="0" smtClean="0"/>
          </a:p>
          <a:p>
            <a:r>
              <a:rPr lang="it-IT" sz="2400" dirty="0" smtClean="0"/>
              <a:t>riconosciuto </a:t>
            </a:r>
          </a:p>
          <a:p>
            <a:r>
              <a:rPr lang="it-IT" sz="2400" dirty="0" smtClean="0"/>
              <a:t>da </a:t>
            </a:r>
            <a:r>
              <a:rPr lang="it-IT" sz="2400" dirty="0" err="1" smtClean="0"/>
              <a:t>Euriclea</a:t>
            </a:r>
            <a:r>
              <a:rPr lang="it-IT" sz="2400" dirty="0" smtClean="0"/>
              <a:t> (1849)</a:t>
            </a:r>
          </a:p>
          <a:p>
            <a:endParaRPr lang="it-IT" sz="2400" dirty="0"/>
          </a:p>
          <a:p>
            <a:r>
              <a:rPr lang="it-IT" sz="2400" dirty="0" smtClean="0"/>
              <a:t>William </a:t>
            </a:r>
            <a:r>
              <a:rPr lang="it-IT" sz="2400" dirty="0" err="1" smtClean="0"/>
              <a:t>Adolphe</a:t>
            </a:r>
            <a:endParaRPr lang="it-IT" sz="2400" dirty="0" smtClean="0"/>
          </a:p>
          <a:p>
            <a:r>
              <a:rPr lang="it-IT" sz="2400" dirty="0" err="1" smtClean="0"/>
              <a:t>Bougereau</a:t>
            </a:r>
            <a:endParaRPr lang="it-IT" sz="2400" dirty="0" smtClean="0"/>
          </a:p>
          <a:p>
            <a:r>
              <a:rPr lang="it-IT" sz="2400" dirty="0" smtClean="0"/>
              <a:t>Museo di La </a:t>
            </a:r>
            <a:r>
              <a:rPr lang="it-IT" sz="2400" dirty="0" err="1" smtClean="0"/>
              <a:t>Rochelle</a:t>
            </a:r>
            <a:endParaRPr lang="it-IT" sz="2400" dirty="0"/>
          </a:p>
        </p:txBody>
      </p:sp>
    </p:spTree>
    <p:extLst>
      <p:ext uri="{BB962C8B-B14F-4D97-AF65-F5344CB8AC3E}">
        <p14:creationId xmlns:p14="http://schemas.microsoft.com/office/powerpoint/2010/main" xmlns="" val="106304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548680"/>
            <a:ext cx="8938288" cy="5447645"/>
          </a:xfrm>
          <a:prstGeom prst="rect">
            <a:avLst/>
          </a:prstGeom>
          <a:noFill/>
        </p:spPr>
        <p:txBody>
          <a:bodyPr wrap="square" rtlCol="0">
            <a:spAutoFit/>
          </a:bodyPr>
          <a:lstStyle/>
          <a:p>
            <a:pPr algn="just"/>
            <a:r>
              <a:rPr lang="it-IT" sz="3200" dirty="0" smtClean="0"/>
              <a:t>Penelope comunica ad </a:t>
            </a:r>
            <a:r>
              <a:rPr lang="it-IT" sz="3200" dirty="0" err="1" smtClean="0"/>
              <a:t>Euriclea</a:t>
            </a:r>
            <a:r>
              <a:rPr lang="it-IT" sz="3200" dirty="0" smtClean="0"/>
              <a:t> la sua decisione di sposare colui che il giorno successivo avesse teso l’arco di </a:t>
            </a:r>
            <a:r>
              <a:rPr lang="it-IT" sz="3200" dirty="0"/>
              <a:t>O</a:t>
            </a:r>
            <a:r>
              <a:rPr lang="it-IT" sz="3200" dirty="0" smtClean="0"/>
              <a:t>disseo e tirato una freccia attraverso 12 scuri allineate. Il giorno dopo solo Odisseo riesce a incurvare l’arco e tira una freccia attraverso le scuri. Poi colpisce </a:t>
            </a:r>
            <a:r>
              <a:rPr lang="it-IT" sz="3200" dirty="0" err="1" smtClean="0"/>
              <a:t>Antinoo</a:t>
            </a:r>
            <a:r>
              <a:rPr lang="it-IT" sz="3200" dirty="0" smtClean="0"/>
              <a:t> e con l’aiuto di Telemaco ed </a:t>
            </a:r>
            <a:r>
              <a:rPr lang="it-IT" sz="3200" dirty="0" err="1" smtClean="0"/>
              <a:t>Eumeo</a:t>
            </a:r>
            <a:r>
              <a:rPr lang="it-IT" sz="3200" dirty="0" smtClean="0"/>
              <a:t> uccide tutti gli altri pretendenti… </a:t>
            </a:r>
          </a:p>
          <a:p>
            <a:pPr algn="just"/>
            <a:r>
              <a:rPr lang="it-IT" sz="3200" dirty="0" smtClean="0"/>
              <a:t>Penelope si convince che lo straniero è proprio suo marito perché l’eroe conosce le caratteristiche della costruzione del letto nuziale…</a:t>
            </a:r>
          </a:p>
          <a:p>
            <a:r>
              <a:rPr lang="it-IT" sz="2800" dirty="0" smtClean="0"/>
              <a:t>  </a:t>
            </a:r>
            <a:endParaRPr lang="it-IT" sz="2800" dirty="0"/>
          </a:p>
        </p:txBody>
      </p:sp>
    </p:spTree>
    <p:extLst>
      <p:ext uri="{BB962C8B-B14F-4D97-AF65-F5344CB8AC3E}">
        <p14:creationId xmlns:p14="http://schemas.microsoft.com/office/powerpoint/2010/main" xmlns="" val="2409946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11627" y="908720"/>
            <a:ext cx="7248805" cy="42347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476672"/>
            <a:ext cx="3888432" cy="5796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5580112" y="2708920"/>
            <a:ext cx="3437360" cy="1261884"/>
          </a:xfrm>
          <a:prstGeom prst="rect">
            <a:avLst/>
          </a:prstGeom>
          <a:noFill/>
        </p:spPr>
        <p:txBody>
          <a:bodyPr wrap="square" rtlCol="0">
            <a:spAutoFit/>
          </a:bodyPr>
          <a:lstStyle/>
          <a:p>
            <a:r>
              <a:rPr lang="it-IT" sz="2800" dirty="0" smtClean="0"/>
              <a:t>Laerte e Penelope</a:t>
            </a:r>
          </a:p>
          <a:p>
            <a:r>
              <a:rPr lang="it-IT" sz="2400" i="1" dirty="0" smtClean="0"/>
              <a:t>Miniatura francese del ‘400</a:t>
            </a:r>
            <a:endParaRPr lang="it-IT" sz="2400" i="1" dirty="0"/>
          </a:p>
        </p:txBody>
      </p:sp>
    </p:spTree>
    <p:extLst>
      <p:ext uri="{BB962C8B-B14F-4D97-AF65-F5344CB8AC3E}">
        <p14:creationId xmlns:p14="http://schemas.microsoft.com/office/powerpoint/2010/main" xmlns="" val="28524289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4465" y="390778"/>
            <a:ext cx="8910784" cy="1815882"/>
          </a:xfrm>
          <a:prstGeom prst="rect">
            <a:avLst/>
          </a:prstGeom>
          <a:noFill/>
        </p:spPr>
        <p:txBody>
          <a:bodyPr wrap="square" rtlCol="0">
            <a:spAutoFit/>
          </a:bodyPr>
          <a:lstStyle/>
          <a:p>
            <a:r>
              <a:rPr lang="it-IT" sz="2800" dirty="0" smtClean="0"/>
              <a:t>Vengono  sconfitti e respinti i parenti dei Proci . </a:t>
            </a:r>
          </a:p>
          <a:p>
            <a:r>
              <a:rPr lang="it-IT" sz="2800" dirty="0" smtClean="0"/>
              <a:t>La dea Atena mette fine alla catena di sangue…</a:t>
            </a:r>
          </a:p>
          <a:p>
            <a:endParaRPr lang="it-IT" sz="2800" dirty="0" smtClean="0"/>
          </a:p>
          <a:p>
            <a:endParaRPr lang="it-IT" sz="28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656" y="1298719"/>
            <a:ext cx="4360427" cy="543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asellaDiTesto 2"/>
          <p:cNvSpPr txBox="1"/>
          <p:nvPr/>
        </p:nvSpPr>
        <p:spPr>
          <a:xfrm>
            <a:off x="4665083" y="2492896"/>
            <a:ext cx="10242203" cy="1815882"/>
          </a:xfrm>
          <a:prstGeom prst="rect">
            <a:avLst/>
          </a:prstGeom>
          <a:noFill/>
        </p:spPr>
        <p:txBody>
          <a:bodyPr wrap="square" rtlCol="0">
            <a:spAutoFit/>
          </a:bodyPr>
          <a:lstStyle/>
          <a:p>
            <a:r>
              <a:rPr lang="it-IT" sz="2800" dirty="0"/>
              <a:t>Copia moderna </a:t>
            </a:r>
            <a:r>
              <a:rPr lang="it-IT" sz="2800" dirty="0" smtClean="0"/>
              <a:t>e </a:t>
            </a:r>
            <a:r>
              <a:rPr lang="it-IT" sz="2800" dirty="0"/>
              <a:t>policroma </a:t>
            </a:r>
            <a:endParaRPr lang="it-IT" sz="2800" dirty="0" smtClean="0"/>
          </a:p>
          <a:p>
            <a:r>
              <a:rPr lang="it-IT" sz="2800" dirty="0" smtClean="0"/>
              <a:t>della </a:t>
            </a:r>
            <a:r>
              <a:rPr lang="it-IT" sz="2800" dirty="0"/>
              <a:t>colossale </a:t>
            </a:r>
            <a:r>
              <a:rPr lang="it-IT" sz="2800" dirty="0" smtClean="0"/>
              <a:t>Atena </a:t>
            </a:r>
          </a:p>
          <a:p>
            <a:r>
              <a:rPr lang="it-IT" sz="2800" dirty="0" err="1" smtClean="0"/>
              <a:t>Parthenos</a:t>
            </a:r>
            <a:r>
              <a:rPr lang="it-IT" sz="2800" dirty="0" smtClean="0"/>
              <a:t> </a:t>
            </a:r>
            <a:r>
              <a:rPr lang="it-IT" sz="2800" dirty="0"/>
              <a:t>crisoelefantina </a:t>
            </a:r>
            <a:endParaRPr lang="it-IT" sz="2800" dirty="0" smtClean="0"/>
          </a:p>
          <a:p>
            <a:r>
              <a:rPr lang="it-IT" sz="2800" dirty="0" smtClean="0"/>
              <a:t>di Fidia.</a:t>
            </a:r>
            <a:endParaRPr lang="it-IT" sz="2800" dirty="0"/>
          </a:p>
        </p:txBody>
      </p:sp>
    </p:spTree>
    <p:extLst>
      <p:ext uri="{BB962C8B-B14F-4D97-AF65-F5344CB8AC3E}">
        <p14:creationId xmlns:p14="http://schemas.microsoft.com/office/powerpoint/2010/main" xmlns="" val="3984594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20" y="332655"/>
            <a:ext cx="6987599" cy="57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asellaDiTesto 1"/>
          <p:cNvSpPr txBox="1"/>
          <p:nvPr/>
        </p:nvSpPr>
        <p:spPr>
          <a:xfrm>
            <a:off x="107504" y="4653136"/>
            <a:ext cx="8640960" cy="1384995"/>
          </a:xfrm>
          <a:prstGeom prst="rect">
            <a:avLst/>
          </a:prstGeom>
          <a:noFill/>
        </p:spPr>
        <p:txBody>
          <a:bodyPr wrap="square" rtlCol="0">
            <a:spAutoFit/>
          </a:bodyPr>
          <a:lstStyle/>
          <a:p>
            <a:endParaRPr lang="it-IT" sz="2800" dirty="0" smtClean="0"/>
          </a:p>
          <a:p>
            <a:r>
              <a:rPr lang="it-IT" sz="2800" dirty="0" smtClean="0"/>
              <a:t>La strage dei Proci da un cratere magnogreco (Campania, forse Capua, 330 a.C. circa, conservato al Louvre)</a:t>
            </a:r>
            <a:endParaRPr lang="it-IT" sz="2800" dirty="0"/>
          </a:p>
        </p:txBody>
      </p:sp>
    </p:spTree>
    <p:extLst>
      <p:ext uri="{BB962C8B-B14F-4D97-AF65-F5344CB8AC3E}">
        <p14:creationId xmlns:p14="http://schemas.microsoft.com/office/powerpoint/2010/main" xmlns="" val="142023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332657"/>
            <a:ext cx="8568952" cy="6555641"/>
          </a:xfrm>
          <a:prstGeom prst="rect">
            <a:avLst/>
          </a:prstGeom>
        </p:spPr>
        <p:txBody>
          <a:bodyPr wrap="square">
            <a:spAutoFit/>
          </a:bodyPr>
          <a:lstStyle/>
          <a:p>
            <a:pPr algn="just"/>
            <a:r>
              <a:rPr lang="it-IT" sz="2800" dirty="0" smtClean="0"/>
              <a:t>Secondo il racconto dell'</a:t>
            </a:r>
            <a:r>
              <a:rPr lang="it-IT" sz="2800" i="1" dirty="0" smtClean="0"/>
              <a:t>Odissea</a:t>
            </a:r>
            <a:r>
              <a:rPr lang="it-IT" sz="2800" dirty="0" smtClean="0"/>
              <a:t> di Omero Calipso era figlia di Atlante e viveva sull'isola di </a:t>
            </a:r>
            <a:r>
              <a:rPr lang="it-IT" sz="2800" dirty="0" err="1" smtClean="0"/>
              <a:t>Ogigia</a:t>
            </a:r>
            <a:r>
              <a:rPr lang="it-IT" sz="2800" dirty="0" smtClean="0"/>
              <a:t>, che gli autori pongono nell'Occidente mediterraneo e che è simile alla penisola di Ceuta, di fronte a Gibilterra . Anche una grotta in riva al mare, nell'isola di </a:t>
            </a:r>
            <a:r>
              <a:rPr lang="it-IT" sz="2800" dirty="0" err="1" smtClean="0"/>
              <a:t>Ogigia</a:t>
            </a:r>
            <a:r>
              <a:rPr lang="it-IT" sz="2800" dirty="0" smtClean="0"/>
              <a:t>, viene indicata come la dimora di Calipso. Donna bellissima e immortale, Calipso fu punita dagli dei per essersi schierata dalla parte del padre nella </a:t>
            </a:r>
            <a:r>
              <a:rPr lang="it-IT" sz="2800" i="1" dirty="0" smtClean="0"/>
              <a:t>Titanomachia. </a:t>
            </a:r>
            <a:r>
              <a:rPr lang="it-IT" sz="2800" dirty="0" smtClean="0"/>
              <a:t>Fu costretta a rimanere sull'isola di </a:t>
            </a:r>
            <a:r>
              <a:rPr lang="it-IT" sz="2800" dirty="0" err="1" smtClean="0"/>
              <a:t>Ogigia</a:t>
            </a:r>
            <a:r>
              <a:rPr lang="it-IT" sz="2800" dirty="0" smtClean="0"/>
              <a:t>, dove le </a:t>
            </a:r>
            <a:r>
              <a:rPr lang="it-IT" sz="2800" i="1" dirty="0" smtClean="0"/>
              <a:t>Moire</a:t>
            </a:r>
            <a:r>
              <a:rPr lang="it-IT" sz="2800" dirty="0" smtClean="0"/>
              <a:t> mandavano uomini bellissimi ed eroici di cui Calipso non faceva che innamorarsi, ma che poi dovevano partire. </a:t>
            </a:r>
          </a:p>
          <a:p>
            <a:pPr algn="just"/>
            <a:r>
              <a:rPr lang="it-IT" sz="2800" dirty="0" smtClean="0"/>
              <a:t>Le </a:t>
            </a:r>
            <a:r>
              <a:rPr lang="it-IT" sz="2800" i="1" dirty="0" smtClean="0"/>
              <a:t>Moire</a:t>
            </a:r>
            <a:r>
              <a:rPr lang="it-IT" sz="2800" dirty="0" smtClean="0"/>
              <a:t>, chiamate anche parche romane, figlie del Dio Zeus, avevano il compito di tessere il filo del fato degli uomini, e svolgerlo, ed alla fine di tagliarlo con la morte degli stessi.</a:t>
            </a:r>
            <a:endParaRPr lang="it-IT" sz="2800" dirty="0"/>
          </a:p>
        </p:txBody>
      </p:sp>
    </p:spTree>
    <p:extLst>
      <p:ext uri="{BB962C8B-B14F-4D97-AF65-F5344CB8AC3E}">
        <p14:creationId xmlns:p14="http://schemas.microsoft.com/office/powerpoint/2010/main" xmlns="" val="3709576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16633"/>
            <a:ext cx="8640960" cy="6555641"/>
          </a:xfrm>
          <a:prstGeom prst="rect">
            <a:avLst/>
          </a:prstGeom>
        </p:spPr>
        <p:txBody>
          <a:bodyPr wrap="square">
            <a:spAutoFit/>
          </a:bodyPr>
          <a:lstStyle/>
          <a:p>
            <a:pPr algn="just"/>
            <a:r>
              <a:rPr lang="it-IT" sz="2800" dirty="0" smtClean="0"/>
              <a:t>Le Moire erano tre ed erano figlie del grande Zeus e di Temi. Delle Moire </a:t>
            </a:r>
            <a:r>
              <a:rPr lang="it-IT" sz="2800" dirty="0" err="1" smtClean="0"/>
              <a:t>Cloto</a:t>
            </a:r>
            <a:r>
              <a:rPr lang="it-IT" sz="2800" dirty="0" smtClean="0"/>
              <a:t> (significa “</a:t>
            </a:r>
            <a:r>
              <a:rPr lang="it-IT" sz="2800" i="1" dirty="0" smtClean="0"/>
              <a:t>io filo</a:t>
            </a:r>
            <a:r>
              <a:rPr lang="it-IT" sz="2800" dirty="0" smtClean="0"/>
              <a:t>”), la più giovane delle tre, aveva il compito di filare il filo o stame della vita. Insieme a lei Lachesi, ossia “</a:t>
            </a:r>
            <a:r>
              <a:rPr lang="it-IT" sz="2800" i="1" dirty="0" smtClean="0"/>
              <a:t>destino</a:t>
            </a:r>
            <a:r>
              <a:rPr lang="it-IT" sz="2800" dirty="0" smtClean="0"/>
              <a:t>”,  aveva il compito di decidere quanto filo dovesse spettare  ad ogni uomo e  quindi ne decideva le sorti. Il filo era intessuto con fili d’oro e neri che andavano a segnare i giorni belli con l’oro e quelli brutti con il nero. Atropo era figlia, secondo una versione, della Notte o, secondo un'altra, di Zeus e di Temi (o Mnemosine). significa “inflessibile”, la più anziana delle tre, con grandi forbici recide il filo della vita e tra le tre era la più piccola di statura. Atropo non poteva  essere dissuasa dallo svolgere il suo compito. Il destino di ogni uomo, già intrecciato nello stame, non poteva essere modificato da nessuno, neanche dagli Dei in persona.</a:t>
            </a:r>
            <a:endParaRPr lang="it-IT" sz="2800" dirty="0"/>
          </a:p>
        </p:txBody>
      </p:sp>
    </p:spTree>
    <p:extLst>
      <p:ext uri="{BB962C8B-B14F-4D97-AF65-F5344CB8AC3E}">
        <p14:creationId xmlns:p14="http://schemas.microsoft.com/office/powerpoint/2010/main" xmlns="" val="3036078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0" y="7462"/>
            <a:ext cx="4027314" cy="4773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ttangolo 3"/>
          <p:cNvSpPr/>
          <p:nvPr/>
        </p:nvSpPr>
        <p:spPr>
          <a:xfrm>
            <a:off x="107504" y="2828836"/>
            <a:ext cx="8856984" cy="4031873"/>
          </a:xfrm>
          <a:prstGeom prst="rect">
            <a:avLst/>
          </a:prstGeom>
        </p:spPr>
        <p:txBody>
          <a:bodyPr wrap="square">
            <a:spAutoFit/>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smtClean="0"/>
          </a:p>
          <a:p>
            <a:pPr algn="just"/>
            <a:r>
              <a:rPr lang="it-IT" sz="2800" dirty="0" smtClean="0"/>
              <a:t> In Omero la Moira  è una sola, ma già in Esiodo sono tre: </a:t>
            </a:r>
            <a:r>
              <a:rPr lang="it-IT" sz="2800" dirty="0" err="1" smtClean="0"/>
              <a:t>Cloto</a:t>
            </a:r>
            <a:r>
              <a:rPr lang="it-IT" sz="2800" dirty="0" smtClean="0"/>
              <a:t>, la 'filatrice' della vita; Lachesi, la 'fissatrice della sorte' toccata all'uomo; Atropo, la 'irremovibile' fatalità della morte (citata anche in «Dei Sepolcri» del Foscolo v.</a:t>
            </a:r>
            <a:endParaRPr lang="it-IT" sz="2800" dirty="0"/>
          </a:p>
        </p:txBody>
      </p:sp>
    </p:spTree>
    <p:extLst>
      <p:ext uri="{BB962C8B-B14F-4D97-AF65-F5344CB8AC3E}">
        <p14:creationId xmlns:p14="http://schemas.microsoft.com/office/powerpoint/2010/main" xmlns="" val="2546347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908720"/>
            <a:ext cx="8640960" cy="4524315"/>
          </a:xfrm>
          <a:prstGeom prst="rect">
            <a:avLst/>
          </a:prstGeom>
        </p:spPr>
        <p:txBody>
          <a:bodyPr wrap="square">
            <a:spAutoFit/>
          </a:bodyPr>
          <a:lstStyle/>
          <a:p>
            <a:pPr algn="just"/>
            <a:r>
              <a:rPr lang="it-IT" sz="3600" i="1" dirty="0" smtClean="0"/>
              <a:t>«Dei Sepolcri» </a:t>
            </a:r>
            <a:r>
              <a:rPr lang="it-IT" sz="3600" dirty="0" smtClean="0"/>
              <a:t>di Ugo Foscolo, vv.241-244: </a:t>
            </a:r>
          </a:p>
          <a:p>
            <a:pPr algn="just"/>
            <a:endParaRPr lang="it-IT" sz="3600" i="1" dirty="0" smtClean="0"/>
          </a:p>
          <a:p>
            <a:pPr algn="just"/>
            <a:r>
              <a:rPr lang="it-IT" sz="3600" i="1" dirty="0" smtClean="0"/>
              <a:t>Però che quando Elettra </a:t>
            </a:r>
            <a:r>
              <a:rPr lang="it-IT" sz="3600" i="1" dirty="0" err="1" smtClean="0"/>
              <a:t>udí</a:t>
            </a:r>
            <a:r>
              <a:rPr lang="it-IT" sz="3600" i="1" dirty="0" smtClean="0"/>
              <a:t> la Parca</a:t>
            </a:r>
          </a:p>
          <a:p>
            <a:pPr algn="just"/>
            <a:r>
              <a:rPr lang="it-IT" sz="3600" i="1" dirty="0" smtClean="0"/>
              <a:t>che lei dalle vitali aure del giorno</a:t>
            </a:r>
          </a:p>
          <a:p>
            <a:pPr algn="just"/>
            <a:r>
              <a:rPr lang="it-IT" sz="3600" i="1" dirty="0" smtClean="0"/>
              <a:t>chiamava </a:t>
            </a:r>
            <a:r>
              <a:rPr lang="it-IT" sz="3600" i="1" dirty="0" err="1" smtClean="0"/>
              <a:t>a'</a:t>
            </a:r>
            <a:r>
              <a:rPr lang="it-IT" sz="3600" i="1" dirty="0" smtClean="0"/>
              <a:t> cori dell'Eliso, a Giove</a:t>
            </a:r>
          </a:p>
          <a:p>
            <a:pPr algn="just"/>
            <a:r>
              <a:rPr lang="it-IT" sz="3600" i="1" dirty="0" smtClean="0"/>
              <a:t>mandò il voto supremo: </a:t>
            </a:r>
          </a:p>
          <a:p>
            <a:pPr algn="just"/>
            <a:endParaRPr lang="it-IT" sz="3600" i="1" dirty="0"/>
          </a:p>
          <a:p>
            <a:pPr algn="just"/>
            <a:r>
              <a:rPr lang="it-IT" sz="3600" i="1" dirty="0" smtClean="0"/>
              <a:t>……..</a:t>
            </a:r>
            <a:endParaRPr lang="it-IT" sz="3600" i="1" dirty="0"/>
          </a:p>
        </p:txBody>
      </p:sp>
    </p:spTree>
    <p:extLst>
      <p:ext uri="{BB962C8B-B14F-4D97-AF65-F5344CB8AC3E}">
        <p14:creationId xmlns:p14="http://schemas.microsoft.com/office/powerpoint/2010/main" xmlns="" val="961595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16632"/>
            <a:ext cx="8568952" cy="5509200"/>
          </a:xfrm>
          <a:prstGeom prst="rect">
            <a:avLst/>
          </a:prstGeom>
        </p:spPr>
        <p:txBody>
          <a:bodyPr wrap="square">
            <a:spAutoFit/>
          </a:bodyPr>
          <a:lstStyle/>
          <a:p>
            <a:pPr algn="just"/>
            <a:endParaRPr lang="it-IT" sz="3200" dirty="0" smtClean="0"/>
          </a:p>
          <a:p>
            <a:pPr algn="just"/>
            <a:endParaRPr lang="it-IT" sz="3200" dirty="0"/>
          </a:p>
          <a:p>
            <a:pPr algn="just"/>
            <a:r>
              <a:rPr lang="it-IT" sz="3200" dirty="0" smtClean="0"/>
              <a:t>L'</a:t>
            </a:r>
            <a:r>
              <a:rPr lang="it-IT" sz="3200" i="1" dirty="0" smtClean="0"/>
              <a:t>Odissea</a:t>
            </a:r>
            <a:r>
              <a:rPr lang="it-IT" sz="3200" dirty="0" smtClean="0"/>
              <a:t> narra il lungo viaggio (il </a:t>
            </a:r>
            <a:r>
              <a:rPr lang="it-IT" sz="3200" i="1" dirty="0" err="1" smtClean="0"/>
              <a:t>nòstos</a:t>
            </a:r>
            <a:r>
              <a:rPr lang="it-IT" sz="3200" dirty="0" smtClean="0"/>
              <a:t>) compiuto da Odisseo (Ulisse per i Latini) per ritornare in patria, a Itaca, dopo l’espugnazione della città di Troia. L’opera presenta anche le vicende successive alla morte di Ettore, con cui l’Iliade si concludeva, come la conquista della città di Troia, avvenuta attraverso l’inganno del cavallo escogitato dal nostro protagonista. Il poema è costituito, come l’Iliade, da 24 libri in esametri. </a:t>
            </a:r>
            <a:endParaRPr lang="it-IT" sz="3200" dirty="0"/>
          </a:p>
        </p:txBody>
      </p:sp>
    </p:spTree>
    <p:extLst>
      <p:ext uri="{BB962C8B-B14F-4D97-AF65-F5344CB8AC3E}">
        <p14:creationId xmlns:p14="http://schemas.microsoft.com/office/powerpoint/2010/main" xmlns="" val="3860460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Elementa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3112</Words>
  <Application>Microsoft Office PowerPoint</Application>
  <PresentationFormat>Presentazione su schermo (4:3)</PresentationFormat>
  <Paragraphs>130</Paragraphs>
  <Slides>46</Slides>
  <Notes>0</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Tema di Office</vt:lpstr>
      <vt:lpstr>T.U 46 Il viaggio di Abramo e quello di Ulisse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 46 Il viaggio di Abramo e quello di Ulisse</dc:title>
  <dc:creator>Vertova</dc:creator>
  <cp:lastModifiedBy>Hp</cp:lastModifiedBy>
  <cp:revision>44</cp:revision>
  <dcterms:created xsi:type="dcterms:W3CDTF">2022-12-19T11:13:55Z</dcterms:created>
  <dcterms:modified xsi:type="dcterms:W3CDTF">2023-01-13T16:20:12Z</dcterms:modified>
</cp:coreProperties>
</file>