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54"/>
  </p:normalViewPr>
  <p:slideViewPr>
    <p:cSldViewPr snapToGrid="0">
      <p:cViewPr varScale="1">
        <p:scale>
          <a:sx n="104" d="100"/>
          <a:sy n="104" d="100"/>
        </p:scale>
        <p:origin x="896"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AD96F2-02BD-E71F-EFBD-14FECCF2D331}"/>
              </a:ext>
            </a:extLst>
          </p:cNvPr>
          <p:cNvSpPr>
            <a:spLocks noGrp="1"/>
          </p:cNvSpPr>
          <p:nvPr>
            <p:ph type="ctrTitle"/>
          </p:nvPr>
        </p:nvSpPr>
        <p:spPr>
          <a:xfrm>
            <a:off x="1524000" y="1122362"/>
            <a:ext cx="7172325" cy="3152251"/>
          </a:xfrm>
        </p:spPr>
        <p:txBody>
          <a:bodyPr anchor="b">
            <a:normAutofit/>
          </a:bodyPr>
          <a:lstStyle>
            <a:lvl1pPr algn="l">
              <a:defRPr sz="2800"/>
            </a:lvl1pPr>
          </a:lstStyle>
          <a:p>
            <a:r>
              <a:rPr lang="en-US" dirty="0"/>
              <a:t>Click to edit Master title style</a:t>
            </a:r>
          </a:p>
        </p:txBody>
      </p:sp>
      <p:sp>
        <p:nvSpPr>
          <p:cNvPr id="3" name="Subtitle 2">
            <a:extLst>
              <a:ext uri="{FF2B5EF4-FFF2-40B4-BE49-F238E27FC236}">
                <a16:creationId xmlns:a16="http://schemas.microsoft.com/office/drawing/2014/main" id="{BBE90113-E8E1-4E48-41BC-583802BFC956}"/>
              </a:ext>
            </a:extLst>
          </p:cNvPr>
          <p:cNvSpPr>
            <a:spLocks noGrp="1"/>
          </p:cNvSpPr>
          <p:nvPr>
            <p:ph type="subTitle" idx="1"/>
          </p:nvPr>
        </p:nvSpPr>
        <p:spPr>
          <a:xfrm>
            <a:off x="1524000" y="4920137"/>
            <a:ext cx="7172325" cy="1122363"/>
          </a:xfrm>
        </p:spPr>
        <p:txBody>
          <a:bodyPr>
            <a:normAutofit/>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FFAC7EE5-BFF0-D779-4261-E239DB450A69}"/>
              </a:ext>
            </a:extLst>
          </p:cNvPr>
          <p:cNvSpPr>
            <a:spLocks noGrp="1"/>
          </p:cNvSpPr>
          <p:nvPr>
            <p:ph type="dt" sz="half" idx="10"/>
          </p:nvPr>
        </p:nvSpPr>
        <p:spPr/>
        <p:txBody>
          <a:bodyPr/>
          <a:lstStyle/>
          <a:p>
            <a:fld id="{9D0D92BC-42A9-434B-8530-ADBF4485E407}" type="datetimeFigureOut">
              <a:rPr lang="en-US" smtClean="0"/>
              <a:t>1/4/23</a:t>
            </a:fld>
            <a:endParaRPr lang="en-US"/>
          </a:p>
        </p:txBody>
      </p:sp>
      <p:sp>
        <p:nvSpPr>
          <p:cNvPr id="5" name="Footer Placeholder 4">
            <a:extLst>
              <a:ext uri="{FF2B5EF4-FFF2-40B4-BE49-F238E27FC236}">
                <a16:creationId xmlns:a16="http://schemas.microsoft.com/office/drawing/2014/main" id="{63789492-34ED-FE24-4F29-E4C8F5497BE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FB0C886-7F1E-7BC1-9A9E-B24C2AC2F0F5}"/>
              </a:ext>
            </a:extLst>
          </p:cNvPr>
          <p:cNvSpPr>
            <a:spLocks noGrp="1"/>
          </p:cNvSpPr>
          <p:nvPr>
            <p:ph type="sldNum" sz="quarter" idx="12"/>
          </p:nvPr>
        </p:nvSpPr>
        <p:spPr/>
        <p:txBody>
          <a:bodyPr/>
          <a:lstStyle/>
          <a:p>
            <a:fld id="{A0289F9E-9962-4B7B-BA18-A15907CCC6BF}" type="slidenum">
              <a:rPr lang="en-US" smtClean="0"/>
              <a:t>‹N›</a:t>
            </a:fld>
            <a:endParaRPr lang="en-US"/>
          </a:p>
        </p:txBody>
      </p:sp>
      <p:cxnSp>
        <p:nvCxnSpPr>
          <p:cNvPr id="8" name="Straight Connector 7">
            <a:extLst>
              <a:ext uri="{FF2B5EF4-FFF2-40B4-BE49-F238E27FC236}">
                <a16:creationId xmlns:a16="http://schemas.microsoft.com/office/drawing/2014/main" id="{1C74AEE6-9CA7-5247-DC34-99634247DF50}"/>
              </a:ext>
            </a:extLst>
          </p:cNvPr>
          <p:cNvCxnSpPr>
            <a:cxnSpLocks/>
          </p:cNvCxnSpPr>
          <p:nvPr/>
        </p:nvCxnSpPr>
        <p:spPr>
          <a:xfrm>
            <a:off x="1638300" y="4596637"/>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010117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2F4143-3C41-D626-8F64-36A9C9F1A606}"/>
              </a:ext>
            </a:extLst>
          </p:cNvPr>
          <p:cNvSpPr>
            <a:spLocks noGrp="1"/>
          </p:cNvSpPr>
          <p:nvPr>
            <p:ph type="title"/>
          </p:nvPr>
        </p:nvSpPr>
        <p:spPr>
          <a:xfrm>
            <a:off x="952500" y="914400"/>
            <a:ext cx="9962791" cy="990600"/>
          </a:xfr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452C4FB-B560-A0FC-6435-952981BC9A1D}"/>
              </a:ext>
            </a:extLst>
          </p:cNvPr>
          <p:cNvSpPr>
            <a:spLocks noGrp="1"/>
          </p:cNvSpPr>
          <p:nvPr>
            <p:ph type="body" orient="vert" idx="1"/>
          </p:nvPr>
        </p:nvSpPr>
        <p:spPr>
          <a:xfrm>
            <a:off x="952500" y="2285997"/>
            <a:ext cx="9962791" cy="3890965"/>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B87CEC4F-0A90-11E2-E43E-B9E765AFBD3A}"/>
              </a:ext>
            </a:extLst>
          </p:cNvPr>
          <p:cNvSpPr>
            <a:spLocks noGrp="1"/>
          </p:cNvSpPr>
          <p:nvPr>
            <p:ph type="dt" sz="half" idx="10"/>
          </p:nvPr>
        </p:nvSpPr>
        <p:spPr/>
        <p:txBody>
          <a:bodyPr/>
          <a:lstStyle/>
          <a:p>
            <a:fld id="{9D0D92BC-42A9-434B-8530-ADBF4485E407}" type="datetimeFigureOut">
              <a:rPr lang="en-US" smtClean="0"/>
              <a:t>1/4/23</a:t>
            </a:fld>
            <a:endParaRPr lang="en-US"/>
          </a:p>
        </p:txBody>
      </p:sp>
      <p:sp>
        <p:nvSpPr>
          <p:cNvPr id="5" name="Footer Placeholder 4">
            <a:extLst>
              <a:ext uri="{FF2B5EF4-FFF2-40B4-BE49-F238E27FC236}">
                <a16:creationId xmlns:a16="http://schemas.microsoft.com/office/drawing/2014/main" id="{51B2A5B4-1D77-B0AC-49E7-CAE9556B1CC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1396EF9-2FDA-8E87-D546-8840CEBF038C}"/>
              </a:ext>
            </a:extLst>
          </p:cNvPr>
          <p:cNvSpPr>
            <a:spLocks noGrp="1"/>
          </p:cNvSpPr>
          <p:nvPr>
            <p:ph type="sldNum" sz="quarter" idx="12"/>
          </p:nvPr>
        </p:nvSpPr>
        <p:spPr/>
        <p:txBody>
          <a:bodyPr/>
          <a:lstStyle/>
          <a:p>
            <a:fld id="{A0289F9E-9962-4B7B-BA18-A15907CCC6BF}" type="slidenum">
              <a:rPr lang="en-US" smtClean="0"/>
              <a:t>‹N›</a:t>
            </a:fld>
            <a:endParaRPr lang="en-US"/>
          </a:p>
        </p:txBody>
      </p:sp>
    </p:spTree>
    <p:extLst>
      <p:ext uri="{BB962C8B-B14F-4D97-AF65-F5344CB8AC3E}">
        <p14:creationId xmlns:p14="http://schemas.microsoft.com/office/powerpoint/2010/main" val="30175245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4085AB7-38B3-7F80-0B2D-7960F5637521}"/>
              </a:ext>
            </a:extLst>
          </p:cNvPr>
          <p:cNvSpPr>
            <a:spLocks noGrp="1"/>
          </p:cNvSpPr>
          <p:nvPr>
            <p:ph type="title" orient="vert"/>
          </p:nvPr>
        </p:nvSpPr>
        <p:spPr>
          <a:xfrm>
            <a:off x="9224513" y="1052423"/>
            <a:ext cx="1771292" cy="4917056"/>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B5ADBDC3-E9EA-8699-B2E4-4C7784455BA8}"/>
              </a:ext>
            </a:extLst>
          </p:cNvPr>
          <p:cNvSpPr>
            <a:spLocks noGrp="1"/>
          </p:cNvSpPr>
          <p:nvPr>
            <p:ph type="body" orient="vert" idx="1"/>
          </p:nvPr>
        </p:nvSpPr>
        <p:spPr>
          <a:xfrm>
            <a:off x="1006414" y="1052424"/>
            <a:ext cx="7873043" cy="4917056"/>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6E1DBEDE-3A67-6FCA-25F3-B91F7C82ED89}"/>
              </a:ext>
            </a:extLst>
          </p:cNvPr>
          <p:cNvSpPr>
            <a:spLocks noGrp="1"/>
          </p:cNvSpPr>
          <p:nvPr>
            <p:ph type="dt" sz="half" idx="10"/>
          </p:nvPr>
        </p:nvSpPr>
        <p:spPr/>
        <p:txBody>
          <a:bodyPr/>
          <a:lstStyle/>
          <a:p>
            <a:fld id="{9D0D92BC-42A9-434B-8530-ADBF4485E407}" type="datetimeFigureOut">
              <a:rPr lang="en-US" smtClean="0"/>
              <a:t>1/4/23</a:t>
            </a:fld>
            <a:endParaRPr lang="en-US"/>
          </a:p>
        </p:txBody>
      </p:sp>
      <p:sp>
        <p:nvSpPr>
          <p:cNvPr id="5" name="Footer Placeholder 4">
            <a:extLst>
              <a:ext uri="{FF2B5EF4-FFF2-40B4-BE49-F238E27FC236}">
                <a16:creationId xmlns:a16="http://schemas.microsoft.com/office/drawing/2014/main" id="{BB9EFF51-4318-20EA-3A3A-8FE203B1A7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DCD9703-5BAD-DE95-98D9-0F30E7C09372}"/>
              </a:ext>
            </a:extLst>
          </p:cNvPr>
          <p:cNvSpPr>
            <a:spLocks noGrp="1"/>
          </p:cNvSpPr>
          <p:nvPr>
            <p:ph type="sldNum" sz="quarter" idx="12"/>
          </p:nvPr>
        </p:nvSpPr>
        <p:spPr/>
        <p:txBody>
          <a:bodyPr/>
          <a:lstStyle/>
          <a:p>
            <a:fld id="{A0289F9E-9962-4B7B-BA18-A15907CCC6BF}" type="slidenum">
              <a:rPr lang="en-US" smtClean="0"/>
              <a:t>‹N›</a:t>
            </a:fld>
            <a:endParaRPr lang="en-US"/>
          </a:p>
        </p:txBody>
      </p:sp>
    </p:spTree>
    <p:extLst>
      <p:ext uri="{BB962C8B-B14F-4D97-AF65-F5344CB8AC3E}">
        <p14:creationId xmlns:p14="http://schemas.microsoft.com/office/powerpoint/2010/main" val="23904509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4532FD-157B-437C-E9D5-B66E8B3B195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1790A51-A7E8-7A6A-5FD0-F9B250BE41A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578C8B8-F999-7D95-435D-17CE6ACCDC87}"/>
              </a:ext>
            </a:extLst>
          </p:cNvPr>
          <p:cNvSpPr>
            <a:spLocks noGrp="1"/>
          </p:cNvSpPr>
          <p:nvPr>
            <p:ph type="dt" sz="half" idx="10"/>
          </p:nvPr>
        </p:nvSpPr>
        <p:spPr/>
        <p:txBody>
          <a:bodyPr/>
          <a:lstStyle/>
          <a:p>
            <a:fld id="{9D0D92BC-42A9-434B-8530-ADBF4485E407}" type="datetimeFigureOut">
              <a:rPr lang="en-US" smtClean="0"/>
              <a:t>1/4/23</a:t>
            </a:fld>
            <a:endParaRPr lang="en-US"/>
          </a:p>
        </p:txBody>
      </p:sp>
      <p:sp>
        <p:nvSpPr>
          <p:cNvPr id="5" name="Footer Placeholder 4">
            <a:extLst>
              <a:ext uri="{FF2B5EF4-FFF2-40B4-BE49-F238E27FC236}">
                <a16:creationId xmlns:a16="http://schemas.microsoft.com/office/drawing/2014/main" id="{6E427265-C89C-937F-1DA3-F377F68770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6EB89E-4530-3632-3485-F481DB042ED2}"/>
              </a:ext>
            </a:extLst>
          </p:cNvPr>
          <p:cNvSpPr>
            <a:spLocks noGrp="1"/>
          </p:cNvSpPr>
          <p:nvPr>
            <p:ph type="sldNum" sz="quarter" idx="12"/>
          </p:nvPr>
        </p:nvSpPr>
        <p:spPr/>
        <p:txBody>
          <a:bodyPr/>
          <a:lstStyle/>
          <a:p>
            <a:fld id="{A0289F9E-9962-4B7B-BA18-A15907CCC6BF}" type="slidenum">
              <a:rPr lang="en-US" smtClean="0"/>
              <a:t>‹N›</a:t>
            </a:fld>
            <a:endParaRPr lang="en-US"/>
          </a:p>
        </p:txBody>
      </p:sp>
    </p:spTree>
    <p:extLst>
      <p:ext uri="{BB962C8B-B14F-4D97-AF65-F5344CB8AC3E}">
        <p14:creationId xmlns:p14="http://schemas.microsoft.com/office/powerpoint/2010/main" val="19010781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18056A-761D-1DBC-276A-2A46D153C03F}"/>
              </a:ext>
            </a:extLst>
          </p:cNvPr>
          <p:cNvSpPr>
            <a:spLocks noGrp="1"/>
          </p:cNvSpPr>
          <p:nvPr>
            <p:ph type="title"/>
          </p:nvPr>
        </p:nvSpPr>
        <p:spPr>
          <a:xfrm>
            <a:off x="1471613" y="1355763"/>
            <a:ext cx="6972300" cy="2255794"/>
          </a:xfrm>
        </p:spPr>
        <p:txBody>
          <a:bodyPr anchor="t">
            <a:normAutofit/>
          </a:bodyPr>
          <a:lstStyle>
            <a:lvl1pPr>
              <a:lnSpc>
                <a:spcPct val="110000"/>
              </a:lnSpc>
              <a:defRPr sz="3600"/>
            </a:lvl1pPr>
          </a:lstStyle>
          <a:p>
            <a:r>
              <a:rPr lang="en-US" dirty="0"/>
              <a:t>Click to edit Master title style</a:t>
            </a:r>
          </a:p>
        </p:txBody>
      </p:sp>
      <p:sp>
        <p:nvSpPr>
          <p:cNvPr id="3" name="Text Placeholder 2">
            <a:extLst>
              <a:ext uri="{FF2B5EF4-FFF2-40B4-BE49-F238E27FC236}">
                <a16:creationId xmlns:a16="http://schemas.microsoft.com/office/drawing/2014/main" id="{193904B3-6AC1-19D5-3EAE-2009A3B4CE65}"/>
              </a:ext>
            </a:extLst>
          </p:cNvPr>
          <p:cNvSpPr>
            <a:spLocks noGrp="1"/>
          </p:cNvSpPr>
          <p:nvPr>
            <p:ph type="body" idx="1"/>
          </p:nvPr>
        </p:nvSpPr>
        <p:spPr>
          <a:xfrm>
            <a:off x="1524000" y="4921820"/>
            <a:ext cx="5524500" cy="1150934"/>
          </a:xfrm>
        </p:spPr>
        <p:txBody>
          <a:bodyPr>
            <a:normAutofit/>
          </a:bodyPr>
          <a:lstStyle>
            <a:lvl1pPr marL="0" indent="0">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9FA2A86D-493D-5BF6-8AA6-F1231E3BAE7D}"/>
              </a:ext>
            </a:extLst>
          </p:cNvPr>
          <p:cNvSpPr>
            <a:spLocks noGrp="1"/>
          </p:cNvSpPr>
          <p:nvPr>
            <p:ph type="dt" sz="half" idx="10"/>
          </p:nvPr>
        </p:nvSpPr>
        <p:spPr/>
        <p:txBody>
          <a:bodyPr/>
          <a:lstStyle/>
          <a:p>
            <a:fld id="{9D0D92BC-42A9-434B-8530-ADBF4485E407}" type="datetimeFigureOut">
              <a:rPr lang="en-US" smtClean="0"/>
              <a:t>1/4/23</a:t>
            </a:fld>
            <a:endParaRPr lang="en-US"/>
          </a:p>
        </p:txBody>
      </p:sp>
      <p:sp>
        <p:nvSpPr>
          <p:cNvPr id="5" name="Footer Placeholder 4">
            <a:extLst>
              <a:ext uri="{FF2B5EF4-FFF2-40B4-BE49-F238E27FC236}">
                <a16:creationId xmlns:a16="http://schemas.microsoft.com/office/drawing/2014/main" id="{79CCCD76-6623-164A-7BFA-207AFA0576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DA64312-1F20-5486-62B0-A8BB8829D6CA}"/>
              </a:ext>
            </a:extLst>
          </p:cNvPr>
          <p:cNvSpPr>
            <a:spLocks noGrp="1"/>
          </p:cNvSpPr>
          <p:nvPr>
            <p:ph type="sldNum" sz="quarter" idx="12"/>
          </p:nvPr>
        </p:nvSpPr>
        <p:spPr/>
        <p:txBody>
          <a:bodyPr/>
          <a:lstStyle/>
          <a:p>
            <a:fld id="{A0289F9E-9962-4B7B-BA18-A15907CCC6BF}" type="slidenum">
              <a:rPr lang="en-US" smtClean="0"/>
              <a:t>‹N›</a:t>
            </a:fld>
            <a:endParaRPr lang="en-US"/>
          </a:p>
        </p:txBody>
      </p:sp>
      <p:cxnSp>
        <p:nvCxnSpPr>
          <p:cNvPr id="14" name="Straight Connector 13">
            <a:extLst>
              <a:ext uri="{FF2B5EF4-FFF2-40B4-BE49-F238E27FC236}">
                <a16:creationId xmlns:a16="http://schemas.microsoft.com/office/drawing/2014/main" id="{4703F1C9-9114-4426-6F07-F7FF9CCD5FC4}"/>
              </a:ext>
            </a:extLst>
          </p:cNvPr>
          <p:cNvCxnSpPr>
            <a:cxnSpLocks/>
          </p:cNvCxnSpPr>
          <p:nvPr/>
        </p:nvCxnSpPr>
        <p:spPr>
          <a:xfrm>
            <a:off x="1638300" y="4596637"/>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957419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BCFC4C-4D16-E5A8-F934-8B158F6F273C}"/>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779BDE54-F935-945D-3E4F-B659695E84DA}"/>
              </a:ext>
            </a:extLst>
          </p:cNvPr>
          <p:cNvSpPr>
            <a:spLocks noGrp="1"/>
          </p:cNvSpPr>
          <p:nvPr>
            <p:ph sz="half" idx="1"/>
          </p:nvPr>
        </p:nvSpPr>
        <p:spPr>
          <a:xfrm>
            <a:off x="952500" y="2286002"/>
            <a:ext cx="5067300" cy="389096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028F3710-E06B-05DE-937A-C92E52569E34}"/>
              </a:ext>
            </a:extLst>
          </p:cNvPr>
          <p:cNvSpPr>
            <a:spLocks noGrp="1"/>
          </p:cNvSpPr>
          <p:nvPr>
            <p:ph sz="half" idx="2"/>
          </p:nvPr>
        </p:nvSpPr>
        <p:spPr>
          <a:xfrm>
            <a:off x="6172200" y="2286001"/>
            <a:ext cx="5067300" cy="389096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F7302EFD-42D3-11C1-677E-0E478B93F7B2}"/>
              </a:ext>
            </a:extLst>
          </p:cNvPr>
          <p:cNvSpPr>
            <a:spLocks noGrp="1"/>
          </p:cNvSpPr>
          <p:nvPr>
            <p:ph type="dt" sz="half" idx="10"/>
          </p:nvPr>
        </p:nvSpPr>
        <p:spPr/>
        <p:txBody>
          <a:bodyPr/>
          <a:lstStyle/>
          <a:p>
            <a:fld id="{9D0D92BC-42A9-434B-8530-ADBF4485E407}" type="datetimeFigureOut">
              <a:rPr lang="en-US" smtClean="0"/>
              <a:t>1/4/23</a:t>
            </a:fld>
            <a:endParaRPr lang="en-US"/>
          </a:p>
        </p:txBody>
      </p:sp>
      <p:sp>
        <p:nvSpPr>
          <p:cNvPr id="6" name="Footer Placeholder 5">
            <a:extLst>
              <a:ext uri="{FF2B5EF4-FFF2-40B4-BE49-F238E27FC236}">
                <a16:creationId xmlns:a16="http://schemas.microsoft.com/office/drawing/2014/main" id="{224C2F08-0D93-B14B-6106-2925DF3E16B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9A5DE81-F2AB-CCB9-8B68-5E4F31011FF8}"/>
              </a:ext>
            </a:extLst>
          </p:cNvPr>
          <p:cNvSpPr>
            <a:spLocks noGrp="1"/>
          </p:cNvSpPr>
          <p:nvPr>
            <p:ph type="sldNum" sz="quarter" idx="12"/>
          </p:nvPr>
        </p:nvSpPr>
        <p:spPr/>
        <p:txBody>
          <a:bodyPr/>
          <a:lstStyle/>
          <a:p>
            <a:fld id="{A0289F9E-9962-4B7B-BA18-A15907CCC6BF}" type="slidenum">
              <a:rPr lang="en-US" smtClean="0"/>
              <a:t>‹N›</a:t>
            </a:fld>
            <a:endParaRPr lang="en-US"/>
          </a:p>
        </p:txBody>
      </p:sp>
    </p:spTree>
    <p:extLst>
      <p:ext uri="{BB962C8B-B14F-4D97-AF65-F5344CB8AC3E}">
        <p14:creationId xmlns:p14="http://schemas.microsoft.com/office/powerpoint/2010/main" val="20661258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F2D81B-4E36-1511-E9A7-8FB931B41FCF}"/>
              </a:ext>
            </a:extLst>
          </p:cNvPr>
          <p:cNvSpPr>
            <a:spLocks noGrp="1"/>
          </p:cNvSpPr>
          <p:nvPr>
            <p:ph type="title"/>
          </p:nvPr>
        </p:nvSpPr>
        <p:spPr>
          <a:xfrm>
            <a:off x="952500" y="1004888"/>
            <a:ext cx="10287000" cy="900112"/>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87FA73DE-183B-9473-20AD-2D3BFED8439F}"/>
              </a:ext>
            </a:extLst>
          </p:cNvPr>
          <p:cNvSpPr>
            <a:spLocks noGrp="1"/>
          </p:cNvSpPr>
          <p:nvPr>
            <p:ph type="body" idx="1"/>
          </p:nvPr>
        </p:nvSpPr>
        <p:spPr>
          <a:xfrm>
            <a:off x="952501" y="2085959"/>
            <a:ext cx="4886325" cy="590566"/>
          </a:xfrm>
        </p:spPr>
        <p:txBody>
          <a:bodyPr anchor="b">
            <a:normAutofit/>
          </a:bodyPr>
          <a:lstStyle>
            <a:lvl1pPr marL="0" indent="0">
              <a:buNone/>
              <a:defRPr sz="1800" b="0" cap="all" spc="300"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ED70FB3D-60AC-DEF2-4472-31B4E076CBCC}"/>
              </a:ext>
            </a:extLst>
          </p:cNvPr>
          <p:cNvSpPr>
            <a:spLocks noGrp="1"/>
          </p:cNvSpPr>
          <p:nvPr>
            <p:ph sz="half" idx="2"/>
          </p:nvPr>
        </p:nvSpPr>
        <p:spPr>
          <a:xfrm>
            <a:off x="952501" y="3048001"/>
            <a:ext cx="4886325" cy="322263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716E5BDB-B29C-788F-E2FB-6C154E8FE82E}"/>
              </a:ext>
            </a:extLst>
          </p:cNvPr>
          <p:cNvSpPr>
            <a:spLocks noGrp="1"/>
          </p:cNvSpPr>
          <p:nvPr>
            <p:ph type="body" sz="quarter" idx="3"/>
          </p:nvPr>
        </p:nvSpPr>
        <p:spPr>
          <a:xfrm>
            <a:off x="6353174" y="2085959"/>
            <a:ext cx="4886325" cy="590566"/>
          </a:xfrm>
        </p:spPr>
        <p:txBody>
          <a:bodyPr anchor="b">
            <a:normAutofit/>
          </a:bodyPr>
          <a:lstStyle>
            <a:lvl1pPr marL="0" indent="0">
              <a:buNone/>
              <a:defRPr sz="1800" b="0" cap="all" spc="300"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B513FF49-3276-24CA-BC81-FA92C0A9309A}"/>
              </a:ext>
            </a:extLst>
          </p:cNvPr>
          <p:cNvSpPr>
            <a:spLocks noGrp="1"/>
          </p:cNvSpPr>
          <p:nvPr>
            <p:ph sz="quarter" idx="4"/>
          </p:nvPr>
        </p:nvSpPr>
        <p:spPr>
          <a:xfrm>
            <a:off x="6353174" y="3048000"/>
            <a:ext cx="4886325" cy="322263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9E8FA1C8-C196-9BE1-F603-3FC17EDD91F8}"/>
              </a:ext>
            </a:extLst>
          </p:cNvPr>
          <p:cNvSpPr>
            <a:spLocks noGrp="1"/>
          </p:cNvSpPr>
          <p:nvPr>
            <p:ph type="dt" sz="half" idx="10"/>
          </p:nvPr>
        </p:nvSpPr>
        <p:spPr/>
        <p:txBody>
          <a:bodyPr/>
          <a:lstStyle/>
          <a:p>
            <a:fld id="{9D0D92BC-42A9-434B-8530-ADBF4485E407}" type="datetimeFigureOut">
              <a:rPr lang="en-US" smtClean="0"/>
              <a:t>1/4/23</a:t>
            </a:fld>
            <a:endParaRPr lang="en-US"/>
          </a:p>
        </p:txBody>
      </p:sp>
      <p:sp>
        <p:nvSpPr>
          <p:cNvPr id="8" name="Footer Placeholder 7">
            <a:extLst>
              <a:ext uri="{FF2B5EF4-FFF2-40B4-BE49-F238E27FC236}">
                <a16:creationId xmlns:a16="http://schemas.microsoft.com/office/drawing/2014/main" id="{CFB79692-E142-E1D7-AD17-30C5F136575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C90FCF2-7B78-2A2A-F878-58335FEA390C}"/>
              </a:ext>
            </a:extLst>
          </p:cNvPr>
          <p:cNvSpPr>
            <a:spLocks noGrp="1"/>
          </p:cNvSpPr>
          <p:nvPr>
            <p:ph type="sldNum" sz="quarter" idx="12"/>
          </p:nvPr>
        </p:nvSpPr>
        <p:spPr/>
        <p:txBody>
          <a:bodyPr/>
          <a:lstStyle/>
          <a:p>
            <a:fld id="{A0289F9E-9962-4B7B-BA18-A15907CCC6BF}" type="slidenum">
              <a:rPr lang="en-US" smtClean="0"/>
              <a:t>‹N›</a:t>
            </a:fld>
            <a:endParaRPr lang="en-US"/>
          </a:p>
        </p:txBody>
      </p:sp>
      <p:cxnSp>
        <p:nvCxnSpPr>
          <p:cNvPr id="11" name="Straight Connector 10">
            <a:extLst>
              <a:ext uri="{FF2B5EF4-FFF2-40B4-BE49-F238E27FC236}">
                <a16:creationId xmlns:a16="http://schemas.microsoft.com/office/drawing/2014/main" id="{BC2D0356-1ECF-682B-F87A-811BDD28B2CB}"/>
              </a:ext>
            </a:extLst>
          </p:cNvPr>
          <p:cNvCxnSpPr>
            <a:cxnSpLocks/>
          </p:cNvCxnSpPr>
          <p:nvPr/>
        </p:nvCxnSpPr>
        <p:spPr>
          <a:xfrm>
            <a:off x="1052513" y="2876817"/>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B906CA06-9701-E645-C0A5-594B227B288F}"/>
              </a:ext>
            </a:extLst>
          </p:cNvPr>
          <p:cNvCxnSpPr>
            <a:cxnSpLocks/>
          </p:cNvCxnSpPr>
          <p:nvPr/>
        </p:nvCxnSpPr>
        <p:spPr>
          <a:xfrm>
            <a:off x="6435725" y="2876817"/>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4398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4214DA-C0D4-E152-7F42-F6352C961E82}"/>
              </a:ext>
            </a:extLst>
          </p:cNvPr>
          <p:cNvSpPr>
            <a:spLocks noGrp="1"/>
          </p:cNvSpPr>
          <p:nvPr>
            <p:ph type="title"/>
          </p:nvPr>
        </p:nvSpPr>
        <p:spPr>
          <a:xfrm>
            <a:off x="1524000" y="914400"/>
            <a:ext cx="9715500" cy="990600"/>
          </a:xfrm>
        </p:spPr>
        <p:txBody>
          <a:bodyPr/>
          <a:lstStyle/>
          <a:p>
            <a:r>
              <a:rPr lang="en-US" dirty="0"/>
              <a:t>Click to edit Master title style</a:t>
            </a:r>
          </a:p>
        </p:txBody>
      </p:sp>
      <p:sp>
        <p:nvSpPr>
          <p:cNvPr id="3" name="Date Placeholder 2">
            <a:extLst>
              <a:ext uri="{FF2B5EF4-FFF2-40B4-BE49-F238E27FC236}">
                <a16:creationId xmlns:a16="http://schemas.microsoft.com/office/drawing/2014/main" id="{4EC2AA04-1E84-460C-F560-A228F930F0AF}"/>
              </a:ext>
            </a:extLst>
          </p:cNvPr>
          <p:cNvSpPr>
            <a:spLocks noGrp="1"/>
          </p:cNvSpPr>
          <p:nvPr>
            <p:ph type="dt" sz="half" idx="10"/>
          </p:nvPr>
        </p:nvSpPr>
        <p:spPr/>
        <p:txBody>
          <a:bodyPr/>
          <a:lstStyle/>
          <a:p>
            <a:fld id="{9D0D92BC-42A9-434B-8530-ADBF4485E407}" type="datetimeFigureOut">
              <a:rPr lang="en-US" smtClean="0"/>
              <a:t>1/4/23</a:t>
            </a:fld>
            <a:endParaRPr lang="en-US"/>
          </a:p>
        </p:txBody>
      </p:sp>
      <p:sp>
        <p:nvSpPr>
          <p:cNvPr id="4" name="Footer Placeholder 3">
            <a:extLst>
              <a:ext uri="{FF2B5EF4-FFF2-40B4-BE49-F238E27FC236}">
                <a16:creationId xmlns:a16="http://schemas.microsoft.com/office/drawing/2014/main" id="{24AB260E-3910-7D1B-5074-24F5F0AB531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C2020F1-A878-9B80-6B4F-7D71406BBF38}"/>
              </a:ext>
            </a:extLst>
          </p:cNvPr>
          <p:cNvSpPr>
            <a:spLocks noGrp="1"/>
          </p:cNvSpPr>
          <p:nvPr>
            <p:ph type="sldNum" sz="quarter" idx="12"/>
          </p:nvPr>
        </p:nvSpPr>
        <p:spPr/>
        <p:txBody>
          <a:bodyPr/>
          <a:lstStyle/>
          <a:p>
            <a:fld id="{A0289F9E-9962-4B7B-BA18-A15907CCC6BF}" type="slidenum">
              <a:rPr lang="en-US" smtClean="0"/>
              <a:t>‹N›</a:t>
            </a:fld>
            <a:endParaRPr lang="en-US"/>
          </a:p>
        </p:txBody>
      </p:sp>
    </p:spTree>
    <p:extLst>
      <p:ext uri="{BB962C8B-B14F-4D97-AF65-F5344CB8AC3E}">
        <p14:creationId xmlns:p14="http://schemas.microsoft.com/office/powerpoint/2010/main" val="34901794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B7652D6-7AE9-3E3B-5C1B-2B4399B150D5}"/>
              </a:ext>
            </a:extLst>
          </p:cNvPr>
          <p:cNvSpPr>
            <a:spLocks noGrp="1"/>
          </p:cNvSpPr>
          <p:nvPr>
            <p:ph type="dt" sz="half" idx="10"/>
          </p:nvPr>
        </p:nvSpPr>
        <p:spPr/>
        <p:txBody>
          <a:bodyPr/>
          <a:lstStyle/>
          <a:p>
            <a:fld id="{9D0D92BC-42A9-434B-8530-ADBF4485E407}" type="datetimeFigureOut">
              <a:rPr lang="en-US" smtClean="0"/>
              <a:t>1/4/23</a:t>
            </a:fld>
            <a:endParaRPr lang="en-US"/>
          </a:p>
        </p:txBody>
      </p:sp>
      <p:sp>
        <p:nvSpPr>
          <p:cNvPr id="3" name="Footer Placeholder 2">
            <a:extLst>
              <a:ext uri="{FF2B5EF4-FFF2-40B4-BE49-F238E27FC236}">
                <a16:creationId xmlns:a16="http://schemas.microsoft.com/office/drawing/2014/main" id="{A9A7127E-2A63-6F45-4C40-83584363073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C56FB79-D9D1-5381-0019-E24F8B4DAAB2}"/>
              </a:ext>
            </a:extLst>
          </p:cNvPr>
          <p:cNvSpPr>
            <a:spLocks noGrp="1"/>
          </p:cNvSpPr>
          <p:nvPr>
            <p:ph type="sldNum" sz="quarter" idx="12"/>
          </p:nvPr>
        </p:nvSpPr>
        <p:spPr/>
        <p:txBody>
          <a:bodyPr/>
          <a:lstStyle/>
          <a:p>
            <a:fld id="{A0289F9E-9962-4B7B-BA18-A15907CCC6BF}" type="slidenum">
              <a:rPr lang="en-US" smtClean="0"/>
              <a:t>‹N›</a:t>
            </a:fld>
            <a:endParaRPr lang="en-US"/>
          </a:p>
        </p:txBody>
      </p:sp>
    </p:spTree>
    <p:extLst>
      <p:ext uri="{BB962C8B-B14F-4D97-AF65-F5344CB8AC3E}">
        <p14:creationId xmlns:p14="http://schemas.microsoft.com/office/powerpoint/2010/main" val="245496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DC23B5-7DA9-0E4F-DA39-4624DB8A252E}"/>
              </a:ext>
            </a:extLst>
          </p:cNvPr>
          <p:cNvSpPr>
            <a:spLocks noGrp="1"/>
          </p:cNvSpPr>
          <p:nvPr>
            <p:ph type="title"/>
          </p:nvPr>
        </p:nvSpPr>
        <p:spPr>
          <a:xfrm>
            <a:off x="1524000" y="1369065"/>
            <a:ext cx="3266536" cy="2312979"/>
          </a:xfrm>
        </p:spPr>
        <p:txBody>
          <a:bodyPr anchor="b">
            <a:noAutofit/>
          </a:bodyPr>
          <a:lstStyle>
            <a:lvl1pPr>
              <a:defRPr sz="2800"/>
            </a:lvl1pPr>
          </a:lstStyle>
          <a:p>
            <a:r>
              <a:rPr lang="en-US" dirty="0"/>
              <a:t>Click to edit Master title style</a:t>
            </a:r>
          </a:p>
        </p:txBody>
      </p:sp>
      <p:sp>
        <p:nvSpPr>
          <p:cNvPr id="3" name="Content Placeholder 2">
            <a:extLst>
              <a:ext uri="{FF2B5EF4-FFF2-40B4-BE49-F238E27FC236}">
                <a16:creationId xmlns:a16="http://schemas.microsoft.com/office/drawing/2014/main" id="{B94A5E77-518A-1FB9-B473-E19CADE04669}"/>
              </a:ext>
            </a:extLst>
          </p:cNvPr>
          <p:cNvSpPr>
            <a:spLocks noGrp="1"/>
          </p:cNvSpPr>
          <p:nvPr>
            <p:ph idx="1"/>
          </p:nvPr>
        </p:nvSpPr>
        <p:spPr>
          <a:xfrm>
            <a:off x="5624423" y="987425"/>
            <a:ext cx="5615077" cy="4873625"/>
          </a:xfrm>
        </p:spPr>
        <p:txBody>
          <a:bodyPr anchor="ct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3365344F-7D06-2406-D113-D24587835D69}"/>
              </a:ext>
            </a:extLst>
          </p:cNvPr>
          <p:cNvSpPr>
            <a:spLocks noGrp="1"/>
          </p:cNvSpPr>
          <p:nvPr>
            <p:ph type="body" sz="half" idx="2"/>
          </p:nvPr>
        </p:nvSpPr>
        <p:spPr>
          <a:xfrm>
            <a:off x="1524000" y="3947801"/>
            <a:ext cx="3266536" cy="2382838"/>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B22BE708-BAD0-A0A6-9332-9D2179E673FB}"/>
              </a:ext>
            </a:extLst>
          </p:cNvPr>
          <p:cNvSpPr>
            <a:spLocks noGrp="1"/>
          </p:cNvSpPr>
          <p:nvPr>
            <p:ph type="dt" sz="half" idx="10"/>
          </p:nvPr>
        </p:nvSpPr>
        <p:spPr/>
        <p:txBody>
          <a:bodyPr/>
          <a:lstStyle/>
          <a:p>
            <a:fld id="{9D0D92BC-42A9-434B-8530-ADBF4485E407}" type="datetimeFigureOut">
              <a:rPr lang="en-US" smtClean="0"/>
              <a:t>1/4/23</a:t>
            </a:fld>
            <a:endParaRPr lang="en-US"/>
          </a:p>
        </p:txBody>
      </p:sp>
      <p:sp>
        <p:nvSpPr>
          <p:cNvPr id="6" name="Footer Placeholder 5">
            <a:extLst>
              <a:ext uri="{FF2B5EF4-FFF2-40B4-BE49-F238E27FC236}">
                <a16:creationId xmlns:a16="http://schemas.microsoft.com/office/drawing/2014/main" id="{F8A70050-9362-4EC4-6B73-3A38445B712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6CDA991-8608-CAB4-33FA-03D380D2F060}"/>
              </a:ext>
            </a:extLst>
          </p:cNvPr>
          <p:cNvSpPr>
            <a:spLocks noGrp="1"/>
          </p:cNvSpPr>
          <p:nvPr>
            <p:ph type="sldNum" sz="quarter" idx="12"/>
          </p:nvPr>
        </p:nvSpPr>
        <p:spPr/>
        <p:txBody>
          <a:bodyPr/>
          <a:lstStyle/>
          <a:p>
            <a:fld id="{A0289F9E-9962-4B7B-BA18-A15907CCC6BF}" type="slidenum">
              <a:rPr lang="en-US" smtClean="0"/>
              <a:t>‹N›</a:t>
            </a:fld>
            <a:endParaRPr lang="en-US"/>
          </a:p>
        </p:txBody>
      </p:sp>
    </p:spTree>
    <p:extLst>
      <p:ext uri="{BB962C8B-B14F-4D97-AF65-F5344CB8AC3E}">
        <p14:creationId xmlns:p14="http://schemas.microsoft.com/office/powerpoint/2010/main" val="3139778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07B837-332D-9100-E007-7DE279481410}"/>
              </a:ext>
            </a:extLst>
          </p:cNvPr>
          <p:cNvSpPr>
            <a:spLocks noGrp="1"/>
          </p:cNvSpPr>
          <p:nvPr>
            <p:ph type="title"/>
          </p:nvPr>
        </p:nvSpPr>
        <p:spPr>
          <a:xfrm>
            <a:off x="1523999" y="1385457"/>
            <a:ext cx="3312543" cy="2304288"/>
          </a:xfrm>
        </p:spPr>
        <p:txBody>
          <a:bodyPr anchor="b">
            <a:normAutofit/>
          </a:bodyPr>
          <a:lstStyle>
            <a:lvl1pPr>
              <a:defRPr sz="2800"/>
            </a:lvl1pPr>
          </a:lstStyle>
          <a:p>
            <a:r>
              <a:rPr lang="en-US" dirty="0"/>
              <a:t>Click to edit Master title style</a:t>
            </a:r>
          </a:p>
        </p:txBody>
      </p:sp>
      <p:sp>
        <p:nvSpPr>
          <p:cNvPr id="3" name="Picture Placeholder 2">
            <a:extLst>
              <a:ext uri="{FF2B5EF4-FFF2-40B4-BE49-F238E27FC236}">
                <a16:creationId xmlns:a16="http://schemas.microsoft.com/office/drawing/2014/main" id="{3E0DE983-0B0E-07CC-8C57-4EA529E27D19}"/>
              </a:ext>
            </a:extLst>
          </p:cNvPr>
          <p:cNvSpPr>
            <a:spLocks noGrp="1"/>
          </p:cNvSpPr>
          <p:nvPr>
            <p:ph type="pic" idx="1"/>
          </p:nvPr>
        </p:nvSpPr>
        <p:spPr>
          <a:xfrm>
            <a:off x="5624423" y="957263"/>
            <a:ext cx="5372189" cy="4962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4CAB867-3FC6-5007-61B0-D9B7E5B0CED6}"/>
              </a:ext>
            </a:extLst>
          </p:cNvPr>
          <p:cNvSpPr>
            <a:spLocks noGrp="1"/>
          </p:cNvSpPr>
          <p:nvPr>
            <p:ph type="body" sz="half" idx="2"/>
          </p:nvPr>
        </p:nvSpPr>
        <p:spPr>
          <a:xfrm>
            <a:off x="1524000" y="3958315"/>
            <a:ext cx="3312542" cy="1961473"/>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86FC7E0F-BFE1-7134-163B-B777970B762A}"/>
              </a:ext>
            </a:extLst>
          </p:cNvPr>
          <p:cNvSpPr>
            <a:spLocks noGrp="1"/>
          </p:cNvSpPr>
          <p:nvPr>
            <p:ph type="dt" sz="half" idx="10"/>
          </p:nvPr>
        </p:nvSpPr>
        <p:spPr/>
        <p:txBody>
          <a:bodyPr/>
          <a:lstStyle/>
          <a:p>
            <a:fld id="{9D0D92BC-42A9-434B-8530-ADBF4485E407}" type="datetimeFigureOut">
              <a:rPr lang="en-US" smtClean="0"/>
              <a:t>1/4/23</a:t>
            </a:fld>
            <a:endParaRPr lang="en-US"/>
          </a:p>
        </p:txBody>
      </p:sp>
      <p:sp>
        <p:nvSpPr>
          <p:cNvPr id="6" name="Footer Placeholder 5">
            <a:extLst>
              <a:ext uri="{FF2B5EF4-FFF2-40B4-BE49-F238E27FC236}">
                <a16:creationId xmlns:a16="http://schemas.microsoft.com/office/drawing/2014/main" id="{AD395D0B-4F98-F3BE-FB23-22D8C5D41F1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2FB2E3D-2188-B7A9-0ECE-978147358479}"/>
              </a:ext>
            </a:extLst>
          </p:cNvPr>
          <p:cNvSpPr>
            <a:spLocks noGrp="1"/>
          </p:cNvSpPr>
          <p:nvPr>
            <p:ph type="sldNum" sz="quarter" idx="12"/>
          </p:nvPr>
        </p:nvSpPr>
        <p:spPr/>
        <p:txBody>
          <a:bodyPr/>
          <a:lstStyle/>
          <a:p>
            <a:fld id="{A0289F9E-9962-4B7B-BA18-A15907CCC6BF}" type="slidenum">
              <a:rPr lang="en-US" smtClean="0"/>
              <a:t>‹N›</a:t>
            </a:fld>
            <a:endParaRPr lang="en-US"/>
          </a:p>
        </p:txBody>
      </p:sp>
    </p:spTree>
    <p:extLst>
      <p:ext uri="{BB962C8B-B14F-4D97-AF65-F5344CB8AC3E}">
        <p14:creationId xmlns:p14="http://schemas.microsoft.com/office/powerpoint/2010/main" val="17252968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5258B98-3BD5-0A20-B0E7-944EAEB2654A}"/>
              </a:ext>
            </a:extLst>
          </p:cNvPr>
          <p:cNvSpPr/>
          <p:nvPr/>
        </p:nvSpPr>
        <p:spPr>
          <a:xfrm>
            <a:off x="0" y="3510612"/>
            <a:ext cx="12192000" cy="3347388"/>
          </a:xfrm>
          <a:prstGeom prst="rect">
            <a:avLst/>
          </a:prstGeom>
          <a:gradFill>
            <a:gsLst>
              <a:gs pos="14000">
                <a:schemeClr val="accent1">
                  <a:lumMod val="60000"/>
                  <a:lumOff val="40000"/>
                  <a:alpha val="0"/>
                </a:schemeClr>
              </a:gs>
              <a:gs pos="100000">
                <a:schemeClr val="accent1">
                  <a:lumMod val="60000"/>
                  <a:lumOff val="4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C0D404C1-E8A5-65FC-C068-21EA0397ED63}"/>
              </a:ext>
            </a:extLst>
          </p:cNvPr>
          <p:cNvSpPr>
            <a:spLocks noGrp="1"/>
          </p:cNvSpPr>
          <p:nvPr>
            <p:ph type="title"/>
          </p:nvPr>
        </p:nvSpPr>
        <p:spPr>
          <a:xfrm>
            <a:off x="952500" y="757238"/>
            <a:ext cx="10287000" cy="1147762"/>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id="{26DCFD78-F171-BA47-AAF3-C6EB75F94C78}"/>
              </a:ext>
            </a:extLst>
          </p:cNvPr>
          <p:cNvSpPr>
            <a:spLocks noGrp="1"/>
          </p:cNvSpPr>
          <p:nvPr>
            <p:ph type="body" idx="1"/>
          </p:nvPr>
        </p:nvSpPr>
        <p:spPr>
          <a:xfrm>
            <a:off x="952500" y="2285997"/>
            <a:ext cx="10287000" cy="3890965"/>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5965A77-B1AB-D608-A6C5-F0F99B6913D8}"/>
              </a:ext>
            </a:extLst>
          </p:cNvPr>
          <p:cNvSpPr>
            <a:spLocks noGrp="1"/>
          </p:cNvSpPr>
          <p:nvPr>
            <p:ph type="dt" sz="half" idx="2"/>
          </p:nvPr>
        </p:nvSpPr>
        <p:spPr>
          <a:xfrm rot="5400000">
            <a:off x="10568087" y="4756249"/>
            <a:ext cx="2476307" cy="365125"/>
          </a:xfrm>
          <a:prstGeom prst="rect">
            <a:avLst/>
          </a:prstGeom>
        </p:spPr>
        <p:txBody>
          <a:bodyPr vert="horz" lIns="91440" tIns="45720" rIns="91440" bIns="45720" rtlCol="0" anchor="ctr"/>
          <a:lstStyle>
            <a:lvl1pPr algn="l">
              <a:defRPr sz="700" b="1" cap="all" spc="300" baseline="0">
                <a:solidFill>
                  <a:schemeClr val="tx1"/>
                </a:solidFill>
              </a:defRPr>
            </a:lvl1pPr>
          </a:lstStyle>
          <a:p>
            <a:fld id="{9D0D92BC-42A9-434B-8530-ADBF4485E407}" type="datetimeFigureOut">
              <a:rPr lang="en-US" smtClean="0"/>
              <a:pPr/>
              <a:t>1/4/23</a:t>
            </a:fld>
            <a:endParaRPr lang="en-US" dirty="0"/>
          </a:p>
        </p:txBody>
      </p:sp>
      <p:sp>
        <p:nvSpPr>
          <p:cNvPr id="5" name="Footer Placeholder 4">
            <a:extLst>
              <a:ext uri="{FF2B5EF4-FFF2-40B4-BE49-F238E27FC236}">
                <a16:creationId xmlns:a16="http://schemas.microsoft.com/office/drawing/2014/main" id="{05DE34E5-5E9B-7786-05B5-B93241EE2F42}"/>
              </a:ext>
            </a:extLst>
          </p:cNvPr>
          <p:cNvSpPr>
            <a:spLocks noGrp="1"/>
          </p:cNvSpPr>
          <p:nvPr>
            <p:ph type="ftr" sz="quarter" idx="3"/>
          </p:nvPr>
        </p:nvSpPr>
        <p:spPr>
          <a:xfrm rot="5400000">
            <a:off x="10589519" y="1758059"/>
            <a:ext cx="2433442" cy="365125"/>
          </a:xfrm>
          <a:prstGeom prst="rect">
            <a:avLst/>
          </a:prstGeom>
        </p:spPr>
        <p:txBody>
          <a:bodyPr vert="horz" lIns="91440" tIns="45720" rIns="91440" bIns="45720" rtlCol="0" anchor="ctr"/>
          <a:lstStyle>
            <a:lvl1pPr algn="r">
              <a:defRPr sz="700" b="1" cap="all" spc="300" baseline="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B525CD4B-611E-32FA-419D-326099EEF340}"/>
              </a:ext>
            </a:extLst>
          </p:cNvPr>
          <p:cNvSpPr>
            <a:spLocks noGrp="1"/>
          </p:cNvSpPr>
          <p:nvPr>
            <p:ph type="sldNum" sz="quarter" idx="4"/>
          </p:nvPr>
        </p:nvSpPr>
        <p:spPr>
          <a:xfrm>
            <a:off x="11539542" y="3246437"/>
            <a:ext cx="533399" cy="365125"/>
          </a:xfrm>
          <a:prstGeom prst="rect">
            <a:avLst/>
          </a:prstGeom>
        </p:spPr>
        <p:txBody>
          <a:bodyPr vert="horz" lIns="91440" tIns="45720" rIns="91440" bIns="45720" rtlCol="0" anchor="ctr"/>
          <a:lstStyle>
            <a:lvl1pPr algn="ctr">
              <a:defRPr sz="1600" b="1" cap="all" baseline="0">
                <a:solidFill>
                  <a:schemeClr val="tx1"/>
                </a:solidFill>
                <a:latin typeface="+mj-lt"/>
              </a:defRPr>
            </a:lvl1pPr>
          </a:lstStyle>
          <a:p>
            <a:fld id="{A0289F9E-9962-4B7B-BA18-A15907CCC6BF}" type="slidenum">
              <a:rPr lang="en-US" smtClean="0"/>
              <a:pPr/>
              <a:t>‹N›</a:t>
            </a:fld>
            <a:endParaRPr lang="en-US" dirty="0"/>
          </a:p>
        </p:txBody>
      </p:sp>
    </p:spTree>
    <p:extLst>
      <p:ext uri="{BB962C8B-B14F-4D97-AF65-F5344CB8AC3E}">
        <p14:creationId xmlns:p14="http://schemas.microsoft.com/office/powerpoint/2010/main" val="2833713030"/>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72" r:id="rId6"/>
    <p:sldLayoutId id="2147483667" r:id="rId7"/>
    <p:sldLayoutId id="2147483668" r:id="rId8"/>
    <p:sldLayoutId id="2147483669" r:id="rId9"/>
    <p:sldLayoutId id="2147483671" r:id="rId10"/>
    <p:sldLayoutId id="2147483670" r:id="rId11"/>
  </p:sldLayoutIdLst>
  <p:txStyles>
    <p:titleStyle>
      <a:lvl1pPr algn="l" defTabSz="914400" rtl="0" eaLnBrk="1" latinLnBrk="0" hangingPunct="1">
        <a:lnSpc>
          <a:spcPct val="120000"/>
        </a:lnSpc>
        <a:spcBef>
          <a:spcPct val="0"/>
        </a:spcBef>
        <a:buNone/>
        <a:defRPr sz="2800" b="1" kern="1200" cap="all" spc="600"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56032"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21208"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39496"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32104"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8">
            <a:extLst>
              <a:ext uri="{FF2B5EF4-FFF2-40B4-BE49-F238E27FC236}">
                <a16:creationId xmlns:a16="http://schemas.microsoft.com/office/drawing/2014/main" id="{09F55FD1-95FA-98DA-84AA-145D29A533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3">
            <a:extLst>
              <a:ext uri="{FF2B5EF4-FFF2-40B4-BE49-F238E27FC236}">
                <a16:creationId xmlns:a16="http://schemas.microsoft.com/office/drawing/2014/main" id="{AD7C12D0-FF8F-0360-70C1-A7CB570E222D}"/>
              </a:ext>
            </a:extLst>
          </p:cNvPr>
          <p:cNvPicPr>
            <a:picLocks noChangeAspect="1"/>
          </p:cNvPicPr>
          <p:nvPr/>
        </p:nvPicPr>
        <p:blipFill rotWithShape="1">
          <a:blip r:embed="rId2">
            <a:alphaModFix/>
          </a:blip>
          <a:srcRect l="2292" r="8820"/>
          <a:stretch/>
        </p:blipFill>
        <p:spPr>
          <a:xfrm>
            <a:off x="-1" y="10"/>
            <a:ext cx="12192001" cy="6857990"/>
          </a:xfrm>
          <a:prstGeom prst="rect">
            <a:avLst/>
          </a:prstGeom>
        </p:spPr>
      </p:pic>
      <p:sp>
        <p:nvSpPr>
          <p:cNvPr id="16" name="Rectangle 10">
            <a:extLst>
              <a:ext uri="{FF2B5EF4-FFF2-40B4-BE49-F238E27FC236}">
                <a16:creationId xmlns:a16="http://schemas.microsoft.com/office/drawing/2014/main" id="{3AC9EE06-57AF-0FF5-450C-2A606C23B8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906214"/>
            <a:ext cx="12192000" cy="4957314"/>
          </a:xfrm>
          <a:prstGeom prst="rect">
            <a:avLst/>
          </a:prstGeom>
          <a:gradFill>
            <a:gsLst>
              <a:gs pos="0">
                <a:schemeClr val="accent1">
                  <a:lumMod val="60000"/>
                  <a:lumOff val="40000"/>
                  <a:alpha val="0"/>
                </a:schemeClr>
              </a:gs>
              <a:gs pos="61814">
                <a:schemeClr val="accent1">
                  <a:lumMod val="60000"/>
                  <a:lumOff val="40000"/>
                  <a:alpha val="89000"/>
                </a:schemeClr>
              </a:gs>
              <a:gs pos="94000">
                <a:schemeClr val="accent1">
                  <a:lumMod val="60000"/>
                  <a:lumOff val="4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D7F5FB5F-E0B2-FB23-A6C9-BC73378E092F}"/>
              </a:ext>
            </a:extLst>
          </p:cNvPr>
          <p:cNvSpPr>
            <a:spLocks noGrp="1"/>
          </p:cNvSpPr>
          <p:nvPr>
            <p:ph type="ctrTitle"/>
          </p:nvPr>
        </p:nvSpPr>
        <p:spPr>
          <a:xfrm>
            <a:off x="1524000" y="2714445"/>
            <a:ext cx="8336692" cy="1560167"/>
          </a:xfrm>
        </p:spPr>
        <p:txBody>
          <a:bodyPr>
            <a:noAutofit/>
          </a:bodyPr>
          <a:lstStyle/>
          <a:p>
            <a:r>
              <a:rPr lang="it-IT" sz="6000" dirty="0"/>
              <a:t>al di </a:t>
            </a:r>
            <a:r>
              <a:rPr lang="it-IT" sz="6000" dirty="0" err="1"/>
              <a:t>lÀ</a:t>
            </a:r>
            <a:r>
              <a:rPr lang="it-IT" sz="6000" dirty="0"/>
              <a:t> del trauma</a:t>
            </a:r>
          </a:p>
        </p:txBody>
      </p:sp>
      <p:sp>
        <p:nvSpPr>
          <p:cNvPr id="3" name="Sottotitolo 2">
            <a:extLst>
              <a:ext uri="{FF2B5EF4-FFF2-40B4-BE49-F238E27FC236}">
                <a16:creationId xmlns:a16="http://schemas.microsoft.com/office/drawing/2014/main" id="{F44E826D-C6FE-468F-06A1-93CD69FF6FA6}"/>
              </a:ext>
            </a:extLst>
          </p:cNvPr>
          <p:cNvSpPr>
            <a:spLocks noGrp="1"/>
          </p:cNvSpPr>
          <p:nvPr>
            <p:ph type="subTitle" idx="1"/>
          </p:nvPr>
        </p:nvSpPr>
        <p:spPr>
          <a:xfrm>
            <a:off x="1524000" y="4920137"/>
            <a:ext cx="7172325" cy="1122363"/>
          </a:xfrm>
        </p:spPr>
        <p:txBody>
          <a:bodyPr>
            <a:normAutofit/>
          </a:bodyPr>
          <a:lstStyle/>
          <a:p>
            <a:r>
              <a:rPr lang="it-IT" sz="1600" b="1" dirty="0"/>
              <a:t>CORSO TERZA UNIVERSITÀ DI BERGAMO – ANNO SCOLASTICO: 2022 - 2023</a:t>
            </a:r>
          </a:p>
          <a:p>
            <a:r>
              <a:rPr lang="it-IT" sz="1600" b="1" dirty="0"/>
              <a:t>DOCENTE: CAPELLI GRETA </a:t>
            </a:r>
          </a:p>
        </p:txBody>
      </p:sp>
      <p:cxnSp>
        <p:nvCxnSpPr>
          <p:cNvPr id="13" name="Straight Connector 12">
            <a:extLst>
              <a:ext uri="{FF2B5EF4-FFF2-40B4-BE49-F238E27FC236}">
                <a16:creationId xmlns:a16="http://schemas.microsoft.com/office/drawing/2014/main" id="{313FECB8-44EE-4A45-9F7B-66ECF1C3C88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612574" y="4602416"/>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43180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8DB85E2-4179-4550-916E-9377FE0C74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7D34E51-4763-5991-3E8F-0B3B771784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510164"/>
            <a:ext cx="12192000" cy="3347388"/>
          </a:xfrm>
          <a:prstGeom prst="rect">
            <a:avLst/>
          </a:prstGeom>
          <a:gradFill>
            <a:gsLst>
              <a:gs pos="14000">
                <a:schemeClr val="accent1">
                  <a:lumMod val="60000"/>
                  <a:lumOff val="40000"/>
                  <a:alpha val="0"/>
                </a:schemeClr>
              </a:gs>
              <a:gs pos="100000">
                <a:schemeClr val="accent1">
                  <a:lumMod val="60000"/>
                  <a:lumOff val="4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D54CC1EA-1FFE-2844-B9CD-A8C735A3E287}"/>
              </a:ext>
            </a:extLst>
          </p:cNvPr>
          <p:cNvSpPr>
            <a:spLocks noGrp="1"/>
          </p:cNvSpPr>
          <p:nvPr>
            <p:ph type="title"/>
          </p:nvPr>
        </p:nvSpPr>
        <p:spPr>
          <a:xfrm>
            <a:off x="952500" y="5139614"/>
            <a:ext cx="8867641" cy="1099457"/>
          </a:xfrm>
        </p:spPr>
        <p:txBody>
          <a:bodyPr anchor="t">
            <a:normAutofit/>
          </a:bodyPr>
          <a:lstStyle/>
          <a:p>
            <a:r>
              <a:rPr lang="it-IT" sz="1800" dirty="0"/>
              <a:t>al di </a:t>
            </a:r>
            <a:r>
              <a:rPr lang="it-IT" sz="1800" dirty="0" err="1"/>
              <a:t>lÀ</a:t>
            </a:r>
            <a:r>
              <a:rPr lang="it-IT" sz="1800" dirty="0"/>
              <a:t> del trauma</a:t>
            </a:r>
            <a:br>
              <a:rPr lang="it-IT" sz="1800" dirty="0"/>
            </a:br>
            <a:br>
              <a:rPr lang="it-IT" sz="1400" b="0" dirty="0"/>
            </a:br>
            <a:r>
              <a:rPr lang="it-IT" sz="1400" b="0" dirty="0"/>
              <a:t>DOCENTE: </a:t>
            </a:r>
            <a:r>
              <a:rPr lang="it-IT" sz="1400" dirty="0"/>
              <a:t>CAPELLI GRETA</a:t>
            </a:r>
          </a:p>
        </p:txBody>
      </p:sp>
      <p:cxnSp>
        <p:nvCxnSpPr>
          <p:cNvPr id="12" name="Straight Connector 11">
            <a:extLst>
              <a:ext uri="{FF2B5EF4-FFF2-40B4-BE49-F238E27FC236}">
                <a16:creationId xmlns:a16="http://schemas.microsoft.com/office/drawing/2014/main" id="{B36DB69B-FB79-D410-9F1D-C6A08436BEE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86890" y="4838743"/>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4" name="CasellaDiTesto 3">
            <a:extLst>
              <a:ext uri="{FF2B5EF4-FFF2-40B4-BE49-F238E27FC236}">
                <a16:creationId xmlns:a16="http://schemas.microsoft.com/office/drawing/2014/main" id="{187056C8-3CE2-1383-D387-4980FFF07FBD}"/>
              </a:ext>
            </a:extLst>
          </p:cNvPr>
          <p:cNvSpPr txBox="1"/>
          <p:nvPr/>
        </p:nvSpPr>
        <p:spPr>
          <a:xfrm>
            <a:off x="601361" y="335781"/>
            <a:ext cx="8176055" cy="395108"/>
          </a:xfrm>
          <a:prstGeom prst="rect">
            <a:avLst/>
          </a:prstGeom>
          <a:noFill/>
        </p:spPr>
        <p:txBody>
          <a:bodyPr wrap="square" rtlCol="0">
            <a:spAutoFit/>
          </a:bodyPr>
          <a:lstStyle/>
          <a:p>
            <a:pPr algn="just">
              <a:lnSpc>
                <a:spcPct val="115000"/>
              </a:lnSpc>
            </a:pPr>
            <a:r>
              <a:rPr lang="it-IT" sz="1800" b="1" dirty="0">
                <a:solidFill>
                  <a:srgbClr val="000000"/>
                </a:solidFill>
                <a:effectLst/>
                <a:latin typeface="+mj-lt"/>
                <a:ea typeface="Calibri" panose="020F0502020204030204" pitchFamily="34" charset="0"/>
                <a:cs typeface="AppleSystemUIFont"/>
              </a:rPr>
              <a:t>TRAUMA: DUE PROSPETTIVE CONTRAPPOSTE </a:t>
            </a:r>
            <a:endParaRPr lang="it-IT" sz="1800" dirty="0">
              <a:effectLst/>
              <a:latin typeface="+mj-lt"/>
              <a:ea typeface="Calibri" panose="020F0502020204030204" pitchFamily="34" charset="0"/>
              <a:cs typeface="Times New Roman" panose="02020603050405020304" pitchFamily="18" charset="0"/>
            </a:endParaRPr>
          </a:p>
        </p:txBody>
      </p:sp>
      <p:sp>
        <p:nvSpPr>
          <p:cNvPr id="5" name="CasellaDiTesto 4">
            <a:extLst>
              <a:ext uri="{FF2B5EF4-FFF2-40B4-BE49-F238E27FC236}">
                <a16:creationId xmlns:a16="http://schemas.microsoft.com/office/drawing/2014/main" id="{C0F08DEB-C167-A652-3038-04A5E4D07E83}"/>
              </a:ext>
            </a:extLst>
          </p:cNvPr>
          <p:cNvSpPr txBox="1"/>
          <p:nvPr/>
        </p:nvSpPr>
        <p:spPr>
          <a:xfrm>
            <a:off x="678396" y="948035"/>
            <a:ext cx="4647366" cy="2959272"/>
          </a:xfrm>
          <a:prstGeom prst="rect">
            <a:avLst/>
          </a:prstGeom>
          <a:noFill/>
        </p:spPr>
        <p:txBody>
          <a:bodyPr wrap="square" rtlCol="0">
            <a:spAutoFit/>
          </a:bodyPr>
          <a:lstStyle/>
          <a:p>
            <a:pPr algn="just" fontAlgn="t">
              <a:lnSpc>
                <a:spcPct val="115000"/>
              </a:lnSpc>
            </a:pPr>
            <a:r>
              <a:rPr lang="it-IT" sz="1800" dirty="0">
                <a:solidFill>
                  <a:srgbClr val="000000"/>
                </a:solidFill>
                <a:effectLst/>
                <a:latin typeface="Garamond" panose="02020404030301010803" pitchFamily="18" charset="0"/>
                <a:ea typeface="Calibri" panose="020F0502020204030204" pitchFamily="34" charset="0"/>
                <a:cs typeface="AppleSystemUIFont"/>
              </a:rPr>
              <a:t>È necessario sottolineare come l'enfasi posta sulle cause ambientali della patologia si fosse tradotta, in alcune </a:t>
            </a:r>
            <a:r>
              <a:rPr lang="it-IT" sz="1800" b="1" dirty="0">
                <a:solidFill>
                  <a:srgbClr val="000000"/>
                </a:solidFill>
                <a:effectLst/>
                <a:latin typeface="Garamond" panose="02020404030301010803" pitchFamily="18" charset="0"/>
                <a:ea typeface="Calibri" panose="020F0502020204030204" pitchFamily="34" charset="0"/>
                <a:cs typeface="AppleSystemUIFont"/>
              </a:rPr>
              <a:t>interpretazioni più radicali</a:t>
            </a:r>
            <a:r>
              <a:rPr lang="it-IT" sz="1800" dirty="0">
                <a:solidFill>
                  <a:srgbClr val="000000"/>
                </a:solidFill>
                <a:effectLst/>
                <a:latin typeface="Garamond" panose="02020404030301010803" pitchFamily="18" charset="0"/>
                <a:ea typeface="Calibri" panose="020F0502020204030204" pitchFamily="34" charset="0"/>
                <a:cs typeface="AppleSystemUIFont"/>
              </a:rPr>
              <a:t>, in una concezione che privilegiava in modo pressoché esclusivo il ruolo degli eventi traumatici nella genesi dei disturbi psichiatrici più gravi. Si affermava in queste posizioni quella che potremmo definire una visione </a:t>
            </a:r>
            <a:r>
              <a:rPr lang="it-IT" sz="1800" dirty="0" err="1">
                <a:solidFill>
                  <a:srgbClr val="000000"/>
                </a:solidFill>
                <a:effectLst/>
                <a:latin typeface="Garamond" panose="02020404030301010803" pitchFamily="18" charset="0"/>
                <a:ea typeface="Calibri" panose="020F0502020204030204" pitchFamily="34" charset="0"/>
                <a:cs typeface="AppleSystemUIFont"/>
              </a:rPr>
              <a:t>pantraumatica</a:t>
            </a:r>
            <a:r>
              <a:rPr lang="it-IT" sz="1800" dirty="0">
                <a:solidFill>
                  <a:srgbClr val="000000"/>
                </a:solidFill>
                <a:effectLst/>
                <a:latin typeface="Garamond" panose="02020404030301010803" pitchFamily="18" charset="0"/>
                <a:ea typeface="Calibri" panose="020F0502020204030204" pitchFamily="34" charset="0"/>
                <a:cs typeface="AppleSystemUIFont"/>
              </a:rPr>
              <a:t> del disagio psichico</a:t>
            </a:r>
            <a:r>
              <a:rPr lang="it-IT" sz="1800" dirty="0">
                <a:solidFill>
                  <a:srgbClr val="000000"/>
                </a:solidFill>
                <a:latin typeface="Garamond" panose="02020404030301010803" pitchFamily="18" charset="0"/>
                <a:ea typeface="Calibri" panose="020F0502020204030204" pitchFamily="34" charset="0"/>
                <a:cs typeface="AppleSystemUIFont"/>
              </a:rPr>
              <a:t>. </a:t>
            </a:r>
            <a:endParaRPr lang="it-IT" sz="1800" b="1" dirty="0">
              <a:solidFill>
                <a:srgbClr val="000000"/>
              </a:solidFill>
              <a:effectLst/>
              <a:latin typeface="Garamond" panose="02020404030301010803" pitchFamily="18" charset="0"/>
              <a:ea typeface="Calibri" panose="020F0502020204030204" pitchFamily="34" charset="0"/>
              <a:cs typeface="AppleSystemUIFont"/>
            </a:endParaRPr>
          </a:p>
        </p:txBody>
      </p:sp>
      <p:sp>
        <p:nvSpPr>
          <p:cNvPr id="11" name="CasellaDiTesto 10">
            <a:extLst>
              <a:ext uri="{FF2B5EF4-FFF2-40B4-BE49-F238E27FC236}">
                <a16:creationId xmlns:a16="http://schemas.microsoft.com/office/drawing/2014/main" id="{08782C14-585B-D6FE-DB43-3BE944269008}"/>
              </a:ext>
            </a:extLst>
          </p:cNvPr>
          <p:cNvSpPr txBox="1"/>
          <p:nvPr/>
        </p:nvSpPr>
        <p:spPr>
          <a:xfrm>
            <a:off x="9029503" y="4123505"/>
            <a:ext cx="3092281" cy="2605778"/>
          </a:xfrm>
          <a:prstGeom prst="rect">
            <a:avLst/>
          </a:prstGeom>
          <a:noFill/>
        </p:spPr>
        <p:txBody>
          <a:bodyPr wrap="square" rtlCol="0">
            <a:spAutoFit/>
          </a:bodyPr>
          <a:lstStyle/>
          <a:p>
            <a:pPr algn="r">
              <a:lnSpc>
                <a:spcPct val="115000"/>
              </a:lnSpc>
            </a:pPr>
            <a:r>
              <a:rPr lang="it-IT" sz="1100" b="1" dirty="0">
                <a:effectLst/>
                <a:latin typeface="Perpetua Titling MT" panose="02020502060505020804" pitchFamily="18" charset="77"/>
                <a:ea typeface="Calibri" panose="020F0502020204030204" pitchFamily="34" charset="0"/>
                <a:cs typeface="Arial" panose="020B0604020202020204" pitchFamily="34" charset="0"/>
              </a:rPr>
              <a:t>«</a:t>
            </a:r>
            <a:r>
              <a:rPr lang="it-IT" sz="1100" b="1" dirty="0">
                <a:effectLst/>
                <a:latin typeface="Perpetua Titling MT" panose="02020502060505020804" pitchFamily="18" charset="77"/>
                <a:ea typeface="Calibri" panose="020F0502020204030204" pitchFamily="34" charset="0"/>
                <a:cs typeface="AppleSystemUIFont"/>
              </a:rPr>
              <a:t>In alcune nevrosi e psicosi i ricordi traumatici giocano un ruolo importante. Mentre alcuni medici non se ne preoccupano mai, e neppure si accorgono della loro esistenza, e altri le vedono un po’ dappertutto, c'è spazio invece per una via di mezzo che ne rilevi l'esistenza in alcuni casi specifici</a:t>
            </a:r>
            <a:r>
              <a:rPr lang="it-IT" sz="1100" b="1" dirty="0">
                <a:effectLst/>
                <a:latin typeface="Perpetua Titling MT" panose="02020502060505020804" pitchFamily="18" charset="77"/>
                <a:ea typeface="Calibri" panose="020F0502020204030204" pitchFamily="34" charset="0"/>
                <a:cs typeface="Arial" panose="020B0604020202020204" pitchFamily="34" charset="0"/>
              </a:rPr>
              <a:t>»</a:t>
            </a:r>
            <a:r>
              <a:rPr lang="it-IT" sz="1100" b="1" dirty="0">
                <a:effectLst/>
                <a:latin typeface="Perpetua Titling MT" panose="02020502060505020804" pitchFamily="18" charset="77"/>
                <a:ea typeface="Calibri" panose="020F0502020204030204" pitchFamily="34" charset="0"/>
                <a:cs typeface="AppleSystemUIFont"/>
              </a:rPr>
              <a:t> </a:t>
            </a:r>
          </a:p>
          <a:p>
            <a:pPr algn="r">
              <a:lnSpc>
                <a:spcPct val="115000"/>
              </a:lnSpc>
            </a:pPr>
            <a:endParaRPr lang="it-IT" sz="1100" b="1" dirty="0">
              <a:effectLst/>
              <a:latin typeface="Perpetua Titling MT" panose="02020502060505020804" pitchFamily="18" charset="77"/>
              <a:ea typeface="Calibri" panose="020F0502020204030204" pitchFamily="34" charset="0"/>
              <a:cs typeface="AppleSystemUIFont"/>
            </a:endParaRPr>
          </a:p>
          <a:p>
            <a:pPr algn="r">
              <a:lnSpc>
                <a:spcPct val="115000"/>
              </a:lnSpc>
            </a:pPr>
            <a:r>
              <a:rPr lang="it-IT" sz="1100" b="1" dirty="0">
                <a:effectLst/>
                <a:latin typeface="Perpetua Titling MT" panose="02020502060505020804" pitchFamily="18" charset="77"/>
                <a:ea typeface="Calibri" panose="020F0502020204030204" pitchFamily="34" charset="0"/>
                <a:cs typeface="AppleSystemUIFont"/>
              </a:rPr>
              <a:t> P. Janet </a:t>
            </a:r>
            <a:endParaRPr lang="it-IT" sz="1100" b="1" dirty="0">
              <a:effectLst/>
              <a:latin typeface="Perpetua Titling MT" panose="02020502060505020804" pitchFamily="18" charset="77"/>
              <a:ea typeface="Calibri" panose="020F0502020204030204" pitchFamily="34" charset="0"/>
              <a:cs typeface="Times New Roman" panose="02020603050405020304" pitchFamily="18" charset="0"/>
            </a:endParaRPr>
          </a:p>
        </p:txBody>
      </p:sp>
      <p:sp>
        <p:nvSpPr>
          <p:cNvPr id="6" name="CasellaDiTesto 5">
            <a:extLst>
              <a:ext uri="{FF2B5EF4-FFF2-40B4-BE49-F238E27FC236}">
                <a16:creationId xmlns:a16="http://schemas.microsoft.com/office/drawing/2014/main" id="{9B335EE8-337B-E20D-86C0-BC3B1766F17A}"/>
              </a:ext>
            </a:extLst>
          </p:cNvPr>
          <p:cNvSpPr txBox="1"/>
          <p:nvPr/>
        </p:nvSpPr>
        <p:spPr>
          <a:xfrm flipH="1">
            <a:off x="7276905" y="567769"/>
            <a:ext cx="4647366" cy="1754326"/>
          </a:xfrm>
          <a:prstGeom prst="rect">
            <a:avLst/>
          </a:prstGeom>
          <a:noFill/>
        </p:spPr>
        <p:txBody>
          <a:bodyPr wrap="square" rtlCol="0">
            <a:spAutoFit/>
          </a:bodyPr>
          <a:lstStyle/>
          <a:p>
            <a:r>
              <a:rPr lang="it-IT" b="1" dirty="0">
                <a:solidFill>
                  <a:srgbClr val="000000"/>
                </a:solidFill>
                <a:latin typeface="Garamond" panose="02020404030301010803" pitchFamily="18" charset="0"/>
                <a:ea typeface="Calibri" panose="020F0502020204030204" pitchFamily="34" charset="0"/>
                <a:cs typeface="AppleSystemUIFont"/>
              </a:rPr>
              <a:t>U</a:t>
            </a:r>
            <a:r>
              <a:rPr lang="it-IT" sz="1800" b="1" dirty="0">
                <a:solidFill>
                  <a:srgbClr val="000000"/>
                </a:solidFill>
                <a:effectLst/>
                <a:latin typeface="Garamond" panose="02020404030301010803" pitchFamily="18" charset="0"/>
                <a:ea typeface="Calibri" panose="020F0502020204030204" pitchFamily="34" charset="0"/>
                <a:cs typeface="AppleSystemUIFont"/>
              </a:rPr>
              <a:t>n'idea meccanicistica</a:t>
            </a:r>
            <a:r>
              <a:rPr lang="it-IT" sz="1800" dirty="0">
                <a:solidFill>
                  <a:srgbClr val="000000"/>
                </a:solidFill>
                <a:effectLst/>
                <a:latin typeface="Garamond" panose="02020404030301010803" pitchFamily="18" charset="0"/>
                <a:ea typeface="Calibri" panose="020F0502020204030204" pitchFamily="34" charset="0"/>
                <a:cs typeface="AppleSystemUIFont"/>
              </a:rPr>
              <a:t> sul funzionamento della mente che escludeva lo </a:t>
            </a:r>
            <a:r>
              <a:rPr lang="it-IT" sz="1800" u="sng" dirty="0">
                <a:solidFill>
                  <a:srgbClr val="000000"/>
                </a:solidFill>
                <a:effectLst/>
                <a:latin typeface="Garamond" panose="02020404030301010803" pitchFamily="18" charset="0"/>
                <a:ea typeface="Calibri" panose="020F0502020204030204" pitchFamily="34" charset="0"/>
                <a:cs typeface="AppleSystemUIFont"/>
              </a:rPr>
              <a:t>spazio dell'elaborazione soggettiva dell'esperienza</a:t>
            </a:r>
            <a:r>
              <a:rPr lang="it-IT" sz="1800" dirty="0">
                <a:solidFill>
                  <a:srgbClr val="000000"/>
                </a:solidFill>
                <a:effectLst/>
                <a:latin typeface="Garamond" panose="02020404030301010803" pitchFamily="18" charset="0"/>
                <a:ea typeface="Calibri" panose="020F0502020204030204" pitchFamily="34" charset="0"/>
                <a:cs typeface="AppleSystemUIFont"/>
              </a:rPr>
              <a:t> e la possibilità stessa dell’individuo di vedere riconosciuta la propria autonomia dall'ambiente e la capacità di reagire alle avversità.</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CasellaDiTesto 6">
            <a:extLst>
              <a:ext uri="{FF2B5EF4-FFF2-40B4-BE49-F238E27FC236}">
                <a16:creationId xmlns:a16="http://schemas.microsoft.com/office/drawing/2014/main" id="{FFD8A876-7E73-43DB-804D-5FCD4B7D3D6C}"/>
              </a:ext>
            </a:extLst>
          </p:cNvPr>
          <p:cNvSpPr txBox="1"/>
          <p:nvPr/>
        </p:nvSpPr>
        <p:spPr>
          <a:xfrm>
            <a:off x="7264003" y="2474217"/>
            <a:ext cx="4249601" cy="1477328"/>
          </a:xfrm>
          <a:prstGeom prst="rect">
            <a:avLst/>
          </a:prstGeom>
          <a:noFill/>
        </p:spPr>
        <p:txBody>
          <a:bodyPr wrap="square" rtlCol="0">
            <a:spAutoFit/>
          </a:bodyPr>
          <a:lstStyle/>
          <a:p>
            <a:r>
              <a:rPr lang="it-IT" sz="1800" dirty="0">
                <a:solidFill>
                  <a:srgbClr val="000000"/>
                </a:solidFill>
                <a:effectLst/>
                <a:latin typeface="Garamond" panose="02020404030301010803" pitchFamily="18" charset="0"/>
                <a:ea typeface="Calibri" panose="020F0502020204030204" pitchFamily="34" charset="0"/>
                <a:cs typeface="AppleSystemUIFont"/>
              </a:rPr>
              <a:t>Il merito fondamentale di tale orientamento è stato quello di proporre una </a:t>
            </a:r>
            <a:r>
              <a:rPr lang="it-IT" sz="1800" b="1" dirty="0">
                <a:solidFill>
                  <a:srgbClr val="000000"/>
                </a:solidFill>
                <a:effectLst/>
                <a:latin typeface="Garamond" panose="02020404030301010803" pitchFamily="18" charset="0"/>
                <a:ea typeface="Calibri" panose="020F0502020204030204" pitchFamily="34" charset="0"/>
                <a:cs typeface="AppleSystemUIFont"/>
              </a:rPr>
              <a:t>spiegazione delle radici psicobiologiche dei disturbi psichici</a:t>
            </a:r>
            <a:r>
              <a:rPr lang="it-IT" sz="1800" dirty="0">
                <a:solidFill>
                  <a:srgbClr val="000000"/>
                </a:solidFill>
                <a:effectLst/>
                <a:latin typeface="Garamond" panose="02020404030301010803" pitchFamily="18" charset="0"/>
                <a:ea typeface="Calibri" panose="020F0502020204030204" pitchFamily="34" charset="0"/>
                <a:cs typeface="AppleSystemUIFont"/>
              </a:rPr>
              <a:t> che risulta assai più articolata della visione costituzionalista-degenerativa. </a:t>
            </a:r>
            <a:endParaRPr lang="it-IT" dirty="0"/>
          </a:p>
        </p:txBody>
      </p:sp>
    </p:spTree>
    <p:extLst>
      <p:ext uri="{BB962C8B-B14F-4D97-AF65-F5344CB8AC3E}">
        <p14:creationId xmlns:p14="http://schemas.microsoft.com/office/powerpoint/2010/main" val="22524517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8DB85E2-4179-4550-916E-9377FE0C74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7D34E51-4763-5991-3E8F-0B3B771784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510164"/>
            <a:ext cx="12192000" cy="3347388"/>
          </a:xfrm>
          <a:prstGeom prst="rect">
            <a:avLst/>
          </a:prstGeom>
          <a:gradFill>
            <a:gsLst>
              <a:gs pos="14000">
                <a:schemeClr val="accent1">
                  <a:lumMod val="60000"/>
                  <a:lumOff val="40000"/>
                  <a:alpha val="0"/>
                </a:schemeClr>
              </a:gs>
              <a:gs pos="100000">
                <a:schemeClr val="accent1">
                  <a:lumMod val="60000"/>
                  <a:lumOff val="4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D54CC1EA-1FFE-2844-B9CD-A8C735A3E287}"/>
              </a:ext>
            </a:extLst>
          </p:cNvPr>
          <p:cNvSpPr>
            <a:spLocks noGrp="1"/>
          </p:cNvSpPr>
          <p:nvPr>
            <p:ph type="title"/>
          </p:nvPr>
        </p:nvSpPr>
        <p:spPr>
          <a:xfrm>
            <a:off x="952500" y="5139614"/>
            <a:ext cx="8867641" cy="1099457"/>
          </a:xfrm>
        </p:spPr>
        <p:txBody>
          <a:bodyPr anchor="t">
            <a:normAutofit/>
          </a:bodyPr>
          <a:lstStyle/>
          <a:p>
            <a:r>
              <a:rPr lang="it-IT" sz="1800" dirty="0"/>
              <a:t>al di </a:t>
            </a:r>
            <a:r>
              <a:rPr lang="it-IT" sz="1800" dirty="0" err="1"/>
              <a:t>lÀ</a:t>
            </a:r>
            <a:r>
              <a:rPr lang="it-IT" sz="1800" dirty="0"/>
              <a:t> del trauma</a:t>
            </a:r>
            <a:br>
              <a:rPr lang="it-IT" sz="1800" dirty="0"/>
            </a:br>
            <a:br>
              <a:rPr lang="it-IT" sz="1400" b="0" dirty="0"/>
            </a:br>
            <a:r>
              <a:rPr lang="it-IT" sz="1400" b="0" dirty="0"/>
              <a:t>DOCENTE: </a:t>
            </a:r>
            <a:r>
              <a:rPr lang="it-IT" sz="1400" dirty="0"/>
              <a:t>CAPELLI GRETA</a:t>
            </a:r>
          </a:p>
        </p:txBody>
      </p:sp>
      <p:cxnSp>
        <p:nvCxnSpPr>
          <p:cNvPr id="12" name="Straight Connector 11">
            <a:extLst>
              <a:ext uri="{FF2B5EF4-FFF2-40B4-BE49-F238E27FC236}">
                <a16:creationId xmlns:a16="http://schemas.microsoft.com/office/drawing/2014/main" id="{B36DB69B-FB79-D410-9F1D-C6A08436BEE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86890" y="4838743"/>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4" name="CasellaDiTesto 3">
            <a:extLst>
              <a:ext uri="{FF2B5EF4-FFF2-40B4-BE49-F238E27FC236}">
                <a16:creationId xmlns:a16="http://schemas.microsoft.com/office/drawing/2014/main" id="{187056C8-3CE2-1383-D387-4980FFF07FBD}"/>
              </a:ext>
            </a:extLst>
          </p:cNvPr>
          <p:cNvSpPr txBox="1"/>
          <p:nvPr/>
        </p:nvSpPr>
        <p:spPr>
          <a:xfrm>
            <a:off x="601361" y="335781"/>
            <a:ext cx="8176055" cy="395108"/>
          </a:xfrm>
          <a:prstGeom prst="rect">
            <a:avLst/>
          </a:prstGeom>
          <a:noFill/>
        </p:spPr>
        <p:txBody>
          <a:bodyPr wrap="square" rtlCol="0">
            <a:spAutoFit/>
          </a:bodyPr>
          <a:lstStyle/>
          <a:p>
            <a:pPr algn="just">
              <a:lnSpc>
                <a:spcPct val="115000"/>
              </a:lnSpc>
            </a:pPr>
            <a:r>
              <a:rPr lang="it-IT" sz="1800" b="1" dirty="0">
                <a:solidFill>
                  <a:srgbClr val="000000"/>
                </a:solidFill>
                <a:effectLst/>
                <a:latin typeface="+mj-lt"/>
                <a:ea typeface="Calibri" panose="020F0502020204030204" pitchFamily="34" charset="0"/>
                <a:cs typeface="AppleSystemUIFont"/>
              </a:rPr>
              <a:t>VERSO IL MODELLO BIO-PSICO-SOCIALE</a:t>
            </a:r>
            <a:endParaRPr lang="it-IT" sz="1800" dirty="0">
              <a:effectLst/>
              <a:latin typeface="+mj-lt"/>
              <a:ea typeface="Calibri" panose="020F0502020204030204" pitchFamily="34" charset="0"/>
              <a:cs typeface="Times New Roman" panose="02020603050405020304" pitchFamily="18" charset="0"/>
            </a:endParaRPr>
          </a:p>
        </p:txBody>
      </p:sp>
      <p:sp>
        <p:nvSpPr>
          <p:cNvPr id="5" name="CasellaDiTesto 4">
            <a:extLst>
              <a:ext uri="{FF2B5EF4-FFF2-40B4-BE49-F238E27FC236}">
                <a16:creationId xmlns:a16="http://schemas.microsoft.com/office/drawing/2014/main" id="{C0F08DEB-C167-A652-3038-04A5E4D07E83}"/>
              </a:ext>
            </a:extLst>
          </p:cNvPr>
          <p:cNvSpPr txBox="1"/>
          <p:nvPr/>
        </p:nvSpPr>
        <p:spPr>
          <a:xfrm>
            <a:off x="678396" y="948035"/>
            <a:ext cx="4647366" cy="2959272"/>
          </a:xfrm>
          <a:prstGeom prst="rect">
            <a:avLst/>
          </a:prstGeom>
          <a:noFill/>
        </p:spPr>
        <p:txBody>
          <a:bodyPr wrap="square" rtlCol="0">
            <a:spAutoFit/>
          </a:bodyPr>
          <a:lstStyle/>
          <a:p>
            <a:pPr algn="just" fontAlgn="t">
              <a:lnSpc>
                <a:spcPct val="115000"/>
              </a:lnSpc>
            </a:pPr>
            <a:r>
              <a:rPr lang="it-IT" b="1" dirty="0">
                <a:solidFill>
                  <a:srgbClr val="000000"/>
                </a:solidFill>
                <a:latin typeface="Garamond" panose="02020404030301010803" pitchFamily="18" charset="0"/>
                <a:ea typeface="Calibri" panose="020F0502020204030204" pitchFamily="34" charset="0"/>
                <a:cs typeface="AppleSystemUIFont"/>
              </a:rPr>
              <a:t>G</a:t>
            </a:r>
            <a:r>
              <a:rPr lang="it-IT" sz="1800" b="1" dirty="0">
                <a:solidFill>
                  <a:srgbClr val="000000"/>
                </a:solidFill>
                <a:effectLst/>
                <a:latin typeface="Garamond" panose="02020404030301010803" pitchFamily="18" charset="0"/>
                <a:ea typeface="Calibri" panose="020F0502020204030204" pitchFamily="34" charset="0"/>
                <a:cs typeface="AppleSystemUIFont"/>
              </a:rPr>
              <a:t>li effetti del trauma vengono mediati dalle reazioni del cervello</a:t>
            </a:r>
            <a:r>
              <a:rPr lang="it-IT" sz="1800" b="1" dirty="0">
                <a:solidFill>
                  <a:srgbClr val="000000"/>
                </a:solidFill>
                <a:latin typeface="Garamond" panose="02020404030301010803" pitchFamily="18" charset="0"/>
                <a:ea typeface="Calibri" panose="020F0502020204030204" pitchFamily="34" charset="0"/>
                <a:cs typeface="AppleSystemUIFont"/>
              </a:rPr>
              <a:t>.</a:t>
            </a:r>
          </a:p>
          <a:p>
            <a:pPr algn="just" fontAlgn="t">
              <a:lnSpc>
                <a:spcPct val="115000"/>
              </a:lnSpc>
            </a:pPr>
            <a:endParaRPr lang="it-IT" b="1" dirty="0">
              <a:solidFill>
                <a:srgbClr val="000000"/>
              </a:solidFill>
              <a:effectLst/>
              <a:latin typeface="Garamond" panose="02020404030301010803" pitchFamily="18" charset="0"/>
              <a:ea typeface="Calibri" panose="020F0502020204030204" pitchFamily="34" charset="0"/>
              <a:cs typeface="AppleSystemUIFont"/>
            </a:endParaRPr>
          </a:p>
          <a:p>
            <a:pPr algn="just" fontAlgn="t">
              <a:lnSpc>
                <a:spcPct val="115000"/>
              </a:lnSpc>
            </a:pPr>
            <a:r>
              <a:rPr lang="it-IT" sz="1800" dirty="0">
                <a:solidFill>
                  <a:srgbClr val="000000"/>
                </a:solidFill>
                <a:effectLst/>
                <a:latin typeface="Garamond" panose="02020404030301010803" pitchFamily="18" charset="0"/>
                <a:ea typeface="Calibri" panose="020F0502020204030204" pitchFamily="34" charset="0"/>
                <a:cs typeface="AppleSystemUIFont"/>
              </a:rPr>
              <a:t>Un atteggiamento meno rigido ma ancora di sostanziale chiusura alla tematica del trauma poteva essere colto anche negli autori che si riconoscevano nel </a:t>
            </a:r>
            <a:r>
              <a:rPr lang="it-IT" sz="1800" b="1" dirty="0">
                <a:solidFill>
                  <a:srgbClr val="000000"/>
                </a:solidFill>
                <a:effectLst/>
                <a:latin typeface="Garamond" panose="02020404030301010803" pitchFamily="18" charset="0"/>
                <a:ea typeface="Calibri" panose="020F0502020204030204" pitchFamily="34" charset="0"/>
                <a:cs typeface="AppleSystemUIFont"/>
              </a:rPr>
              <a:t>modello di causalità complessa della moderna psichiatria biologica</a:t>
            </a:r>
            <a:r>
              <a:rPr lang="it-IT" sz="1800" dirty="0">
                <a:solidFill>
                  <a:srgbClr val="000000"/>
                </a:solidFill>
                <a:effectLst/>
                <a:latin typeface="Garamond" panose="02020404030301010803" pitchFamily="18" charset="0"/>
                <a:ea typeface="Calibri" panose="020F0502020204030204" pitchFamily="34" charset="0"/>
                <a:cs typeface="AppleSystemUIFont"/>
              </a:rPr>
              <a:t>. </a:t>
            </a:r>
            <a:endParaRPr lang="it-IT" sz="1800" b="1" dirty="0">
              <a:solidFill>
                <a:srgbClr val="000000"/>
              </a:solidFill>
              <a:effectLst/>
              <a:latin typeface="Garamond" panose="02020404030301010803" pitchFamily="18" charset="0"/>
              <a:ea typeface="Calibri" panose="020F0502020204030204" pitchFamily="34" charset="0"/>
              <a:cs typeface="AppleSystemUIFont"/>
            </a:endParaRPr>
          </a:p>
        </p:txBody>
      </p:sp>
      <p:sp>
        <p:nvSpPr>
          <p:cNvPr id="6" name="CasellaDiTesto 5">
            <a:extLst>
              <a:ext uri="{FF2B5EF4-FFF2-40B4-BE49-F238E27FC236}">
                <a16:creationId xmlns:a16="http://schemas.microsoft.com/office/drawing/2014/main" id="{9B335EE8-337B-E20D-86C0-BC3B1766F17A}"/>
              </a:ext>
            </a:extLst>
          </p:cNvPr>
          <p:cNvSpPr txBox="1"/>
          <p:nvPr/>
        </p:nvSpPr>
        <p:spPr>
          <a:xfrm flipH="1">
            <a:off x="7276905" y="567769"/>
            <a:ext cx="4647366" cy="3416320"/>
          </a:xfrm>
          <a:prstGeom prst="rect">
            <a:avLst/>
          </a:prstGeom>
          <a:noFill/>
        </p:spPr>
        <p:txBody>
          <a:bodyPr wrap="square" rtlCol="0">
            <a:spAutoFit/>
          </a:bodyPr>
          <a:lstStyle/>
          <a:p>
            <a:r>
              <a:rPr lang="it-IT" sz="1800" dirty="0">
                <a:solidFill>
                  <a:srgbClr val="000000"/>
                </a:solidFill>
                <a:effectLst/>
                <a:latin typeface="Garamond" panose="02020404030301010803" pitchFamily="18" charset="0"/>
                <a:ea typeface="Calibri" panose="020F0502020204030204" pitchFamily="34" charset="0"/>
                <a:cs typeface="AppleSystemUIFont"/>
              </a:rPr>
              <a:t>Le esperienze traumatiche, difatti, finivano per essere relegate in modo generico nel novero dei fattori esogeni in grado di "innescare" (</a:t>
            </a:r>
            <a:r>
              <a:rPr lang="it-IT" sz="1800" i="1" dirty="0">
                <a:solidFill>
                  <a:srgbClr val="000000"/>
                </a:solidFill>
                <a:effectLst/>
                <a:latin typeface="Garamond" panose="02020404030301010803" pitchFamily="18" charset="0"/>
                <a:ea typeface="Calibri" panose="020F0502020204030204" pitchFamily="34" charset="0"/>
                <a:cs typeface="AppleSystemUIFont"/>
              </a:rPr>
              <a:t>trigger-</a:t>
            </a:r>
            <a:r>
              <a:rPr lang="it-IT" sz="1800" i="1" dirty="0" err="1">
                <a:solidFill>
                  <a:srgbClr val="000000"/>
                </a:solidFill>
                <a:effectLst/>
                <a:latin typeface="Garamond" panose="02020404030301010803" pitchFamily="18" charset="0"/>
                <a:ea typeface="Calibri" panose="020F0502020204030204" pitchFamily="34" charset="0"/>
                <a:cs typeface="AppleSystemUIFont"/>
              </a:rPr>
              <a:t>kindle</a:t>
            </a:r>
            <a:r>
              <a:rPr lang="it-IT" sz="1800" dirty="0">
                <a:solidFill>
                  <a:srgbClr val="000000"/>
                </a:solidFill>
                <a:effectLst/>
                <a:latin typeface="Garamond" panose="02020404030301010803" pitchFamily="18" charset="0"/>
                <a:ea typeface="Calibri" panose="020F0502020204030204" pitchFamily="34" charset="0"/>
                <a:cs typeface="AppleSystemUIFont"/>
              </a:rPr>
              <a:t>) la predisposizione innata alla patologia mentale. </a:t>
            </a:r>
          </a:p>
          <a:p>
            <a:endParaRPr lang="it-IT" dirty="0">
              <a:solidFill>
                <a:srgbClr val="000000"/>
              </a:solidFill>
              <a:latin typeface="Garamond" panose="02020404030301010803" pitchFamily="18" charset="0"/>
              <a:ea typeface="Calibri" panose="020F0502020204030204" pitchFamily="34" charset="0"/>
              <a:cs typeface="AppleSystemUIFont"/>
            </a:endParaRPr>
          </a:p>
          <a:p>
            <a:r>
              <a:rPr lang="it-IT" sz="1800" dirty="0">
                <a:solidFill>
                  <a:srgbClr val="000000"/>
                </a:solidFill>
                <a:effectLst/>
                <a:latin typeface="Garamond" panose="02020404030301010803" pitchFamily="18" charset="0"/>
                <a:ea typeface="Calibri" panose="020F0502020204030204" pitchFamily="34" charset="0"/>
                <a:cs typeface="AppleSystemUIFont"/>
              </a:rPr>
              <a:t>In questo secondo caso, dunque, non veniva negato il peso del contributo ambientale alla psicopatologia, semmai </a:t>
            </a:r>
            <a:r>
              <a:rPr lang="it-IT" sz="1800" b="1" dirty="0">
                <a:solidFill>
                  <a:srgbClr val="000000"/>
                </a:solidFill>
                <a:effectLst/>
                <a:latin typeface="Garamond" panose="02020404030301010803" pitchFamily="18" charset="0"/>
                <a:ea typeface="Calibri" panose="020F0502020204030204" pitchFamily="34" charset="0"/>
                <a:cs typeface="AppleSystemUIFont"/>
              </a:rPr>
              <a:t>non veniva colta la specificità degli effetti del trauma</a:t>
            </a:r>
            <a:r>
              <a:rPr lang="it-IT" sz="1800" dirty="0">
                <a:solidFill>
                  <a:srgbClr val="000000"/>
                </a:solidFill>
                <a:effectLst/>
                <a:latin typeface="Garamond" panose="02020404030301010803" pitchFamily="18" charset="0"/>
                <a:ea typeface="Calibri" panose="020F0502020204030204" pitchFamily="34" charset="0"/>
                <a:cs typeface="AppleSystemUIFont"/>
              </a:rPr>
              <a:t> a livello sia di manifestazioni psicopatologiche sia di modalità di funzionamento mentale e di contenuti psichici</a:t>
            </a:r>
            <a:r>
              <a:rPr lang="it-IT" sz="1800" dirty="0">
                <a:solidFill>
                  <a:srgbClr val="000000"/>
                </a:solidFill>
                <a:latin typeface="Garamond" panose="02020404030301010803" pitchFamily="18" charset="0"/>
                <a:ea typeface="Calibri" panose="020F0502020204030204" pitchFamily="34" charset="0"/>
                <a:cs typeface="AppleSystemUIFont"/>
              </a:rPr>
              <a:t>.</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471422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8DB85E2-4179-4550-916E-9377FE0C74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7D34E51-4763-5991-3E8F-0B3B771784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510164"/>
            <a:ext cx="12192000" cy="3347388"/>
          </a:xfrm>
          <a:prstGeom prst="rect">
            <a:avLst/>
          </a:prstGeom>
          <a:gradFill>
            <a:gsLst>
              <a:gs pos="14000">
                <a:schemeClr val="accent1">
                  <a:lumMod val="60000"/>
                  <a:lumOff val="40000"/>
                  <a:alpha val="0"/>
                </a:schemeClr>
              </a:gs>
              <a:gs pos="100000">
                <a:schemeClr val="accent1">
                  <a:lumMod val="60000"/>
                  <a:lumOff val="4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D54CC1EA-1FFE-2844-B9CD-A8C735A3E287}"/>
              </a:ext>
            </a:extLst>
          </p:cNvPr>
          <p:cNvSpPr>
            <a:spLocks noGrp="1"/>
          </p:cNvSpPr>
          <p:nvPr>
            <p:ph type="title"/>
          </p:nvPr>
        </p:nvSpPr>
        <p:spPr>
          <a:xfrm>
            <a:off x="952500" y="5139614"/>
            <a:ext cx="8867641" cy="1099457"/>
          </a:xfrm>
        </p:spPr>
        <p:txBody>
          <a:bodyPr anchor="t">
            <a:normAutofit/>
          </a:bodyPr>
          <a:lstStyle/>
          <a:p>
            <a:r>
              <a:rPr lang="it-IT" sz="1800" dirty="0"/>
              <a:t>al di </a:t>
            </a:r>
            <a:r>
              <a:rPr lang="it-IT" sz="1800" dirty="0" err="1"/>
              <a:t>lÀ</a:t>
            </a:r>
            <a:r>
              <a:rPr lang="it-IT" sz="1800" dirty="0"/>
              <a:t> del trauma</a:t>
            </a:r>
            <a:br>
              <a:rPr lang="it-IT" sz="1800" dirty="0"/>
            </a:br>
            <a:br>
              <a:rPr lang="it-IT" sz="1400" b="0" dirty="0"/>
            </a:br>
            <a:r>
              <a:rPr lang="it-IT" sz="1400" b="0" dirty="0"/>
              <a:t>DOCENTE: </a:t>
            </a:r>
            <a:r>
              <a:rPr lang="it-IT" sz="1400" dirty="0"/>
              <a:t>CAPELLI GRETA</a:t>
            </a:r>
          </a:p>
        </p:txBody>
      </p:sp>
      <p:cxnSp>
        <p:nvCxnSpPr>
          <p:cNvPr id="12" name="Straight Connector 11">
            <a:extLst>
              <a:ext uri="{FF2B5EF4-FFF2-40B4-BE49-F238E27FC236}">
                <a16:creationId xmlns:a16="http://schemas.microsoft.com/office/drawing/2014/main" id="{B36DB69B-FB79-D410-9F1D-C6A08436BEE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86890" y="4838743"/>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4" name="CasellaDiTesto 3">
            <a:extLst>
              <a:ext uri="{FF2B5EF4-FFF2-40B4-BE49-F238E27FC236}">
                <a16:creationId xmlns:a16="http://schemas.microsoft.com/office/drawing/2014/main" id="{187056C8-3CE2-1383-D387-4980FFF07FBD}"/>
              </a:ext>
            </a:extLst>
          </p:cNvPr>
          <p:cNvSpPr txBox="1"/>
          <p:nvPr/>
        </p:nvSpPr>
        <p:spPr>
          <a:xfrm>
            <a:off x="601361" y="335781"/>
            <a:ext cx="8176055" cy="395108"/>
          </a:xfrm>
          <a:prstGeom prst="rect">
            <a:avLst/>
          </a:prstGeom>
          <a:noFill/>
        </p:spPr>
        <p:txBody>
          <a:bodyPr wrap="square" rtlCol="0">
            <a:spAutoFit/>
          </a:bodyPr>
          <a:lstStyle/>
          <a:p>
            <a:pPr algn="just">
              <a:lnSpc>
                <a:spcPct val="115000"/>
              </a:lnSpc>
            </a:pPr>
            <a:r>
              <a:rPr lang="it-IT" b="1" dirty="0">
                <a:solidFill>
                  <a:srgbClr val="000000"/>
                </a:solidFill>
                <a:latin typeface="+mj-lt"/>
                <a:ea typeface="Calibri" panose="020F0502020204030204" pitchFamily="34" charset="0"/>
                <a:cs typeface="Times New Roman" panose="02020603050405020304" pitchFamily="18" charset="0"/>
              </a:rPr>
              <a:t>PSICOANALISI E TRAUMA</a:t>
            </a:r>
            <a:endParaRPr lang="it-IT" sz="1800" dirty="0">
              <a:effectLst/>
              <a:latin typeface="+mj-lt"/>
              <a:ea typeface="Calibri" panose="020F0502020204030204" pitchFamily="34" charset="0"/>
              <a:cs typeface="Times New Roman" panose="02020603050405020304" pitchFamily="18" charset="0"/>
            </a:endParaRPr>
          </a:p>
        </p:txBody>
      </p:sp>
      <p:sp>
        <p:nvSpPr>
          <p:cNvPr id="5" name="CasellaDiTesto 4">
            <a:extLst>
              <a:ext uri="{FF2B5EF4-FFF2-40B4-BE49-F238E27FC236}">
                <a16:creationId xmlns:a16="http://schemas.microsoft.com/office/drawing/2014/main" id="{C0F08DEB-C167-A652-3038-04A5E4D07E83}"/>
              </a:ext>
            </a:extLst>
          </p:cNvPr>
          <p:cNvSpPr txBox="1"/>
          <p:nvPr/>
        </p:nvSpPr>
        <p:spPr>
          <a:xfrm>
            <a:off x="678396" y="948035"/>
            <a:ext cx="4647366" cy="2306401"/>
          </a:xfrm>
          <a:prstGeom prst="rect">
            <a:avLst/>
          </a:prstGeom>
          <a:noFill/>
        </p:spPr>
        <p:txBody>
          <a:bodyPr wrap="square" rtlCol="0">
            <a:spAutoFit/>
          </a:bodyPr>
          <a:lstStyle/>
          <a:p>
            <a:pPr algn="just">
              <a:lnSpc>
                <a:spcPct val="115000"/>
              </a:lnSpc>
            </a:pPr>
            <a:r>
              <a:rPr lang="it-IT" sz="1800" dirty="0">
                <a:solidFill>
                  <a:srgbClr val="000000"/>
                </a:solidFill>
                <a:effectLst/>
                <a:latin typeface="Garamond" panose="02020404030301010803" pitchFamily="18" charset="0"/>
                <a:ea typeface="Calibri" panose="020F0502020204030204" pitchFamily="34" charset="0"/>
                <a:cs typeface="AppleSystemUIFont"/>
              </a:rPr>
              <a:t>Un discorso a parte merita il complesso </a:t>
            </a:r>
            <a:r>
              <a:rPr lang="it-IT" sz="1800" b="1" dirty="0">
                <a:solidFill>
                  <a:srgbClr val="000000"/>
                </a:solidFill>
                <a:effectLst/>
                <a:latin typeface="Garamond" panose="02020404030301010803" pitchFamily="18" charset="0"/>
                <a:ea typeface="Calibri" panose="020F0502020204030204" pitchFamily="34" charset="0"/>
                <a:cs typeface="AppleSystemUIFont"/>
              </a:rPr>
              <a:t>rapporto fra psicoanalisi e teoria del trauma</a:t>
            </a:r>
            <a:r>
              <a:rPr lang="it-IT" sz="1800" dirty="0">
                <a:solidFill>
                  <a:srgbClr val="000000"/>
                </a:solidFill>
                <a:effectLst/>
                <a:latin typeface="Garamond" panose="02020404030301010803" pitchFamily="18" charset="0"/>
                <a:ea typeface="Calibri" panose="020F0502020204030204" pitchFamily="34" charset="0"/>
                <a:cs typeface="AppleSystemUIFont"/>
              </a:rPr>
              <a:t>. La teoria psicoanalitica di matrice freudiana ha progressivamente inglobato il concetto di trauma nella sua peculiare descrizione del funzionamento psichico e dello sviluppo delle dinamiche intrapsichiche.</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CasellaDiTesto 5">
            <a:extLst>
              <a:ext uri="{FF2B5EF4-FFF2-40B4-BE49-F238E27FC236}">
                <a16:creationId xmlns:a16="http://schemas.microsoft.com/office/drawing/2014/main" id="{9B335EE8-337B-E20D-86C0-BC3B1766F17A}"/>
              </a:ext>
            </a:extLst>
          </p:cNvPr>
          <p:cNvSpPr txBox="1"/>
          <p:nvPr/>
        </p:nvSpPr>
        <p:spPr>
          <a:xfrm flipH="1">
            <a:off x="7276905" y="567769"/>
            <a:ext cx="4647366" cy="3416320"/>
          </a:xfrm>
          <a:prstGeom prst="rect">
            <a:avLst/>
          </a:prstGeom>
          <a:noFill/>
        </p:spPr>
        <p:txBody>
          <a:bodyPr wrap="square" rtlCol="0">
            <a:spAutoFit/>
          </a:bodyPr>
          <a:lstStyle/>
          <a:p>
            <a:r>
              <a:rPr lang="it-IT" sz="1800" b="1" dirty="0">
                <a:solidFill>
                  <a:srgbClr val="000000"/>
                </a:solidFill>
                <a:effectLst/>
                <a:latin typeface="Garamond" panose="02020404030301010803" pitchFamily="18" charset="0"/>
                <a:ea typeface="Calibri" panose="020F0502020204030204" pitchFamily="34" charset="0"/>
                <a:cs typeface="AppleSystemUIFont"/>
              </a:rPr>
              <a:t>I traumi costituiscono le cause efficienti che possono far affiorare o rafforzare dinamiche intrapsichiche già esistenti</a:t>
            </a:r>
            <a:r>
              <a:rPr lang="it-IT" sz="1800" b="1" dirty="0">
                <a:solidFill>
                  <a:srgbClr val="000000"/>
                </a:solidFill>
                <a:latin typeface="Garamond" panose="02020404030301010803" pitchFamily="18" charset="0"/>
                <a:ea typeface="Calibri" panose="020F0502020204030204" pitchFamily="34" charset="0"/>
                <a:cs typeface="AppleSystemUIFont"/>
              </a:rPr>
              <a:t>.</a:t>
            </a:r>
          </a:p>
          <a:p>
            <a:endParaRPr lang="it-IT" dirty="0">
              <a:solidFill>
                <a:srgbClr val="000000"/>
              </a:solidFill>
              <a:latin typeface="Garamond" panose="02020404030301010803" pitchFamily="18" charset="0"/>
              <a:ea typeface="Calibri" panose="020F0502020204030204" pitchFamily="34" charset="0"/>
              <a:cs typeface="AppleSystemUIFont"/>
            </a:endParaRPr>
          </a:p>
          <a:p>
            <a:r>
              <a:rPr lang="it-IT" sz="1800" b="1" dirty="0">
                <a:solidFill>
                  <a:srgbClr val="000000"/>
                </a:solidFill>
                <a:effectLst/>
                <a:latin typeface="Garamond" panose="02020404030301010803" pitchFamily="18" charset="0"/>
                <a:ea typeface="Calibri" panose="020F0502020204030204" pitchFamily="34" charset="0"/>
                <a:cs typeface="AppleSystemUIFont"/>
              </a:rPr>
              <a:t>Il trauma </a:t>
            </a:r>
            <a:r>
              <a:rPr lang="it-IT" sz="1800" dirty="0">
                <a:solidFill>
                  <a:srgbClr val="000000"/>
                </a:solidFill>
                <a:effectLst/>
                <a:latin typeface="Garamond" panose="02020404030301010803" pitchFamily="18" charset="0"/>
                <a:ea typeface="Calibri" panose="020F0502020204030204" pitchFamily="34" charset="0"/>
                <a:cs typeface="AppleSystemUIFont"/>
              </a:rPr>
              <a:t>svolge un ruolo considerevole nella misura in cui permette a ciò che dovrebbe permanere nell'inconscio di attraversare la soglia della vita cosciente, facendo così venire meno il </a:t>
            </a:r>
            <a:r>
              <a:rPr lang="it-IT" sz="1800" b="1" dirty="0">
                <a:solidFill>
                  <a:srgbClr val="000000"/>
                </a:solidFill>
                <a:effectLst/>
                <a:latin typeface="Garamond" panose="02020404030301010803" pitchFamily="18" charset="0"/>
                <a:ea typeface="Calibri" panose="020F0502020204030204" pitchFamily="34" charset="0"/>
                <a:cs typeface="AppleSystemUIFont"/>
              </a:rPr>
              <a:t>confine tra realtà interna e realtà esterna </a:t>
            </a:r>
            <a:r>
              <a:rPr lang="it-IT" sz="1800" dirty="0">
                <a:solidFill>
                  <a:srgbClr val="000000"/>
                </a:solidFill>
                <a:effectLst/>
                <a:latin typeface="Garamond" panose="02020404030301010803" pitchFamily="18" charset="0"/>
                <a:ea typeface="Calibri" panose="020F0502020204030204" pitchFamily="34" charset="0"/>
                <a:cs typeface="AppleSystemUIFont"/>
              </a:rPr>
              <a:t>e privando il soggetto della possibilità di governare la pressione delle spinte pulsionali attraverso il pensiero e la simbolizzazione. </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CasellaDiTesto 2">
            <a:extLst>
              <a:ext uri="{FF2B5EF4-FFF2-40B4-BE49-F238E27FC236}">
                <a16:creationId xmlns:a16="http://schemas.microsoft.com/office/drawing/2014/main" id="{E00E4273-8540-68FF-FBEF-2AA5F53C51BA}"/>
              </a:ext>
            </a:extLst>
          </p:cNvPr>
          <p:cNvSpPr txBox="1"/>
          <p:nvPr/>
        </p:nvSpPr>
        <p:spPr>
          <a:xfrm>
            <a:off x="758715" y="4239817"/>
            <a:ext cx="9255210" cy="369332"/>
          </a:xfrm>
          <a:prstGeom prst="rect">
            <a:avLst/>
          </a:prstGeom>
          <a:noFill/>
        </p:spPr>
        <p:txBody>
          <a:bodyPr wrap="square" rtlCol="0">
            <a:spAutoFit/>
          </a:bodyPr>
          <a:lstStyle/>
          <a:p>
            <a:r>
              <a:rPr lang="it-IT" b="1" dirty="0">
                <a:solidFill>
                  <a:srgbClr val="000000"/>
                </a:solidFill>
                <a:latin typeface="Garamond" panose="02020404030301010803" pitchFamily="18" charset="0"/>
                <a:ea typeface="Calibri" panose="020F0502020204030204" pitchFamily="34" charset="0"/>
                <a:cs typeface="AppleSystemUIFont"/>
              </a:rPr>
              <a:t>«L</a:t>
            </a:r>
            <a:r>
              <a:rPr lang="it-IT" sz="1800" b="1" dirty="0">
                <a:solidFill>
                  <a:srgbClr val="000000"/>
                </a:solidFill>
                <a:effectLst/>
                <a:latin typeface="Garamond" panose="02020404030301010803" pitchFamily="18" charset="0"/>
                <a:ea typeface="Calibri" panose="020F0502020204030204" pitchFamily="34" charset="0"/>
                <a:cs typeface="AppleSystemUIFont"/>
              </a:rPr>
              <a:t>a traumaticità diviene un elemento ineluttabile e dunque fondativo dell'esistenza»</a:t>
            </a:r>
            <a:r>
              <a:rPr lang="it-IT" dirty="0">
                <a:effectLst/>
              </a:rPr>
              <a:t> </a:t>
            </a:r>
            <a:endParaRPr lang="it-IT" dirty="0"/>
          </a:p>
        </p:txBody>
      </p:sp>
    </p:spTree>
    <p:extLst>
      <p:ext uri="{BB962C8B-B14F-4D97-AF65-F5344CB8AC3E}">
        <p14:creationId xmlns:p14="http://schemas.microsoft.com/office/powerpoint/2010/main" val="33472605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8DB85E2-4179-4550-916E-9377FE0C74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7D34E51-4763-5991-3E8F-0B3B771784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510164"/>
            <a:ext cx="12192000" cy="3347388"/>
          </a:xfrm>
          <a:prstGeom prst="rect">
            <a:avLst/>
          </a:prstGeom>
          <a:gradFill>
            <a:gsLst>
              <a:gs pos="14000">
                <a:schemeClr val="accent1">
                  <a:lumMod val="60000"/>
                  <a:lumOff val="40000"/>
                  <a:alpha val="0"/>
                </a:schemeClr>
              </a:gs>
              <a:gs pos="100000">
                <a:schemeClr val="accent1">
                  <a:lumMod val="60000"/>
                  <a:lumOff val="4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D54CC1EA-1FFE-2844-B9CD-A8C735A3E287}"/>
              </a:ext>
            </a:extLst>
          </p:cNvPr>
          <p:cNvSpPr>
            <a:spLocks noGrp="1"/>
          </p:cNvSpPr>
          <p:nvPr>
            <p:ph type="title"/>
          </p:nvPr>
        </p:nvSpPr>
        <p:spPr>
          <a:xfrm>
            <a:off x="952500" y="5139614"/>
            <a:ext cx="8867641" cy="1099457"/>
          </a:xfrm>
        </p:spPr>
        <p:txBody>
          <a:bodyPr anchor="t">
            <a:normAutofit/>
          </a:bodyPr>
          <a:lstStyle/>
          <a:p>
            <a:r>
              <a:rPr lang="it-IT" sz="1800" dirty="0"/>
              <a:t>al di </a:t>
            </a:r>
            <a:r>
              <a:rPr lang="it-IT" sz="1800" dirty="0" err="1"/>
              <a:t>lÀ</a:t>
            </a:r>
            <a:r>
              <a:rPr lang="it-IT" sz="1800" dirty="0"/>
              <a:t> del trauma</a:t>
            </a:r>
            <a:br>
              <a:rPr lang="it-IT" sz="1800" dirty="0"/>
            </a:br>
            <a:br>
              <a:rPr lang="it-IT" sz="1400" b="0" dirty="0"/>
            </a:br>
            <a:r>
              <a:rPr lang="it-IT" sz="1400" b="0" dirty="0"/>
              <a:t>DOCENTE: </a:t>
            </a:r>
            <a:r>
              <a:rPr lang="it-IT" sz="1400" dirty="0"/>
              <a:t>CAPELLI GRETA</a:t>
            </a:r>
          </a:p>
        </p:txBody>
      </p:sp>
      <p:cxnSp>
        <p:nvCxnSpPr>
          <p:cNvPr id="12" name="Straight Connector 11">
            <a:extLst>
              <a:ext uri="{FF2B5EF4-FFF2-40B4-BE49-F238E27FC236}">
                <a16:creationId xmlns:a16="http://schemas.microsoft.com/office/drawing/2014/main" id="{B36DB69B-FB79-D410-9F1D-C6A08436BEE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86890" y="4838743"/>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4" name="CasellaDiTesto 3">
            <a:extLst>
              <a:ext uri="{FF2B5EF4-FFF2-40B4-BE49-F238E27FC236}">
                <a16:creationId xmlns:a16="http://schemas.microsoft.com/office/drawing/2014/main" id="{187056C8-3CE2-1383-D387-4980FFF07FBD}"/>
              </a:ext>
            </a:extLst>
          </p:cNvPr>
          <p:cNvSpPr txBox="1"/>
          <p:nvPr/>
        </p:nvSpPr>
        <p:spPr>
          <a:xfrm>
            <a:off x="601361" y="335781"/>
            <a:ext cx="8176055" cy="395108"/>
          </a:xfrm>
          <a:prstGeom prst="rect">
            <a:avLst/>
          </a:prstGeom>
          <a:noFill/>
        </p:spPr>
        <p:txBody>
          <a:bodyPr wrap="square" rtlCol="0">
            <a:spAutoFit/>
          </a:bodyPr>
          <a:lstStyle/>
          <a:p>
            <a:pPr algn="just">
              <a:lnSpc>
                <a:spcPct val="115000"/>
              </a:lnSpc>
            </a:pPr>
            <a:r>
              <a:rPr lang="it-IT" sz="1800" b="1" dirty="0">
                <a:solidFill>
                  <a:srgbClr val="000000"/>
                </a:solidFill>
                <a:effectLst/>
                <a:latin typeface="+mj-lt"/>
                <a:ea typeface="Calibri" panose="020F0502020204030204" pitchFamily="34" charset="0"/>
                <a:cs typeface="AppleSystemUIFont"/>
              </a:rPr>
              <a:t>RIFLESSIONI SUI DIFFERENTI APPROCCI CULTURALI AL TRAUMA</a:t>
            </a:r>
            <a:endParaRPr lang="it-IT" sz="1800" dirty="0">
              <a:effectLst/>
              <a:latin typeface="+mj-lt"/>
              <a:ea typeface="Calibri" panose="020F0502020204030204" pitchFamily="34" charset="0"/>
              <a:cs typeface="Times New Roman" panose="02020603050405020304" pitchFamily="18" charset="0"/>
            </a:endParaRPr>
          </a:p>
        </p:txBody>
      </p:sp>
      <p:sp>
        <p:nvSpPr>
          <p:cNvPr id="5" name="CasellaDiTesto 4">
            <a:extLst>
              <a:ext uri="{FF2B5EF4-FFF2-40B4-BE49-F238E27FC236}">
                <a16:creationId xmlns:a16="http://schemas.microsoft.com/office/drawing/2014/main" id="{C0F08DEB-C167-A652-3038-04A5E4D07E83}"/>
              </a:ext>
            </a:extLst>
          </p:cNvPr>
          <p:cNvSpPr txBox="1"/>
          <p:nvPr/>
        </p:nvSpPr>
        <p:spPr>
          <a:xfrm>
            <a:off x="678396" y="948035"/>
            <a:ext cx="4647366" cy="1669303"/>
          </a:xfrm>
          <a:prstGeom prst="rect">
            <a:avLst/>
          </a:prstGeom>
          <a:noFill/>
        </p:spPr>
        <p:txBody>
          <a:bodyPr wrap="square" rtlCol="0">
            <a:spAutoFit/>
          </a:bodyPr>
          <a:lstStyle/>
          <a:p>
            <a:pPr algn="just">
              <a:lnSpc>
                <a:spcPct val="115000"/>
              </a:lnSpc>
            </a:pPr>
            <a:r>
              <a:rPr lang="it-IT" sz="1800" dirty="0">
                <a:solidFill>
                  <a:srgbClr val="000000"/>
                </a:solidFill>
                <a:effectLst/>
                <a:latin typeface="Garamond" panose="02020404030301010803" pitchFamily="18" charset="0"/>
                <a:ea typeface="Calibri" panose="020F0502020204030204" pitchFamily="34" charset="0"/>
                <a:cs typeface="AppleSystemUIFont"/>
              </a:rPr>
              <a:t>L'idea del trauma sembra oggettivare la natura del disagio psichico </a:t>
            </a:r>
            <a:r>
              <a:rPr lang="it-IT" sz="1800" b="1" dirty="0">
                <a:solidFill>
                  <a:srgbClr val="000000"/>
                </a:solidFill>
                <a:effectLst/>
                <a:latin typeface="Garamond" panose="02020404030301010803" pitchFamily="18" charset="0"/>
                <a:ea typeface="Calibri" panose="020F0502020204030204" pitchFamily="34" charset="0"/>
                <a:cs typeface="AppleSystemUIFont"/>
              </a:rPr>
              <a:t>collocandolo nello spazio concreto degli eventi esterni percepibili, così diversi dalla sfuggente qualità dell'esperienza interiore</a:t>
            </a:r>
            <a:r>
              <a:rPr lang="it-IT" sz="1800" dirty="0">
                <a:solidFill>
                  <a:srgbClr val="000000"/>
                </a:solidFill>
                <a:effectLst/>
                <a:latin typeface="Garamond" panose="02020404030301010803" pitchFamily="18" charset="0"/>
                <a:ea typeface="Calibri" panose="020F0502020204030204" pitchFamily="34" charset="0"/>
                <a:cs typeface="AppleSystemUIFont"/>
              </a:rPr>
              <a:t>. </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CasellaDiTesto 5">
            <a:extLst>
              <a:ext uri="{FF2B5EF4-FFF2-40B4-BE49-F238E27FC236}">
                <a16:creationId xmlns:a16="http://schemas.microsoft.com/office/drawing/2014/main" id="{9B335EE8-337B-E20D-86C0-BC3B1766F17A}"/>
              </a:ext>
            </a:extLst>
          </p:cNvPr>
          <p:cNvSpPr txBox="1"/>
          <p:nvPr/>
        </p:nvSpPr>
        <p:spPr>
          <a:xfrm flipH="1">
            <a:off x="7276905" y="567769"/>
            <a:ext cx="4647366" cy="2308324"/>
          </a:xfrm>
          <a:prstGeom prst="rect">
            <a:avLst/>
          </a:prstGeom>
          <a:noFill/>
        </p:spPr>
        <p:txBody>
          <a:bodyPr wrap="square" rtlCol="0">
            <a:spAutoFit/>
          </a:bodyPr>
          <a:lstStyle/>
          <a:p>
            <a:r>
              <a:rPr lang="it-IT" sz="1800" dirty="0">
                <a:solidFill>
                  <a:srgbClr val="000000"/>
                </a:solidFill>
                <a:effectLst/>
                <a:latin typeface="Garamond" panose="02020404030301010803" pitchFamily="18" charset="0"/>
                <a:ea typeface="Calibri" panose="020F0502020204030204" pitchFamily="34" charset="0"/>
                <a:cs typeface="AppleSystemUIFont"/>
              </a:rPr>
              <a:t>La </a:t>
            </a:r>
            <a:r>
              <a:rPr lang="it-IT" sz="1800" b="1" dirty="0">
                <a:solidFill>
                  <a:srgbClr val="000000"/>
                </a:solidFill>
                <a:effectLst/>
                <a:latin typeface="Garamond" panose="02020404030301010803" pitchFamily="18" charset="0"/>
                <a:ea typeface="Calibri" panose="020F0502020204030204" pitchFamily="34" charset="0"/>
                <a:cs typeface="AppleSystemUIFont"/>
              </a:rPr>
              <a:t>negazione dell'impatto delle esperienze traumatiche</a:t>
            </a:r>
            <a:r>
              <a:rPr lang="it-IT" sz="1800" dirty="0">
                <a:solidFill>
                  <a:srgbClr val="000000"/>
                </a:solidFill>
                <a:effectLst/>
                <a:latin typeface="Garamond" panose="02020404030301010803" pitchFamily="18" charset="0"/>
                <a:ea typeface="Calibri" panose="020F0502020204030204" pitchFamily="34" charset="0"/>
                <a:cs typeface="AppleSystemUIFont"/>
              </a:rPr>
              <a:t> e della violenza individuale e collettiva è lo strumento principale con cui le società (in questo caso anche quelle più avanzate nei processi della modernità) spesso hanno posto rimedio alle sofferenze inferte a singoli o a interi gruppi sociali a opera di altri individui o della società stessa</a:t>
            </a:r>
            <a:r>
              <a:rPr lang="it-IT" sz="1800" dirty="0">
                <a:solidFill>
                  <a:srgbClr val="000000"/>
                </a:solidFill>
                <a:latin typeface="Garamond" panose="02020404030301010803" pitchFamily="18" charset="0"/>
                <a:ea typeface="Calibri" panose="020F0502020204030204" pitchFamily="34" charset="0"/>
                <a:cs typeface="AppleSystemUIFont"/>
              </a:rPr>
              <a:t>. </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CasellaDiTesto 2">
            <a:extLst>
              <a:ext uri="{FF2B5EF4-FFF2-40B4-BE49-F238E27FC236}">
                <a16:creationId xmlns:a16="http://schemas.microsoft.com/office/drawing/2014/main" id="{E00E4273-8540-68FF-FBEF-2AA5F53C51BA}"/>
              </a:ext>
            </a:extLst>
          </p:cNvPr>
          <p:cNvSpPr txBox="1"/>
          <p:nvPr/>
        </p:nvSpPr>
        <p:spPr>
          <a:xfrm>
            <a:off x="758715" y="3149812"/>
            <a:ext cx="9255210" cy="1200329"/>
          </a:xfrm>
          <a:prstGeom prst="rect">
            <a:avLst/>
          </a:prstGeom>
          <a:noFill/>
        </p:spPr>
        <p:txBody>
          <a:bodyPr wrap="square" rtlCol="0">
            <a:spAutoFit/>
          </a:bodyPr>
          <a:lstStyle/>
          <a:p>
            <a:r>
              <a:rPr lang="it-IT" sz="1800" dirty="0">
                <a:solidFill>
                  <a:srgbClr val="000000"/>
                </a:solidFill>
                <a:effectLst/>
                <a:latin typeface="Garamond" panose="02020404030301010803" pitchFamily="18" charset="0"/>
                <a:ea typeface="Calibri" panose="020F0502020204030204" pitchFamily="34" charset="0"/>
                <a:cs typeface="AppleSystemUIFont"/>
              </a:rPr>
              <a:t>I </a:t>
            </a:r>
            <a:r>
              <a:rPr lang="it-IT" sz="1800" b="1" dirty="0">
                <a:solidFill>
                  <a:srgbClr val="000000"/>
                </a:solidFill>
                <a:effectLst/>
                <a:latin typeface="Garamond" panose="02020404030301010803" pitchFamily="18" charset="0"/>
                <a:ea typeface="Calibri" panose="020F0502020204030204" pitchFamily="34" charset="0"/>
                <a:cs typeface="AppleSystemUIFont"/>
              </a:rPr>
              <a:t>dispositivi di normalizzazione e di negazione dell'esperienza traumatica</a:t>
            </a:r>
            <a:r>
              <a:rPr lang="it-IT" sz="1800" dirty="0">
                <a:solidFill>
                  <a:srgbClr val="000000"/>
                </a:solidFill>
                <a:effectLst/>
                <a:latin typeface="Garamond" panose="02020404030301010803" pitchFamily="18" charset="0"/>
                <a:ea typeface="Calibri" panose="020F0502020204030204" pitchFamily="34" charset="0"/>
                <a:cs typeface="AppleSystemUIFont"/>
              </a:rPr>
              <a:t> non possono essere trascurati poiché costituiscono parte integrante del suo effetto, dal momento che </a:t>
            </a:r>
            <a:r>
              <a:rPr lang="it-IT" sz="1800" b="1" dirty="0">
                <a:solidFill>
                  <a:srgbClr val="000000"/>
                </a:solidFill>
                <a:effectLst/>
                <a:latin typeface="Garamond" panose="02020404030301010803" pitchFamily="18" charset="0"/>
                <a:ea typeface="Calibri" panose="020F0502020204030204" pitchFamily="34" charset="0"/>
                <a:cs typeface="AppleSystemUIFont"/>
              </a:rPr>
              <a:t>sottopongono la vittima alla negazione della propria esperienza umana e della possibilità di conferire al proprio dolore un qualsiasi significato condiviso</a:t>
            </a:r>
            <a:r>
              <a:rPr lang="it-IT" sz="1800" dirty="0">
                <a:solidFill>
                  <a:srgbClr val="000000"/>
                </a:solidFill>
                <a:effectLst/>
                <a:latin typeface="Garamond" panose="02020404030301010803" pitchFamily="18" charset="0"/>
                <a:ea typeface="Calibri" panose="020F0502020204030204" pitchFamily="34" charset="0"/>
                <a:cs typeface="AppleSystemUIFont"/>
              </a:rPr>
              <a:t>.</a:t>
            </a:r>
            <a:r>
              <a:rPr lang="it-IT" dirty="0">
                <a:effectLst/>
              </a:rPr>
              <a:t> </a:t>
            </a:r>
            <a:endParaRPr lang="it-IT" dirty="0"/>
          </a:p>
        </p:txBody>
      </p:sp>
    </p:spTree>
    <p:extLst>
      <p:ext uri="{BB962C8B-B14F-4D97-AF65-F5344CB8AC3E}">
        <p14:creationId xmlns:p14="http://schemas.microsoft.com/office/powerpoint/2010/main" val="10766596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8DB85E2-4179-4550-916E-9377FE0C74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7D34E51-4763-5991-3E8F-0B3B771784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510164"/>
            <a:ext cx="12192000" cy="3347388"/>
          </a:xfrm>
          <a:prstGeom prst="rect">
            <a:avLst/>
          </a:prstGeom>
          <a:gradFill>
            <a:gsLst>
              <a:gs pos="14000">
                <a:schemeClr val="accent1">
                  <a:lumMod val="60000"/>
                  <a:lumOff val="40000"/>
                  <a:alpha val="0"/>
                </a:schemeClr>
              </a:gs>
              <a:gs pos="100000">
                <a:schemeClr val="accent1">
                  <a:lumMod val="60000"/>
                  <a:lumOff val="4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D54CC1EA-1FFE-2844-B9CD-A8C735A3E287}"/>
              </a:ext>
            </a:extLst>
          </p:cNvPr>
          <p:cNvSpPr>
            <a:spLocks noGrp="1"/>
          </p:cNvSpPr>
          <p:nvPr>
            <p:ph type="title"/>
          </p:nvPr>
        </p:nvSpPr>
        <p:spPr>
          <a:xfrm>
            <a:off x="952500" y="5139614"/>
            <a:ext cx="8867641" cy="1099457"/>
          </a:xfrm>
        </p:spPr>
        <p:txBody>
          <a:bodyPr anchor="t">
            <a:normAutofit/>
          </a:bodyPr>
          <a:lstStyle/>
          <a:p>
            <a:r>
              <a:rPr lang="it-IT" sz="1800" dirty="0"/>
              <a:t>al di </a:t>
            </a:r>
            <a:r>
              <a:rPr lang="it-IT" sz="1800" dirty="0" err="1"/>
              <a:t>lÀ</a:t>
            </a:r>
            <a:r>
              <a:rPr lang="it-IT" sz="1800" dirty="0"/>
              <a:t> del trauma</a:t>
            </a:r>
            <a:br>
              <a:rPr lang="it-IT" sz="1800" dirty="0"/>
            </a:br>
            <a:br>
              <a:rPr lang="it-IT" sz="1400" b="0" dirty="0"/>
            </a:br>
            <a:r>
              <a:rPr lang="it-IT" sz="1400" b="0" dirty="0"/>
              <a:t>DOCENTE: </a:t>
            </a:r>
            <a:r>
              <a:rPr lang="it-IT" sz="1400" dirty="0"/>
              <a:t>CAPELLI GRETA</a:t>
            </a:r>
          </a:p>
        </p:txBody>
      </p:sp>
      <p:cxnSp>
        <p:nvCxnSpPr>
          <p:cNvPr id="12" name="Straight Connector 11">
            <a:extLst>
              <a:ext uri="{FF2B5EF4-FFF2-40B4-BE49-F238E27FC236}">
                <a16:creationId xmlns:a16="http://schemas.microsoft.com/office/drawing/2014/main" id="{B36DB69B-FB79-D410-9F1D-C6A08436BEE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86890" y="4838743"/>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4" name="CasellaDiTesto 3">
            <a:extLst>
              <a:ext uri="{FF2B5EF4-FFF2-40B4-BE49-F238E27FC236}">
                <a16:creationId xmlns:a16="http://schemas.microsoft.com/office/drawing/2014/main" id="{187056C8-3CE2-1383-D387-4980FFF07FBD}"/>
              </a:ext>
            </a:extLst>
          </p:cNvPr>
          <p:cNvSpPr txBox="1"/>
          <p:nvPr/>
        </p:nvSpPr>
        <p:spPr>
          <a:xfrm>
            <a:off x="601361" y="335781"/>
            <a:ext cx="8176055" cy="395108"/>
          </a:xfrm>
          <a:prstGeom prst="rect">
            <a:avLst/>
          </a:prstGeom>
          <a:noFill/>
        </p:spPr>
        <p:txBody>
          <a:bodyPr wrap="square" rtlCol="0">
            <a:spAutoFit/>
          </a:bodyPr>
          <a:lstStyle/>
          <a:p>
            <a:pPr algn="just">
              <a:lnSpc>
                <a:spcPct val="115000"/>
              </a:lnSpc>
            </a:pPr>
            <a:r>
              <a:rPr lang="it-IT" sz="1800" b="1" dirty="0">
                <a:solidFill>
                  <a:srgbClr val="000000"/>
                </a:solidFill>
                <a:effectLst/>
                <a:latin typeface="+mj-lt"/>
                <a:ea typeface="Calibri" panose="020F0502020204030204" pitchFamily="34" charset="0"/>
                <a:cs typeface="AppleSystemUIFont"/>
              </a:rPr>
              <a:t>LE PROSPETTIVE CONTEMPORANEE: COSA SAPPIAMO AD OGGI</a:t>
            </a:r>
            <a:endParaRPr lang="it-IT" sz="1800" dirty="0">
              <a:effectLst/>
              <a:latin typeface="+mj-lt"/>
              <a:ea typeface="Calibri" panose="020F0502020204030204" pitchFamily="34" charset="0"/>
              <a:cs typeface="Times New Roman" panose="02020603050405020304" pitchFamily="18" charset="0"/>
            </a:endParaRPr>
          </a:p>
        </p:txBody>
      </p:sp>
      <p:sp>
        <p:nvSpPr>
          <p:cNvPr id="5" name="CasellaDiTesto 4">
            <a:extLst>
              <a:ext uri="{FF2B5EF4-FFF2-40B4-BE49-F238E27FC236}">
                <a16:creationId xmlns:a16="http://schemas.microsoft.com/office/drawing/2014/main" id="{C0F08DEB-C167-A652-3038-04A5E4D07E83}"/>
              </a:ext>
            </a:extLst>
          </p:cNvPr>
          <p:cNvSpPr txBox="1"/>
          <p:nvPr/>
        </p:nvSpPr>
        <p:spPr>
          <a:xfrm>
            <a:off x="678396" y="948035"/>
            <a:ext cx="4647366" cy="1349600"/>
          </a:xfrm>
          <a:prstGeom prst="rect">
            <a:avLst/>
          </a:prstGeom>
          <a:noFill/>
        </p:spPr>
        <p:txBody>
          <a:bodyPr wrap="square" rtlCol="0">
            <a:spAutoFit/>
          </a:bodyPr>
          <a:lstStyle/>
          <a:p>
            <a:pPr algn="just">
              <a:lnSpc>
                <a:spcPct val="115000"/>
              </a:lnSpc>
            </a:pPr>
            <a:r>
              <a:rPr lang="it-IT" sz="1800" dirty="0">
                <a:solidFill>
                  <a:srgbClr val="000000"/>
                </a:solidFill>
                <a:effectLst/>
                <a:latin typeface="Garamond" panose="02020404030301010803" pitchFamily="18" charset="0"/>
                <a:ea typeface="Calibri" panose="020F0502020204030204" pitchFamily="34" charset="0"/>
                <a:cs typeface="AppleSystemUIFont"/>
              </a:rPr>
              <a:t>Assistiamo di fatto a un </a:t>
            </a:r>
            <a:r>
              <a:rPr lang="it-IT" sz="1800" b="1" dirty="0">
                <a:solidFill>
                  <a:srgbClr val="000000"/>
                </a:solidFill>
                <a:effectLst/>
                <a:latin typeface="Garamond" panose="02020404030301010803" pitchFamily="18" charset="0"/>
                <a:ea typeface="Calibri" panose="020F0502020204030204" pitchFamily="34" charset="0"/>
                <a:cs typeface="AppleSystemUIFont"/>
              </a:rPr>
              <a:t>ridimensionamento del ruolo delle esperienze traumatiche, ma anche a una maggiore capacità di orientarci tra gli effetti psicopatologici del trauma.</a:t>
            </a:r>
            <a:r>
              <a:rPr lang="it-IT" dirty="0">
                <a:effectLst/>
              </a:rPr>
              <a:t> </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CasellaDiTesto 5">
            <a:extLst>
              <a:ext uri="{FF2B5EF4-FFF2-40B4-BE49-F238E27FC236}">
                <a16:creationId xmlns:a16="http://schemas.microsoft.com/office/drawing/2014/main" id="{9B335EE8-337B-E20D-86C0-BC3B1766F17A}"/>
              </a:ext>
            </a:extLst>
          </p:cNvPr>
          <p:cNvSpPr txBox="1"/>
          <p:nvPr/>
        </p:nvSpPr>
        <p:spPr>
          <a:xfrm flipH="1">
            <a:off x="7276905" y="956374"/>
            <a:ext cx="4647366" cy="1477328"/>
          </a:xfrm>
          <a:prstGeom prst="rect">
            <a:avLst/>
          </a:prstGeom>
          <a:noFill/>
        </p:spPr>
        <p:txBody>
          <a:bodyPr wrap="square" rtlCol="0">
            <a:spAutoFit/>
          </a:bodyPr>
          <a:lstStyle/>
          <a:p>
            <a:r>
              <a:rPr lang="it-IT" sz="1800" dirty="0">
                <a:solidFill>
                  <a:srgbClr val="000000"/>
                </a:solidFill>
                <a:effectLst/>
                <a:latin typeface="Garamond" panose="02020404030301010803" pitchFamily="18" charset="0"/>
                <a:ea typeface="Calibri" panose="020F0502020204030204" pitchFamily="34" charset="0"/>
                <a:cs typeface="AppleSystemUIFont"/>
              </a:rPr>
              <a:t>È stato infatti possibile disegnare la </a:t>
            </a:r>
            <a:r>
              <a:rPr lang="it-IT" sz="1800" b="1" dirty="0">
                <a:solidFill>
                  <a:srgbClr val="000000"/>
                </a:solidFill>
                <a:effectLst/>
                <a:latin typeface="Garamond" panose="02020404030301010803" pitchFamily="18" charset="0"/>
                <a:ea typeface="Calibri" panose="020F0502020204030204" pitchFamily="34" charset="0"/>
                <a:cs typeface="AppleSystemUIFont"/>
              </a:rPr>
              <a:t>mappa dall'insieme dei circuiti e dei relativi neurotrasmettitori, ormoni e neuropeptidi implicati nella risposta agli eventi stressanti di varia natura</a:t>
            </a:r>
            <a:r>
              <a:rPr lang="it-IT" sz="1800" dirty="0">
                <a:solidFill>
                  <a:srgbClr val="000000"/>
                </a:solidFill>
                <a:effectLst/>
                <a:latin typeface="Garamond" panose="02020404030301010803" pitchFamily="18" charset="0"/>
                <a:ea typeface="Calibri" panose="020F0502020204030204" pitchFamily="34" charset="0"/>
                <a:cs typeface="AppleSystemUIFont"/>
              </a:rPr>
              <a:t>. </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CasellaDiTesto 2">
            <a:extLst>
              <a:ext uri="{FF2B5EF4-FFF2-40B4-BE49-F238E27FC236}">
                <a16:creationId xmlns:a16="http://schemas.microsoft.com/office/drawing/2014/main" id="{E00E4273-8540-68FF-FBEF-2AA5F53C51BA}"/>
              </a:ext>
            </a:extLst>
          </p:cNvPr>
          <p:cNvSpPr txBox="1"/>
          <p:nvPr/>
        </p:nvSpPr>
        <p:spPr>
          <a:xfrm>
            <a:off x="758715" y="2523119"/>
            <a:ext cx="4567047" cy="2031325"/>
          </a:xfrm>
          <a:prstGeom prst="rect">
            <a:avLst/>
          </a:prstGeom>
          <a:noFill/>
        </p:spPr>
        <p:txBody>
          <a:bodyPr wrap="square" rtlCol="0">
            <a:spAutoFit/>
          </a:bodyPr>
          <a:lstStyle/>
          <a:p>
            <a:r>
              <a:rPr lang="it-IT" sz="1800" dirty="0">
                <a:solidFill>
                  <a:srgbClr val="000000"/>
                </a:solidFill>
                <a:effectLst/>
                <a:latin typeface="Garamond" panose="02020404030301010803" pitchFamily="18" charset="0"/>
                <a:ea typeface="Calibri" panose="020F0502020204030204" pitchFamily="34" charset="0"/>
                <a:cs typeface="AppleSystemUIFont"/>
              </a:rPr>
              <a:t>Benché il "senso" della diagnosi di </a:t>
            </a:r>
            <a:r>
              <a:rPr lang="it-IT" sz="1800" b="1" dirty="0">
                <a:solidFill>
                  <a:srgbClr val="000000"/>
                </a:solidFill>
                <a:effectLst/>
                <a:latin typeface="Garamond" panose="02020404030301010803" pitchFamily="18" charset="0"/>
                <a:ea typeface="Calibri" panose="020F0502020204030204" pitchFamily="34" charset="0"/>
                <a:cs typeface="AppleSystemUIFont"/>
              </a:rPr>
              <a:t>disturbo post-traumatico </a:t>
            </a:r>
            <a:r>
              <a:rPr lang="it-IT" sz="1800" dirty="0">
                <a:solidFill>
                  <a:srgbClr val="000000"/>
                </a:solidFill>
                <a:effectLst/>
                <a:latin typeface="Garamond" panose="02020404030301010803" pitchFamily="18" charset="0"/>
                <a:ea typeface="Calibri" panose="020F0502020204030204" pitchFamily="34" charset="0"/>
                <a:cs typeface="AppleSystemUIFont"/>
              </a:rPr>
              <a:t>da stress sia oggi motivo di acceso dibattito, non vi è dubbio che la sua introduzione nel 1980, nel DSM-II, abbia costituito il primo e definitivo riconoscimento della specificità degli effetti del trauma sulla salute mentale. </a:t>
            </a:r>
            <a:endParaRPr lang="it-IT" dirty="0"/>
          </a:p>
        </p:txBody>
      </p:sp>
      <p:sp>
        <p:nvSpPr>
          <p:cNvPr id="7" name="CasellaDiTesto 6">
            <a:extLst>
              <a:ext uri="{FF2B5EF4-FFF2-40B4-BE49-F238E27FC236}">
                <a16:creationId xmlns:a16="http://schemas.microsoft.com/office/drawing/2014/main" id="{BA44553C-0495-2EF1-3009-1B63CE082794}"/>
              </a:ext>
            </a:extLst>
          </p:cNvPr>
          <p:cNvSpPr txBox="1"/>
          <p:nvPr/>
        </p:nvSpPr>
        <p:spPr>
          <a:xfrm>
            <a:off x="7306128" y="2737056"/>
            <a:ext cx="4127157" cy="1477328"/>
          </a:xfrm>
          <a:prstGeom prst="rect">
            <a:avLst/>
          </a:prstGeom>
          <a:noFill/>
        </p:spPr>
        <p:txBody>
          <a:bodyPr wrap="square" rtlCol="0">
            <a:spAutoFit/>
          </a:bodyPr>
          <a:lstStyle/>
          <a:p>
            <a:r>
              <a:rPr lang="it-IT" sz="1800" dirty="0">
                <a:solidFill>
                  <a:srgbClr val="000000"/>
                </a:solidFill>
                <a:effectLst/>
                <a:latin typeface="Garamond" panose="02020404030301010803" pitchFamily="18" charset="0"/>
                <a:ea typeface="Calibri" panose="020F0502020204030204" pitchFamily="34" charset="0"/>
                <a:cs typeface="AppleSystemUIFont"/>
              </a:rPr>
              <a:t>Le modalità dissociative prodotte dall'esperienza traumatica modifichino profondamente l'esperienza corporea della realtà, il senso di integrità personale e lo sfondo affettivo dei rapporti interpersonali.</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335070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8DB85E2-4179-4550-916E-9377FE0C74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7D34E51-4763-5991-3E8F-0B3B771784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510164"/>
            <a:ext cx="12192000" cy="3347388"/>
          </a:xfrm>
          <a:prstGeom prst="rect">
            <a:avLst/>
          </a:prstGeom>
          <a:gradFill>
            <a:gsLst>
              <a:gs pos="14000">
                <a:schemeClr val="accent1">
                  <a:lumMod val="60000"/>
                  <a:lumOff val="40000"/>
                  <a:alpha val="0"/>
                </a:schemeClr>
              </a:gs>
              <a:gs pos="100000">
                <a:schemeClr val="accent1">
                  <a:lumMod val="60000"/>
                  <a:lumOff val="4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D54CC1EA-1FFE-2844-B9CD-A8C735A3E287}"/>
              </a:ext>
            </a:extLst>
          </p:cNvPr>
          <p:cNvSpPr>
            <a:spLocks noGrp="1"/>
          </p:cNvSpPr>
          <p:nvPr>
            <p:ph type="title"/>
          </p:nvPr>
        </p:nvSpPr>
        <p:spPr>
          <a:xfrm>
            <a:off x="952500" y="5139614"/>
            <a:ext cx="8867641" cy="1099457"/>
          </a:xfrm>
        </p:spPr>
        <p:txBody>
          <a:bodyPr anchor="t">
            <a:normAutofit/>
          </a:bodyPr>
          <a:lstStyle/>
          <a:p>
            <a:r>
              <a:rPr lang="it-IT" sz="1800" dirty="0"/>
              <a:t>al di </a:t>
            </a:r>
            <a:r>
              <a:rPr lang="it-IT" sz="1800" dirty="0" err="1"/>
              <a:t>lÀ</a:t>
            </a:r>
            <a:r>
              <a:rPr lang="it-IT" sz="1800" dirty="0"/>
              <a:t> del trauma</a:t>
            </a:r>
            <a:br>
              <a:rPr lang="it-IT" sz="1800" dirty="0"/>
            </a:br>
            <a:br>
              <a:rPr lang="it-IT" sz="1400" b="0" dirty="0"/>
            </a:br>
            <a:r>
              <a:rPr lang="it-IT" sz="1400" b="0" dirty="0"/>
              <a:t>DOCENTE: </a:t>
            </a:r>
            <a:r>
              <a:rPr lang="it-IT" sz="1400" dirty="0"/>
              <a:t>CAPELLI GRETA</a:t>
            </a:r>
          </a:p>
        </p:txBody>
      </p:sp>
      <p:cxnSp>
        <p:nvCxnSpPr>
          <p:cNvPr id="12" name="Straight Connector 11">
            <a:extLst>
              <a:ext uri="{FF2B5EF4-FFF2-40B4-BE49-F238E27FC236}">
                <a16:creationId xmlns:a16="http://schemas.microsoft.com/office/drawing/2014/main" id="{B36DB69B-FB79-D410-9F1D-C6A08436BEE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86890" y="4838743"/>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4" name="CasellaDiTesto 3">
            <a:extLst>
              <a:ext uri="{FF2B5EF4-FFF2-40B4-BE49-F238E27FC236}">
                <a16:creationId xmlns:a16="http://schemas.microsoft.com/office/drawing/2014/main" id="{187056C8-3CE2-1383-D387-4980FFF07FBD}"/>
              </a:ext>
            </a:extLst>
          </p:cNvPr>
          <p:cNvSpPr txBox="1"/>
          <p:nvPr/>
        </p:nvSpPr>
        <p:spPr>
          <a:xfrm>
            <a:off x="678396" y="337893"/>
            <a:ext cx="8176055" cy="395108"/>
          </a:xfrm>
          <a:prstGeom prst="rect">
            <a:avLst/>
          </a:prstGeom>
          <a:noFill/>
        </p:spPr>
        <p:txBody>
          <a:bodyPr wrap="square" rtlCol="0">
            <a:spAutoFit/>
          </a:bodyPr>
          <a:lstStyle/>
          <a:p>
            <a:pPr algn="just">
              <a:lnSpc>
                <a:spcPct val="115000"/>
              </a:lnSpc>
            </a:pPr>
            <a:r>
              <a:rPr lang="it-IT" sz="1800" b="1" dirty="0">
                <a:solidFill>
                  <a:srgbClr val="000000"/>
                </a:solidFill>
                <a:effectLst/>
                <a:latin typeface="+mj-lt"/>
                <a:ea typeface="Calibri" panose="020F0502020204030204" pitchFamily="34" charset="0"/>
                <a:cs typeface="Times New Roman" panose="02020603050405020304" pitchFamily="18" charset="0"/>
              </a:rPr>
              <a:t>CONCLUSIONI</a:t>
            </a:r>
            <a:endParaRPr lang="it-IT" sz="1800" dirty="0">
              <a:effectLst/>
              <a:latin typeface="+mj-lt"/>
              <a:ea typeface="Calibri" panose="020F0502020204030204" pitchFamily="34" charset="0"/>
              <a:cs typeface="Times New Roman" panose="02020603050405020304" pitchFamily="18" charset="0"/>
            </a:endParaRPr>
          </a:p>
        </p:txBody>
      </p:sp>
      <p:sp>
        <p:nvSpPr>
          <p:cNvPr id="5" name="CasellaDiTesto 4">
            <a:extLst>
              <a:ext uri="{FF2B5EF4-FFF2-40B4-BE49-F238E27FC236}">
                <a16:creationId xmlns:a16="http://schemas.microsoft.com/office/drawing/2014/main" id="{C0F08DEB-C167-A652-3038-04A5E4D07E83}"/>
              </a:ext>
            </a:extLst>
          </p:cNvPr>
          <p:cNvSpPr txBox="1"/>
          <p:nvPr/>
        </p:nvSpPr>
        <p:spPr>
          <a:xfrm>
            <a:off x="678396" y="948035"/>
            <a:ext cx="4647366" cy="3262047"/>
          </a:xfrm>
          <a:prstGeom prst="rect">
            <a:avLst/>
          </a:prstGeom>
          <a:noFill/>
        </p:spPr>
        <p:txBody>
          <a:bodyPr wrap="square" rtlCol="0">
            <a:spAutoFit/>
          </a:bodyPr>
          <a:lstStyle/>
          <a:p>
            <a:pPr algn="just">
              <a:lnSpc>
                <a:spcPct val="115000"/>
              </a:lnSpc>
            </a:pPr>
            <a:r>
              <a:rPr lang="it-IT" sz="1800" dirty="0">
                <a:effectLst/>
                <a:latin typeface="Garamond" panose="02020404030301010803" pitchFamily="18" charset="0"/>
                <a:ea typeface="Calibri" panose="020F0502020204030204" pitchFamily="34" charset="0"/>
                <a:cs typeface="AppleSystemUIFont"/>
              </a:rPr>
              <a:t>In linea con quanto riscontrato nei recenti orientamenti psicodinamici, le </a:t>
            </a:r>
            <a:r>
              <a:rPr lang="it-IT" sz="1800" b="1" dirty="0">
                <a:effectLst/>
                <a:latin typeface="Garamond" panose="02020404030301010803" pitchFamily="18" charset="0"/>
                <a:ea typeface="Calibri" panose="020F0502020204030204" pitchFamily="34" charset="0"/>
                <a:cs typeface="AppleSystemUIFont"/>
              </a:rPr>
              <a:t>nuove tecniche di trattamento</a:t>
            </a:r>
            <a:r>
              <a:rPr lang="it-IT" sz="1800" dirty="0">
                <a:effectLst/>
                <a:latin typeface="Garamond" panose="02020404030301010803" pitchFamily="18" charset="0"/>
                <a:ea typeface="Calibri" panose="020F0502020204030204" pitchFamily="34" charset="0"/>
                <a:cs typeface="AppleSystemUIFont"/>
              </a:rPr>
              <a:t> delle manifestazioni post-traumatiche si soffermano non già sull'elaborazione secondaria (fantasmatica, per utilizzare una terminologia classica) dell'esperienza traumatica, ma sulle </a:t>
            </a:r>
            <a:r>
              <a:rPr lang="it-IT" sz="1800" b="1" dirty="0">
                <a:effectLst/>
                <a:latin typeface="Garamond" panose="02020404030301010803" pitchFamily="18" charset="0"/>
                <a:ea typeface="Calibri" panose="020F0502020204030204" pitchFamily="34" charset="0"/>
                <a:cs typeface="AppleSystemUIFont"/>
              </a:rPr>
              <a:t>disconnessioni e sulla perdita di integrazione che queste esperienze sembrano implicare </a:t>
            </a:r>
            <a:r>
              <a:rPr lang="it-IT" sz="1800" dirty="0">
                <a:effectLst/>
                <a:latin typeface="Garamond" panose="02020404030301010803" pitchFamily="18" charset="0"/>
                <a:ea typeface="Calibri" panose="020F0502020204030204" pitchFamily="34" charset="0"/>
                <a:cs typeface="AppleSystemUIFont"/>
              </a:rPr>
              <a:t>per il soggetto (Shapiro, 1995). </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CasellaDiTesto 5">
            <a:extLst>
              <a:ext uri="{FF2B5EF4-FFF2-40B4-BE49-F238E27FC236}">
                <a16:creationId xmlns:a16="http://schemas.microsoft.com/office/drawing/2014/main" id="{9B335EE8-337B-E20D-86C0-BC3B1766F17A}"/>
              </a:ext>
            </a:extLst>
          </p:cNvPr>
          <p:cNvSpPr txBox="1"/>
          <p:nvPr/>
        </p:nvSpPr>
        <p:spPr>
          <a:xfrm flipH="1">
            <a:off x="7276905" y="956374"/>
            <a:ext cx="4647366" cy="2306401"/>
          </a:xfrm>
          <a:prstGeom prst="rect">
            <a:avLst/>
          </a:prstGeom>
          <a:noFill/>
        </p:spPr>
        <p:txBody>
          <a:bodyPr wrap="square" rtlCol="0">
            <a:spAutoFit/>
          </a:bodyPr>
          <a:lstStyle/>
          <a:p>
            <a:pPr algn="just">
              <a:lnSpc>
                <a:spcPct val="115000"/>
              </a:lnSpc>
            </a:pPr>
            <a:r>
              <a:rPr lang="it-IT" sz="1800" dirty="0">
                <a:effectLst/>
                <a:latin typeface="Garamond" panose="02020404030301010803" pitchFamily="18" charset="0"/>
                <a:ea typeface="Calibri" panose="020F0502020204030204" pitchFamily="34" charset="0"/>
                <a:cs typeface="AppleSystemUIFont"/>
              </a:rPr>
              <a:t>L'utilità clinica di questi nuovi approcci costituisce la dimostrazione di come l'evolvere delle conoscenze scientifiche sul </a:t>
            </a:r>
            <a:r>
              <a:rPr lang="it-IT" sz="1800" b="1" dirty="0">
                <a:effectLst/>
                <a:latin typeface="Garamond" panose="02020404030301010803" pitchFamily="18" charset="0"/>
                <a:ea typeface="Calibri" panose="020F0502020204030204" pitchFamily="34" charset="0"/>
                <a:cs typeface="AppleSystemUIFont"/>
              </a:rPr>
              <a:t>funzionamento mentale </a:t>
            </a:r>
            <a:r>
              <a:rPr lang="it-IT" sz="1800" dirty="0">
                <a:effectLst/>
                <a:latin typeface="Garamond" panose="02020404030301010803" pitchFamily="18" charset="0"/>
                <a:ea typeface="Calibri" panose="020F0502020204030204" pitchFamily="34" charset="0"/>
                <a:cs typeface="AppleSystemUIFont"/>
              </a:rPr>
              <a:t>possa contribuire in modo determinante non solo a rivedere i modelli generali della psicopatologia, ma anche a ridefinire le strategie per affrontare la </a:t>
            </a:r>
            <a:r>
              <a:rPr lang="it-IT" sz="1800" b="1" dirty="0">
                <a:effectLst/>
                <a:latin typeface="Garamond" panose="02020404030301010803" pitchFamily="18" charset="0"/>
                <a:ea typeface="Calibri" panose="020F0502020204030204" pitchFamily="34" charset="0"/>
                <a:cs typeface="AppleSystemUIFont"/>
              </a:rPr>
              <a:t>sofferenza mentale</a:t>
            </a:r>
            <a:r>
              <a:rPr lang="it-IT" sz="1800" dirty="0">
                <a:effectLst/>
                <a:latin typeface="Garamond" panose="02020404030301010803" pitchFamily="18" charset="0"/>
                <a:ea typeface="Calibri" panose="020F0502020204030204" pitchFamily="34" charset="0"/>
                <a:cs typeface="AppleSystemUIFont"/>
              </a:rPr>
              <a:t>.</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242332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8">
            <a:extLst>
              <a:ext uri="{FF2B5EF4-FFF2-40B4-BE49-F238E27FC236}">
                <a16:creationId xmlns:a16="http://schemas.microsoft.com/office/drawing/2014/main" id="{09F55FD1-95FA-98DA-84AA-145D29A533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3">
            <a:extLst>
              <a:ext uri="{FF2B5EF4-FFF2-40B4-BE49-F238E27FC236}">
                <a16:creationId xmlns:a16="http://schemas.microsoft.com/office/drawing/2014/main" id="{AD7C12D0-FF8F-0360-70C1-A7CB570E222D}"/>
              </a:ext>
            </a:extLst>
          </p:cNvPr>
          <p:cNvPicPr>
            <a:picLocks noChangeAspect="1"/>
          </p:cNvPicPr>
          <p:nvPr/>
        </p:nvPicPr>
        <p:blipFill rotWithShape="1">
          <a:blip r:embed="rId2">
            <a:alphaModFix/>
          </a:blip>
          <a:srcRect l="2292" r="8820"/>
          <a:stretch/>
        </p:blipFill>
        <p:spPr>
          <a:xfrm>
            <a:off x="-1" y="10"/>
            <a:ext cx="12192001" cy="6857990"/>
          </a:xfrm>
          <a:prstGeom prst="rect">
            <a:avLst/>
          </a:prstGeom>
        </p:spPr>
      </p:pic>
      <p:sp>
        <p:nvSpPr>
          <p:cNvPr id="16" name="Rectangle 10">
            <a:extLst>
              <a:ext uri="{FF2B5EF4-FFF2-40B4-BE49-F238E27FC236}">
                <a16:creationId xmlns:a16="http://schemas.microsoft.com/office/drawing/2014/main" id="{3AC9EE06-57AF-0FF5-450C-2A606C23B8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906214"/>
            <a:ext cx="12192000" cy="4957314"/>
          </a:xfrm>
          <a:prstGeom prst="rect">
            <a:avLst/>
          </a:prstGeom>
          <a:gradFill>
            <a:gsLst>
              <a:gs pos="0">
                <a:schemeClr val="accent1">
                  <a:lumMod val="60000"/>
                  <a:lumOff val="40000"/>
                  <a:alpha val="0"/>
                </a:schemeClr>
              </a:gs>
              <a:gs pos="61814">
                <a:schemeClr val="accent1">
                  <a:lumMod val="60000"/>
                  <a:lumOff val="40000"/>
                  <a:alpha val="89000"/>
                </a:schemeClr>
              </a:gs>
              <a:gs pos="94000">
                <a:schemeClr val="accent1">
                  <a:lumMod val="60000"/>
                  <a:lumOff val="4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D7F5FB5F-E0B2-FB23-A6C9-BC73378E092F}"/>
              </a:ext>
            </a:extLst>
          </p:cNvPr>
          <p:cNvSpPr>
            <a:spLocks noGrp="1"/>
          </p:cNvSpPr>
          <p:nvPr>
            <p:ph type="ctrTitle"/>
          </p:nvPr>
        </p:nvSpPr>
        <p:spPr>
          <a:xfrm>
            <a:off x="1524000" y="2714445"/>
            <a:ext cx="8336692" cy="1560167"/>
          </a:xfrm>
        </p:spPr>
        <p:txBody>
          <a:bodyPr>
            <a:noAutofit/>
          </a:bodyPr>
          <a:lstStyle/>
          <a:p>
            <a:r>
              <a:rPr lang="it-IT" sz="6000" dirty="0"/>
              <a:t>al di </a:t>
            </a:r>
            <a:r>
              <a:rPr lang="it-IT" sz="6000" dirty="0" err="1"/>
              <a:t>lÀ</a:t>
            </a:r>
            <a:r>
              <a:rPr lang="it-IT" sz="6000" dirty="0"/>
              <a:t> del trauma</a:t>
            </a:r>
          </a:p>
        </p:txBody>
      </p:sp>
      <p:sp>
        <p:nvSpPr>
          <p:cNvPr id="3" name="Sottotitolo 2">
            <a:extLst>
              <a:ext uri="{FF2B5EF4-FFF2-40B4-BE49-F238E27FC236}">
                <a16:creationId xmlns:a16="http://schemas.microsoft.com/office/drawing/2014/main" id="{F44E826D-C6FE-468F-06A1-93CD69FF6FA6}"/>
              </a:ext>
            </a:extLst>
          </p:cNvPr>
          <p:cNvSpPr>
            <a:spLocks noGrp="1"/>
          </p:cNvSpPr>
          <p:nvPr>
            <p:ph type="subTitle" idx="1"/>
          </p:nvPr>
        </p:nvSpPr>
        <p:spPr>
          <a:xfrm>
            <a:off x="1524000" y="4920137"/>
            <a:ext cx="7172325" cy="1122363"/>
          </a:xfrm>
        </p:spPr>
        <p:txBody>
          <a:bodyPr>
            <a:normAutofit/>
          </a:bodyPr>
          <a:lstStyle/>
          <a:p>
            <a:r>
              <a:rPr lang="it-IT" sz="1600" b="1" dirty="0"/>
              <a:t>CORSO TERZA UNIVERSITÀ DI BERGAMO – ANNO SCOLASTICO: 2022 - 2023</a:t>
            </a:r>
          </a:p>
          <a:p>
            <a:r>
              <a:rPr lang="it-IT" sz="1600" b="1" dirty="0"/>
              <a:t>DOCENTE: CAPELLI GRETA </a:t>
            </a:r>
          </a:p>
        </p:txBody>
      </p:sp>
      <p:cxnSp>
        <p:nvCxnSpPr>
          <p:cNvPr id="13" name="Straight Connector 12">
            <a:extLst>
              <a:ext uri="{FF2B5EF4-FFF2-40B4-BE49-F238E27FC236}">
                <a16:creationId xmlns:a16="http://schemas.microsoft.com/office/drawing/2014/main" id="{313FECB8-44EE-4A45-9F7B-66ECF1C3C88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612574" y="4602416"/>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734975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8DB85E2-4179-4550-916E-9377FE0C74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7D34E51-4763-5991-3E8F-0B3B771784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510164"/>
            <a:ext cx="12192000" cy="3347388"/>
          </a:xfrm>
          <a:prstGeom prst="rect">
            <a:avLst/>
          </a:prstGeom>
          <a:gradFill>
            <a:gsLst>
              <a:gs pos="14000">
                <a:schemeClr val="accent1">
                  <a:lumMod val="60000"/>
                  <a:lumOff val="40000"/>
                  <a:alpha val="0"/>
                </a:schemeClr>
              </a:gs>
              <a:gs pos="100000">
                <a:schemeClr val="accent1">
                  <a:lumMod val="60000"/>
                  <a:lumOff val="4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D54CC1EA-1FFE-2844-B9CD-A8C735A3E287}"/>
              </a:ext>
            </a:extLst>
          </p:cNvPr>
          <p:cNvSpPr>
            <a:spLocks noGrp="1"/>
          </p:cNvSpPr>
          <p:nvPr>
            <p:ph type="title"/>
          </p:nvPr>
        </p:nvSpPr>
        <p:spPr>
          <a:xfrm>
            <a:off x="952500" y="5139614"/>
            <a:ext cx="8867641" cy="1099457"/>
          </a:xfrm>
        </p:spPr>
        <p:txBody>
          <a:bodyPr anchor="t">
            <a:normAutofit/>
          </a:bodyPr>
          <a:lstStyle/>
          <a:p>
            <a:r>
              <a:rPr lang="it-IT" sz="1800" dirty="0"/>
              <a:t>al di </a:t>
            </a:r>
            <a:r>
              <a:rPr lang="it-IT" sz="1800" dirty="0" err="1"/>
              <a:t>lÀ</a:t>
            </a:r>
            <a:r>
              <a:rPr lang="it-IT" sz="1800" dirty="0"/>
              <a:t> del trauma</a:t>
            </a:r>
            <a:br>
              <a:rPr lang="it-IT" sz="1800" dirty="0"/>
            </a:br>
            <a:br>
              <a:rPr lang="it-IT" sz="1400" b="0" dirty="0"/>
            </a:br>
            <a:r>
              <a:rPr lang="it-IT" sz="1400" b="0" dirty="0"/>
              <a:t>DOCENTE: </a:t>
            </a:r>
            <a:r>
              <a:rPr lang="it-IT" sz="1400" dirty="0"/>
              <a:t>CAPELLI GRETA</a:t>
            </a:r>
          </a:p>
        </p:txBody>
      </p:sp>
      <p:cxnSp>
        <p:nvCxnSpPr>
          <p:cNvPr id="12" name="Straight Connector 11">
            <a:extLst>
              <a:ext uri="{FF2B5EF4-FFF2-40B4-BE49-F238E27FC236}">
                <a16:creationId xmlns:a16="http://schemas.microsoft.com/office/drawing/2014/main" id="{B36DB69B-FB79-D410-9F1D-C6A08436BEE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86890" y="4838743"/>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4" name="CasellaDiTesto 3">
            <a:extLst>
              <a:ext uri="{FF2B5EF4-FFF2-40B4-BE49-F238E27FC236}">
                <a16:creationId xmlns:a16="http://schemas.microsoft.com/office/drawing/2014/main" id="{187056C8-3CE2-1383-D387-4980FFF07FBD}"/>
              </a:ext>
            </a:extLst>
          </p:cNvPr>
          <p:cNvSpPr txBox="1"/>
          <p:nvPr/>
        </p:nvSpPr>
        <p:spPr>
          <a:xfrm>
            <a:off x="601361" y="335781"/>
            <a:ext cx="8176055" cy="395108"/>
          </a:xfrm>
          <a:prstGeom prst="rect">
            <a:avLst/>
          </a:prstGeom>
          <a:noFill/>
        </p:spPr>
        <p:txBody>
          <a:bodyPr wrap="square" rtlCol="0">
            <a:spAutoFit/>
          </a:bodyPr>
          <a:lstStyle/>
          <a:p>
            <a:pPr algn="just">
              <a:lnSpc>
                <a:spcPct val="115000"/>
              </a:lnSpc>
            </a:pPr>
            <a:r>
              <a:rPr lang="it-IT" sz="1800" b="1" dirty="0">
                <a:solidFill>
                  <a:srgbClr val="000000"/>
                </a:solidFill>
                <a:effectLst/>
                <a:latin typeface="+mj-lt"/>
                <a:ea typeface="Calibri" panose="020F0502020204030204" pitchFamily="34" charset="0"/>
                <a:cs typeface="AppleSystemUIFont"/>
              </a:rPr>
              <a:t>TRAUMA: DUE PROSPETTIVE CONTRAPPOSTE </a:t>
            </a:r>
            <a:endParaRPr lang="it-IT" sz="1800" dirty="0">
              <a:effectLst/>
              <a:latin typeface="+mj-lt"/>
              <a:ea typeface="Calibri" panose="020F0502020204030204" pitchFamily="34" charset="0"/>
              <a:cs typeface="Times New Roman" panose="02020603050405020304" pitchFamily="18" charset="0"/>
            </a:endParaRPr>
          </a:p>
        </p:txBody>
      </p:sp>
      <p:sp>
        <p:nvSpPr>
          <p:cNvPr id="5" name="CasellaDiTesto 4">
            <a:extLst>
              <a:ext uri="{FF2B5EF4-FFF2-40B4-BE49-F238E27FC236}">
                <a16:creationId xmlns:a16="http://schemas.microsoft.com/office/drawing/2014/main" id="{C0F08DEB-C167-A652-3038-04A5E4D07E83}"/>
              </a:ext>
            </a:extLst>
          </p:cNvPr>
          <p:cNvSpPr txBox="1"/>
          <p:nvPr/>
        </p:nvSpPr>
        <p:spPr>
          <a:xfrm>
            <a:off x="678395" y="948037"/>
            <a:ext cx="6179605" cy="3817968"/>
          </a:xfrm>
          <a:prstGeom prst="rect">
            <a:avLst/>
          </a:prstGeom>
          <a:noFill/>
        </p:spPr>
        <p:txBody>
          <a:bodyPr wrap="square" rtlCol="0">
            <a:spAutoFit/>
          </a:bodyPr>
          <a:lstStyle/>
          <a:p>
            <a:pPr>
              <a:lnSpc>
                <a:spcPct val="115000"/>
              </a:lnSpc>
            </a:pPr>
            <a:r>
              <a:rPr lang="it-IT" sz="1800" dirty="0">
                <a:effectLst/>
                <a:latin typeface="Garamond" panose="02020404030301010803" pitchFamily="18" charset="0"/>
                <a:ea typeface="Times New Roman" panose="02020603050405020304" pitchFamily="18" charset="0"/>
                <a:cs typeface="Calibri" panose="020F0502020204030204" pitchFamily="34" charset="0"/>
              </a:rPr>
              <a:t>Oltre al DSM-V, la letteratura degli ultimi decenni ha identificato </a:t>
            </a:r>
            <a:r>
              <a:rPr lang="it-IT" sz="1800" b="1" dirty="0">
                <a:effectLst/>
                <a:latin typeface="Garamond" panose="02020404030301010803" pitchFamily="18" charset="0"/>
                <a:ea typeface="Times New Roman" panose="02020603050405020304" pitchFamily="18" charset="0"/>
                <a:cs typeface="Calibri" panose="020F0502020204030204" pitchFamily="34" charset="0"/>
              </a:rPr>
              <a:t>cinque diversi tipi di trauma:</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pP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Symbol" pitchFamily="2" charset="2"/>
              <a:buChar char="§"/>
            </a:pPr>
            <a:r>
              <a:rPr lang="it-IT" sz="1800" dirty="0">
                <a:effectLst/>
                <a:latin typeface="Garamond" panose="02020404030301010803" pitchFamily="18" charset="0"/>
                <a:ea typeface="Times New Roman" panose="02020603050405020304" pitchFamily="18" charset="0"/>
                <a:cs typeface="Times New Roman" panose="02020603050405020304" pitchFamily="18" charset="0"/>
              </a:rPr>
              <a:t> </a:t>
            </a:r>
            <a:r>
              <a:rPr lang="it-IT" sz="1800" b="1" dirty="0">
                <a:effectLst/>
                <a:latin typeface="Garamond" panose="02020404030301010803" pitchFamily="18" charset="0"/>
                <a:ea typeface="Times New Roman" panose="02020603050405020304" pitchFamily="18" charset="0"/>
                <a:cs typeface="Calibri" panose="020F0502020204030204" pitchFamily="34" charset="0"/>
              </a:rPr>
              <a:t>Tipo I: </a:t>
            </a:r>
            <a:r>
              <a:rPr lang="it-IT" sz="1800" dirty="0">
                <a:effectLst/>
                <a:latin typeface="Garamond" panose="02020404030301010803" pitchFamily="18" charset="0"/>
                <a:ea typeface="Times New Roman" panose="02020603050405020304" pitchFamily="18" charset="0"/>
                <a:cs typeface="Calibri" panose="020F0502020204030204" pitchFamily="34" charset="0"/>
              </a:rPr>
              <a:t>trauma non personale/accidentale/disastro naturale/shock</a:t>
            </a:r>
            <a:r>
              <a:rPr lang="it-IT" dirty="0">
                <a:effectLst/>
              </a:rPr>
              <a:t> </a:t>
            </a:r>
          </a:p>
          <a:p>
            <a:pPr marL="285750" indent="-285750">
              <a:buFont typeface="Symbol" pitchFamily="2" charset="2"/>
              <a:buChar char="§"/>
            </a:pPr>
            <a:endParaRPr lang="it-IT" dirty="0">
              <a:effectLst/>
            </a:endParaRPr>
          </a:p>
          <a:p>
            <a:pPr marL="285750" indent="-285750">
              <a:buFont typeface="Symbol" pitchFamily="2" charset="2"/>
              <a:buChar char="§"/>
            </a:pPr>
            <a:r>
              <a:rPr lang="it-IT" sz="1800" dirty="0">
                <a:effectLst/>
                <a:latin typeface="Garamond" panose="02020404030301010803" pitchFamily="18" charset="0"/>
                <a:ea typeface="Times New Roman" panose="02020603050405020304" pitchFamily="18" charset="0"/>
                <a:cs typeface="Times New Roman" panose="02020603050405020304" pitchFamily="18" charset="0"/>
              </a:rPr>
              <a:t> </a:t>
            </a:r>
            <a:r>
              <a:rPr lang="it-IT" sz="1800" b="1" dirty="0">
                <a:effectLst/>
                <a:latin typeface="Garamond" panose="02020404030301010803" pitchFamily="18" charset="0"/>
                <a:ea typeface="Times New Roman" panose="02020603050405020304" pitchFamily="18" charset="0"/>
                <a:cs typeface="Calibri" panose="020F0502020204030204" pitchFamily="34" charset="0"/>
              </a:rPr>
              <a:t>Tipo II: </a:t>
            </a:r>
            <a:r>
              <a:rPr lang="it-IT" sz="1800" dirty="0">
                <a:effectLst/>
                <a:latin typeface="Garamond" panose="02020404030301010803" pitchFamily="18" charset="0"/>
                <a:ea typeface="Times New Roman" panose="02020603050405020304" pitchFamily="18" charset="0"/>
                <a:cs typeface="Calibri" panose="020F0502020204030204" pitchFamily="34" charset="0"/>
              </a:rPr>
              <a:t>trauma interpersonale</a:t>
            </a:r>
            <a:r>
              <a:rPr lang="it-IT" dirty="0">
                <a:effectLst/>
              </a:rPr>
              <a:t> </a:t>
            </a:r>
          </a:p>
          <a:p>
            <a:pPr marL="285750" indent="-285750">
              <a:buFont typeface="Symbol" pitchFamily="2" charset="2"/>
              <a:buChar char="§"/>
            </a:pPr>
            <a:endParaRPr lang="it-IT" sz="1800" b="1" dirty="0">
              <a:solidFill>
                <a:srgbClr val="000000"/>
              </a:solidFill>
              <a:latin typeface="Garamond" panose="02020404030301010803" pitchFamily="18" charset="0"/>
              <a:ea typeface="Calibri" panose="020F0502020204030204" pitchFamily="34" charset="0"/>
              <a:cs typeface="AppleSystemUIFont"/>
            </a:endParaRPr>
          </a:p>
          <a:p>
            <a:pPr marL="285750" indent="-285750">
              <a:buFont typeface="Symbol" pitchFamily="2" charset="2"/>
              <a:buChar char="§"/>
            </a:pPr>
            <a:r>
              <a:rPr lang="it-IT" sz="1800" dirty="0">
                <a:effectLst/>
                <a:latin typeface="Garamond" panose="02020404030301010803" pitchFamily="18" charset="0"/>
                <a:ea typeface="Times New Roman" panose="02020603050405020304" pitchFamily="18" charset="0"/>
                <a:cs typeface="Times New Roman" panose="02020603050405020304" pitchFamily="18" charset="0"/>
              </a:rPr>
              <a:t> </a:t>
            </a:r>
            <a:r>
              <a:rPr lang="it-IT" sz="1800" b="1" dirty="0">
                <a:effectLst/>
                <a:latin typeface="Garamond" panose="02020404030301010803" pitchFamily="18" charset="0"/>
                <a:ea typeface="Times New Roman" panose="02020603050405020304" pitchFamily="18" charset="0"/>
                <a:cs typeface="Calibri" panose="020F0502020204030204" pitchFamily="34" charset="0"/>
              </a:rPr>
              <a:t>Tipo III: </a:t>
            </a:r>
            <a:r>
              <a:rPr lang="it-IT" sz="1800" dirty="0">
                <a:effectLst/>
                <a:latin typeface="Garamond" panose="02020404030301010803" pitchFamily="18" charset="0"/>
                <a:ea typeface="Times New Roman" panose="02020603050405020304" pitchFamily="18" charset="0"/>
                <a:cs typeface="Calibri" panose="020F0502020204030204" pitchFamily="34" charset="0"/>
              </a:rPr>
              <a:t>trauma d’</a:t>
            </a:r>
            <a:r>
              <a:rPr lang="it-IT" sz="1800" dirty="0" err="1">
                <a:effectLst/>
                <a:latin typeface="Garamond" panose="02020404030301010803" pitchFamily="18" charset="0"/>
                <a:ea typeface="Times New Roman" panose="02020603050405020304" pitchFamily="18" charset="0"/>
                <a:cs typeface="Calibri" panose="020F0502020204030204" pitchFamily="34" charset="0"/>
              </a:rPr>
              <a:t>identita</a:t>
            </a:r>
            <a:r>
              <a:rPr lang="it-IT" sz="1800" dirty="0">
                <a:effectLst/>
                <a:latin typeface="Garamond" panose="02020404030301010803" pitchFamily="18" charset="0"/>
                <a:ea typeface="Times New Roman" panose="02020603050405020304" pitchFamily="18" charset="0"/>
                <a:cs typeface="Calibri" panose="020F0502020204030204" pitchFamily="34" charset="0"/>
              </a:rPr>
              <a:t>̀</a:t>
            </a:r>
            <a:r>
              <a:rPr lang="it-IT" dirty="0">
                <a:effectLst/>
              </a:rPr>
              <a:t> </a:t>
            </a:r>
          </a:p>
          <a:p>
            <a:pPr marL="285750" indent="-285750">
              <a:buFont typeface="Symbol" pitchFamily="2" charset="2"/>
              <a:buChar char="§"/>
            </a:pPr>
            <a:endParaRPr lang="it-IT" sz="1800" b="1" dirty="0">
              <a:solidFill>
                <a:srgbClr val="000000"/>
              </a:solidFill>
              <a:latin typeface="Garamond" panose="02020404030301010803" pitchFamily="18" charset="0"/>
              <a:ea typeface="Calibri" panose="020F0502020204030204" pitchFamily="34" charset="0"/>
              <a:cs typeface="AppleSystemUIFont"/>
            </a:endParaRPr>
          </a:p>
          <a:p>
            <a:pPr marL="285750" indent="-285750">
              <a:buFont typeface="Symbol" pitchFamily="2" charset="2"/>
              <a:buChar char="§"/>
            </a:pPr>
            <a:r>
              <a:rPr lang="it-IT" sz="1800" dirty="0">
                <a:effectLst/>
                <a:latin typeface="Garamond" panose="02020404030301010803" pitchFamily="18" charset="0"/>
                <a:ea typeface="Times New Roman" panose="02020603050405020304" pitchFamily="18" charset="0"/>
                <a:cs typeface="Times New Roman" panose="02020603050405020304" pitchFamily="18" charset="0"/>
              </a:rPr>
              <a:t> </a:t>
            </a:r>
            <a:r>
              <a:rPr lang="it-IT" sz="1800" b="1" dirty="0">
                <a:effectLst/>
                <a:latin typeface="Garamond" panose="02020404030301010803" pitchFamily="18" charset="0"/>
                <a:ea typeface="Times New Roman" panose="02020603050405020304" pitchFamily="18" charset="0"/>
                <a:cs typeface="Calibri" panose="020F0502020204030204" pitchFamily="34" charset="0"/>
              </a:rPr>
              <a:t>Tipo IV: </a:t>
            </a:r>
            <a:r>
              <a:rPr lang="it-IT" sz="1800" dirty="0">
                <a:effectLst/>
                <a:latin typeface="Garamond" panose="02020404030301010803" pitchFamily="18" charset="0"/>
                <a:ea typeface="Times New Roman" panose="02020603050405020304" pitchFamily="18" charset="0"/>
                <a:cs typeface="Calibri" panose="020F0502020204030204" pitchFamily="34" charset="0"/>
              </a:rPr>
              <a:t>trauma di </a:t>
            </a:r>
            <a:r>
              <a:rPr lang="it-IT" sz="1800" dirty="0" err="1">
                <a:effectLst/>
                <a:latin typeface="Garamond" panose="02020404030301010803" pitchFamily="18" charset="0"/>
                <a:ea typeface="Times New Roman" panose="02020603050405020304" pitchFamily="18" charset="0"/>
                <a:cs typeface="Calibri" panose="020F0502020204030204" pitchFamily="34" charset="0"/>
              </a:rPr>
              <a:t>comunita</a:t>
            </a:r>
            <a:r>
              <a:rPr lang="it-IT" sz="1800" dirty="0">
                <a:effectLst/>
                <a:latin typeface="Garamond" panose="02020404030301010803" pitchFamily="18" charset="0"/>
                <a:ea typeface="Times New Roman" panose="02020603050405020304" pitchFamily="18" charset="0"/>
                <a:cs typeface="Calibri" panose="020F0502020204030204" pitchFamily="34" charset="0"/>
              </a:rPr>
              <a:t>̀</a:t>
            </a:r>
            <a:r>
              <a:rPr lang="it-IT" dirty="0">
                <a:effectLst/>
              </a:rPr>
              <a:t> </a:t>
            </a:r>
            <a:endParaRPr lang="it-IT" dirty="0">
              <a:solidFill>
                <a:srgbClr val="000000"/>
              </a:solidFill>
              <a:effectLst/>
              <a:latin typeface="Garamond" panose="02020404030301010803" pitchFamily="18" charset="0"/>
            </a:endParaRPr>
          </a:p>
          <a:p>
            <a:pPr marL="285750" indent="-285750">
              <a:buFont typeface="Symbol" pitchFamily="2" charset="2"/>
              <a:buChar char="§"/>
            </a:pPr>
            <a:endParaRPr lang="it-IT" sz="1800" b="1" dirty="0">
              <a:solidFill>
                <a:srgbClr val="000000"/>
              </a:solidFill>
              <a:latin typeface="Garamond" panose="02020404030301010803" pitchFamily="18" charset="0"/>
              <a:ea typeface="Calibri" panose="020F0502020204030204" pitchFamily="34" charset="0"/>
              <a:cs typeface="AppleSystemUIFont"/>
            </a:endParaRPr>
          </a:p>
          <a:p>
            <a:r>
              <a:rPr lang="it-IT" sz="1800" dirty="0">
                <a:effectLst/>
                <a:latin typeface="Garamond" panose="02020404030301010803" pitchFamily="18" charset="0"/>
                <a:ea typeface="Times New Roman" panose="02020603050405020304" pitchFamily="18" charset="0"/>
                <a:cs typeface="Times New Roman" panose="02020603050405020304" pitchFamily="18" charset="0"/>
                <a:sym typeface="Symbol" pitchFamily="2" charset="2"/>
              </a:rPr>
              <a:t></a:t>
            </a:r>
            <a:r>
              <a:rPr lang="it-IT" sz="1800" dirty="0">
                <a:effectLst/>
                <a:latin typeface="Garamond" panose="02020404030301010803" pitchFamily="18" charset="0"/>
                <a:ea typeface="Times New Roman" panose="02020603050405020304" pitchFamily="18" charset="0"/>
                <a:cs typeface="Times New Roman" panose="02020603050405020304" pitchFamily="18" charset="0"/>
              </a:rPr>
              <a:t>  </a:t>
            </a:r>
            <a:r>
              <a:rPr lang="it-IT" sz="1800" b="1" dirty="0">
                <a:effectLst/>
                <a:latin typeface="Garamond" panose="02020404030301010803" pitchFamily="18" charset="0"/>
                <a:ea typeface="Times New Roman" panose="02020603050405020304" pitchFamily="18" charset="0"/>
                <a:cs typeface="Calibri" panose="020F0502020204030204" pitchFamily="34" charset="0"/>
              </a:rPr>
              <a:t>Tipo V: </a:t>
            </a:r>
            <a:r>
              <a:rPr lang="it-IT" sz="1800" dirty="0">
                <a:effectLst/>
                <a:latin typeface="Garamond" panose="02020404030301010803" pitchFamily="18" charset="0"/>
                <a:ea typeface="Times New Roman" panose="02020603050405020304" pitchFamily="18" charset="0"/>
                <a:cs typeface="Calibri" panose="020F0502020204030204" pitchFamily="34" charset="0"/>
              </a:rPr>
              <a:t>trauma persistente, stratificato, cumulativo</a:t>
            </a:r>
            <a:r>
              <a:rPr lang="it-IT" dirty="0">
                <a:effectLst/>
              </a:rPr>
              <a:t> </a:t>
            </a:r>
            <a:endParaRPr lang="it-IT" sz="1800" dirty="0">
              <a:solidFill>
                <a:srgbClr val="000000"/>
              </a:solidFill>
              <a:effectLst/>
              <a:latin typeface="Garamond" panose="02020404030301010803" pitchFamily="18" charset="0"/>
              <a:ea typeface="Calibri" panose="020F0502020204030204" pitchFamily="34" charset="0"/>
              <a:cs typeface="AppleSystemUIFont"/>
            </a:endParaRPr>
          </a:p>
        </p:txBody>
      </p:sp>
      <p:sp>
        <p:nvSpPr>
          <p:cNvPr id="11" name="CasellaDiTesto 10">
            <a:extLst>
              <a:ext uri="{FF2B5EF4-FFF2-40B4-BE49-F238E27FC236}">
                <a16:creationId xmlns:a16="http://schemas.microsoft.com/office/drawing/2014/main" id="{08782C14-585B-D6FE-DB43-3BE944269008}"/>
              </a:ext>
            </a:extLst>
          </p:cNvPr>
          <p:cNvSpPr txBox="1"/>
          <p:nvPr/>
        </p:nvSpPr>
        <p:spPr>
          <a:xfrm>
            <a:off x="8846599" y="3049182"/>
            <a:ext cx="3092281" cy="3579121"/>
          </a:xfrm>
          <a:prstGeom prst="rect">
            <a:avLst/>
          </a:prstGeom>
          <a:noFill/>
        </p:spPr>
        <p:txBody>
          <a:bodyPr wrap="square" rtlCol="0">
            <a:spAutoFit/>
          </a:bodyPr>
          <a:lstStyle/>
          <a:p>
            <a:pPr algn="r">
              <a:lnSpc>
                <a:spcPct val="115000"/>
              </a:lnSpc>
            </a:pPr>
            <a:r>
              <a:rPr lang="it-IT" sz="1100" b="1" dirty="0">
                <a:effectLst/>
                <a:latin typeface="Perpetua Titling MT" panose="02020502060505020804" pitchFamily="18" charset="77"/>
                <a:ea typeface="Calibri" panose="020F0502020204030204" pitchFamily="34" charset="0"/>
                <a:cs typeface="Arial" panose="020B0604020202020204" pitchFamily="34" charset="0"/>
              </a:rPr>
              <a:t>«</a:t>
            </a:r>
            <a:r>
              <a:rPr lang="it-IT" sz="1100" b="1" dirty="0">
                <a:effectLst/>
                <a:latin typeface="Perpetua Titling MT" panose="02020502060505020804" pitchFamily="18" charset="77"/>
                <a:ea typeface="Calibri" panose="020F0502020204030204" pitchFamily="34" charset="0"/>
                <a:cs typeface="AppleSystemUIFont"/>
              </a:rPr>
              <a:t>Shock da granata. Quanti bombardamenti di breve durata hanno fatto sentire il loro effetto ritardato nella mente di questi sopravvissuti? Il momento peggiore non l'hanno vissuto allora; lo vivono adesso. Adesso, nel sudore soffocato degli incubi, nella paralisi degli arti, nel balbettio di una lingua perduta. In nome della civiltà, questi soldati sono divenuti dei martiri, e spetta ora alla civiltà dimostrare che il loro martirio non è stato uno sporco imbroglio</a:t>
            </a:r>
            <a:r>
              <a:rPr lang="it-IT" sz="1100" b="1" dirty="0">
                <a:effectLst/>
                <a:latin typeface="Perpetua Titling MT" panose="02020502060505020804" pitchFamily="18" charset="77"/>
                <a:ea typeface="Calibri" panose="020F0502020204030204" pitchFamily="34" charset="0"/>
                <a:cs typeface="Arial" panose="020B0604020202020204" pitchFamily="34" charset="0"/>
              </a:rPr>
              <a:t>»</a:t>
            </a:r>
            <a:r>
              <a:rPr lang="it-IT" sz="1100" b="1" dirty="0">
                <a:effectLst/>
                <a:latin typeface="Perpetua Titling MT" panose="02020502060505020804" pitchFamily="18" charset="77"/>
                <a:ea typeface="Calibri" panose="020F0502020204030204" pitchFamily="34" charset="0"/>
                <a:cs typeface="AppleSystemUIFont"/>
              </a:rPr>
              <a:t> </a:t>
            </a:r>
          </a:p>
          <a:p>
            <a:pPr algn="r">
              <a:lnSpc>
                <a:spcPct val="115000"/>
              </a:lnSpc>
            </a:pPr>
            <a:endParaRPr lang="it-IT" sz="1100" b="1" dirty="0">
              <a:latin typeface="Perpetua Titling MT" panose="02020502060505020804" pitchFamily="18" charset="77"/>
              <a:ea typeface="Calibri" panose="020F0502020204030204" pitchFamily="34" charset="0"/>
              <a:cs typeface="AppleSystemUIFont"/>
            </a:endParaRPr>
          </a:p>
          <a:p>
            <a:pPr algn="r">
              <a:lnSpc>
                <a:spcPct val="115000"/>
              </a:lnSpc>
            </a:pPr>
            <a:r>
              <a:rPr lang="it-IT" sz="1100" b="1" dirty="0">
                <a:effectLst/>
                <a:latin typeface="Perpetua Titling MT" panose="02020502060505020804" pitchFamily="18" charset="77"/>
                <a:ea typeface="Calibri" panose="020F0502020204030204" pitchFamily="34" charset="0"/>
                <a:cs typeface="AppleSystemUIFont"/>
              </a:rPr>
              <a:t> S. Sassoon </a:t>
            </a:r>
            <a:endParaRPr lang="it-IT" sz="1100" b="1" dirty="0">
              <a:effectLst/>
              <a:latin typeface="Perpetua Titling MT" panose="02020502060505020804" pitchFamily="18" charset="77"/>
              <a:ea typeface="Calibri" panose="020F0502020204030204" pitchFamily="34" charset="0"/>
              <a:cs typeface="Times New Roman" panose="02020603050405020304" pitchFamily="18" charset="0"/>
            </a:endParaRPr>
          </a:p>
        </p:txBody>
      </p:sp>
      <p:sp>
        <p:nvSpPr>
          <p:cNvPr id="3" name="CasellaDiTesto 2">
            <a:extLst>
              <a:ext uri="{FF2B5EF4-FFF2-40B4-BE49-F238E27FC236}">
                <a16:creationId xmlns:a16="http://schemas.microsoft.com/office/drawing/2014/main" id="{50320E4B-CFCC-2A96-FCAA-EA20BA88B94D}"/>
              </a:ext>
            </a:extLst>
          </p:cNvPr>
          <p:cNvSpPr txBox="1"/>
          <p:nvPr/>
        </p:nvSpPr>
        <p:spPr>
          <a:xfrm>
            <a:off x="7994822" y="1059380"/>
            <a:ext cx="3361038" cy="1200329"/>
          </a:xfrm>
          <a:prstGeom prst="rect">
            <a:avLst/>
          </a:prstGeom>
          <a:noFill/>
        </p:spPr>
        <p:txBody>
          <a:bodyPr wrap="square" rtlCol="0">
            <a:spAutoFit/>
          </a:bodyPr>
          <a:lstStyle/>
          <a:p>
            <a:r>
              <a:rPr lang="it-IT" dirty="0">
                <a:latin typeface="Garamond" panose="02020404030301010803" pitchFamily="18" charset="0"/>
                <a:ea typeface="Calibri" panose="020F0502020204030204" pitchFamily="34" charset="0"/>
                <a:cs typeface="Calibri" panose="020F0502020204030204" pitchFamily="34" charset="0"/>
              </a:rPr>
              <a:t>U</a:t>
            </a:r>
            <a:r>
              <a:rPr lang="it-IT" sz="1800" dirty="0">
                <a:effectLst/>
                <a:latin typeface="Garamond" panose="02020404030301010803" pitchFamily="18" charset="0"/>
                <a:ea typeface="Calibri" panose="020F0502020204030204" pitchFamily="34" charset="0"/>
                <a:cs typeface="Calibri" panose="020F0502020204030204" pitchFamily="34" charset="0"/>
              </a:rPr>
              <a:t>n discorso sul </a:t>
            </a:r>
            <a:r>
              <a:rPr lang="it-IT" sz="1800" b="1" dirty="0">
                <a:effectLst/>
                <a:latin typeface="Garamond" panose="02020404030301010803" pitchFamily="18" charset="0"/>
                <a:ea typeface="Calibri" panose="020F0502020204030204" pitchFamily="34" charset="0"/>
                <a:cs typeface="Calibri" panose="020F0502020204030204" pitchFamily="34" charset="0"/>
              </a:rPr>
              <a:t>trauma</a:t>
            </a:r>
            <a:r>
              <a:rPr lang="it-IT" sz="1800" dirty="0">
                <a:effectLst/>
                <a:latin typeface="Garamond" panose="02020404030301010803" pitchFamily="18" charset="0"/>
                <a:ea typeface="Calibri" panose="020F0502020204030204" pitchFamily="34" charset="0"/>
                <a:cs typeface="Calibri" panose="020F0502020204030204" pitchFamily="34" charset="0"/>
              </a:rPr>
              <a:t> non può prescindere dal considerare l’aspetto sociale e collettivo di tale fenomeno.</a:t>
            </a:r>
            <a:endParaRPr lang="it-IT" dirty="0"/>
          </a:p>
        </p:txBody>
      </p:sp>
    </p:spTree>
    <p:extLst>
      <p:ext uri="{BB962C8B-B14F-4D97-AF65-F5344CB8AC3E}">
        <p14:creationId xmlns:p14="http://schemas.microsoft.com/office/powerpoint/2010/main" val="41175100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8DB85E2-4179-4550-916E-9377FE0C74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7D34E51-4763-5991-3E8F-0B3B771784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510164"/>
            <a:ext cx="12192000" cy="3347388"/>
          </a:xfrm>
          <a:prstGeom prst="rect">
            <a:avLst/>
          </a:prstGeom>
          <a:gradFill>
            <a:gsLst>
              <a:gs pos="14000">
                <a:schemeClr val="accent1">
                  <a:lumMod val="60000"/>
                  <a:lumOff val="40000"/>
                  <a:alpha val="0"/>
                </a:schemeClr>
              </a:gs>
              <a:gs pos="100000">
                <a:schemeClr val="accent1">
                  <a:lumMod val="60000"/>
                  <a:lumOff val="4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D54CC1EA-1FFE-2844-B9CD-A8C735A3E287}"/>
              </a:ext>
            </a:extLst>
          </p:cNvPr>
          <p:cNvSpPr>
            <a:spLocks noGrp="1"/>
          </p:cNvSpPr>
          <p:nvPr>
            <p:ph type="title"/>
          </p:nvPr>
        </p:nvSpPr>
        <p:spPr>
          <a:xfrm>
            <a:off x="952500" y="5139614"/>
            <a:ext cx="8867641" cy="1099457"/>
          </a:xfrm>
        </p:spPr>
        <p:txBody>
          <a:bodyPr anchor="t">
            <a:normAutofit/>
          </a:bodyPr>
          <a:lstStyle/>
          <a:p>
            <a:r>
              <a:rPr lang="it-IT" sz="1800" dirty="0"/>
              <a:t>al di </a:t>
            </a:r>
            <a:r>
              <a:rPr lang="it-IT" sz="1800" dirty="0" err="1"/>
              <a:t>lÀ</a:t>
            </a:r>
            <a:r>
              <a:rPr lang="it-IT" sz="1800" dirty="0"/>
              <a:t> del trauma</a:t>
            </a:r>
            <a:br>
              <a:rPr lang="it-IT" sz="1800" dirty="0"/>
            </a:br>
            <a:br>
              <a:rPr lang="it-IT" sz="1400" b="0" dirty="0"/>
            </a:br>
            <a:r>
              <a:rPr lang="it-IT" sz="1400" b="0" dirty="0"/>
              <a:t>DOCENTE: </a:t>
            </a:r>
            <a:r>
              <a:rPr lang="it-IT" sz="1400" dirty="0"/>
              <a:t>CAPELLI GRETA</a:t>
            </a:r>
          </a:p>
        </p:txBody>
      </p:sp>
      <p:cxnSp>
        <p:nvCxnSpPr>
          <p:cNvPr id="12" name="Straight Connector 11">
            <a:extLst>
              <a:ext uri="{FF2B5EF4-FFF2-40B4-BE49-F238E27FC236}">
                <a16:creationId xmlns:a16="http://schemas.microsoft.com/office/drawing/2014/main" id="{B36DB69B-FB79-D410-9F1D-C6A08436BEE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86890" y="4838743"/>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4" name="CasellaDiTesto 3">
            <a:extLst>
              <a:ext uri="{FF2B5EF4-FFF2-40B4-BE49-F238E27FC236}">
                <a16:creationId xmlns:a16="http://schemas.microsoft.com/office/drawing/2014/main" id="{187056C8-3CE2-1383-D387-4980FFF07FBD}"/>
              </a:ext>
            </a:extLst>
          </p:cNvPr>
          <p:cNvSpPr txBox="1"/>
          <p:nvPr/>
        </p:nvSpPr>
        <p:spPr>
          <a:xfrm>
            <a:off x="601361" y="335781"/>
            <a:ext cx="8176055" cy="395108"/>
          </a:xfrm>
          <a:prstGeom prst="rect">
            <a:avLst/>
          </a:prstGeom>
          <a:noFill/>
        </p:spPr>
        <p:txBody>
          <a:bodyPr wrap="square" rtlCol="0">
            <a:spAutoFit/>
          </a:bodyPr>
          <a:lstStyle/>
          <a:p>
            <a:pPr algn="just">
              <a:lnSpc>
                <a:spcPct val="115000"/>
              </a:lnSpc>
            </a:pPr>
            <a:r>
              <a:rPr lang="it-IT" sz="1800" b="1" dirty="0">
                <a:solidFill>
                  <a:srgbClr val="000000"/>
                </a:solidFill>
                <a:effectLst/>
                <a:latin typeface="+mj-lt"/>
                <a:ea typeface="Calibri" panose="020F0502020204030204" pitchFamily="34" charset="0"/>
                <a:cs typeface="AppleSystemUIFont"/>
              </a:rPr>
              <a:t>IL TRAUMA E LA SUA SFIDA ALLA SOCIETA</a:t>
            </a:r>
            <a:endParaRPr lang="it-IT" sz="1800" dirty="0">
              <a:effectLst/>
              <a:latin typeface="+mj-lt"/>
              <a:ea typeface="Calibri" panose="020F0502020204030204" pitchFamily="34" charset="0"/>
              <a:cs typeface="Times New Roman" panose="02020603050405020304" pitchFamily="18" charset="0"/>
            </a:endParaRPr>
          </a:p>
        </p:txBody>
      </p:sp>
      <p:sp>
        <p:nvSpPr>
          <p:cNvPr id="5" name="CasellaDiTesto 4">
            <a:extLst>
              <a:ext uri="{FF2B5EF4-FFF2-40B4-BE49-F238E27FC236}">
                <a16:creationId xmlns:a16="http://schemas.microsoft.com/office/drawing/2014/main" id="{C0F08DEB-C167-A652-3038-04A5E4D07E83}"/>
              </a:ext>
            </a:extLst>
          </p:cNvPr>
          <p:cNvSpPr txBox="1"/>
          <p:nvPr/>
        </p:nvSpPr>
        <p:spPr>
          <a:xfrm>
            <a:off x="678395" y="948037"/>
            <a:ext cx="6179605" cy="2623795"/>
          </a:xfrm>
          <a:prstGeom prst="rect">
            <a:avLst/>
          </a:prstGeom>
          <a:noFill/>
        </p:spPr>
        <p:txBody>
          <a:bodyPr wrap="square" rtlCol="0">
            <a:spAutoFit/>
          </a:bodyPr>
          <a:lstStyle/>
          <a:p>
            <a:pPr>
              <a:lnSpc>
                <a:spcPct val="115000"/>
              </a:lnSpc>
            </a:pPr>
            <a:r>
              <a:rPr lang="it-IT" sz="1800" dirty="0">
                <a:effectLst/>
                <a:latin typeface="Garamond" panose="02020404030301010803" pitchFamily="18" charset="0"/>
                <a:ea typeface="Calibri" panose="020F0502020204030204" pitchFamily="34" charset="0"/>
                <a:cs typeface="AppleSystemUIFont"/>
              </a:rPr>
              <a:t> Il legame affettivo costituisce probabilmente la principale </a:t>
            </a:r>
            <a:r>
              <a:rPr lang="it-IT" sz="1800" b="1" dirty="0">
                <a:effectLst/>
                <a:latin typeface="Garamond" panose="02020404030301010803" pitchFamily="18" charset="0"/>
                <a:ea typeface="Calibri" panose="020F0502020204030204" pitchFamily="34" charset="0"/>
                <a:cs typeface="AppleSystemUIFont"/>
              </a:rPr>
              <a:t>protezione contro la sensazione di impotenza</a:t>
            </a:r>
            <a:r>
              <a:rPr lang="it-IT" sz="1800" dirty="0">
                <a:effectLst/>
                <a:latin typeface="Garamond" panose="02020404030301010803" pitchFamily="18" charset="0"/>
                <a:ea typeface="Calibri" panose="020F0502020204030204" pitchFamily="34" charset="0"/>
                <a:cs typeface="AppleSystemUIFont"/>
              </a:rPr>
              <a:t> e di mancanza di senso</a:t>
            </a:r>
            <a:r>
              <a:rPr lang="it-IT" sz="1800" dirty="0">
                <a:latin typeface="Garamond" panose="02020404030301010803" pitchFamily="18" charset="0"/>
                <a:ea typeface="Calibri" panose="020F0502020204030204" pitchFamily="34" charset="0"/>
                <a:cs typeface="AppleSystemUIFont"/>
              </a:rPr>
              <a:t>.</a:t>
            </a:r>
            <a:endParaRPr lang="it-IT" dirty="0">
              <a:solidFill>
                <a:srgbClr val="000000"/>
              </a:solidFill>
              <a:effectLst/>
              <a:latin typeface="Garamond" panose="02020404030301010803" pitchFamily="18" charset="0"/>
              <a:ea typeface="Calibri" panose="020F0502020204030204" pitchFamily="34" charset="0"/>
              <a:cs typeface="AppleSystemUIFont"/>
            </a:endParaRPr>
          </a:p>
          <a:p>
            <a:pPr>
              <a:lnSpc>
                <a:spcPct val="115000"/>
              </a:lnSpc>
            </a:pPr>
            <a:r>
              <a:rPr lang="it-IT" sz="1800" dirty="0">
                <a:effectLst/>
                <a:latin typeface="Garamond" panose="02020404030301010803" pitchFamily="18" charset="0"/>
                <a:ea typeface="Calibri" panose="020F0502020204030204" pitchFamily="34" charset="0"/>
                <a:cs typeface="AppleSystemUIFont"/>
              </a:rPr>
              <a:t>Riconoscendo quindi che l'esigenza di legami rappresenta una protezione dai traumi, vi è un accordo generale sul fatto che </a:t>
            </a:r>
            <a:r>
              <a:rPr lang="it-IT" sz="1800" b="1" dirty="0">
                <a:effectLst/>
                <a:latin typeface="Garamond" panose="02020404030301010803" pitchFamily="18" charset="0"/>
                <a:ea typeface="Calibri" panose="020F0502020204030204" pitchFamily="34" charset="0"/>
                <a:cs typeface="AppleSystemUIFont"/>
              </a:rPr>
              <a:t>il problema principale, quando si deve affrontare una situazione catastrofica, è costituito dalla capacità di fornire e ristabilire un qualche sostegno sociale.</a:t>
            </a:r>
            <a:r>
              <a:rPr lang="it-IT" dirty="0">
                <a:effectLst/>
              </a:rPr>
              <a:t> </a:t>
            </a:r>
            <a:endParaRPr lang="it-IT" sz="1800" dirty="0">
              <a:solidFill>
                <a:srgbClr val="000000"/>
              </a:solidFill>
              <a:effectLst/>
              <a:latin typeface="Garamond" panose="02020404030301010803" pitchFamily="18" charset="0"/>
              <a:ea typeface="Calibri" panose="020F0502020204030204" pitchFamily="34" charset="0"/>
              <a:cs typeface="AppleSystemUIFont"/>
            </a:endParaRPr>
          </a:p>
        </p:txBody>
      </p:sp>
      <p:sp>
        <p:nvSpPr>
          <p:cNvPr id="3" name="CasellaDiTesto 2">
            <a:extLst>
              <a:ext uri="{FF2B5EF4-FFF2-40B4-BE49-F238E27FC236}">
                <a16:creationId xmlns:a16="http://schemas.microsoft.com/office/drawing/2014/main" id="{50320E4B-CFCC-2A96-FCAA-EA20BA88B94D}"/>
              </a:ext>
            </a:extLst>
          </p:cNvPr>
          <p:cNvSpPr txBox="1"/>
          <p:nvPr/>
        </p:nvSpPr>
        <p:spPr>
          <a:xfrm>
            <a:off x="7994822" y="1059380"/>
            <a:ext cx="3361038" cy="3970318"/>
          </a:xfrm>
          <a:prstGeom prst="rect">
            <a:avLst/>
          </a:prstGeom>
          <a:noFill/>
        </p:spPr>
        <p:txBody>
          <a:bodyPr wrap="square" rtlCol="0">
            <a:spAutoFit/>
          </a:bodyPr>
          <a:lstStyle/>
          <a:p>
            <a:r>
              <a:rPr lang="it-IT" sz="1800" dirty="0">
                <a:effectLst/>
                <a:latin typeface="Garamond" panose="02020404030301010803" pitchFamily="18" charset="0"/>
                <a:ea typeface="Calibri" panose="020F0502020204030204" pitchFamily="34" charset="0"/>
                <a:cs typeface="AppleSystemUIFont"/>
              </a:rPr>
              <a:t>La </a:t>
            </a:r>
            <a:r>
              <a:rPr lang="it-IT" sz="1800" b="1" dirty="0">
                <a:effectLst/>
                <a:latin typeface="Garamond" panose="02020404030301010803" pitchFamily="18" charset="0"/>
                <a:ea typeface="Calibri" panose="020F0502020204030204" pitchFamily="34" charset="0"/>
                <a:cs typeface="AppleSystemUIFont"/>
              </a:rPr>
              <a:t>conferma esterna della realtà dell'esperienza traumatica</a:t>
            </a:r>
            <a:r>
              <a:rPr lang="it-IT" sz="1800" dirty="0">
                <a:effectLst/>
                <a:latin typeface="Garamond" panose="02020404030301010803" pitchFamily="18" charset="0"/>
                <a:ea typeface="Calibri" panose="020F0502020204030204" pitchFamily="34" charset="0"/>
                <a:cs typeface="AppleSystemUIFont"/>
              </a:rPr>
              <a:t> entro un contesto che offra </a:t>
            </a:r>
            <a:r>
              <a:rPr lang="it-IT" sz="1800" b="1" dirty="0">
                <a:effectLst/>
                <a:latin typeface="Garamond" panose="02020404030301010803" pitchFamily="18" charset="0"/>
                <a:ea typeface="Calibri" panose="020F0502020204030204" pitchFamily="34" charset="0"/>
                <a:cs typeface="AppleSystemUIFont"/>
              </a:rPr>
              <a:t>sicurezza e sostegno</a:t>
            </a:r>
            <a:r>
              <a:rPr lang="it-IT" sz="1800" dirty="0">
                <a:effectLst/>
                <a:latin typeface="Garamond" panose="02020404030301010803" pitchFamily="18" charset="0"/>
                <a:ea typeface="Calibri" panose="020F0502020204030204" pitchFamily="34" charset="0"/>
                <a:cs typeface="AppleSystemUIFont"/>
              </a:rPr>
              <a:t> è un aspetto fondamentale della prevenzione e del trattamento dello stress post-traumatico</a:t>
            </a:r>
            <a:r>
              <a:rPr lang="it-IT" sz="1800" dirty="0">
                <a:latin typeface="Garamond" panose="02020404030301010803" pitchFamily="18" charset="0"/>
                <a:ea typeface="Calibri" panose="020F0502020204030204" pitchFamily="34" charset="0"/>
                <a:cs typeface="AppleSystemUIFont"/>
              </a:rPr>
              <a:t>.</a:t>
            </a:r>
          </a:p>
          <a:p>
            <a:endParaRPr lang="it-IT" dirty="0">
              <a:effectLst/>
              <a:latin typeface="Garamond" panose="02020404030301010803" pitchFamily="18" charset="0"/>
            </a:endParaRPr>
          </a:p>
          <a:p>
            <a:r>
              <a:rPr lang="it-IT" sz="1800" b="1" dirty="0">
                <a:effectLst/>
                <a:latin typeface="Garamond" panose="02020404030301010803" pitchFamily="18" charset="0"/>
                <a:ea typeface="Calibri" panose="020F0502020204030204" pitchFamily="34" charset="0"/>
                <a:cs typeface="AppleSystemUIFont"/>
              </a:rPr>
              <a:t>Quando persiste il sentimento di impotenza delle vittime</a:t>
            </a:r>
            <a:r>
              <a:rPr lang="it-IT" sz="1800" dirty="0">
                <a:effectLst/>
                <a:latin typeface="Garamond" panose="02020404030301010803" pitchFamily="18" charset="0"/>
                <a:ea typeface="Calibri" panose="020F0502020204030204" pitchFamily="34" charset="0"/>
                <a:cs typeface="AppleSystemUIFont"/>
              </a:rPr>
              <a:t>, come nel Disturbo Post-traumatico da Stress (DPTS), </a:t>
            </a:r>
            <a:r>
              <a:rPr lang="it-IT" sz="1800" b="1" dirty="0">
                <a:effectLst/>
                <a:latin typeface="Garamond" panose="02020404030301010803" pitchFamily="18" charset="0"/>
                <a:ea typeface="Calibri" panose="020F0502020204030204" pitchFamily="34" charset="0"/>
                <a:cs typeface="AppleSystemUIFont"/>
              </a:rPr>
              <a:t>o quando la sua natura lo rende segreto, proibito o inaccettabile</a:t>
            </a:r>
            <a:r>
              <a:rPr lang="it-IT" b="1" dirty="0">
                <a:latin typeface="Garamond" panose="02020404030301010803" pitchFamily="18" charset="0"/>
                <a:ea typeface="Calibri" panose="020F0502020204030204" pitchFamily="34" charset="0"/>
                <a:cs typeface="AppleSystemUIFont"/>
              </a:rPr>
              <a:t>. </a:t>
            </a:r>
            <a:endParaRPr lang="it-IT" dirty="0">
              <a:effectLst/>
            </a:endParaRPr>
          </a:p>
        </p:txBody>
      </p:sp>
      <p:sp>
        <p:nvSpPr>
          <p:cNvPr id="6" name="CasellaDiTesto 5">
            <a:extLst>
              <a:ext uri="{FF2B5EF4-FFF2-40B4-BE49-F238E27FC236}">
                <a16:creationId xmlns:a16="http://schemas.microsoft.com/office/drawing/2014/main" id="{77C35627-42C1-3B4D-D2F1-DE67C406B499}"/>
              </a:ext>
            </a:extLst>
          </p:cNvPr>
          <p:cNvSpPr txBox="1"/>
          <p:nvPr/>
        </p:nvSpPr>
        <p:spPr>
          <a:xfrm>
            <a:off x="678395" y="3817742"/>
            <a:ext cx="5883044" cy="923330"/>
          </a:xfrm>
          <a:prstGeom prst="rect">
            <a:avLst/>
          </a:prstGeom>
          <a:noFill/>
        </p:spPr>
        <p:txBody>
          <a:bodyPr wrap="square" rtlCol="0">
            <a:spAutoFit/>
          </a:bodyPr>
          <a:lstStyle/>
          <a:p>
            <a:r>
              <a:rPr lang="it-IT" sz="1800" dirty="0">
                <a:effectLst/>
                <a:latin typeface="Garamond" panose="02020404030301010803" pitchFamily="18" charset="0"/>
                <a:ea typeface="Calibri" panose="020F0502020204030204" pitchFamily="34" charset="0"/>
                <a:cs typeface="AppleSystemUIFont"/>
              </a:rPr>
              <a:t>Data la mancanza di conferme e di sostegno, è più probabile che i ricordi traumatici continuino ad assillare </a:t>
            </a:r>
            <a:r>
              <a:rPr lang="it-IT" sz="1800" b="1" dirty="0">
                <a:effectLst/>
                <a:latin typeface="Garamond" panose="02020404030301010803" pitchFamily="18" charset="0"/>
                <a:ea typeface="Calibri" panose="020F0502020204030204" pitchFamily="34" charset="0"/>
                <a:cs typeface="AppleSystemUIFont"/>
              </a:rPr>
              <a:t>l'animo delle vittime</a:t>
            </a:r>
            <a:r>
              <a:rPr lang="it-IT" b="1" dirty="0">
                <a:latin typeface="Garamond" panose="02020404030301010803" pitchFamily="18" charset="0"/>
                <a:ea typeface="Calibri" panose="020F0502020204030204" pitchFamily="34" charset="0"/>
                <a:cs typeface="AppleSystemUIFont"/>
              </a:rPr>
              <a:t>. </a:t>
            </a:r>
            <a:endParaRPr lang="it-IT" dirty="0"/>
          </a:p>
        </p:txBody>
      </p:sp>
    </p:spTree>
    <p:extLst>
      <p:ext uri="{BB962C8B-B14F-4D97-AF65-F5344CB8AC3E}">
        <p14:creationId xmlns:p14="http://schemas.microsoft.com/office/powerpoint/2010/main" val="25310935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8DB85E2-4179-4550-916E-9377FE0C74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7D34E51-4763-5991-3E8F-0B3B771784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510164"/>
            <a:ext cx="12192000" cy="3347388"/>
          </a:xfrm>
          <a:prstGeom prst="rect">
            <a:avLst/>
          </a:prstGeom>
          <a:gradFill>
            <a:gsLst>
              <a:gs pos="14000">
                <a:schemeClr val="accent1">
                  <a:lumMod val="60000"/>
                  <a:lumOff val="40000"/>
                  <a:alpha val="0"/>
                </a:schemeClr>
              </a:gs>
              <a:gs pos="100000">
                <a:schemeClr val="accent1">
                  <a:lumMod val="60000"/>
                  <a:lumOff val="4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D54CC1EA-1FFE-2844-B9CD-A8C735A3E287}"/>
              </a:ext>
            </a:extLst>
          </p:cNvPr>
          <p:cNvSpPr>
            <a:spLocks noGrp="1"/>
          </p:cNvSpPr>
          <p:nvPr>
            <p:ph type="title"/>
          </p:nvPr>
        </p:nvSpPr>
        <p:spPr>
          <a:xfrm>
            <a:off x="952500" y="5139614"/>
            <a:ext cx="8867641" cy="1099457"/>
          </a:xfrm>
        </p:spPr>
        <p:txBody>
          <a:bodyPr anchor="t">
            <a:normAutofit/>
          </a:bodyPr>
          <a:lstStyle/>
          <a:p>
            <a:r>
              <a:rPr lang="it-IT" sz="1800" dirty="0"/>
              <a:t>al di </a:t>
            </a:r>
            <a:r>
              <a:rPr lang="it-IT" sz="1800" dirty="0" err="1"/>
              <a:t>lÀ</a:t>
            </a:r>
            <a:r>
              <a:rPr lang="it-IT" sz="1800" dirty="0"/>
              <a:t> del trauma</a:t>
            </a:r>
            <a:br>
              <a:rPr lang="it-IT" sz="1800" dirty="0"/>
            </a:br>
            <a:br>
              <a:rPr lang="it-IT" sz="1400" b="0" dirty="0"/>
            </a:br>
            <a:r>
              <a:rPr lang="it-IT" sz="1400" b="0" dirty="0"/>
              <a:t>DOCENTE: </a:t>
            </a:r>
            <a:r>
              <a:rPr lang="it-IT" sz="1400" dirty="0"/>
              <a:t>CAPELLI GRETA</a:t>
            </a:r>
          </a:p>
        </p:txBody>
      </p:sp>
      <p:cxnSp>
        <p:nvCxnSpPr>
          <p:cNvPr id="12" name="Straight Connector 11">
            <a:extLst>
              <a:ext uri="{FF2B5EF4-FFF2-40B4-BE49-F238E27FC236}">
                <a16:creationId xmlns:a16="http://schemas.microsoft.com/office/drawing/2014/main" id="{B36DB69B-FB79-D410-9F1D-C6A08436BEE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86890" y="4838743"/>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4" name="CasellaDiTesto 3">
            <a:extLst>
              <a:ext uri="{FF2B5EF4-FFF2-40B4-BE49-F238E27FC236}">
                <a16:creationId xmlns:a16="http://schemas.microsoft.com/office/drawing/2014/main" id="{187056C8-3CE2-1383-D387-4980FFF07FBD}"/>
              </a:ext>
            </a:extLst>
          </p:cNvPr>
          <p:cNvSpPr txBox="1"/>
          <p:nvPr/>
        </p:nvSpPr>
        <p:spPr>
          <a:xfrm>
            <a:off x="601361" y="335781"/>
            <a:ext cx="8176055" cy="395108"/>
          </a:xfrm>
          <a:prstGeom prst="rect">
            <a:avLst/>
          </a:prstGeom>
          <a:noFill/>
        </p:spPr>
        <p:txBody>
          <a:bodyPr wrap="square" rtlCol="0">
            <a:spAutoFit/>
          </a:bodyPr>
          <a:lstStyle/>
          <a:p>
            <a:pPr algn="just">
              <a:lnSpc>
                <a:spcPct val="115000"/>
              </a:lnSpc>
            </a:pPr>
            <a:r>
              <a:rPr lang="it-IT" sz="1800" b="1" dirty="0">
                <a:solidFill>
                  <a:srgbClr val="000000"/>
                </a:solidFill>
                <a:effectLst/>
                <a:latin typeface="+mj-lt"/>
                <a:ea typeface="Calibri" panose="020F0502020204030204" pitchFamily="34" charset="0"/>
                <a:cs typeface="AppleSystemUIFont"/>
              </a:rPr>
              <a:t>RESPONSABILITÁ INDIVIDUALI E SOCIALI</a:t>
            </a:r>
            <a:endParaRPr lang="it-IT" sz="1800" dirty="0">
              <a:effectLst/>
              <a:latin typeface="+mj-lt"/>
              <a:ea typeface="Calibri" panose="020F0502020204030204" pitchFamily="34" charset="0"/>
              <a:cs typeface="Times New Roman" panose="02020603050405020304" pitchFamily="18" charset="0"/>
            </a:endParaRPr>
          </a:p>
        </p:txBody>
      </p:sp>
      <p:sp>
        <p:nvSpPr>
          <p:cNvPr id="5" name="CasellaDiTesto 4">
            <a:extLst>
              <a:ext uri="{FF2B5EF4-FFF2-40B4-BE49-F238E27FC236}">
                <a16:creationId xmlns:a16="http://schemas.microsoft.com/office/drawing/2014/main" id="{C0F08DEB-C167-A652-3038-04A5E4D07E83}"/>
              </a:ext>
            </a:extLst>
          </p:cNvPr>
          <p:cNvSpPr txBox="1"/>
          <p:nvPr/>
        </p:nvSpPr>
        <p:spPr>
          <a:xfrm>
            <a:off x="601361" y="970891"/>
            <a:ext cx="6179605" cy="1670201"/>
          </a:xfrm>
          <a:prstGeom prst="rect">
            <a:avLst/>
          </a:prstGeom>
          <a:noFill/>
        </p:spPr>
        <p:txBody>
          <a:bodyPr wrap="square" rtlCol="0">
            <a:spAutoFit/>
          </a:bodyPr>
          <a:lstStyle/>
          <a:p>
            <a:pPr>
              <a:lnSpc>
                <a:spcPct val="115000"/>
              </a:lnSpc>
            </a:pPr>
            <a:r>
              <a:rPr lang="it-IT" sz="1800" dirty="0">
                <a:effectLst/>
                <a:latin typeface="Garamond" panose="02020404030301010803" pitchFamily="18" charset="0"/>
                <a:ea typeface="Calibri" panose="020F0502020204030204" pitchFamily="34" charset="0"/>
                <a:cs typeface="AppleSystemUIFont"/>
              </a:rPr>
              <a:t>Anche se le persone sono capaci di profonde effusioni di generosità spontanea verso le vittime di un trauma acuto, la continua presenza delle vittime in quanto tali costituisce (almeno nel mondo occidentale) una minaccia alla </a:t>
            </a:r>
            <a:r>
              <a:rPr lang="it-IT" sz="1800" b="1" dirty="0">
                <a:effectLst/>
                <a:latin typeface="Garamond" panose="02020404030301010803" pitchFamily="18" charset="0"/>
                <a:ea typeface="Calibri" panose="020F0502020204030204" pitchFamily="34" charset="0"/>
                <a:cs typeface="AppleSystemUIFont"/>
              </a:rPr>
              <a:t>credenza che gli esseri umani siano gli artefici del loro destino</a:t>
            </a:r>
            <a:r>
              <a:rPr lang="it-IT" sz="1800" dirty="0">
                <a:effectLst/>
                <a:latin typeface="Garamond" panose="02020404030301010803" pitchFamily="18" charset="0"/>
                <a:ea typeface="Calibri" panose="020F0502020204030204" pitchFamily="34" charset="0"/>
                <a:cs typeface="AppleSystemUIFont"/>
              </a:rPr>
              <a:t>. </a:t>
            </a:r>
            <a:endParaRPr lang="it-IT" sz="1800" dirty="0">
              <a:solidFill>
                <a:srgbClr val="000000"/>
              </a:solidFill>
              <a:effectLst/>
              <a:latin typeface="Garamond" panose="02020404030301010803" pitchFamily="18" charset="0"/>
              <a:ea typeface="Calibri" panose="020F0502020204030204" pitchFamily="34" charset="0"/>
              <a:cs typeface="AppleSystemUIFont"/>
            </a:endParaRPr>
          </a:p>
        </p:txBody>
      </p:sp>
      <p:sp>
        <p:nvSpPr>
          <p:cNvPr id="3" name="CasellaDiTesto 2">
            <a:extLst>
              <a:ext uri="{FF2B5EF4-FFF2-40B4-BE49-F238E27FC236}">
                <a16:creationId xmlns:a16="http://schemas.microsoft.com/office/drawing/2014/main" id="{50320E4B-CFCC-2A96-FCAA-EA20BA88B94D}"/>
              </a:ext>
            </a:extLst>
          </p:cNvPr>
          <p:cNvSpPr txBox="1"/>
          <p:nvPr/>
        </p:nvSpPr>
        <p:spPr>
          <a:xfrm>
            <a:off x="7191632" y="1059379"/>
            <a:ext cx="4164228" cy="4247317"/>
          </a:xfrm>
          <a:prstGeom prst="rect">
            <a:avLst/>
          </a:prstGeom>
          <a:noFill/>
        </p:spPr>
        <p:txBody>
          <a:bodyPr wrap="square" rtlCol="0">
            <a:spAutoFit/>
          </a:bodyPr>
          <a:lstStyle/>
          <a:p>
            <a:r>
              <a:rPr lang="it-IT" sz="1800" dirty="0">
                <a:effectLst/>
                <a:latin typeface="Garamond" panose="02020404030301010803" pitchFamily="18" charset="0"/>
                <a:ea typeface="Calibri" panose="020F0502020204030204" pitchFamily="34" charset="0"/>
                <a:cs typeface="AppleSystemUIFont"/>
              </a:rPr>
              <a:t>Studiare il </a:t>
            </a:r>
            <a:r>
              <a:rPr lang="it-IT" sz="1800" b="1" dirty="0">
                <a:effectLst/>
                <a:latin typeface="Garamond" panose="02020404030301010803" pitchFamily="18" charset="0"/>
                <a:ea typeface="Calibri" panose="020F0502020204030204" pitchFamily="34" charset="0"/>
                <a:cs typeface="AppleSystemUIFont"/>
              </a:rPr>
              <a:t>trauma psicologico </a:t>
            </a:r>
            <a:r>
              <a:rPr lang="it-IT" sz="1800" dirty="0">
                <a:effectLst/>
                <a:latin typeface="Garamond" panose="02020404030301010803" pitchFamily="18" charset="0"/>
                <a:ea typeface="Calibri" panose="020F0502020204030204" pitchFamily="34" charset="0"/>
                <a:cs typeface="AppleSystemUIFont"/>
              </a:rPr>
              <a:t>equivale ad affrontare la vulnerabilità umana nel mondo naturale e la capacità della natura umana di compiere il male</a:t>
            </a:r>
            <a:r>
              <a:rPr lang="it-IT" sz="1800" dirty="0">
                <a:latin typeface="Garamond" panose="02020404030301010803" pitchFamily="18" charset="0"/>
                <a:ea typeface="Calibri" panose="020F0502020204030204" pitchFamily="34" charset="0"/>
                <a:cs typeface="AppleSystemUIFont"/>
              </a:rPr>
              <a:t>. </a:t>
            </a:r>
            <a:r>
              <a:rPr lang="it-IT" dirty="0">
                <a:effectLst/>
              </a:rPr>
              <a:t>(…) </a:t>
            </a:r>
          </a:p>
          <a:p>
            <a:r>
              <a:rPr lang="it-IT" sz="1800" b="1" dirty="0">
                <a:effectLst/>
                <a:latin typeface="Garamond" panose="02020404030301010803" pitchFamily="18" charset="0"/>
                <a:ea typeface="Calibri" panose="020F0502020204030204" pitchFamily="34" charset="0"/>
                <a:cs typeface="AppleSystemUIFont"/>
              </a:rPr>
              <a:t>La vittima</a:t>
            </a:r>
            <a:r>
              <a:rPr lang="it-IT" sz="1800" dirty="0">
                <a:effectLst/>
                <a:latin typeface="Garamond" panose="02020404030301010803" pitchFamily="18" charset="0"/>
                <a:ea typeface="Calibri" panose="020F0502020204030204" pitchFamily="34" charset="0"/>
                <a:cs typeface="AppleSystemUIFont"/>
              </a:rPr>
              <a:t>, al contrario, chiede all'astante di condividere il suo fardello o la sua sofferenza: pretende azione, impegno e memoria. </a:t>
            </a:r>
            <a:r>
              <a:rPr lang="it-IT" sz="1800" dirty="0">
                <a:latin typeface="Garamond" panose="02020404030301010803" pitchFamily="18" charset="0"/>
                <a:ea typeface="Calibri" panose="020F0502020204030204" pitchFamily="34" charset="0"/>
                <a:cs typeface="AppleSystemUIFont"/>
              </a:rPr>
              <a:t>(…</a:t>
            </a:r>
            <a:r>
              <a:rPr lang="it-IT" dirty="0">
                <a:latin typeface="Garamond" panose="02020404030301010803" pitchFamily="18" charset="0"/>
                <a:ea typeface="Calibri" panose="020F0502020204030204" pitchFamily="34" charset="0"/>
                <a:cs typeface="AppleSystemUIFont"/>
              </a:rPr>
              <a:t>)</a:t>
            </a:r>
          </a:p>
          <a:p>
            <a:r>
              <a:rPr lang="it-IT" sz="1800" dirty="0">
                <a:effectLst/>
                <a:latin typeface="Garamond" panose="02020404030301010803" pitchFamily="18" charset="0"/>
                <a:ea typeface="Calibri" panose="020F0502020204030204" pitchFamily="34" charset="0"/>
                <a:cs typeface="AppleSystemUIFont"/>
              </a:rPr>
              <a:t>Se manca un forte movimento di sostegno ai diritti umani, </a:t>
            </a:r>
            <a:r>
              <a:rPr lang="it-IT" sz="1800" b="1" dirty="0">
                <a:effectLst/>
                <a:latin typeface="Garamond" panose="02020404030301010803" pitchFamily="18" charset="0"/>
                <a:ea typeface="Calibri" panose="020F0502020204030204" pitchFamily="34" charset="0"/>
                <a:cs typeface="AppleSystemUIFont"/>
              </a:rPr>
              <a:t>il processo attivo di testimonianza</a:t>
            </a:r>
            <a:r>
              <a:rPr lang="it-IT" sz="1800" dirty="0">
                <a:effectLst/>
                <a:latin typeface="Garamond" panose="02020404030301010803" pitchFamily="18" charset="0"/>
                <a:ea typeface="Calibri" panose="020F0502020204030204" pitchFamily="34" charset="0"/>
                <a:cs typeface="AppleSystemUIFont"/>
              </a:rPr>
              <a:t> cede inevitabilmente il passo al processo attivo di dimenticanza. </a:t>
            </a:r>
            <a:r>
              <a:rPr lang="it-IT" sz="1800" b="1" dirty="0">
                <a:effectLst/>
                <a:latin typeface="Garamond" panose="02020404030301010803" pitchFamily="18" charset="0"/>
                <a:ea typeface="Calibri" panose="020F0502020204030204" pitchFamily="34" charset="0"/>
                <a:cs typeface="AppleSystemUIFont"/>
              </a:rPr>
              <a:t>Repressione, dissociazione e negazione </a:t>
            </a:r>
            <a:r>
              <a:rPr lang="it-IT" sz="1800" dirty="0">
                <a:effectLst/>
                <a:latin typeface="Garamond" panose="02020404030301010803" pitchFamily="18" charset="0"/>
                <a:ea typeface="Calibri" panose="020F0502020204030204" pitchFamily="34" charset="0"/>
                <a:cs typeface="AppleSystemUIFont"/>
              </a:rPr>
              <a:t>sono fenomeni che appartengono alla coscienza sociale quanto a quella individuale</a:t>
            </a:r>
            <a:r>
              <a:rPr lang="it-IT" sz="1800" dirty="0">
                <a:latin typeface="Garamond" panose="02020404030301010803" pitchFamily="18" charset="0"/>
                <a:ea typeface="Calibri" panose="020F0502020204030204" pitchFamily="34" charset="0"/>
                <a:cs typeface="AppleSystemUIFont"/>
              </a:rPr>
              <a:t>. </a:t>
            </a:r>
            <a:endParaRPr lang="it-IT" sz="1800" dirty="0">
              <a:effectLst/>
              <a:latin typeface="Garamond" panose="02020404030301010803" pitchFamily="18" charset="0"/>
              <a:ea typeface="Calibri" panose="020F0502020204030204" pitchFamily="34" charset="0"/>
              <a:cs typeface="AppleSystemUIFont"/>
            </a:endParaRPr>
          </a:p>
        </p:txBody>
      </p:sp>
      <p:sp>
        <p:nvSpPr>
          <p:cNvPr id="6" name="CasellaDiTesto 5">
            <a:extLst>
              <a:ext uri="{FF2B5EF4-FFF2-40B4-BE49-F238E27FC236}">
                <a16:creationId xmlns:a16="http://schemas.microsoft.com/office/drawing/2014/main" id="{2DC014A7-FAD2-25F2-980B-BEBF51CE8D83}"/>
              </a:ext>
            </a:extLst>
          </p:cNvPr>
          <p:cNvSpPr txBox="1"/>
          <p:nvPr/>
        </p:nvSpPr>
        <p:spPr>
          <a:xfrm>
            <a:off x="689526" y="3314057"/>
            <a:ext cx="5665966" cy="1200329"/>
          </a:xfrm>
          <a:prstGeom prst="rect">
            <a:avLst/>
          </a:prstGeom>
          <a:noFill/>
        </p:spPr>
        <p:txBody>
          <a:bodyPr wrap="square" rtlCol="0">
            <a:spAutoFit/>
          </a:bodyPr>
          <a:lstStyle/>
          <a:p>
            <a:r>
              <a:rPr lang="it-IT" b="1" dirty="0">
                <a:latin typeface="Garamond" panose="02020404030301010803" pitchFamily="18" charset="0"/>
                <a:ea typeface="Calibri" panose="020F0502020204030204" pitchFamily="34" charset="0"/>
                <a:cs typeface="AppleSystemUIFont"/>
              </a:rPr>
              <a:t>«I</a:t>
            </a:r>
            <a:r>
              <a:rPr lang="it-IT" sz="1800" b="1" dirty="0">
                <a:effectLst/>
                <a:latin typeface="Garamond" panose="02020404030301010803" pitchFamily="18" charset="0"/>
                <a:ea typeface="Calibri" panose="020F0502020204030204" pitchFamily="34" charset="0"/>
                <a:cs typeface="AppleSystemUIFont"/>
              </a:rPr>
              <a:t>l trauma </a:t>
            </a:r>
            <a:r>
              <a:rPr lang="it-IT" sz="1800" dirty="0">
                <a:effectLst/>
                <a:latin typeface="Garamond" panose="02020404030301010803" pitchFamily="18" charset="0"/>
                <a:ea typeface="Calibri" panose="020F0502020204030204" pitchFamily="34" charset="0"/>
                <a:cs typeface="AppleSystemUIFont"/>
              </a:rPr>
              <a:t>e il sentirsi vittime possono costituire giustificazioni così generali da prevenire un’</a:t>
            </a:r>
            <a:r>
              <a:rPr lang="it-IT" sz="1800" b="1" dirty="0">
                <a:effectLst/>
                <a:latin typeface="Garamond" panose="02020404030301010803" pitchFamily="18" charset="0"/>
                <a:ea typeface="Calibri" panose="020F0502020204030204" pitchFamily="34" charset="0"/>
                <a:cs typeface="AppleSystemUIFont"/>
              </a:rPr>
              <a:t>autoanalisi</a:t>
            </a:r>
            <a:r>
              <a:rPr lang="it-IT" sz="1800" dirty="0">
                <a:effectLst/>
                <a:latin typeface="Garamond" panose="02020404030301010803" pitchFamily="18" charset="0"/>
                <a:ea typeface="Calibri" panose="020F0502020204030204" pitchFamily="34" charset="0"/>
                <a:cs typeface="AppleSystemUIFont"/>
              </a:rPr>
              <a:t> per altro faticosa, e questo vale per gli individui quanto per le società»</a:t>
            </a:r>
            <a:endParaRPr lang="it-IT" dirty="0"/>
          </a:p>
        </p:txBody>
      </p:sp>
    </p:spTree>
    <p:extLst>
      <p:ext uri="{BB962C8B-B14F-4D97-AF65-F5344CB8AC3E}">
        <p14:creationId xmlns:p14="http://schemas.microsoft.com/office/powerpoint/2010/main" val="8727493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8DB85E2-4179-4550-916E-9377FE0C74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7D34E51-4763-5991-3E8F-0B3B771784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510164"/>
            <a:ext cx="12192000" cy="3347388"/>
          </a:xfrm>
          <a:prstGeom prst="rect">
            <a:avLst/>
          </a:prstGeom>
          <a:gradFill>
            <a:gsLst>
              <a:gs pos="14000">
                <a:schemeClr val="accent1">
                  <a:lumMod val="60000"/>
                  <a:lumOff val="40000"/>
                  <a:alpha val="0"/>
                </a:schemeClr>
              </a:gs>
              <a:gs pos="100000">
                <a:schemeClr val="accent1">
                  <a:lumMod val="60000"/>
                  <a:lumOff val="4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D54CC1EA-1FFE-2844-B9CD-A8C735A3E287}"/>
              </a:ext>
            </a:extLst>
          </p:cNvPr>
          <p:cNvSpPr>
            <a:spLocks noGrp="1"/>
          </p:cNvSpPr>
          <p:nvPr>
            <p:ph type="title"/>
          </p:nvPr>
        </p:nvSpPr>
        <p:spPr>
          <a:xfrm>
            <a:off x="952500" y="5139614"/>
            <a:ext cx="8867641" cy="1099457"/>
          </a:xfrm>
        </p:spPr>
        <p:txBody>
          <a:bodyPr anchor="t">
            <a:normAutofit/>
          </a:bodyPr>
          <a:lstStyle/>
          <a:p>
            <a:r>
              <a:rPr lang="it-IT" sz="1800" dirty="0"/>
              <a:t>al di </a:t>
            </a:r>
            <a:r>
              <a:rPr lang="it-IT" sz="1800" dirty="0" err="1"/>
              <a:t>lÀ</a:t>
            </a:r>
            <a:r>
              <a:rPr lang="it-IT" sz="1800" dirty="0"/>
              <a:t> del trauma</a:t>
            </a:r>
            <a:br>
              <a:rPr lang="it-IT" sz="1800" dirty="0"/>
            </a:br>
            <a:br>
              <a:rPr lang="it-IT" sz="1400" b="0" dirty="0"/>
            </a:br>
            <a:r>
              <a:rPr lang="it-IT" sz="1400" b="0" dirty="0"/>
              <a:t>DOCENTE: </a:t>
            </a:r>
            <a:r>
              <a:rPr lang="it-IT" sz="1400" dirty="0"/>
              <a:t>CAPELLI GRETA</a:t>
            </a:r>
          </a:p>
        </p:txBody>
      </p:sp>
      <p:sp>
        <p:nvSpPr>
          <p:cNvPr id="3" name="Segnaposto contenuto 2">
            <a:extLst>
              <a:ext uri="{FF2B5EF4-FFF2-40B4-BE49-F238E27FC236}">
                <a16:creationId xmlns:a16="http://schemas.microsoft.com/office/drawing/2014/main" id="{E999D5C2-84C8-5DC9-02CC-12597A4CF39A}"/>
              </a:ext>
            </a:extLst>
          </p:cNvPr>
          <p:cNvSpPr>
            <a:spLocks noGrp="1"/>
          </p:cNvSpPr>
          <p:nvPr>
            <p:ph idx="1"/>
          </p:nvPr>
        </p:nvSpPr>
        <p:spPr>
          <a:xfrm>
            <a:off x="8180173" y="269237"/>
            <a:ext cx="3731741" cy="4251896"/>
          </a:xfrm>
        </p:spPr>
        <p:txBody>
          <a:bodyPr>
            <a:normAutofit fontScale="62500" lnSpcReduction="20000"/>
          </a:bodyPr>
          <a:lstStyle/>
          <a:p>
            <a:pPr marL="0" indent="0" algn="r">
              <a:lnSpc>
                <a:spcPct val="170000"/>
              </a:lnSpc>
              <a:buNone/>
            </a:pPr>
            <a:r>
              <a:rPr lang="it-IT" b="1" dirty="0">
                <a:effectLst/>
                <a:latin typeface="Perpetua Titling MT" panose="02020502060505020804" pitchFamily="18" charset="77"/>
                <a:ea typeface="Calibri" panose="020F0502020204030204" pitchFamily="34" charset="0"/>
                <a:cs typeface="Arial" panose="020B0604020202020204" pitchFamily="34" charset="0"/>
              </a:rPr>
              <a:t>» </a:t>
            </a:r>
            <a:r>
              <a:rPr lang="it-IT" b="1" dirty="0">
                <a:effectLst/>
                <a:latin typeface="Perpetua Titling MT" panose="02020502060505020804" pitchFamily="18" charset="77"/>
                <a:ea typeface="Calibri" panose="020F0502020204030204" pitchFamily="34" charset="0"/>
                <a:cs typeface="AppleSystemUIFont"/>
              </a:rPr>
              <a:t>Possiamo immaginare che uno stimolo che influisce sulla mente agisca come una goccia di pioggia che cade tra valli e colline. La goccia si muove di regola verso il basso, finché finisce sul fondo di una valle. Più è profondo il bacino della memoria, e più ripide le sue pareti, più è probabile che la catena di associazioni finisca per cadere proprio lì. Nel DPTS si può dire che l'evento traumatico occupa un Mar Morto di memoria, verso il quale convergono inesorabilmente troppe associazioni del paziente</a:t>
            </a:r>
            <a:r>
              <a:rPr lang="it-IT" b="1" dirty="0">
                <a:effectLst/>
                <a:latin typeface="Perpetua Titling MT" panose="02020502060505020804" pitchFamily="18" charset="77"/>
                <a:ea typeface="Calibri" panose="020F0502020204030204" pitchFamily="34" charset="0"/>
                <a:cs typeface="Arial" panose="020B0604020202020204" pitchFamily="34" charset="0"/>
              </a:rPr>
              <a:t>»</a:t>
            </a:r>
            <a:r>
              <a:rPr lang="it-IT" b="1" dirty="0">
                <a:effectLst/>
                <a:latin typeface="Perpetua Titling MT" panose="02020502060505020804" pitchFamily="18" charset="77"/>
                <a:ea typeface="Calibri" panose="020F0502020204030204" pitchFamily="34" charset="0"/>
                <a:cs typeface="AppleSystemUIFont"/>
              </a:rPr>
              <a:t> </a:t>
            </a:r>
          </a:p>
          <a:p>
            <a:pPr marL="0" indent="0" algn="r">
              <a:buNone/>
            </a:pPr>
            <a:r>
              <a:rPr lang="it-IT" b="1" dirty="0">
                <a:effectLst/>
                <a:latin typeface="Perpetua Titling MT" panose="02020502060505020804" pitchFamily="18" charset="77"/>
                <a:ea typeface="Calibri" panose="020F0502020204030204" pitchFamily="34" charset="0"/>
                <a:cs typeface="AppleSystemUIFont"/>
              </a:rPr>
              <a:t>D.W. Tank, J.J. </a:t>
            </a:r>
            <a:r>
              <a:rPr lang="it-IT" b="1" dirty="0" err="1">
                <a:effectLst/>
                <a:latin typeface="Perpetua Titling MT" panose="02020502060505020804" pitchFamily="18" charset="77"/>
                <a:ea typeface="Calibri" panose="020F0502020204030204" pitchFamily="34" charset="0"/>
                <a:cs typeface="AppleSystemUIFont"/>
              </a:rPr>
              <a:t>Hopfield</a:t>
            </a:r>
            <a:r>
              <a:rPr lang="it-IT" b="1" dirty="0">
                <a:effectLst/>
                <a:latin typeface="Perpetua Titling MT" panose="02020502060505020804" pitchFamily="18" charset="77"/>
                <a:ea typeface="Calibri" panose="020F0502020204030204" pitchFamily="34" charset="0"/>
                <a:cs typeface="AppleSystemUIFont"/>
              </a:rPr>
              <a:t> </a:t>
            </a:r>
            <a:endParaRPr lang="it-IT" b="1" dirty="0">
              <a:effectLst/>
              <a:latin typeface="Perpetua Titling MT" panose="02020502060505020804" pitchFamily="18" charset="77"/>
              <a:ea typeface="Calibri" panose="020F0502020204030204" pitchFamily="34" charset="0"/>
              <a:cs typeface="Times New Roman" panose="02020603050405020304" pitchFamily="18" charset="0"/>
            </a:endParaRPr>
          </a:p>
          <a:p>
            <a:pPr marL="0" indent="0">
              <a:buNone/>
            </a:pPr>
            <a:endParaRPr lang="it-IT" dirty="0"/>
          </a:p>
        </p:txBody>
      </p:sp>
      <p:cxnSp>
        <p:nvCxnSpPr>
          <p:cNvPr id="12" name="Straight Connector 11">
            <a:extLst>
              <a:ext uri="{FF2B5EF4-FFF2-40B4-BE49-F238E27FC236}">
                <a16:creationId xmlns:a16="http://schemas.microsoft.com/office/drawing/2014/main" id="{B36DB69B-FB79-D410-9F1D-C6A08436BEE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86890" y="4838743"/>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4" name="CasellaDiTesto 3">
            <a:extLst>
              <a:ext uri="{FF2B5EF4-FFF2-40B4-BE49-F238E27FC236}">
                <a16:creationId xmlns:a16="http://schemas.microsoft.com/office/drawing/2014/main" id="{187056C8-3CE2-1383-D387-4980FFF07FBD}"/>
              </a:ext>
            </a:extLst>
          </p:cNvPr>
          <p:cNvSpPr txBox="1"/>
          <p:nvPr/>
        </p:nvSpPr>
        <p:spPr>
          <a:xfrm>
            <a:off x="729048" y="753762"/>
            <a:ext cx="4819136" cy="1969770"/>
          </a:xfrm>
          <a:prstGeom prst="rect">
            <a:avLst/>
          </a:prstGeom>
          <a:noFill/>
        </p:spPr>
        <p:txBody>
          <a:bodyPr wrap="square" rtlCol="0">
            <a:spAutoFit/>
          </a:bodyPr>
          <a:lstStyle/>
          <a:p>
            <a:r>
              <a:rPr lang="it-IT" sz="18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Il termine </a:t>
            </a:r>
            <a:r>
              <a:rPr lang="it-IT" sz="1800" b="1" u="sng"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trauma</a:t>
            </a:r>
            <a:r>
              <a:rPr lang="it-IT" sz="18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 </a:t>
            </a:r>
            <a:r>
              <a:rPr lang="it-IT" sz="1800" dirty="0">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dal greco </a:t>
            </a:r>
            <a:r>
              <a:rPr lang="it-IT" sz="1800" dirty="0" err="1">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τρ</a:t>
            </a:r>
            <a:r>
              <a:rPr lang="it-IT" sz="1800" dirty="0">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α</a:t>
            </a:r>
            <a:r>
              <a:rPr lang="it-IT" sz="18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ῦ</a:t>
            </a:r>
            <a:r>
              <a:rPr lang="it-IT" sz="1800" dirty="0" err="1">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μ</a:t>
            </a:r>
            <a:r>
              <a:rPr lang="it-IT" sz="1800" dirty="0">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α (-α</a:t>
            </a:r>
            <a:r>
              <a:rPr lang="it-IT" sz="1800" dirty="0" err="1">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τος</a:t>
            </a:r>
            <a:r>
              <a:rPr lang="it-IT" sz="1800" dirty="0">
                <a:solidFill>
                  <a:srgbClr val="000000"/>
                </a:solidFill>
                <a:effectLst/>
                <a:latin typeface="Garamond" panose="02020404030301010803" pitchFamily="18" charset="0"/>
                <a:ea typeface="Calibri" panose="020F0502020204030204" pitchFamily="34" charset="0"/>
                <a:cs typeface="Times New Roman" panose="02020603050405020304" pitchFamily="18" charset="0"/>
              </a:rPr>
              <a:t>) «ferita»</a:t>
            </a:r>
            <a:r>
              <a:rPr lang="it-IT" sz="18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 fa riferimento a un elemento in grado di determinare una </a:t>
            </a:r>
            <a:r>
              <a:rPr lang="it-IT" sz="1800" b="1"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rottura</a:t>
            </a:r>
            <a:r>
              <a:rPr lang="it-IT" sz="18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 </a:t>
            </a:r>
            <a:r>
              <a:rPr lang="it-IT" sz="1800" b="1"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della normalità</a:t>
            </a:r>
            <a:r>
              <a:rPr lang="it-IT" sz="18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 che caratterizza la quotidianità di ogni individuo, un qualcosa che ha un impatto negativo sulla persona che lo vive. </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it-IT" sz="1400" dirty="0"/>
          </a:p>
        </p:txBody>
      </p:sp>
      <p:sp>
        <p:nvSpPr>
          <p:cNvPr id="5" name="CasellaDiTesto 4">
            <a:extLst>
              <a:ext uri="{FF2B5EF4-FFF2-40B4-BE49-F238E27FC236}">
                <a16:creationId xmlns:a16="http://schemas.microsoft.com/office/drawing/2014/main" id="{C0F08DEB-C167-A652-3038-04A5E4D07E83}"/>
              </a:ext>
            </a:extLst>
          </p:cNvPr>
          <p:cNvSpPr txBox="1"/>
          <p:nvPr/>
        </p:nvSpPr>
        <p:spPr>
          <a:xfrm>
            <a:off x="2058045" y="2750126"/>
            <a:ext cx="4707924" cy="1366528"/>
          </a:xfrm>
          <a:prstGeom prst="rect">
            <a:avLst/>
          </a:prstGeom>
          <a:noFill/>
        </p:spPr>
        <p:txBody>
          <a:bodyPr wrap="square" rtlCol="0">
            <a:spAutoFit/>
          </a:bodyPr>
          <a:lstStyle/>
          <a:p>
            <a:pPr algn="just" fontAlgn="t">
              <a:lnSpc>
                <a:spcPct val="115000"/>
              </a:lnSpc>
            </a:pPr>
            <a:r>
              <a:rPr lang="it-IT" sz="18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In </a:t>
            </a:r>
            <a:r>
              <a:rPr lang="it-IT" sz="1800" b="1"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psicopatologia</a:t>
            </a:r>
            <a:r>
              <a:rPr lang="it-IT" sz="18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 dunque, per trauma si intende “un’esperienza minacciosa estrema, insostenibile, inevitabile, di fronte alla quale un individuo è </a:t>
            </a:r>
            <a:r>
              <a:rPr lang="it-IT" sz="1800" b="1"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impotente</a:t>
            </a:r>
            <a:r>
              <a:rPr lang="it-IT" sz="18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 (Hermann, 1992).</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648784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8DB85E2-4179-4550-916E-9377FE0C74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7D34E51-4763-5991-3E8F-0B3B771784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510164"/>
            <a:ext cx="12192000" cy="3347388"/>
          </a:xfrm>
          <a:prstGeom prst="rect">
            <a:avLst/>
          </a:prstGeom>
          <a:gradFill>
            <a:gsLst>
              <a:gs pos="14000">
                <a:schemeClr val="accent1">
                  <a:lumMod val="60000"/>
                  <a:lumOff val="40000"/>
                  <a:alpha val="0"/>
                </a:schemeClr>
              </a:gs>
              <a:gs pos="100000">
                <a:schemeClr val="accent1">
                  <a:lumMod val="60000"/>
                  <a:lumOff val="4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D54CC1EA-1FFE-2844-B9CD-A8C735A3E287}"/>
              </a:ext>
            </a:extLst>
          </p:cNvPr>
          <p:cNvSpPr>
            <a:spLocks noGrp="1"/>
          </p:cNvSpPr>
          <p:nvPr>
            <p:ph type="title"/>
          </p:nvPr>
        </p:nvSpPr>
        <p:spPr>
          <a:xfrm>
            <a:off x="952500" y="5139614"/>
            <a:ext cx="8867641" cy="1099457"/>
          </a:xfrm>
        </p:spPr>
        <p:txBody>
          <a:bodyPr anchor="t">
            <a:normAutofit/>
          </a:bodyPr>
          <a:lstStyle/>
          <a:p>
            <a:r>
              <a:rPr lang="it-IT" sz="1800" dirty="0"/>
              <a:t>al di </a:t>
            </a:r>
            <a:r>
              <a:rPr lang="it-IT" sz="1800" dirty="0" err="1"/>
              <a:t>lÀ</a:t>
            </a:r>
            <a:r>
              <a:rPr lang="it-IT" sz="1800" dirty="0"/>
              <a:t> del trauma</a:t>
            </a:r>
            <a:br>
              <a:rPr lang="it-IT" sz="1800" dirty="0"/>
            </a:br>
            <a:br>
              <a:rPr lang="it-IT" sz="1400" b="0" dirty="0"/>
            </a:br>
            <a:r>
              <a:rPr lang="it-IT" sz="1400" b="0" dirty="0"/>
              <a:t>DOCENTE: </a:t>
            </a:r>
            <a:r>
              <a:rPr lang="it-IT" sz="1400" dirty="0"/>
              <a:t>CAPELLI GRETA</a:t>
            </a:r>
          </a:p>
        </p:txBody>
      </p:sp>
      <p:cxnSp>
        <p:nvCxnSpPr>
          <p:cNvPr id="12" name="Straight Connector 11">
            <a:extLst>
              <a:ext uri="{FF2B5EF4-FFF2-40B4-BE49-F238E27FC236}">
                <a16:creationId xmlns:a16="http://schemas.microsoft.com/office/drawing/2014/main" id="{B36DB69B-FB79-D410-9F1D-C6A08436BEE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86890" y="4838743"/>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4" name="CasellaDiTesto 3">
            <a:extLst>
              <a:ext uri="{FF2B5EF4-FFF2-40B4-BE49-F238E27FC236}">
                <a16:creationId xmlns:a16="http://schemas.microsoft.com/office/drawing/2014/main" id="{187056C8-3CE2-1383-D387-4980FFF07FBD}"/>
              </a:ext>
            </a:extLst>
          </p:cNvPr>
          <p:cNvSpPr txBox="1"/>
          <p:nvPr/>
        </p:nvSpPr>
        <p:spPr>
          <a:xfrm>
            <a:off x="601361" y="335781"/>
            <a:ext cx="8176055" cy="386837"/>
          </a:xfrm>
          <a:prstGeom prst="rect">
            <a:avLst/>
          </a:prstGeom>
          <a:noFill/>
        </p:spPr>
        <p:txBody>
          <a:bodyPr wrap="square" rtlCol="0">
            <a:spAutoFit/>
          </a:bodyPr>
          <a:lstStyle/>
          <a:p>
            <a:pPr algn="just">
              <a:lnSpc>
                <a:spcPct val="115000"/>
              </a:lnSpc>
            </a:pPr>
            <a:r>
              <a:rPr lang="it-IT" sz="1800" b="1" dirty="0">
                <a:solidFill>
                  <a:srgbClr val="000000"/>
                </a:solidFill>
                <a:effectLst/>
                <a:latin typeface="+mj-lt"/>
                <a:ea typeface="Calibri" panose="020F0502020204030204" pitchFamily="34" charset="0"/>
                <a:cs typeface="AppleSystemUIFont"/>
              </a:rPr>
              <a:t>LE CONSEGUENZE SOCIALI DEL </a:t>
            </a:r>
            <a:r>
              <a:rPr lang="it-IT" b="1" dirty="0">
                <a:solidFill>
                  <a:srgbClr val="000000"/>
                </a:solidFill>
                <a:latin typeface="+mj-lt"/>
                <a:ea typeface="Calibri" panose="020F0502020204030204" pitchFamily="34" charset="0"/>
                <a:cs typeface="AppleSystemUIFont"/>
              </a:rPr>
              <a:t>TRAUMA</a:t>
            </a:r>
          </a:p>
        </p:txBody>
      </p:sp>
      <p:sp>
        <p:nvSpPr>
          <p:cNvPr id="5" name="CasellaDiTesto 4">
            <a:extLst>
              <a:ext uri="{FF2B5EF4-FFF2-40B4-BE49-F238E27FC236}">
                <a16:creationId xmlns:a16="http://schemas.microsoft.com/office/drawing/2014/main" id="{C0F08DEB-C167-A652-3038-04A5E4D07E83}"/>
              </a:ext>
            </a:extLst>
          </p:cNvPr>
          <p:cNvSpPr txBox="1"/>
          <p:nvPr/>
        </p:nvSpPr>
        <p:spPr>
          <a:xfrm>
            <a:off x="601361" y="970891"/>
            <a:ext cx="6179605" cy="1988750"/>
          </a:xfrm>
          <a:prstGeom prst="rect">
            <a:avLst/>
          </a:prstGeom>
          <a:noFill/>
        </p:spPr>
        <p:txBody>
          <a:bodyPr wrap="square" rtlCol="0">
            <a:spAutoFit/>
          </a:bodyPr>
          <a:lstStyle/>
          <a:p>
            <a:pPr>
              <a:lnSpc>
                <a:spcPct val="115000"/>
              </a:lnSpc>
            </a:pPr>
            <a:r>
              <a:rPr lang="it-IT" sz="1800" dirty="0">
                <a:effectLst/>
                <a:latin typeface="Garamond" panose="02020404030301010803" pitchFamily="18" charset="0"/>
                <a:ea typeface="Calibri" panose="020F0502020204030204" pitchFamily="34" charset="0"/>
                <a:cs typeface="AppleSystemUIFont"/>
              </a:rPr>
              <a:t>Come già indicato, le vittime sono spesso prigioniere della tendenza a </a:t>
            </a:r>
            <a:r>
              <a:rPr lang="it-IT" sz="1800" b="1" dirty="0">
                <a:effectLst/>
                <a:latin typeface="Garamond" panose="02020404030301010803" pitchFamily="18" charset="0"/>
                <a:ea typeface="Calibri" panose="020F0502020204030204" pitchFamily="34" charset="0"/>
                <a:cs typeface="AppleSystemUIFont"/>
              </a:rPr>
              <a:t>ricreare il loro passato traumatico</a:t>
            </a:r>
            <a:r>
              <a:rPr lang="it-IT" sz="1800" dirty="0">
                <a:effectLst/>
                <a:latin typeface="Garamond" panose="02020404030301010803" pitchFamily="18" charset="0"/>
                <a:ea typeface="Calibri" panose="020F0502020204030204" pitchFamily="34" charset="0"/>
                <a:cs typeface="AppleSystemUIFont"/>
              </a:rPr>
              <a:t>. </a:t>
            </a:r>
          </a:p>
          <a:p>
            <a:pPr>
              <a:lnSpc>
                <a:spcPct val="115000"/>
              </a:lnSpc>
            </a:pPr>
            <a:endParaRPr lang="it-IT" dirty="0">
              <a:solidFill>
                <a:srgbClr val="000000"/>
              </a:solidFill>
              <a:latin typeface="Garamond" panose="02020404030301010803" pitchFamily="18" charset="0"/>
              <a:ea typeface="Calibri" panose="020F0502020204030204" pitchFamily="34" charset="0"/>
              <a:cs typeface="AppleSystemUIFont"/>
            </a:endParaRPr>
          </a:p>
          <a:p>
            <a:pPr>
              <a:lnSpc>
                <a:spcPct val="115000"/>
              </a:lnSpc>
            </a:pPr>
            <a:r>
              <a:rPr lang="it-IT" sz="1800" dirty="0">
                <a:effectLst/>
                <a:latin typeface="Garamond" panose="02020404030301010803" pitchFamily="18" charset="0"/>
                <a:ea typeface="Calibri" panose="020F0502020204030204" pitchFamily="34" charset="0"/>
                <a:cs typeface="AppleSystemUIFont"/>
              </a:rPr>
              <a:t>Per molte persone traumatizzate, la vita ruota attorno al conflitto centrale tra il </a:t>
            </a:r>
            <a:r>
              <a:rPr lang="it-IT" sz="1800" b="1" dirty="0">
                <a:effectLst/>
                <a:latin typeface="Garamond" panose="02020404030301010803" pitchFamily="18" charset="0"/>
                <a:ea typeface="Calibri" panose="020F0502020204030204" pitchFamily="34" charset="0"/>
                <a:cs typeface="AppleSystemUIFont"/>
              </a:rPr>
              <a:t>timore di nuove violenze</a:t>
            </a:r>
            <a:r>
              <a:rPr lang="it-IT" sz="1800" dirty="0">
                <a:effectLst/>
                <a:latin typeface="Garamond" panose="02020404030301010803" pitchFamily="18" charset="0"/>
                <a:ea typeface="Calibri" panose="020F0502020204030204" pitchFamily="34" charset="0"/>
                <a:cs typeface="AppleSystemUIFont"/>
              </a:rPr>
              <a:t> e il </a:t>
            </a:r>
            <a:r>
              <a:rPr lang="it-IT" sz="1800" b="1" dirty="0">
                <a:effectLst/>
                <a:latin typeface="Garamond" panose="02020404030301010803" pitchFamily="18" charset="0"/>
                <a:ea typeface="Calibri" panose="020F0502020204030204" pitchFamily="34" charset="0"/>
                <a:cs typeface="AppleSystemUIFont"/>
              </a:rPr>
              <a:t>bisogno di rassicurazioni esterne</a:t>
            </a:r>
            <a:r>
              <a:rPr lang="it-IT" sz="1800" dirty="0">
                <a:effectLst/>
                <a:latin typeface="Garamond" panose="02020404030301010803" pitchFamily="18" charset="0"/>
                <a:ea typeface="Calibri" panose="020F0502020204030204" pitchFamily="34" charset="0"/>
                <a:cs typeface="AppleSystemUIFont"/>
              </a:rPr>
              <a:t>. </a:t>
            </a:r>
            <a:endParaRPr lang="it-IT" sz="1800" dirty="0">
              <a:solidFill>
                <a:srgbClr val="000000"/>
              </a:solidFill>
              <a:effectLst/>
              <a:latin typeface="Garamond" panose="02020404030301010803" pitchFamily="18" charset="0"/>
              <a:ea typeface="Calibri" panose="020F0502020204030204" pitchFamily="34" charset="0"/>
              <a:cs typeface="AppleSystemUIFont"/>
            </a:endParaRPr>
          </a:p>
        </p:txBody>
      </p:sp>
      <p:sp>
        <p:nvSpPr>
          <p:cNvPr id="3" name="CasellaDiTesto 2">
            <a:extLst>
              <a:ext uri="{FF2B5EF4-FFF2-40B4-BE49-F238E27FC236}">
                <a16:creationId xmlns:a16="http://schemas.microsoft.com/office/drawing/2014/main" id="{50320E4B-CFCC-2A96-FCAA-EA20BA88B94D}"/>
              </a:ext>
            </a:extLst>
          </p:cNvPr>
          <p:cNvSpPr txBox="1"/>
          <p:nvPr/>
        </p:nvSpPr>
        <p:spPr>
          <a:xfrm>
            <a:off x="7191632" y="1059379"/>
            <a:ext cx="4164228" cy="2944396"/>
          </a:xfrm>
          <a:prstGeom prst="rect">
            <a:avLst/>
          </a:prstGeom>
          <a:noFill/>
        </p:spPr>
        <p:txBody>
          <a:bodyPr wrap="square" rtlCol="0">
            <a:spAutoFit/>
          </a:bodyPr>
          <a:lstStyle/>
          <a:p>
            <a:pPr algn="just">
              <a:lnSpc>
                <a:spcPct val="115000"/>
              </a:lnSpc>
            </a:pPr>
            <a:r>
              <a:rPr lang="it-IT" sz="1800" dirty="0">
                <a:effectLst/>
                <a:latin typeface="Garamond" panose="02020404030301010803" pitchFamily="18" charset="0"/>
                <a:ea typeface="Calibri" panose="020F0502020204030204" pitchFamily="34" charset="0"/>
                <a:cs typeface="AppleSystemUIFont"/>
              </a:rPr>
              <a:t>In ogni società civilizzata, il problema è quello di </a:t>
            </a:r>
            <a:r>
              <a:rPr lang="it-IT" sz="1800" b="1" dirty="0">
                <a:effectLst/>
                <a:latin typeface="Garamond" panose="02020404030301010803" pitchFamily="18" charset="0"/>
                <a:ea typeface="Calibri" panose="020F0502020204030204" pitchFamily="34" charset="0"/>
                <a:cs typeface="AppleSystemUIFont"/>
              </a:rPr>
              <a:t>trovare il modo di contenere gli eccessi di violenza, sofferenza e deprivazione</a:t>
            </a:r>
            <a:r>
              <a:rPr lang="it-IT" sz="1800" dirty="0">
                <a:effectLst/>
                <a:latin typeface="Garamond" panose="02020404030301010803" pitchFamily="18" charset="0"/>
                <a:ea typeface="Calibri" panose="020F0502020204030204" pitchFamily="34" charset="0"/>
                <a:cs typeface="AppleSystemUIFont"/>
              </a:rPr>
              <a:t>, fornendo allo stesso tempo un </a:t>
            </a:r>
            <a:r>
              <a:rPr lang="it-IT" sz="1800" b="1" dirty="0">
                <a:effectLst/>
                <a:latin typeface="Garamond" panose="02020404030301010803" pitchFamily="18" charset="0"/>
                <a:ea typeface="Calibri" panose="020F0502020204030204" pitchFamily="34" charset="0"/>
                <a:cs typeface="AppleSystemUIFont"/>
              </a:rPr>
              <a:t>sistema di garanzie </a:t>
            </a:r>
            <a:r>
              <a:rPr lang="it-IT" sz="1800" dirty="0">
                <a:effectLst/>
                <a:latin typeface="Garamond" panose="02020404030301010803" pitchFamily="18" charset="0"/>
                <a:ea typeface="Calibri" panose="020F0502020204030204" pitchFamily="34" charset="0"/>
                <a:cs typeface="AppleSystemUIFont"/>
              </a:rPr>
              <a:t>per cui i bambini possano crescere senza subire violenze, le vittime trovino compensazione per le loro sofferenze, e le persone possano invecchiare senza sviluppare un senso di impotenza.</a:t>
            </a:r>
            <a:r>
              <a:rPr lang="it-IT" sz="1800" dirty="0">
                <a:latin typeface="Garamond" panose="02020404030301010803" pitchFamily="18" charset="0"/>
                <a:ea typeface="Calibri" panose="020F0502020204030204" pitchFamily="34" charset="0"/>
                <a:cs typeface="AppleSystemUIFont"/>
              </a:rPr>
              <a:t> </a:t>
            </a:r>
            <a:endParaRPr lang="it-IT" sz="1800" dirty="0">
              <a:effectLst/>
              <a:latin typeface="Garamond" panose="02020404030301010803" pitchFamily="18" charset="0"/>
              <a:ea typeface="Calibri" panose="020F0502020204030204" pitchFamily="34" charset="0"/>
              <a:cs typeface="AppleSystemUIFont"/>
            </a:endParaRPr>
          </a:p>
        </p:txBody>
      </p:sp>
      <p:sp>
        <p:nvSpPr>
          <p:cNvPr id="6" name="CasellaDiTesto 5">
            <a:extLst>
              <a:ext uri="{FF2B5EF4-FFF2-40B4-BE49-F238E27FC236}">
                <a16:creationId xmlns:a16="http://schemas.microsoft.com/office/drawing/2014/main" id="{2DC014A7-FAD2-25F2-980B-BEBF51CE8D83}"/>
              </a:ext>
            </a:extLst>
          </p:cNvPr>
          <p:cNvSpPr txBox="1"/>
          <p:nvPr/>
        </p:nvSpPr>
        <p:spPr>
          <a:xfrm>
            <a:off x="689526" y="3314057"/>
            <a:ext cx="5665966" cy="646331"/>
          </a:xfrm>
          <a:prstGeom prst="rect">
            <a:avLst/>
          </a:prstGeom>
          <a:noFill/>
        </p:spPr>
        <p:txBody>
          <a:bodyPr wrap="square" rtlCol="0">
            <a:spAutoFit/>
          </a:bodyPr>
          <a:lstStyle/>
          <a:p>
            <a:r>
              <a:rPr lang="it-IT" sz="1800" dirty="0">
                <a:effectLst/>
                <a:latin typeface="Garamond" panose="02020404030301010803" pitchFamily="18" charset="0"/>
                <a:ea typeface="Calibri" panose="020F0502020204030204" pitchFamily="34" charset="0"/>
                <a:cs typeface="AppleSystemUIFont"/>
              </a:rPr>
              <a:t>Le istituzioni sociali rivestono un ruolo centrale nel definire le reazioni e gli atteggiamenti delle vittime. </a:t>
            </a:r>
            <a:endParaRPr lang="it-IT" dirty="0"/>
          </a:p>
        </p:txBody>
      </p:sp>
    </p:spTree>
    <p:extLst>
      <p:ext uri="{BB962C8B-B14F-4D97-AF65-F5344CB8AC3E}">
        <p14:creationId xmlns:p14="http://schemas.microsoft.com/office/powerpoint/2010/main" val="10458472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8DB85E2-4179-4550-916E-9377FE0C74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7D34E51-4763-5991-3E8F-0B3B771784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510164"/>
            <a:ext cx="12192000" cy="3347388"/>
          </a:xfrm>
          <a:prstGeom prst="rect">
            <a:avLst/>
          </a:prstGeom>
          <a:gradFill>
            <a:gsLst>
              <a:gs pos="14000">
                <a:schemeClr val="accent1">
                  <a:lumMod val="60000"/>
                  <a:lumOff val="40000"/>
                  <a:alpha val="0"/>
                </a:schemeClr>
              </a:gs>
              <a:gs pos="100000">
                <a:schemeClr val="accent1">
                  <a:lumMod val="60000"/>
                  <a:lumOff val="4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D54CC1EA-1FFE-2844-B9CD-A8C735A3E287}"/>
              </a:ext>
            </a:extLst>
          </p:cNvPr>
          <p:cNvSpPr>
            <a:spLocks noGrp="1"/>
          </p:cNvSpPr>
          <p:nvPr>
            <p:ph type="title"/>
          </p:nvPr>
        </p:nvSpPr>
        <p:spPr>
          <a:xfrm>
            <a:off x="952500" y="5139614"/>
            <a:ext cx="8867641" cy="1099457"/>
          </a:xfrm>
        </p:spPr>
        <p:txBody>
          <a:bodyPr anchor="t">
            <a:normAutofit/>
          </a:bodyPr>
          <a:lstStyle/>
          <a:p>
            <a:r>
              <a:rPr lang="it-IT" sz="1800" dirty="0"/>
              <a:t>al di </a:t>
            </a:r>
            <a:r>
              <a:rPr lang="it-IT" sz="1800" dirty="0" err="1"/>
              <a:t>lÀ</a:t>
            </a:r>
            <a:r>
              <a:rPr lang="it-IT" sz="1800" dirty="0"/>
              <a:t> del trauma</a:t>
            </a:r>
            <a:br>
              <a:rPr lang="it-IT" sz="1800" dirty="0"/>
            </a:br>
            <a:br>
              <a:rPr lang="it-IT" sz="1400" b="0" dirty="0"/>
            </a:br>
            <a:r>
              <a:rPr lang="it-IT" sz="1400" b="0" dirty="0"/>
              <a:t>DOCENTE: </a:t>
            </a:r>
            <a:r>
              <a:rPr lang="it-IT" sz="1400" dirty="0"/>
              <a:t>CAPELLI GRETA</a:t>
            </a:r>
          </a:p>
        </p:txBody>
      </p:sp>
      <p:cxnSp>
        <p:nvCxnSpPr>
          <p:cNvPr id="12" name="Straight Connector 11">
            <a:extLst>
              <a:ext uri="{FF2B5EF4-FFF2-40B4-BE49-F238E27FC236}">
                <a16:creationId xmlns:a16="http://schemas.microsoft.com/office/drawing/2014/main" id="{B36DB69B-FB79-D410-9F1D-C6A08436BEE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86890" y="4838743"/>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4" name="CasellaDiTesto 3">
            <a:extLst>
              <a:ext uri="{FF2B5EF4-FFF2-40B4-BE49-F238E27FC236}">
                <a16:creationId xmlns:a16="http://schemas.microsoft.com/office/drawing/2014/main" id="{187056C8-3CE2-1383-D387-4980FFF07FBD}"/>
              </a:ext>
            </a:extLst>
          </p:cNvPr>
          <p:cNvSpPr txBox="1"/>
          <p:nvPr/>
        </p:nvSpPr>
        <p:spPr>
          <a:xfrm>
            <a:off x="601361" y="335781"/>
            <a:ext cx="8176055" cy="386837"/>
          </a:xfrm>
          <a:prstGeom prst="rect">
            <a:avLst/>
          </a:prstGeom>
          <a:noFill/>
        </p:spPr>
        <p:txBody>
          <a:bodyPr wrap="square" rtlCol="0">
            <a:spAutoFit/>
          </a:bodyPr>
          <a:lstStyle/>
          <a:p>
            <a:pPr algn="just">
              <a:lnSpc>
                <a:spcPct val="115000"/>
              </a:lnSpc>
            </a:pPr>
            <a:r>
              <a:rPr lang="it-IT" sz="1800" b="1" dirty="0">
                <a:solidFill>
                  <a:srgbClr val="000000"/>
                </a:solidFill>
                <a:effectLst/>
                <a:latin typeface="+mj-lt"/>
                <a:ea typeface="Calibri" panose="020F0502020204030204" pitchFamily="34" charset="0"/>
                <a:cs typeface="AppleSystemUIFont"/>
              </a:rPr>
              <a:t>LA RIELABORAZIONE CONDIVISA DEL </a:t>
            </a:r>
            <a:r>
              <a:rPr lang="it-IT" b="1" dirty="0">
                <a:solidFill>
                  <a:srgbClr val="000000"/>
                </a:solidFill>
                <a:latin typeface="+mj-lt"/>
                <a:ea typeface="Calibri" panose="020F0502020204030204" pitchFamily="34" charset="0"/>
                <a:cs typeface="AppleSystemUIFont"/>
              </a:rPr>
              <a:t>TRAUMA COLLETTIVO</a:t>
            </a:r>
          </a:p>
        </p:txBody>
      </p:sp>
      <p:sp>
        <p:nvSpPr>
          <p:cNvPr id="5" name="CasellaDiTesto 4">
            <a:extLst>
              <a:ext uri="{FF2B5EF4-FFF2-40B4-BE49-F238E27FC236}">
                <a16:creationId xmlns:a16="http://schemas.microsoft.com/office/drawing/2014/main" id="{C0F08DEB-C167-A652-3038-04A5E4D07E83}"/>
              </a:ext>
            </a:extLst>
          </p:cNvPr>
          <p:cNvSpPr txBox="1"/>
          <p:nvPr/>
        </p:nvSpPr>
        <p:spPr>
          <a:xfrm>
            <a:off x="601361" y="970891"/>
            <a:ext cx="6179605" cy="3260893"/>
          </a:xfrm>
          <a:prstGeom prst="rect">
            <a:avLst/>
          </a:prstGeom>
          <a:noFill/>
        </p:spPr>
        <p:txBody>
          <a:bodyPr wrap="square" rtlCol="0">
            <a:spAutoFit/>
          </a:bodyPr>
          <a:lstStyle/>
          <a:p>
            <a:pPr>
              <a:lnSpc>
                <a:spcPct val="115000"/>
              </a:lnSpc>
            </a:pPr>
            <a:r>
              <a:rPr lang="it-IT" sz="1800" b="1" dirty="0">
                <a:effectLst/>
                <a:latin typeface="Garamond" panose="02020404030301010803" pitchFamily="18" charset="0"/>
                <a:ea typeface="Calibri" panose="020F0502020204030204" pitchFamily="34" charset="0"/>
                <a:cs typeface="AppleSystemUIFont"/>
              </a:rPr>
              <a:t>Le questioni della vendetta, della giustizia e della ricerca di senso </a:t>
            </a:r>
            <a:r>
              <a:rPr lang="it-IT" sz="1800" dirty="0">
                <a:effectLst/>
                <a:latin typeface="Garamond" panose="02020404030301010803" pitchFamily="18" charset="0"/>
                <a:ea typeface="Calibri" panose="020F0502020204030204" pitchFamily="34" charset="0"/>
                <a:cs typeface="AppleSystemUIFont"/>
              </a:rPr>
              <a:t>sono aspetti centrali della riflessione degli uomini sin dall'antichità. </a:t>
            </a:r>
          </a:p>
          <a:p>
            <a:pPr>
              <a:lnSpc>
                <a:spcPct val="115000"/>
              </a:lnSpc>
            </a:pPr>
            <a:endParaRPr lang="it-IT" dirty="0">
              <a:solidFill>
                <a:srgbClr val="000000"/>
              </a:solidFill>
              <a:latin typeface="Garamond" panose="02020404030301010803" pitchFamily="18" charset="0"/>
              <a:ea typeface="Calibri" panose="020F0502020204030204" pitchFamily="34" charset="0"/>
              <a:cs typeface="AppleSystemUIFont"/>
            </a:endParaRPr>
          </a:p>
          <a:p>
            <a:pPr>
              <a:lnSpc>
                <a:spcPct val="115000"/>
              </a:lnSpc>
            </a:pPr>
            <a:r>
              <a:rPr lang="it-IT" sz="1800" dirty="0">
                <a:effectLst/>
                <a:latin typeface="Garamond" panose="02020404030301010803" pitchFamily="18" charset="0"/>
                <a:ea typeface="Calibri" panose="020F0502020204030204" pitchFamily="34" charset="0"/>
                <a:cs typeface="AppleSystemUIFont"/>
              </a:rPr>
              <a:t>Sottomettere gli impulsi vendicativi all'arbitrato della legge, individuare simboli e commemorazioni comuni, stabilire istituzioni cui demandare la </a:t>
            </a:r>
            <a:r>
              <a:rPr lang="it-IT" sz="1800" b="1" dirty="0">
                <a:effectLst/>
                <a:latin typeface="Garamond" panose="02020404030301010803" pitchFamily="18" charset="0"/>
                <a:ea typeface="Calibri" panose="020F0502020204030204" pitchFamily="34" charset="0"/>
                <a:cs typeface="AppleSystemUIFont"/>
              </a:rPr>
              <a:t>sicurezza sociale</a:t>
            </a:r>
            <a:r>
              <a:rPr lang="it-IT" sz="1800" dirty="0">
                <a:effectLst/>
                <a:latin typeface="Garamond" panose="02020404030301010803" pitchFamily="18" charset="0"/>
                <a:ea typeface="Calibri" panose="020F0502020204030204" pitchFamily="34" charset="0"/>
                <a:cs typeface="AppleSystemUIFont"/>
              </a:rPr>
              <a:t>, e onorare e identificarsi con uomini e donne simboli di rettitudine sono tutti aspetti di particolare rilevanza per quelle società che sono state segnate dall'oppressione e dalla brutalità</a:t>
            </a:r>
            <a:r>
              <a:rPr lang="it-IT" dirty="0">
                <a:effectLst/>
              </a:rPr>
              <a:t> </a:t>
            </a:r>
            <a:endParaRPr lang="it-IT" sz="1800" dirty="0">
              <a:solidFill>
                <a:srgbClr val="000000"/>
              </a:solidFill>
              <a:effectLst/>
              <a:latin typeface="Garamond" panose="02020404030301010803" pitchFamily="18" charset="0"/>
              <a:ea typeface="Calibri" panose="020F0502020204030204" pitchFamily="34" charset="0"/>
              <a:cs typeface="AppleSystemUIFont"/>
            </a:endParaRPr>
          </a:p>
        </p:txBody>
      </p:sp>
      <p:sp>
        <p:nvSpPr>
          <p:cNvPr id="3" name="CasellaDiTesto 2">
            <a:extLst>
              <a:ext uri="{FF2B5EF4-FFF2-40B4-BE49-F238E27FC236}">
                <a16:creationId xmlns:a16="http://schemas.microsoft.com/office/drawing/2014/main" id="{50320E4B-CFCC-2A96-FCAA-EA20BA88B94D}"/>
              </a:ext>
            </a:extLst>
          </p:cNvPr>
          <p:cNvSpPr txBox="1"/>
          <p:nvPr/>
        </p:nvSpPr>
        <p:spPr>
          <a:xfrm>
            <a:off x="7191632" y="1059379"/>
            <a:ext cx="4164228" cy="5172185"/>
          </a:xfrm>
          <a:prstGeom prst="rect">
            <a:avLst/>
          </a:prstGeom>
          <a:noFill/>
        </p:spPr>
        <p:txBody>
          <a:bodyPr wrap="square" rtlCol="0">
            <a:spAutoFit/>
          </a:bodyPr>
          <a:lstStyle/>
          <a:p>
            <a:pPr algn="just">
              <a:lnSpc>
                <a:spcPct val="115000"/>
              </a:lnSpc>
            </a:pPr>
            <a:r>
              <a:rPr lang="it-IT" sz="1800" dirty="0">
                <a:effectLst/>
                <a:latin typeface="Garamond" panose="02020404030301010803" pitchFamily="18" charset="0"/>
                <a:ea typeface="Calibri" panose="020F0502020204030204" pitchFamily="34" charset="0"/>
                <a:cs typeface="AppleSystemUIFont"/>
              </a:rPr>
              <a:t>Purtroppo, </a:t>
            </a:r>
            <a:r>
              <a:rPr lang="it-IT" sz="1800" b="1" dirty="0">
                <a:effectLst/>
                <a:latin typeface="Garamond" panose="02020404030301010803" pitchFamily="18" charset="0"/>
                <a:ea typeface="Calibri" panose="020F0502020204030204" pitchFamily="34" charset="0"/>
                <a:cs typeface="AppleSystemUIFont"/>
              </a:rPr>
              <a:t>il prezzo da pagare per questa spartizione del dolore sembra spesso essere la condivisione dell’odio e di un impulso alla vendetta. </a:t>
            </a:r>
          </a:p>
          <a:p>
            <a:pPr algn="just">
              <a:lnSpc>
                <a:spcPct val="115000"/>
              </a:lnSpc>
            </a:pPr>
            <a:endParaRPr lang="it-IT" b="1" dirty="0">
              <a:latin typeface="Garamond" panose="02020404030301010803" pitchFamily="18" charset="0"/>
              <a:ea typeface="Calibri" panose="020F0502020204030204" pitchFamily="34" charset="0"/>
              <a:cs typeface="AppleSystemUIFont"/>
            </a:endParaRPr>
          </a:p>
          <a:p>
            <a:pPr algn="just">
              <a:lnSpc>
                <a:spcPct val="115000"/>
              </a:lnSpc>
            </a:pPr>
            <a:r>
              <a:rPr lang="it-IT" sz="1800" dirty="0">
                <a:effectLst/>
                <a:latin typeface="Garamond" panose="02020404030301010803" pitchFamily="18" charset="0"/>
                <a:ea typeface="Calibri" panose="020F0502020204030204" pitchFamily="34" charset="0"/>
                <a:cs typeface="AppleSystemUIFont"/>
              </a:rPr>
              <a:t>In qualche misura, </a:t>
            </a:r>
            <a:r>
              <a:rPr lang="it-IT" sz="1800" b="1" dirty="0">
                <a:effectLst/>
                <a:latin typeface="Garamond" panose="02020404030301010803" pitchFamily="18" charset="0"/>
                <a:ea typeface="Calibri" panose="020F0502020204030204" pitchFamily="34" charset="0"/>
                <a:cs typeface="AppleSystemUIFont"/>
              </a:rPr>
              <a:t>è possibile che le società ruotino ciclicamente tra vittimizzazione e vendetta</a:t>
            </a:r>
            <a:r>
              <a:rPr lang="it-IT" sz="1800" dirty="0">
                <a:effectLst/>
                <a:latin typeface="Garamond" panose="02020404030301010803" pitchFamily="18" charset="0"/>
                <a:ea typeface="Calibri" panose="020F0502020204030204" pitchFamily="34" charset="0"/>
                <a:cs typeface="AppleSystemUIFont"/>
              </a:rPr>
              <a:t>. </a:t>
            </a:r>
            <a:endParaRPr lang="it-IT" sz="1800" b="1" dirty="0">
              <a:effectLst/>
              <a:latin typeface="Garamond" panose="02020404030301010803" pitchFamily="18" charset="0"/>
              <a:ea typeface="Calibri" panose="020F0502020204030204" pitchFamily="34" charset="0"/>
              <a:cs typeface="AppleSystemUIFont"/>
            </a:endParaRPr>
          </a:p>
          <a:p>
            <a:pPr algn="just">
              <a:lnSpc>
                <a:spcPct val="115000"/>
              </a:lnSpc>
            </a:pPr>
            <a:endParaRPr lang="it-IT" b="1" dirty="0">
              <a:latin typeface="Garamond" panose="02020404030301010803" pitchFamily="18" charset="0"/>
              <a:ea typeface="Calibri" panose="020F0502020204030204" pitchFamily="34" charset="0"/>
              <a:cs typeface="AppleSystemUIFont"/>
            </a:endParaRPr>
          </a:p>
          <a:p>
            <a:pPr algn="just">
              <a:lnSpc>
                <a:spcPct val="115000"/>
              </a:lnSpc>
            </a:pPr>
            <a:r>
              <a:rPr lang="it-IT" sz="1800" dirty="0">
                <a:effectLst/>
                <a:latin typeface="Garamond" panose="02020404030301010803" pitchFamily="18" charset="0"/>
                <a:ea typeface="Calibri" panose="020F0502020204030204" pitchFamily="34" charset="0"/>
                <a:cs typeface="AppleSystemUIFont"/>
              </a:rPr>
              <a:t>I miti collettivi di molte nazioni si concentrano sulla lotta contro l’oppressore: le nazioni hanno bisogno di </a:t>
            </a:r>
            <a:r>
              <a:rPr lang="it-IT" sz="1800" b="1" dirty="0">
                <a:effectLst/>
                <a:latin typeface="Garamond" panose="02020404030301010803" pitchFamily="18" charset="0"/>
                <a:ea typeface="Calibri" panose="020F0502020204030204" pitchFamily="34" charset="0"/>
                <a:cs typeface="AppleSystemUIFont"/>
              </a:rPr>
              <a:t>rendere condivisibile una storia traumatica </a:t>
            </a:r>
            <a:r>
              <a:rPr lang="it-IT" sz="1800" dirty="0">
                <a:effectLst/>
                <a:latin typeface="Garamond" panose="02020404030301010803" pitchFamily="18" charset="0"/>
                <a:ea typeface="Calibri" panose="020F0502020204030204" pitchFamily="34" charset="0"/>
                <a:cs typeface="AppleSystemUIFont"/>
              </a:rPr>
              <a:t>che plasmi un'idea di comunità nazionale in grado di creare un senso di appartenenza e sicurezza nei cittadini?</a:t>
            </a:r>
            <a:r>
              <a:rPr lang="it-IT" dirty="0">
                <a:effectLst/>
              </a:rPr>
              <a:t> </a:t>
            </a:r>
            <a:endParaRPr lang="it-IT" sz="1800" dirty="0">
              <a:effectLst/>
              <a:latin typeface="Garamond" panose="02020404030301010803" pitchFamily="18" charset="0"/>
              <a:ea typeface="Calibri" panose="020F0502020204030204" pitchFamily="34" charset="0"/>
              <a:cs typeface="AppleSystemUIFont"/>
            </a:endParaRPr>
          </a:p>
        </p:txBody>
      </p:sp>
    </p:spTree>
    <p:extLst>
      <p:ext uri="{BB962C8B-B14F-4D97-AF65-F5344CB8AC3E}">
        <p14:creationId xmlns:p14="http://schemas.microsoft.com/office/powerpoint/2010/main" val="9148743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8DB85E2-4179-4550-916E-9377FE0C74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7D34E51-4763-5991-3E8F-0B3B771784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510164"/>
            <a:ext cx="12192000" cy="3347388"/>
          </a:xfrm>
          <a:prstGeom prst="rect">
            <a:avLst/>
          </a:prstGeom>
          <a:gradFill>
            <a:gsLst>
              <a:gs pos="14000">
                <a:schemeClr val="accent1">
                  <a:lumMod val="60000"/>
                  <a:lumOff val="40000"/>
                  <a:alpha val="0"/>
                </a:schemeClr>
              </a:gs>
              <a:gs pos="100000">
                <a:schemeClr val="accent1">
                  <a:lumMod val="60000"/>
                  <a:lumOff val="4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D54CC1EA-1FFE-2844-B9CD-A8C735A3E287}"/>
              </a:ext>
            </a:extLst>
          </p:cNvPr>
          <p:cNvSpPr>
            <a:spLocks noGrp="1"/>
          </p:cNvSpPr>
          <p:nvPr>
            <p:ph type="title"/>
          </p:nvPr>
        </p:nvSpPr>
        <p:spPr>
          <a:xfrm>
            <a:off x="952500" y="5139614"/>
            <a:ext cx="8867641" cy="1099457"/>
          </a:xfrm>
        </p:spPr>
        <p:txBody>
          <a:bodyPr anchor="t">
            <a:normAutofit/>
          </a:bodyPr>
          <a:lstStyle/>
          <a:p>
            <a:r>
              <a:rPr lang="it-IT" sz="1800" dirty="0"/>
              <a:t>al di </a:t>
            </a:r>
            <a:r>
              <a:rPr lang="it-IT" sz="1800" dirty="0" err="1"/>
              <a:t>lÀ</a:t>
            </a:r>
            <a:r>
              <a:rPr lang="it-IT" sz="1800" dirty="0"/>
              <a:t> del trauma</a:t>
            </a:r>
            <a:br>
              <a:rPr lang="it-IT" sz="1800" dirty="0"/>
            </a:br>
            <a:br>
              <a:rPr lang="it-IT" sz="1400" b="0" dirty="0"/>
            </a:br>
            <a:r>
              <a:rPr lang="it-IT" sz="1400" b="0" dirty="0"/>
              <a:t>DOCENTE: </a:t>
            </a:r>
            <a:r>
              <a:rPr lang="it-IT" sz="1400" dirty="0"/>
              <a:t>CAPELLI GRETA</a:t>
            </a:r>
          </a:p>
        </p:txBody>
      </p:sp>
      <p:cxnSp>
        <p:nvCxnSpPr>
          <p:cNvPr id="12" name="Straight Connector 11">
            <a:extLst>
              <a:ext uri="{FF2B5EF4-FFF2-40B4-BE49-F238E27FC236}">
                <a16:creationId xmlns:a16="http://schemas.microsoft.com/office/drawing/2014/main" id="{B36DB69B-FB79-D410-9F1D-C6A08436BEE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86890" y="4838743"/>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4" name="CasellaDiTesto 3">
            <a:extLst>
              <a:ext uri="{FF2B5EF4-FFF2-40B4-BE49-F238E27FC236}">
                <a16:creationId xmlns:a16="http://schemas.microsoft.com/office/drawing/2014/main" id="{187056C8-3CE2-1383-D387-4980FFF07FBD}"/>
              </a:ext>
            </a:extLst>
          </p:cNvPr>
          <p:cNvSpPr txBox="1"/>
          <p:nvPr/>
        </p:nvSpPr>
        <p:spPr>
          <a:xfrm>
            <a:off x="601361" y="335781"/>
            <a:ext cx="8176055" cy="386837"/>
          </a:xfrm>
          <a:prstGeom prst="rect">
            <a:avLst/>
          </a:prstGeom>
          <a:noFill/>
        </p:spPr>
        <p:txBody>
          <a:bodyPr wrap="square" rtlCol="0">
            <a:spAutoFit/>
          </a:bodyPr>
          <a:lstStyle/>
          <a:p>
            <a:pPr algn="just">
              <a:lnSpc>
                <a:spcPct val="115000"/>
              </a:lnSpc>
            </a:pPr>
            <a:r>
              <a:rPr lang="it-IT" sz="1800" b="1" dirty="0">
                <a:solidFill>
                  <a:srgbClr val="000000"/>
                </a:solidFill>
                <a:effectLst/>
                <a:latin typeface="+mj-lt"/>
                <a:ea typeface="Calibri" panose="020F0502020204030204" pitchFamily="34" charset="0"/>
                <a:cs typeface="AppleSystemUIFont"/>
              </a:rPr>
              <a:t>CONCLUSIONI</a:t>
            </a:r>
            <a:endParaRPr lang="it-IT" b="1" dirty="0">
              <a:solidFill>
                <a:srgbClr val="000000"/>
              </a:solidFill>
              <a:latin typeface="+mj-lt"/>
              <a:ea typeface="Calibri" panose="020F0502020204030204" pitchFamily="34" charset="0"/>
              <a:cs typeface="AppleSystemUIFont"/>
            </a:endParaRPr>
          </a:p>
        </p:txBody>
      </p:sp>
      <p:sp>
        <p:nvSpPr>
          <p:cNvPr id="5" name="CasellaDiTesto 4">
            <a:extLst>
              <a:ext uri="{FF2B5EF4-FFF2-40B4-BE49-F238E27FC236}">
                <a16:creationId xmlns:a16="http://schemas.microsoft.com/office/drawing/2014/main" id="{C0F08DEB-C167-A652-3038-04A5E4D07E83}"/>
              </a:ext>
            </a:extLst>
          </p:cNvPr>
          <p:cNvSpPr txBox="1"/>
          <p:nvPr/>
        </p:nvSpPr>
        <p:spPr>
          <a:xfrm>
            <a:off x="601361" y="970891"/>
            <a:ext cx="6179605" cy="3579441"/>
          </a:xfrm>
          <a:prstGeom prst="rect">
            <a:avLst/>
          </a:prstGeom>
          <a:noFill/>
        </p:spPr>
        <p:txBody>
          <a:bodyPr wrap="square" rtlCol="0">
            <a:spAutoFit/>
          </a:bodyPr>
          <a:lstStyle/>
          <a:p>
            <a:pPr>
              <a:lnSpc>
                <a:spcPct val="115000"/>
              </a:lnSpc>
            </a:pPr>
            <a:r>
              <a:rPr lang="it-IT" sz="1800" dirty="0">
                <a:effectLst/>
                <a:latin typeface="Garamond" panose="02020404030301010803" pitchFamily="18" charset="0"/>
                <a:ea typeface="Calibri" panose="020F0502020204030204" pitchFamily="34" charset="0"/>
                <a:cs typeface="AppleSystemUIFont"/>
              </a:rPr>
              <a:t>L'impatto della sofferenza delle vittime sugli osservatori rende difficile mantenere un atteggiamento oggettivo sugli effetti del trauma. </a:t>
            </a:r>
          </a:p>
          <a:p>
            <a:pPr>
              <a:lnSpc>
                <a:spcPct val="115000"/>
              </a:lnSpc>
            </a:pPr>
            <a:endParaRPr lang="it-IT" dirty="0">
              <a:solidFill>
                <a:srgbClr val="000000"/>
              </a:solidFill>
              <a:latin typeface="Garamond" panose="02020404030301010803" pitchFamily="18" charset="0"/>
              <a:ea typeface="Calibri" panose="020F0502020204030204" pitchFamily="34" charset="0"/>
              <a:cs typeface="AppleSystemUIFont"/>
            </a:endParaRPr>
          </a:p>
          <a:p>
            <a:pPr>
              <a:lnSpc>
                <a:spcPct val="115000"/>
              </a:lnSpc>
            </a:pPr>
            <a:r>
              <a:rPr lang="it-IT" sz="1800" dirty="0">
                <a:effectLst/>
                <a:latin typeface="Garamond" panose="02020404030301010803" pitchFamily="18" charset="0"/>
                <a:ea typeface="Calibri" panose="020F0502020204030204" pitchFamily="34" charset="0"/>
                <a:cs typeface="AppleSystemUIFont"/>
              </a:rPr>
              <a:t>Il compito principale che la società affida ai professionisti è quello di dare vita a un </a:t>
            </a:r>
            <a:r>
              <a:rPr lang="it-IT" sz="1800" b="1" dirty="0">
                <a:effectLst/>
                <a:latin typeface="Garamond" panose="02020404030301010803" pitchFamily="18" charset="0"/>
                <a:ea typeface="Calibri" panose="020F0502020204030204" pitchFamily="34" charset="0"/>
                <a:cs typeface="AppleSystemUIFont"/>
              </a:rPr>
              <a:t>senso di controllo e prevedibilità</a:t>
            </a:r>
            <a:r>
              <a:rPr lang="it-IT" sz="1800" dirty="0">
                <a:effectLst/>
                <a:latin typeface="Garamond" panose="02020404030301010803" pitchFamily="18" charset="0"/>
                <a:ea typeface="Calibri" panose="020F0502020204030204" pitchFamily="34" charset="0"/>
                <a:cs typeface="AppleSystemUIFont"/>
              </a:rPr>
              <a:t>, e quindi di proteggere la società dall'impatto diretto degli aspetti più tragici</a:t>
            </a:r>
            <a:r>
              <a:rPr lang="it-IT" sz="1800" b="1" dirty="0">
                <a:effectLst/>
                <a:latin typeface="Garamond" panose="02020404030301010803" pitchFamily="18" charset="0"/>
                <a:ea typeface="Calibri" panose="020F0502020204030204" pitchFamily="34" charset="0"/>
                <a:cs typeface="AppleSystemUIFont"/>
              </a:rPr>
              <a:t> </a:t>
            </a:r>
            <a:r>
              <a:rPr lang="it-IT" sz="1800" dirty="0">
                <a:effectLst/>
                <a:latin typeface="Garamond" panose="02020404030301010803" pitchFamily="18" charset="0"/>
                <a:ea typeface="Calibri" panose="020F0502020204030204" pitchFamily="34" charset="0"/>
                <a:cs typeface="AppleSystemUIFont"/>
              </a:rPr>
              <a:t>dell'esistenza. La messa a punto di categorie diagnostiche garantisce un </a:t>
            </a:r>
            <a:r>
              <a:rPr lang="it-IT" sz="1800" b="1" dirty="0">
                <a:effectLst/>
                <a:latin typeface="Garamond" panose="02020404030301010803" pitchFamily="18" charset="0"/>
                <a:ea typeface="Calibri" panose="020F0502020204030204" pitchFamily="34" charset="0"/>
                <a:cs typeface="AppleSystemUIFont"/>
              </a:rPr>
              <a:t>senso di ordine</a:t>
            </a:r>
            <a:r>
              <a:rPr lang="it-IT" sz="1800" dirty="0">
                <a:effectLst/>
                <a:latin typeface="Garamond" panose="02020404030301010803" pitchFamily="18" charset="0"/>
                <a:ea typeface="Calibri" panose="020F0502020204030204" pitchFamily="34" charset="0"/>
                <a:cs typeface="AppleSystemUIFont"/>
              </a:rPr>
              <a:t>, inteso come protezione contro ciò che è anormale e irrazionale, ma di per sé non garantisce metodi migliori per alleviare le sofferenze</a:t>
            </a:r>
            <a:r>
              <a:rPr lang="it-IT" sz="1800" dirty="0">
                <a:latin typeface="Garamond" panose="02020404030301010803" pitchFamily="18" charset="0"/>
                <a:ea typeface="Calibri" panose="020F0502020204030204" pitchFamily="34" charset="0"/>
                <a:cs typeface="AppleSystemUIFont"/>
              </a:rPr>
              <a:t>. </a:t>
            </a:r>
            <a:endParaRPr lang="it-IT" sz="1800" dirty="0">
              <a:solidFill>
                <a:srgbClr val="000000"/>
              </a:solidFill>
              <a:effectLst/>
              <a:latin typeface="Garamond" panose="02020404030301010803" pitchFamily="18" charset="0"/>
              <a:ea typeface="Calibri" panose="020F0502020204030204" pitchFamily="34" charset="0"/>
              <a:cs typeface="AppleSystemUIFont"/>
            </a:endParaRPr>
          </a:p>
        </p:txBody>
      </p:sp>
      <p:sp>
        <p:nvSpPr>
          <p:cNvPr id="3" name="CasellaDiTesto 2">
            <a:extLst>
              <a:ext uri="{FF2B5EF4-FFF2-40B4-BE49-F238E27FC236}">
                <a16:creationId xmlns:a16="http://schemas.microsoft.com/office/drawing/2014/main" id="{50320E4B-CFCC-2A96-FCAA-EA20BA88B94D}"/>
              </a:ext>
            </a:extLst>
          </p:cNvPr>
          <p:cNvSpPr txBox="1"/>
          <p:nvPr/>
        </p:nvSpPr>
        <p:spPr>
          <a:xfrm>
            <a:off x="7191632" y="1059379"/>
            <a:ext cx="4164228" cy="4216539"/>
          </a:xfrm>
          <a:prstGeom prst="rect">
            <a:avLst/>
          </a:prstGeom>
          <a:noFill/>
        </p:spPr>
        <p:txBody>
          <a:bodyPr wrap="square" rtlCol="0">
            <a:spAutoFit/>
          </a:bodyPr>
          <a:lstStyle/>
          <a:p>
            <a:pPr algn="just">
              <a:lnSpc>
                <a:spcPct val="115000"/>
              </a:lnSpc>
            </a:pPr>
            <a:r>
              <a:rPr lang="it-IT" sz="1800" b="1" dirty="0">
                <a:effectLst/>
                <a:latin typeface="Garamond" panose="02020404030301010803" pitchFamily="18" charset="0"/>
                <a:ea typeface="Calibri" panose="020F0502020204030204" pitchFamily="34" charset="0"/>
                <a:cs typeface="AppleSystemUIFont"/>
              </a:rPr>
              <a:t>Lo studio del trauma </a:t>
            </a:r>
            <a:r>
              <a:rPr lang="it-IT" sz="1800" dirty="0">
                <a:effectLst/>
                <a:latin typeface="Garamond" panose="02020404030301010803" pitchFamily="18" charset="0"/>
                <a:ea typeface="Calibri" panose="020F0502020204030204" pitchFamily="34" charset="0"/>
                <a:cs typeface="AppleSystemUIFont"/>
              </a:rPr>
              <a:t>ci pone inevitabilmente di fronte a questioni di natura morale e sociale, problematiche che spesso evitiamo nascondendoci dietro una coltre di </a:t>
            </a:r>
            <a:r>
              <a:rPr lang="it-IT" sz="1800" b="1" dirty="0">
                <a:effectLst/>
                <a:latin typeface="Garamond" panose="02020404030301010803" pitchFamily="18" charset="0"/>
                <a:ea typeface="Calibri" panose="020F0502020204030204" pitchFamily="34" charset="0"/>
                <a:cs typeface="AppleSystemUIFont"/>
              </a:rPr>
              <a:t>oggettività</a:t>
            </a:r>
            <a:r>
              <a:rPr lang="it-IT" sz="1800" dirty="0">
                <a:effectLst/>
                <a:latin typeface="Garamond" panose="02020404030301010803" pitchFamily="18" charset="0"/>
                <a:ea typeface="Calibri" panose="020F0502020204030204" pitchFamily="34" charset="0"/>
                <a:cs typeface="AppleSystemUIFont"/>
              </a:rPr>
              <a:t>. </a:t>
            </a:r>
          </a:p>
          <a:p>
            <a:pPr algn="just">
              <a:lnSpc>
                <a:spcPct val="115000"/>
              </a:lnSpc>
            </a:pPr>
            <a:endParaRPr lang="it-IT" dirty="0">
              <a:latin typeface="Garamond" panose="02020404030301010803" pitchFamily="18" charset="0"/>
              <a:ea typeface="Calibri" panose="020F0502020204030204" pitchFamily="34" charset="0"/>
              <a:cs typeface="AppleSystemUIFont"/>
            </a:endParaRPr>
          </a:p>
          <a:p>
            <a:pPr algn="just">
              <a:lnSpc>
                <a:spcPct val="115000"/>
              </a:lnSpc>
            </a:pPr>
            <a:r>
              <a:rPr lang="it-IT" sz="1800" dirty="0">
                <a:effectLst/>
                <a:latin typeface="Garamond" panose="02020404030301010803" pitchFamily="18" charset="0"/>
                <a:ea typeface="Calibri" panose="020F0502020204030204" pitchFamily="34" charset="0"/>
                <a:cs typeface="AppleSystemUIFont"/>
              </a:rPr>
              <a:t>È </a:t>
            </a:r>
            <a:r>
              <a:rPr lang="it-IT" sz="18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proprio </a:t>
            </a:r>
            <a:r>
              <a:rPr lang="it-IT" sz="1800" b="1"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il modo in cui il trauma viene narrato e tradotto all’interno della comunità</a:t>
            </a:r>
            <a:r>
              <a:rPr lang="it-IT" sz="18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rPr>
              <a:t> che diventa il fulcro dell’intervento della Psicologia, che oltre ad agire sull’emergenza, è chiamata ad utilizzare i propri strumenti per aiutare individui, gruppi e comunità a ripartire</a:t>
            </a:r>
            <a:r>
              <a:rPr lang="it-IT" dirty="0">
                <a:effectLst/>
              </a:rPr>
              <a:t> </a:t>
            </a:r>
            <a:endParaRPr lang="it-IT" sz="1800" dirty="0">
              <a:effectLst/>
              <a:latin typeface="Garamond" panose="02020404030301010803" pitchFamily="18" charset="0"/>
              <a:ea typeface="Calibri" panose="020F0502020204030204" pitchFamily="34" charset="0"/>
              <a:cs typeface="AppleSystemUIFont"/>
            </a:endParaRPr>
          </a:p>
        </p:txBody>
      </p:sp>
    </p:spTree>
    <p:extLst>
      <p:ext uri="{BB962C8B-B14F-4D97-AF65-F5344CB8AC3E}">
        <p14:creationId xmlns:p14="http://schemas.microsoft.com/office/powerpoint/2010/main" val="23484905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8DB85E2-4179-4550-916E-9377FE0C74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7D34E51-4763-5991-3E8F-0B3B771784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510164"/>
            <a:ext cx="12192000" cy="3347388"/>
          </a:xfrm>
          <a:prstGeom prst="rect">
            <a:avLst/>
          </a:prstGeom>
          <a:gradFill>
            <a:gsLst>
              <a:gs pos="14000">
                <a:schemeClr val="accent1">
                  <a:lumMod val="60000"/>
                  <a:lumOff val="40000"/>
                  <a:alpha val="0"/>
                </a:schemeClr>
              </a:gs>
              <a:gs pos="100000">
                <a:schemeClr val="accent1">
                  <a:lumMod val="60000"/>
                  <a:lumOff val="4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D54CC1EA-1FFE-2844-B9CD-A8C735A3E287}"/>
              </a:ext>
            </a:extLst>
          </p:cNvPr>
          <p:cNvSpPr>
            <a:spLocks noGrp="1"/>
          </p:cNvSpPr>
          <p:nvPr>
            <p:ph type="title"/>
          </p:nvPr>
        </p:nvSpPr>
        <p:spPr>
          <a:xfrm>
            <a:off x="952500" y="5139614"/>
            <a:ext cx="8867641" cy="1099457"/>
          </a:xfrm>
        </p:spPr>
        <p:txBody>
          <a:bodyPr anchor="t">
            <a:normAutofit/>
          </a:bodyPr>
          <a:lstStyle/>
          <a:p>
            <a:r>
              <a:rPr lang="it-IT" sz="1800" dirty="0"/>
              <a:t>al di </a:t>
            </a:r>
            <a:r>
              <a:rPr lang="it-IT" sz="1800" dirty="0" err="1"/>
              <a:t>lÀ</a:t>
            </a:r>
            <a:r>
              <a:rPr lang="it-IT" sz="1800" dirty="0"/>
              <a:t> del trauma</a:t>
            </a:r>
            <a:br>
              <a:rPr lang="it-IT" sz="1800" dirty="0"/>
            </a:br>
            <a:br>
              <a:rPr lang="it-IT" sz="1400" b="0" dirty="0"/>
            </a:br>
            <a:r>
              <a:rPr lang="it-IT" sz="1400" b="0" dirty="0"/>
              <a:t>DOCENTE: </a:t>
            </a:r>
            <a:r>
              <a:rPr lang="it-IT" sz="1400" dirty="0"/>
              <a:t>CAPELLI GRETA</a:t>
            </a:r>
          </a:p>
        </p:txBody>
      </p:sp>
      <p:cxnSp>
        <p:nvCxnSpPr>
          <p:cNvPr id="12" name="Straight Connector 11">
            <a:extLst>
              <a:ext uri="{FF2B5EF4-FFF2-40B4-BE49-F238E27FC236}">
                <a16:creationId xmlns:a16="http://schemas.microsoft.com/office/drawing/2014/main" id="{B36DB69B-FB79-D410-9F1D-C6A08436BEE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86890" y="4838743"/>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4" name="CasellaDiTesto 3">
            <a:extLst>
              <a:ext uri="{FF2B5EF4-FFF2-40B4-BE49-F238E27FC236}">
                <a16:creationId xmlns:a16="http://schemas.microsoft.com/office/drawing/2014/main" id="{187056C8-3CE2-1383-D387-4980FFF07FBD}"/>
              </a:ext>
            </a:extLst>
          </p:cNvPr>
          <p:cNvSpPr txBox="1"/>
          <p:nvPr/>
        </p:nvSpPr>
        <p:spPr>
          <a:xfrm>
            <a:off x="729047" y="753762"/>
            <a:ext cx="4946823" cy="2739211"/>
          </a:xfrm>
          <a:prstGeom prst="rect">
            <a:avLst/>
          </a:prstGeom>
          <a:noFill/>
        </p:spPr>
        <p:txBody>
          <a:bodyPr wrap="square" rtlCol="0">
            <a:spAutoFit/>
          </a:bodyPr>
          <a:lstStyle/>
          <a:p>
            <a:r>
              <a:rPr lang="it-IT" sz="1800" dirty="0">
                <a:solidFill>
                  <a:srgbClr val="000000"/>
                </a:solidFill>
                <a:effectLst/>
                <a:latin typeface="Garamond" panose="02020404030301010803" pitchFamily="18" charset="0"/>
                <a:ea typeface="Calibri" panose="020F0502020204030204" pitchFamily="34" charset="0"/>
                <a:cs typeface="AppleSystemUIFont"/>
              </a:rPr>
              <a:t>Gli esseri umani devono il loro predominio nel regno animale alle loro straordinarie </a:t>
            </a:r>
            <a:r>
              <a:rPr lang="it-IT" sz="1800" b="1" dirty="0">
                <a:solidFill>
                  <a:srgbClr val="000000"/>
                </a:solidFill>
                <a:effectLst/>
                <a:latin typeface="Garamond" panose="02020404030301010803" pitchFamily="18" charset="0"/>
                <a:ea typeface="Calibri" panose="020F0502020204030204" pitchFamily="34" charset="0"/>
                <a:cs typeface="AppleSystemUIFont"/>
              </a:rPr>
              <a:t>capacità di adattamento</a:t>
            </a:r>
            <a:r>
              <a:rPr lang="it-IT" sz="1400" dirty="0">
                <a:effectLst/>
              </a:rPr>
              <a:t> .</a:t>
            </a:r>
          </a:p>
          <a:p>
            <a:endParaRPr lang="it-IT" sz="1400" dirty="0">
              <a:effectLst/>
            </a:endParaRPr>
          </a:p>
          <a:p>
            <a:r>
              <a:rPr lang="it-IT" sz="1800" dirty="0">
                <a:solidFill>
                  <a:srgbClr val="000000"/>
                </a:solidFill>
                <a:effectLst/>
                <a:latin typeface="Garamond" panose="02020404030301010803" pitchFamily="18" charset="0"/>
                <a:ea typeface="Calibri" panose="020F0502020204030204" pitchFamily="34" charset="0"/>
                <a:cs typeface="AppleSystemUIFont"/>
              </a:rPr>
              <a:t>Questa </a:t>
            </a:r>
            <a:r>
              <a:rPr lang="it-IT" sz="1800" b="1" dirty="0">
                <a:solidFill>
                  <a:srgbClr val="000000"/>
                </a:solidFill>
                <a:effectLst/>
                <a:latin typeface="Garamond" panose="02020404030301010803" pitchFamily="18" charset="0"/>
                <a:ea typeface="Calibri" panose="020F0502020204030204" pitchFamily="34" charset="0"/>
                <a:cs typeface="AppleSystemUIFont"/>
              </a:rPr>
              <a:t>tirannia del passato</a:t>
            </a:r>
            <a:r>
              <a:rPr lang="it-IT" sz="1800" dirty="0">
                <a:solidFill>
                  <a:srgbClr val="000000"/>
                </a:solidFill>
                <a:effectLst/>
                <a:latin typeface="Garamond" panose="02020404030301010803" pitchFamily="18" charset="0"/>
                <a:ea typeface="Calibri" panose="020F0502020204030204" pitchFamily="34" charset="0"/>
                <a:cs typeface="AppleSystemUIFont"/>
              </a:rPr>
              <a:t> interferisce con la capacità di prestare attenzione a situazioni nuove o anche usuali. </a:t>
            </a:r>
          </a:p>
          <a:p>
            <a:endParaRPr lang="it-IT" sz="1400" dirty="0">
              <a:solidFill>
                <a:srgbClr val="000000"/>
              </a:solidFill>
              <a:effectLst/>
              <a:latin typeface="Garamond" panose="02020404030301010803" pitchFamily="18" charset="0"/>
              <a:ea typeface="Calibri" panose="020F0502020204030204" pitchFamily="34" charset="0"/>
              <a:cs typeface="AppleSystemUIFont"/>
              <a:sym typeface="Wingdings" pitchFamily="2" charset="2"/>
            </a:endParaRPr>
          </a:p>
          <a:p>
            <a:r>
              <a:rPr lang="it-IT" sz="1400" dirty="0">
                <a:solidFill>
                  <a:srgbClr val="000000"/>
                </a:solidFill>
                <a:latin typeface="Garamond" panose="02020404030301010803" pitchFamily="18" charset="0"/>
                <a:sym typeface="Wingdings" pitchFamily="2" charset="2"/>
              </a:rPr>
              <a:t> </a:t>
            </a:r>
            <a:r>
              <a:rPr lang="it-IT" sz="1800" dirty="0">
                <a:solidFill>
                  <a:srgbClr val="000000"/>
                </a:solidFill>
                <a:effectLst/>
                <a:latin typeface="Garamond" panose="02020404030301010803" pitchFamily="18" charset="0"/>
                <a:ea typeface="Calibri" panose="020F0502020204030204" pitchFamily="34" charset="0"/>
                <a:cs typeface="AppleSystemUIFont"/>
              </a:rPr>
              <a:t>Subire dei traumi è parte integrante della natura umana: </a:t>
            </a:r>
            <a:r>
              <a:rPr lang="it-IT" sz="1800" b="1" dirty="0">
                <a:solidFill>
                  <a:srgbClr val="000000"/>
                </a:solidFill>
                <a:effectLst/>
                <a:latin typeface="Garamond" panose="02020404030301010803" pitchFamily="18" charset="0"/>
                <a:ea typeface="Calibri" panose="020F0502020204030204" pitchFamily="34" charset="0"/>
                <a:cs typeface="AppleSystemUIFont"/>
              </a:rPr>
              <a:t>la storia è scritta con il sangue</a:t>
            </a:r>
            <a:r>
              <a:rPr lang="it-IT" sz="1800" dirty="0">
                <a:solidFill>
                  <a:srgbClr val="000000"/>
                </a:solidFill>
                <a:effectLst/>
                <a:latin typeface="Garamond" panose="02020404030301010803" pitchFamily="18" charset="0"/>
                <a:ea typeface="Calibri" panose="020F0502020204030204" pitchFamily="34" charset="0"/>
                <a:cs typeface="AppleSystemUIFont"/>
              </a:rPr>
              <a:t>. </a:t>
            </a:r>
            <a:endParaRPr lang="it-IT" sz="1400" dirty="0"/>
          </a:p>
        </p:txBody>
      </p:sp>
      <p:sp>
        <p:nvSpPr>
          <p:cNvPr id="5" name="CasellaDiTesto 4">
            <a:extLst>
              <a:ext uri="{FF2B5EF4-FFF2-40B4-BE49-F238E27FC236}">
                <a16:creationId xmlns:a16="http://schemas.microsoft.com/office/drawing/2014/main" id="{C0F08DEB-C167-A652-3038-04A5E4D07E83}"/>
              </a:ext>
            </a:extLst>
          </p:cNvPr>
          <p:cNvSpPr txBox="1"/>
          <p:nvPr/>
        </p:nvSpPr>
        <p:spPr>
          <a:xfrm>
            <a:off x="6516130" y="735227"/>
            <a:ext cx="4707924" cy="1047979"/>
          </a:xfrm>
          <a:prstGeom prst="rect">
            <a:avLst/>
          </a:prstGeom>
          <a:noFill/>
        </p:spPr>
        <p:txBody>
          <a:bodyPr wrap="square" rtlCol="0">
            <a:spAutoFit/>
          </a:bodyPr>
          <a:lstStyle/>
          <a:p>
            <a:pPr algn="just" fontAlgn="t">
              <a:lnSpc>
                <a:spcPct val="115000"/>
              </a:lnSpc>
            </a:pPr>
            <a:r>
              <a:rPr lang="it-IT" sz="1800" dirty="0">
                <a:solidFill>
                  <a:srgbClr val="000000"/>
                </a:solidFill>
                <a:effectLst/>
                <a:latin typeface="Garamond" panose="02020404030301010803" pitchFamily="18" charset="0"/>
                <a:ea typeface="Calibri" panose="020F0502020204030204" pitchFamily="34" charset="0"/>
                <a:cs typeface="AppleSystemUIFont"/>
              </a:rPr>
              <a:t>Lo </a:t>
            </a:r>
            <a:r>
              <a:rPr lang="it-IT" sz="1800" b="1" dirty="0">
                <a:solidFill>
                  <a:srgbClr val="000000"/>
                </a:solidFill>
                <a:effectLst/>
                <a:latin typeface="Garamond" panose="02020404030301010803" pitchFamily="18" charset="0"/>
                <a:ea typeface="Calibri" panose="020F0502020204030204" pitchFamily="34" charset="0"/>
                <a:cs typeface="AppleSystemUIFont"/>
              </a:rPr>
              <a:t>studio scientifico sistematico degli effetti dei traumi</a:t>
            </a:r>
            <a:r>
              <a:rPr lang="it-IT" sz="1800" dirty="0">
                <a:solidFill>
                  <a:srgbClr val="000000"/>
                </a:solidFill>
                <a:effectLst/>
                <a:latin typeface="Garamond" panose="02020404030301010803" pitchFamily="18" charset="0"/>
                <a:ea typeface="Calibri" panose="020F0502020204030204" pitchFamily="34" charset="0"/>
                <a:cs typeface="AppleSystemUIFont"/>
              </a:rPr>
              <a:t> sul corpo e sulla mente ha dovuto </a:t>
            </a:r>
            <a:r>
              <a:rPr lang="it-IT" sz="1800" b="1" dirty="0">
                <a:solidFill>
                  <a:srgbClr val="000000"/>
                </a:solidFill>
                <a:effectLst/>
                <a:latin typeface="Garamond" panose="02020404030301010803" pitchFamily="18" charset="0"/>
                <a:ea typeface="Calibri" panose="020F0502020204030204" pitchFamily="34" charset="0"/>
                <a:cs typeface="AppleSystemUIFont"/>
              </a:rPr>
              <a:t>attendere la fine del ventesimo secolo.</a:t>
            </a:r>
          </a:p>
        </p:txBody>
      </p:sp>
      <p:sp>
        <p:nvSpPr>
          <p:cNvPr id="9" name="CasellaDiTesto 8">
            <a:extLst>
              <a:ext uri="{FF2B5EF4-FFF2-40B4-BE49-F238E27FC236}">
                <a16:creationId xmlns:a16="http://schemas.microsoft.com/office/drawing/2014/main" id="{2510532E-6619-7570-9438-3AC3FFF766FB}"/>
              </a:ext>
            </a:extLst>
          </p:cNvPr>
          <p:cNvSpPr txBox="1"/>
          <p:nvPr/>
        </p:nvSpPr>
        <p:spPr>
          <a:xfrm>
            <a:off x="6516130" y="1800397"/>
            <a:ext cx="4707924" cy="2322174"/>
          </a:xfrm>
          <a:prstGeom prst="rect">
            <a:avLst/>
          </a:prstGeom>
          <a:noFill/>
        </p:spPr>
        <p:txBody>
          <a:bodyPr wrap="square" rtlCol="0">
            <a:spAutoFit/>
          </a:bodyPr>
          <a:lstStyle/>
          <a:p>
            <a:pPr algn="just" fontAlgn="t">
              <a:lnSpc>
                <a:spcPct val="115000"/>
              </a:lnSpc>
            </a:pPr>
            <a:r>
              <a:rPr lang="it-IT" sz="1800" dirty="0">
                <a:solidFill>
                  <a:srgbClr val="000000"/>
                </a:solidFill>
                <a:effectLst/>
                <a:latin typeface="Garamond" panose="02020404030301010803" pitchFamily="18" charset="0"/>
                <a:ea typeface="Calibri" panose="020F0502020204030204" pitchFamily="34" charset="0"/>
                <a:cs typeface="AppleSystemUIFont"/>
              </a:rPr>
              <a:t>La psicologia, la psichiatria, la psicoanalisi hanno cercato di isolare e di identificare gli effetti del trauma per discuterne le implicazioni per la sofferenza psichica e per la sua cura. Così, ci si è a lungo interrogati sul </a:t>
            </a:r>
            <a:r>
              <a:rPr lang="it-IT" sz="1800" b="1" dirty="0">
                <a:solidFill>
                  <a:srgbClr val="000000"/>
                </a:solidFill>
                <a:effectLst/>
                <a:latin typeface="Garamond" panose="02020404030301010803" pitchFamily="18" charset="0"/>
                <a:ea typeface="Calibri" panose="020F0502020204030204" pitchFamily="34" charset="0"/>
                <a:cs typeface="AppleSystemUIFont"/>
              </a:rPr>
              <a:t>peso</a:t>
            </a:r>
            <a:r>
              <a:rPr lang="it-IT" sz="1800" dirty="0">
                <a:solidFill>
                  <a:srgbClr val="000000"/>
                </a:solidFill>
                <a:effectLst/>
                <a:latin typeface="Garamond" panose="02020404030301010803" pitchFamily="18" charset="0"/>
                <a:ea typeface="Calibri" panose="020F0502020204030204" pitchFamily="34" charset="0"/>
                <a:cs typeface="AppleSystemUIFont"/>
              </a:rPr>
              <a:t> che le esperienze fortemente avverse hanno sulla </a:t>
            </a:r>
            <a:r>
              <a:rPr lang="it-IT" sz="1800" b="1" dirty="0">
                <a:solidFill>
                  <a:srgbClr val="000000"/>
                </a:solidFill>
                <a:effectLst/>
                <a:latin typeface="Garamond" panose="02020404030301010803" pitchFamily="18" charset="0"/>
                <a:ea typeface="Calibri" panose="020F0502020204030204" pitchFamily="34" charset="0"/>
                <a:cs typeface="AppleSystemUIFont"/>
              </a:rPr>
              <a:t>salute mentale</a:t>
            </a:r>
            <a:r>
              <a:rPr lang="it-IT" sz="1800" dirty="0">
                <a:solidFill>
                  <a:srgbClr val="000000"/>
                </a:solidFill>
                <a:effectLst/>
                <a:latin typeface="Garamond" panose="02020404030301010803" pitchFamily="18" charset="0"/>
                <a:ea typeface="Calibri" panose="020F0502020204030204" pitchFamily="34" charset="0"/>
                <a:cs typeface="AppleSystemUIFont"/>
              </a:rPr>
              <a:t> e sullo </a:t>
            </a:r>
            <a:r>
              <a:rPr lang="it-IT" sz="1800" b="1" dirty="0">
                <a:solidFill>
                  <a:srgbClr val="000000"/>
                </a:solidFill>
                <a:effectLst/>
                <a:latin typeface="Garamond" panose="02020404030301010803" pitchFamily="18" charset="0"/>
                <a:ea typeface="Calibri" panose="020F0502020204030204" pitchFamily="34" charset="0"/>
                <a:cs typeface="AppleSystemUIFont"/>
              </a:rPr>
              <a:t>sviluppo della personalità</a:t>
            </a:r>
            <a:r>
              <a:rPr lang="it-IT" sz="1800" dirty="0">
                <a:solidFill>
                  <a:srgbClr val="000000"/>
                </a:solidFill>
                <a:effectLst/>
                <a:latin typeface="Garamond" panose="02020404030301010803" pitchFamily="18" charset="0"/>
                <a:ea typeface="Calibri" panose="020F0502020204030204" pitchFamily="34" charset="0"/>
                <a:cs typeface="AppleSystemUIFont"/>
              </a:rPr>
              <a:t>. </a:t>
            </a:r>
          </a:p>
        </p:txBody>
      </p:sp>
      <p:sp>
        <p:nvSpPr>
          <p:cNvPr id="11" name="CasellaDiTesto 10">
            <a:extLst>
              <a:ext uri="{FF2B5EF4-FFF2-40B4-BE49-F238E27FC236}">
                <a16:creationId xmlns:a16="http://schemas.microsoft.com/office/drawing/2014/main" id="{08782C14-585B-D6FE-DB43-3BE944269008}"/>
              </a:ext>
            </a:extLst>
          </p:cNvPr>
          <p:cNvSpPr txBox="1"/>
          <p:nvPr/>
        </p:nvSpPr>
        <p:spPr>
          <a:xfrm>
            <a:off x="1087192" y="4246735"/>
            <a:ext cx="7965642" cy="461665"/>
          </a:xfrm>
          <a:prstGeom prst="rect">
            <a:avLst/>
          </a:prstGeom>
          <a:noFill/>
        </p:spPr>
        <p:txBody>
          <a:bodyPr wrap="none" rtlCol="0">
            <a:spAutoFit/>
          </a:bodyPr>
          <a:lstStyle/>
          <a:p>
            <a:r>
              <a:rPr lang="it-IT" sz="2400" b="1" dirty="0">
                <a:solidFill>
                  <a:srgbClr val="000000"/>
                </a:solidFill>
                <a:latin typeface="Garamond" panose="02020404030301010803" pitchFamily="18" charset="0"/>
                <a:ea typeface="Calibri" panose="020F0502020204030204" pitchFamily="34" charset="0"/>
                <a:cs typeface="AppleSystemUIFont"/>
              </a:rPr>
              <a:t>«I</a:t>
            </a:r>
            <a:r>
              <a:rPr lang="it-IT" sz="2400" b="1" dirty="0">
                <a:solidFill>
                  <a:srgbClr val="000000"/>
                </a:solidFill>
                <a:effectLst/>
                <a:latin typeface="Garamond" panose="02020404030301010803" pitchFamily="18" charset="0"/>
                <a:ea typeface="Calibri" panose="020F0502020204030204" pitchFamily="34" charset="0"/>
                <a:cs typeface="AppleSystemUIFont"/>
              </a:rPr>
              <a:t>l trauma costituisce una componente intrinseca della vita»</a:t>
            </a:r>
            <a:endParaRPr lang="it-IT" sz="2400" dirty="0"/>
          </a:p>
        </p:txBody>
      </p:sp>
    </p:spTree>
    <p:extLst>
      <p:ext uri="{BB962C8B-B14F-4D97-AF65-F5344CB8AC3E}">
        <p14:creationId xmlns:p14="http://schemas.microsoft.com/office/powerpoint/2010/main" val="33472663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8DB85E2-4179-4550-916E-9377FE0C74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7D34E51-4763-5991-3E8F-0B3B771784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510164"/>
            <a:ext cx="12192000" cy="3347388"/>
          </a:xfrm>
          <a:prstGeom prst="rect">
            <a:avLst/>
          </a:prstGeom>
          <a:gradFill>
            <a:gsLst>
              <a:gs pos="14000">
                <a:schemeClr val="accent1">
                  <a:lumMod val="60000"/>
                  <a:lumOff val="40000"/>
                  <a:alpha val="0"/>
                </a:schemeClr>
              </a:gs>
              <a:gs pos="100000">
                <a:schemeClr val="accent1">
                  <a:lumMod val="60000"/>
                  <a:lumOff val="4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D54CC1EA-1FFE-2844-B9CD-A8C735A3E287}"/>
              </a:ext>
            </a:extLst>
          </p:cNvPr>
          <p:cNvSpPr>
            <a:spLocks noGrp="1"/>
          </p:cNvSpPr>
          <p:nvPr>
            <p:ph type="title"/>
          </p:nvPr>
        </p:nvSpPr>
        <p:spPr>
          <a:xfrm>
            <a:off x="952500" y="5139614"/>
            <a:ext cx="8867641" cy="1099457"/>
          </a:xfrm>
        </p:spPr>
        <p:txBody>
          <a:bodyPr anchor="t">
            <a:normAutofit/>
          </a:bodyPr>
          <a:lstStyle/>
          <a:p>
            <a:r>
              <a:rPr lang="it-IT" sz="1800" dirty="0"/>
              <a:t>al di </a:t>
            </a:r>
            <a:r>
              <a:rPr lang="it-IT" sz="1800" dirty="0" err="1"/>
              <a:t>lÀ</a:t>
            </a:r>
            <a:r>
              <a:rPr lang="it-IT" sz="1800" dirty="0"/>
              <a:t> del trauma</a:t>
            </a:r>
            <a:br>
              <a:rPr lang="it-IT" sz="1800" dirty="0"/>
            </a:br>
            <a:br>
              <a:rPr lang="it-IT" sz="1400" b="0" dirty="0"/>
            </a:br>
            <a:r>
              <a:rPr lang="it-IT" sz="1400" b="0" dirty="0"/>
              <a:t>DOCENTE: </a:t>
            </a:r>
            <a:r>
              <a:rPr lang="it-IT" sz="1400" dirty="0"/>
              <a:t>CAPELLI GRETA</a:t>
            </a:r>
          </a:p>
        </p:txBody>
      </p:sp>
      <p:cxnSp>
        <p:nvCxnSpPr>
          <p:cNvPr id="12" name="Straight Connector 11">
            <a:extLst>
              <a:ext uri="{FF2B5EF4-FFF2-40B4-BE49-F238E27FC236}">
                <a16:creationId xmlns:a16="http://schemas.microsoft.com/office/drawing/2014/main" id="{B36DB69B-FB79-D410-9F1D-C6A08436BEE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86890" y="4838743"/>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4" name="CasellaDiTesto 3">
            <a:extLst>
              <a:ext uri="{FF2B5EF4-FFF2-40B4-BE49-F238E27FC236}">
                <a16:creationId xmlns:a16="http://schemas.microsoft.com/office/drawing/2014/main" id="{187056C8-3CE2-1383-D387-4980FFF07FBD}"/>
              </a:ext>
            </a:extLst>
          </p:cNvPr>
          <p:cNvSpPr txBox="1"/>
          <p:nvPr/>
        </p:nvSpPr>
        <p:spPr>
          <a:xfrm>
            <a:off x="601361" y="722062"/>
            <a:ext cx="4946823" cy="1754326"/>
          </a:xfrm>
          <a:prstGeom prst="rect">
            <a:avLst/>
          </a:prstGeom>
          <a:noFill/>
        </p:spPr>
        <p:txBody>
          <a:bodyPr wrap="square" rtlCol="0">
            <a:spAutoFit/>
          </a:bodyPr>
          <a:lstStyle/>
          <a:p>
            <a:r>
              <a:rPr lang="it-IT" sz="1800" b="1" dirty="0">
                <a:solidFill>
                  <a:srgbClr val="000000"/>
                </a:solidFill>
                <a:effectLst/>
                <a:latin typeface="Garamond" panose="02020404030301010803" pitchFamily="18" charset="0"/>
                <a:ea typeface="Calibri" panose="020F0502020204030204" pitchFamily="34" charset="0"/>
                <a:cs typeface="AppleSystemUIFont"/>
              </a:rPr>
              <a:t>Il trauma</a:t>
            </a:r>
            <a:r>
              <a:rPr lang="it-IT" sz="1800" dirty="0">
                <a:solidFill>
                  <a:srgbClr val="000000"/>
                </a:solidFill>
                <a:effectLst/>
                <a:latin typeface="Garamond" panose="02020404030301010803" pitchFamily="18" charset="0"/>
                <a:ea typeface="Calibri" panose="020F0502020204030204" pitchFamily="34" charset="0"/>
                <a:cs typeface="AppleSystemUIFont"/>
              </a:rPr>
              <a:t>, presentandosi come cesura nel corso della vita,</a:t>
            </a:r>
            <a:r>
              <a:rPr lang="it-IT" sz="1800" b="1" dirty="0">
                <a:solidFill>
                  <a:srgbClr val="000000"/>
                </a:solidFill>
                <a:effectLst/>
                <a:latin typeface="Garamond" panose="02020404030301010803" pitchFamily="18" charset="0"/>
                <a:ea typeface="Calibri" panose="020F0502020204030204" pitchFamily="34" charset="0"/>
                <a:cs typeface="AppleSystemUIFont"/>
              </a:rPr>
              <a:t> </a:t>
            </a:r>
            <a:r>
              <a:rPr lang="it-IT" sz="1800" dirty="0">
                <a:solidFill>
                  <a:srgbClr val="000000"/>
                </a:solidFill>
                <a:effectLst/>
                <a:latin typeface="Garamond" panose="02020404030301010803" pitchFamily="18" charset="0"/>
                <a:ea typeface="Calibri" panose="020F0502020204030204" pitchFamily="34" charset="0"/>
                <a:cs typeface="AppleSystemUIFont"/>
              </a:rPr>
              <a:t>ci rammenta della nostra condizione di vulnerabilità e </a:t>
            </a:r>
            <a:r>
              <a:rPr lang="it-IT" sz="1800" b="1" dirty="0">
                <a:solidFill>
                  <a:srgbClr val="000000"/>
                </a:solidFill>
                <a:effectLst/>
                <a:latin typeface="Garamond" panose="02020404030301010803" pitchFamily="18" charset="0"/>
                <a:ea typeface="Calibri" panose="020F0502020204030204" pitchFamily="34" charset="0"/>
                <a:cs typeface="AppleSystemUIFont"/>
              </a:rPr>
              <a:t>si oppone all'illimitatezza del nostro desiderio, </a:t>
            </a:r>
            <a:r>
              <a:rPr lang="it-IT" sz="1800" dirty="0">
                <a:solidFill>
                  <a:srgbClr val="000000"/>
                </a:solidFill>
                <a:effectLst/>
                <a:latin typeface="Garamond" panose="02020404030301010803" pitchFamily="18" charset="0"/>
                <a:ea typeface="Calibri" panose="020F0502020204030204" pitchFamily="34" charset="0"/>
                <a:cs typeface="AppleSystemUIFont"/>
              </a:rPr>
              <a:t>alle illusioni del nostro idealismo</a:t>
            </a:r>
            <a:r>
              <a:rPr lang="it-IT" sz="1800" b="1" dirty="0">
                <a:solidFill>
                  <a:srgbClr val="000000"/>
                </a:solidFill>
                <a:effectLst/>
                <a:latin typeface="Garamond" panose="02020404030301010803" pitchFamily="18" charset="0"/>
                <a:ea typeface="Calibri" panose="020F0502020204030204" pitchFamily="34" charset="0"/>
                <a:cs typeface="AppleSystemUIFont"/>
              </a:rPr>
              <a:t>, alle velleità di controllo sul corpo, </a:t>
            </a:r>
            <a:r>
              <a:rPr lang="it-IT" sz="1800" dirty="0">
                <a:solidFill>
                  <a:srgbClr val="000000"/>
                </a:solidFill>
                <a:effectLst/>
                <a:latin typeface="Garamond" panose="02020404030301010803" pitchFamily="18" charset="0"/>
                <a:ea typeface="Calibri" panose="020F0502020204030204" pitchFamily="34" charset="0"/>
                <a:cs typeface="AppleSystemUIFont"/>
              </a:rPr>
              <a:t>sugli altri, sulla natura. </a:t>
            </a:r>
            <a:endParaRPr lang="it-IT" sz="1400" dirty="0"/>
          </a:p>
        </p:txBody>
      </p:sp>
      <p:sp>
        <p:nvSpPr>
          <p:cNvPr id="5" name="CasellaDiTesto 4">
            <a:extLst>
              <a:ext uri="{FF2B5EF4-FFF2-40B4-BE49-F238E27FC236}">
                <a16:creationId xmlns:a16="http://schemas.microsoft.com/office/drawing/2014/main" id="{C0F08DEB-C167-A652-3038-04A5E4D07E83}"/>
              </a:ext>
            </a:extLst>
          </p:cNvPr>
          <p:cNvSpPr txBox="1"/>
          <p:nvPr/>
        </p:nvSpPr>
        <p:spPr>
          <a:xfrm>
            <a:off x="6516130" y="735227"/>
            <a:ext cx="4707924" cy="1685077"/>
          </a:xfrm>
          <a:prstGeom prst="rect">
            <a:avLst/>
          </a:prstGeom>
          <a:noFill/>
        </p:spPr>
        <p:txBody>
          <a:bodyPr wrap="square" rtlCol="0">
            <a:spAutoFit/>
          </a:bodyPr>
          <a:lstStyle/>
          <a:p>
            <a:pPr algn="just" fontAlgn="t">
              <a:lnSpc>
                <a:spcPct val="115000"/>
              </a:lnSpc>
            </a:pPr>
            <a:r>
              <a:rPr lang="it-IT" dirty="0">
                <a:solidFill>
                  <a:srgbClr val="000000"/>
                </a:solidFill>
                <a:latin typeface="Garamond" panose="02020404030301010803" pitchFamily="18" charset="0"/>
                <a:ea typeface="Calibri" panose="020F0502020204030204" pitchFamily="34" charset="0"/>
                <a:cs typeface="AppleSystemUIFont"/>
              </a:rPr>
              <a:t>I </a:t>
            </a:r>
            <a:r>
              <a:rPr lang="it-IT" sz="1800" dirty="0">
                <a:solidFill>
                  <a:srgbClr val="000000"/>
                </a:solidFill>
                <a:effectLst/>
                <a:latin typeface="Garamond" panose="02020404030301010803" pitchFamily="18" charset="0"/>
                <a:ea typeface="Calibri" panose="020F0502020204030204" pitchFamily="34" charset="0"/>
                <a:cs typeface="AppleSystemUIFont"/>
              </a:rPr>
              <a:t>traumi evolutivi hanno un impatto determinante sul modo in cui la vittima, organizza la </a:t>
            </a:r>
            <a:r>
              <a:rPr lang="it-IT" sz="1800" b="1" dirty="0">
                <a:solidFill>
                  <a:srgbClr val="000000"/>
                </a:solidFill>
                <a:effectLst/>
                <a:latin typeface="Garamond" panose="02020404030301010803" pitchFamily="18" charset="0"/>
                <a:ea typeface="Calibri" panose="020F0502020204030204" pitchFamily="34" charset="0"/>
                <a:cs typeface="AppleSystemUIFont"/>
              </a:rPr>
              <a:t>rappresentazione dell’esperienza di sé, delle proprie motivazioni e della relazione con gli altri significativi</a:t>
            </a:r>
            <a:r>
              <a:rPr lang="it-IT" dirty="0">
                <a:effectLst/>
              </a:rPr>
              <a:t> </a:t>
            </a:r>
            <a:endParaRPr lang="it-IT" sz="1800" b="1" dirty="0">
              <a:solidFill>
                <a:srgbClr val="000000"/>
              </a:solidFill>
              <a:effectLst/>
              <a:latin typeface="Garamond" panose="02020404030301010803" pitchFamily="18" charset="0"/>
              <a:ea typeface="Calibri" panose="020F0502020204030204" pitchFamily="34" charset="0"/>
              <a:cs typeface="AppleSystemUIFont"/>
            </a:endParaRPr>
          </a:p>
        </p:txBody>
      </p:sp>
      <p:sp>
        <p:nvSpPr>
          <p:cNvPr id="11" name="CasellaDiTesto 10">
            <a:extLst>
              <a:ext uri="{FF2B5EF4-FFF2-40B4-BE49-F238E27FC236}">
                <a16:creationId xmlns:a16="http://schemas.microsoft.com/office/drawing/2014/main" id="{08782C14-585B-D6FE-DB43-3BE944269008}"/>
              </a:ext>
            </a:extLst>
          </p:cNvPr>
          <p:cNvSpPr txBox="1"/>
          <p:nvPr/>
        </p:nvSpPr>
        <p:spPr>
          <a:xfrm>
            <a:off x="8870092" y="3038956"/>
            <a:ext cx="3092281" cy="1446550"/>
          </a:xfrm>
          <a:prstGeom prst="rect">
            <a:avLst/>
          </a:prstGeom>
          <a:noFill/>
        </p:spPr>
        <p:txBody>
          <a:bodyPr wrap="square" rtlCol="0">
            <a:spAutoFit/>
          </a:bodyPr>
          <a:lstStyle/>
          <a:p>
            <a:pPr algn="r"/>
            <a:r>
              <a:rPr lang="it-IT" sz="1100" b="1" dirty="0">
                <a:effectLst/>
                <a:latin typeface="Perpetua Titling MT" panose="02020502060505020804" pitchFamily="18" charset="77"/>
                <a:ea typeface="Calibri" panose="020F0502020204030204" pitchFamily="34" charset="0"/>
                <a:cs typeface="Arial" panose="020B0604020202020204" pitchFamily="34" charset="0"/>
              </a:rPr>
              <a:t>«</a:t>
            </a:r>
            <a:r>
              <a:rPr lang="it-IT" sz="1100" b="1" dirty="0">
                <a:effectLst/>
                <a:latin typeface="Perpetua Titling MT" panose="02020502060505020804" pitchFamily="18" charset="77"/>
                <a:ea typeface="Calibri" panose="020F0502020204030204" pitchFamily="34" charset="0"/>
                <a:cs typeface="AppleSystemUIFont"/>
              </a:rPr>
              <a:t>Per quanto sia tremendamente doloroso, il nostro passato non può essere cancellato. Ma se riusciamo ad affrontarlo con coraggio, non siamo costretti a riviverlo</a:t>
            </a:r>
            <a:r>
              <a:rPr lang="it-IT" sz="1100" b="1" dirty="0">
                <a:effectLst/>
                <a:latin typeface="Perpetua Titling MT" panose="02020502060505020804" pitchFamily="18" charset="77"/>
                <a:ea typeface="Calibri" panose="020F0502020204030204" pitchFamily="34" charset="0"/>
                <a:cs typeface="Arial" panose="020B0604020202020204" pitchFamily="34" charset="0"/>
              </a:rPr>
              <a:t>»</a:t>
            </a:r>
            <a:r>
              <a:rPr lang="it-IT" sz="1100" b="1" dirty="0">
                <a:effectLst/>
                <a:latin typeface="Perpetua Titling MT" panose="02020502060505020804" pitchFamily="18" charset="77"/>
                <a:ea typeface="Calibri" panose="020F0502020204030204" pitchFamily="34" charset="0"/>
                <a:cs typeface="AppleSystemUIFont"/>
              </a:rPr>
              <a:t>  </a:t>
            </a:r>
          </a:p>
          <a:p>
            <a:pPr algn="r"/>
            <a:endParaRPr lang="it-IT" sz="1100" b="1" dirty="0">
              <a:latin typeface="Perpetua Titling MT" panose="02020502060505020804" pitchFamily="18" charset="77"/>
              <a:ea typeface="Calibri" panose="020F0502020204030204" pitchFamily="34" charset="0"/>
              <a:cs typeface="AppleSystemUIFont"/>
            </a:endParaRPr>
          </a:p>
          <a:p>
            <a:pPr algn="r"/>
            <a:r>
              <a:rPr lang="it-IT" sz="1100" b="1" dirty="0">
                <a:effectLst/>
                <a:latin typeface="Perpetua Titling MT" panose="02020502060505020804" pitchFamily="18" charset="77"/>
                <a:ea typeface="Calibri" panose="020F0502020204030204" pitchFamily="34" charset="0"/>
                <a:cs typeface="AppleSystemUIFont"/>
              </a:rPr>
              <a:t>M. </a:t>
            </a:r>
            <a:r>
              <a:rPr lang="it-IT" sz="1100" b="1" dirty="0" err="1">
                <a:effectLst/>
                <a:latin typeface="Perpetua Titling MT" panose="02020502060505020804" pitchFamily="18" charset="77"/>
                <a:ea typeface="Calibri" panose="020F0502020204030204" pitchFamily="34" charset="0"/>
                <a:cs typeface="AppleSystemUIFont"/>
              </a:rPr>
              <a:t>Angelou</a:t>
            </a:r>
            <a:endParaRPr lang="it-IT" sz="1100" b="1" dirty="0">
              <a:effectLst/>
              <a:latin typeface="Perpetua Titling MT" panose="02020502060505020804" pitchFamily="18" charset="77"/>
              <a:ea typeface="Calibri" panose="020F0502020204030204" pitchFamily="34" charset="0"/>
              <a:cs typeface="Times New Roman" panose="02020603050405020304" pitchFamily="18" charset="0"/>
            </a:endParaRPr>
          </a:p>
        </p:txBody>
      </p:sp>
      <p:sp>
        <p:nvSpPr>
          <p:cNvPr id="3" name="CasellaDiTesto 2">
            <a:extLst>
              <a:ext uri="{FF2B5EF4-FFF2-40B4-BE49-F238E27FC236}">
                <a16:creationId xmlns:a16="http://schemas.microsoft.com/office/drawing/2014/main" id="{22397DCA-1E3A-200A-798A-DBBFE7AD9494}"/>
              </a:ext>
            </a:extLst>
          </p:cNvPr>
          <p:cNvSpPr txBox="1"/>
          <p:nvPr/>
        </p:nvSpPr>
        <p:spPr>
          <a:xfrm>
            <a:off x="601361" y="2783547"/>
            <a:ext cx="5375189" cy="1754326"/>
          </a:xfrm>
          <a:prstGeom prst="rect">
            <a:avLst/>
          </a:prstGeom>
          <a:noFill/>
        </p:spPr>
        <p:txBody>
          <a:bodyPr wrap="square" rtlCol="0">
            <a:spAutoFit/>
          </a:bodyPr>
          <a:lstStyle/>
          <a:p>
            <a:r>
              <a:rPr lang="it-IT" sz="1800" b="1" dirty="0">
                <a:solidFill>
                  <a:srgbClr val="000000"/>
                </a:solidFill>
                <a:effectLst/>
                <a:latin typeface="Garamond" panose="02020404030301010803" pitchFamily="18" charset="0"/>
                <a:ea typeface="Calibri" panose="020F0502020204030204" pitchFamily="34" charset="0"/>
                <a:cs typeface="AppleSystemUIFont"/>
              </a:rPr>
              <a:t>Le singole esperienze </a:t>
            </a:r>
            <a:r>
              <a:rPr lang="it-IT" sz="1800" dirty="0">
                <a:solidFill>
                  <a:srgbClr val="000000"/>
                </a:solidFill>
                <a:effectLst/>
                <a:latin typeface="Garamond" panose="02020404030301010803" pitchFamily="18" charset="0"/>
                <a:ea typeface="Calibri" panose="020F0502020204030204" pitchFamily="34" charset="0"/>
                <a:cs typeface="AppleSystemUIFont"/>
              </a:rPr>
              <a:t>vengono </a:t>
            </a:r>
            <a:r>
              <a:rPr lang="it-IT" sz="1800" b="1" dirty="0">
                <a:solidFill>
                  <a:srgbClr val="000000"/>
                </a:solidFill>
                <a:effectLst/>
                <a:latin typeface="Garamond" panose="02020404030301010803" pitchFamily="18" charset="0"/>
                <a:ea typeface="Calibri" panose="020F0502020204030204" pitchFamily="34" charset="0"/>
                <a:cs typeface="AppleSystemUIFont"/>
              </a:rPr>
              <a:t>filtrate alla luce di istanze motivazionali</a:t>
            </a:r>
            <a:r>
              <a:rPr lang="it-IT" sz="1800" dirty="0">
                <a:solidFill>
                  <a:srgbClr val="000000"/>
                </a:solidFill>
                <a:effectLst/>
                <a:latin typeface="Garamond" panose="02020404030301010803" pitchFamily="18" charset="0"/>
                <a:ea typeface="Calibri" panose="020F0502020204030204" pitchFamily="34" charset="0"/>
                <a:cs typeface="AppleSystemUIFont"/>
              </a:rPr>
              <a:t> che mutano nel corso dello sviluppo. occorre comprendere come le </a:t>
            </a:r>
            <a:r>
              <a:rPr lang="it-IT" sz="1800" b="1" dirty="0">
                <a:solidFill>
                  <a:srgbClr val="000000"/>
                </a:solidFill>
                <a:effectLst/>
                <a:latin typeface="Garamond" panose="02020404030301010803" pitchFamily="18" charset="0"/>
                <a:ea typeface="Calibri" panose="020F0502020204030204" pitchFamily="34" charset="0"/>
                <a:cs typeface="AppleSystemUIFont"/>
              </a:rPr>
              <a:t>esperienze traumatiche indirizzano le linee di sviluppo della personalità </a:t>
            </a:r>
            <a:r>
              <a:rPr lang="it-IT" sz="1800" dirty="0">
                <a:solidFill>
                  <a:srgbClr val="000000"/>
                </a:solidFill>
                <a:effectLst/>
                <a:latin typeface="Garamond" panose="02020404030301010803" pitchFamily="18" charset="0"/>
                <a:ea typeface="Calibri" panose="020F0502020204030204" pitchFamily="34" charset="0"/>
                <a:cs typeface="AppleSystemUIFont"/>
              </a:rPr>
              <a:t>e danno luogo a specifici schemi di significato, dell'identità e delle relazioni.</a:t>
            </a:r>
            <a:r>
              <a:rPr lang="it-IT" dirty="0">
                <a:effectLst/>
              </a:rPr>
              <a:t> </a:t>
            </a:r>
            <a:endParaRPr lang="it-IT" dirty="0"/>
          </a:p>
        </p:txBody>
      </p:sp>
    </p:spTree>
    <p:extLst>
      <p:ext uri="{BB962C8B-B14F-4D97-AF65-F5344CB8AC3E}">
        <p14:creationId xmlns:p14="http://schemas.microsoft.com/office/powerpoint/2010/main" val="24514001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8DB85E2-4179-4550-916E-9377FE0C74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7D34E51-4763-5991-3E8F-0B3B771784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510164"/>
            <a:ext cx="12192000" cy="3347388"/>
          </a:xfrm>
          <a:prstGeom prst="rect">
            <a:avLst/>
          </a:prstGeom>
          <a:gradFill>
            <a:gsLst>
              <a:gs pos="14000">
                <a:schemeClr val="accent1">
                  <a:lumMod val="60000"/>
                  <a:lumOff val="40000"/>
                  <a:alpha val="0"/>
                </a:schemeClr>
              </a:gs>
              <a:gs pos="100000">
                <a:schemeClr val="accent1">
                  <a:lumMod val="60000"/>
                  <a:lumOff val="4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D54CC1EA-1FFE-2844-B9CD-A8C735A3E287}"/>
              </a:ext>
            </a:extLst>
          </p:cNvPr>
          <p:cNvSpPr>
            <a:spLocks noGrp="1"/>
          </p:cNvSpPr>
          <p:nvPr>
            <p:ph type="title"/>
          </p:nvPr>
        </p:nvSpPr>
        <p:spPr>
          <a:xfrm>
            <a:off x="952500" y="5139614"/>
            <a:ext cx="8867641" cy="1099457"/>
          </a:xfrm>
        </p:spPr>
        <p:txBody>
          <a:bodyPr anchor="t">
            <a:normAutofit/>
          </a:bodyPr>
          <a:lstStyle/>
          <a:p>
            <a:r>
              <a:rPr lang="it-IT" sz="1800" dirty="0"/>
              <a:t>al di </a:t>
            </a:r>
            <a:r>
              <a:rPr lang="it-IT" sz="1800" dirty="0" err="1"/>
              <a:t>lÀ</a:t>
            </a:r>
            <a:r>
              <a:rPr lang="it-IT" sz="1800" dirty="0"/>
              <a:t> del trauma</a:t>
            </a:r>
            <a:br>
              <a:rPr lang="it-IT" sz="1800" dirty="0"/>
            </a:br>
            <a:br>
              <a:rPr lang="it-IT" sz="1400" b="0" dirty="0"/>
            </a:br>
            <a:r>
              <a:rPr lang="it-IT" sz="1400" b="0" dirty="0"/>
              <a:t>DOCENTE: </a:t>
            </a:r>
            <a:r>
              <a:rPr lang="it-IT" sz="1400" dirty="0"/>
              <a:t>CAPELLI GRETA</a:t>
            </a:r>
          </a:p>
        </p:txBody>
      </p:sp>
      <p:cxnSp>
        <p:nvCxnSpPr>
          <p:cNvPr id="12" name="Straight Connector 11">
            <a:extLst>
              <a:ext uri="{FF2B5EF4-FFF2-40B4-BE49-F238E27FC236}">
                <a16:creationId xmlns:a16="http://schemas.microsoft.com/office/drawing/2014/main" id="{B36DB69B-FB79-D410-9F1D-C6A08436BEE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86890" y="4838743"/>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4" name="CasellaDiTesto 3">
            <a:extLst>
              <a:ext uri="{FF2B5EF4-FFF2-40B4-BE49-F238E27FC236}">
                <a16:creationId xmlns:a16="http://schemas.microsoft.com/office/drawing/2014/main" id="{187056C8-3CE2-1383-D387-4980FFF07FBD}"/>
              </a:ext>
            </a:extLst>
          </p:cNvPr>
          <p:cNvSpPr txBox="1"/>
          <p:nvPr/>
        </p:nvSpPr>
        <p:spPr>
          <a:xfrm>
            <a:off x="601361" y="722062"/>
            <a:ext cx="4946823" cy="1601977"/>
          </a:xfrm>
          <a:prstGeom prst="rect">
            <a:avLst/>
          </a:prstGeom>
          <a:noFill/>
        </p:spPr>
        <p:txBody>
          <a:bodyPr wrap="square" rtlCol="0">
            <a:spAutoFit/>
          </a:bodyPr>
          <a:lstStyle/>
          <a:p>
            <a:pPr algn="just">
              <a:lnSpc>
                <a:spcPct val="115000"/>
              </a:lnSpc>
            </a:pPr>
            <a:r>
              <a:rPr lang="it-IT" sz="1800" dirty="0">
                <a:effectLst/>
                <a:latin typeface="Garamond" panose="02020404030301010803" pitchFamily="18" charset="0"/>
                <a:ea typeface="Calibri" panose="020F0502020204030204" pitchFamily="34" charset="0"/>
                <a:cs typeface="AppleSystemUIFont"/>
              </a:rPr>
              <a:t>La “narrazione del sé” e la “narrazione intrusiva di origine traumatica”: una teoria psicodinamica al trattamento del trauma </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r>
              <a:rPr lang="it-IT" sz="1800" b="1" dirty="0">
                <a:effectLst/>
                <a:latin typeface="Garamond" panose="02020404030301010803" pitchFamily="18" charset="0"/>
                <a:ea typeface="Calibri" panose="020F0502020204030204" pitchFamily="34" charset="0"/>
                <a:cs typeface="AppleSystemUIFont"/>
              </a:rPr>
              <a:t>Possiamo considerare il sé come un genere di narrazione?</a:t>
            </a:r>
            <a:r>
              <a:rPr lang="it-IT" sz="1800" dirty="0">
                <a:effectLst/>
                <a:latin typeface="Garamond" panose="02020404030301010803" pitchFamily="18" charset="0"/>
                <a:ea typeface="Calibri" panose="020F0502020204030204" pitchFamily="34" charset="0"/>
                <a:cs typeface="AppleSystemUIFont"/>
              </a:rPr>
              <a:t> </a:t>
            </a:r>
            <a:endParaRPr lang="it-IT" sz="1400" dirty="0"/>
          </a:p>
        </p:txBody>
      </p:sp>
      <p:sp>
        <p:nvSpPr>
          <p:cNvPr id="5" name="CasellaDiTesto 4">
            <a:extLst>
              <a:ext uri="{FF2B5EF4-FFF2-40B4-BE49-F238E27FC236}">
                <a16:creationId xmlns:a16="http://schemas.microsoft.com/office/drawing/2014/main" id="{C0F08DEB-C167-A652-3038-04A5E4D07E83}"/>
              </a:ext>
            </a:extLst>
          </p:cNvPr>
          <p:cNvSpPr txBox="1"/>
          <p:nvPr/>
        </p:nvSpPr>
        <p:spPr>
          <a:xfrm>
            <a:off x="6516130" y="735227"/>
            <a:ext cx="4707924" cy="3262047"/>
          </a:xfrm>
          <a:prstGeom prst="rect">
            <a:avLst/>
          </a:prstGeom>
          <a:noFill/>
        </p:spPr>
        <p:txBody>
          <a:bodyPr wrap="square" rtlCol="0">
            <a:spAutoFit/>
          </a:bodyPr>
          <a:lstStyle/>
          <a:p>
            <a:pPr algn="just">
              <a:lnSpc>
                <a:spcPct val="115000"/>
              </a:lnSpc>
            </a:pPr>
            <a:r>
              <a:rPr lang="it-IT" sz="1800" b="1" dirty="0">
                <a:effectLst/>
                <a:latin typeface="Garamond" panose="02020404030301010803" pitchFamily="18" charset="0"/>
                <a:ea typeface="Calibri" panose="020F0502020204030204" pitchFamily="34" charset="0"/>
                <a:cs typeface="AppleSystemUIFont"/>
              </a:rPr>
              <a:t>La memoria raccoglie gli innumerevoli fenomeni della nostra esistenza in un tutto unico</a:t>
            </a:r>
            <a:r>
              <a:rPr lang="it-IT" sz="1800" dirty="0">
                <a:effectLst/>
                <a:latin typeface="Garamond" panose="02020404030301010803" pitchFamily="18" charset="0"/>
                <a:ea typeface="Calibri" panose="020F0502020204030204" pitchFamily="34" charset="0"/>
                <a:cs typeface="AppleSystemUIFont"/>
              </a:rPr>
              <a:t>; la nostra coscienza si frammenta in tanti pezzi quanti sono i secondi che abbiamo vissuto, se non fosse per la forza unificante della </a:t>
            </a:r>
            <a:r>
              <a:rPr lang="it-IT" sz="1800" b="1" dirty="0">
                <a:effectLst/>
                <a:latin typeface="Garamond" panose="02020404030301010803" pitchFamily="18" charset="0"/>
                <a:ea typeface="Calibri" panose="020F0502020204030204" pitchFamily="34" charset="0"/>
                <a:cs typeface="AppleSystemUIFont"/>
              </a:rPr>
              <a:t>memoria</a:t>
            </a:r>
            <a:r>
              <a:rPr lang="it-IT" sz="1800" dirty="0">
                <a:effectLst/>
                <a:latin typeface="Garamond" panose="02020404030301010803" pitchFamily="18" charset="0"/>
                <a:ea typeface="Calibri" panose="020F0502020204030204" pitchFamily="34" charset="0"/>
                <a:cs typeface="AppleSystemUIFont"/>
              </a:rPr>
              <a:t>.</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pPr>
            <a:r>
              <a:rPr lang="it-IT" sz="1800" dirty="0">
                <a:effectLst/>
                <a:latin typeface="Garamond" panose="02020404030301010803" pitchFamily="18" charset="0"/>
                <a:ea typeface="Calibri" panose="020F0502020204030204" pitchFamily="34" charset="0"/>
                <a:cs typeface="AppleSystemUIFont"/>
              </a:rPr>
              <a:t>Questi rilievi indicano che </a:t>
            </a:r>
            <a:r>
              <a:rPr lang="it-IT" sz="1800" b="1" dirty="0">
                <a:effectLst/>
                <a:latin typeface="Garamond" panose="02020404030301010803" pitchFamily="18" charset="0"/>
                <a:ea typeface="Calibri" panose="020F0502020204030204" pitchFamily="34" charset="0"/>
                <a:cs typeface="AppleSystemUIFont"/>
              </a:rPr>
              <a:t>la memoria, unifica la moltitudine di atomi dei dati dell'esperienza, presenti e passati, che costituiscono il fluire della vita interiore: il sé</a:t>
            </a:r>
            <a:r>
              <a:rPr lang="it-IT" sz="1800" dirty="0">
                <a:effectLst/>
                <a:latin typeface="Garamond" panose="02020404030301010803" pitchFamily="18" charset="0"/>
                <a:ea typeface="Calibri" panose="020F0502020204030204" pitchFamily="34" charset="0"/>
                <a:cs typeface="AppleSystemUIFont"/>
              </a:rPr>
              <a:t>. </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CasellaDiTesto 2">
            <a:extLst>
              <a:ext uri="{FF2B5EF4-FFF2-40B4-BE49-F238E27FC236}">
                <a16:creationId xmlns:a16="http://schemas.microsoft.com/office/drawing/2014/main" id="{22397DCA-1E3A-200A-798A-DBBFE7AD9494}"/>
              </a:ext>
            </a:extLst>
          </p:cNvPr>
          <p:cNvSpPr txBox="1"/>
          <p:nvPr/>
        </p:nvSpPr>
        <p:spPr>
          <a:xfrm>
            <a:off x="601361" y="2469569"/>
            <a:ext cx="5375189" cy="1477328"/>
          </a:xfrm>
          <a:prstGeom prst="rect">
            <a:avLst/>
          </a:prstGeom>
          <a:noFill/>
        </p:spPr>
        <p:txBody>
          <a:bodyPr wrap="square" rtlCol="0">
            <a:spAutoFit/>
          </a:bodyPr>
          <a:lstStyle/>
          <a:p>
            <a:r>
              <a:rPr lang="it-IT" sz="1800" dirty="0">
                <a:effectLst/>
                <a:latin typeface="Garamond" panose="02020404030301010803" pitchFamily="18" charset="0"/>
                <a:ea typeface="Calibri" panose="020F0502020204030204" pitchFamily="34" charset="0"/>
                <a:cs typeface="AppleSystemUIFont"/>
              </a:rPr>
              <a:t>Il compito terapeutico è quello di aiutare il paziente alla creazione di </a:t>
            </a:r>
            <a:r>
              <a:rPr lang="it-IT" sz="1800" b="1" dirty="0">
                <a:effectLst/>
                <a:latin typeface="Garamond" panose="02020404030301010803" pitchFamily="18" charset="0"/>
                <a:ea typeface="Calibri" panose="020F0502020204030204" pitchFamily="34" charset="0"/>
                <a:cs typeface="AppleSystemUIFont"/>
              </a:rPr>
              <a:t>una narrazione che sia una più genuina manifestazione del sé</a:t>
            </a:r>
            <a:r>
              <a:rPr lang="it-IT" sz="1800" dirty="0">
                <a:effectLst/>
                <a:latin typeface="Garamond" panose="02020404030301010803" pitchFamily="18" charset="0"/>
                <a:ea typeface="Calibri" panose="020F0502020204030204" pitchFamily="34" charset="0"/>
                <a:cs typeface="AppleSystemUIFont"/>
              </a:rPr>
              <a:t>.</a:t>
            </a:r>
            <a:r>
              <a:rPr lang="it-IT" dirty="0">
                <a:effectLst/>
              </a:rPr>
              <a:t> </a:t>
            </a:r>
          </a:p>
          <a:p>
            <a:r>
              <a:rPr lang="it-IT" sz="1800" dirty="0">
                <a:effectLst/>
                <a:latin typeface="Garamond" panose="02020404030301010803" pitchFamily="18" charset="0"/>
                <a:ea typeface="Calibri" panose="020F0502020204030204" pitchFamily="34" charset="0"/>
                <a:cs typeface="AppleSystemUIFont"/>
              </a:rPr>
              <a:t>Il fine terapeutico è quello di scoprire e mettere a nudo i lineamenti descritti da B. </a:t>
            </a:r>
            <a:r>
              <a:rPr lang="it-IT" sz="1800" dirty="0" err="1">
                <a:effectLst/>
                <a:latin typeface="Garamond" panose="02020404030301010803" pitchFamily="18" charset="0"/>
                <a:ea typeface="Calibri" panose="020F0502020204030204" pitchFamily="34" charset="0"/>
                <a:cs typeface="AppleSystemUIFont"/>
              </a:rPr>
              <a:t>Brandchaft</a:t>
            </a:r>
            <a:r>
              <a:rPr lang="it-IT" sz="1800" dirty="0">
                <a:effectLst/>
                <a:latin typeface="Garamond" panose="02020404030301010803" pitchFamily="18" charset="0"/>
                <a:ea typeface="Calibri" panose="020F0502020204030204" pitchFamily="34" charset="0"/>
                <a:cs typeface="AppleSystemUIFont"/>
              </a:rPr>
              <a:t> (1993): </a:t>
            </a:r>
          </a:p>
        </p:txBody>
      </p:sp>
      <p:sp>
        <p:nvSpPr>
          <p:cNvPr id="6" name="CasellaDiTesto 5">
            <a:extLst>
              <a:ext uri="{FF2B5EF4-FFF2-40B4-BE49-F238E27FC236}">
                <a16:creationId xmlns:a16="http://schemas.microsoft.com/office/drawing/2014/main" id="{04C2AB76-45AD-A271-B6E1-6602E8E1563F}"/>
              </a:ext>
            </a:extLst>
          </p:cNvPr>
          <p:cNvSpPr txBox="1"/>
          <p:nvPr/>
        </p:nvSpPr>
        <p:spPr>
          <a:xfrm>
            <a:off x="601361" y="4092427"/>
            <a:ext cx="7515006" cy="369332"/>
          </a:xfrm>
          <a:prstGeom prst="rect">
            <a:avLst/>
          </a:prstGeom>
          <a:noFill/>
        </p:spPr>
        <p:txBody>
          <a:bodyPr wrap="none" rtlCol="0">
            <a:spAutoFit/>
          </a:bodyPr>
          <a:lstStyle/>
          <a:p>
            <a:r>
              <a:rPr lang="it-IT" sz="1800" b="1" dirty="0">
                <a:effectLst/>
                <a:latin typeface="Garamond" panose="02020404030301010803" pitchFamily="18" charset="0"/>
                <a:ea typeface="Calibri" panose="020F0502020204030204" pitchFamily="34" charset="0"/>
                <a:cs typeface="AppleSystemUIFont"/>
              </a:rPr>
              <a:t>promuoverne l'integrazione nel più maturo sistema della narrazione del sé.</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368212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8DB85E2-4179-4550-916E-9377FE0C74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7D34E51-4763-5991-3E8F-0B3B771784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510164"/>
            <a:ext cx="12192000" cy="3347388"/>
          </a:xfrm>
          <a:prstGeom prst="rect">
            <a:avLst/>
          </a:prstGeom>
          <a:gradFill>
            <a:gsLst>
              <a:gs pos="14000">
                <a:schemeClr val="accent1">
                  <a:lumMod val="60000"/>
                  <a:lumOff val="40000"/>
                  <a:alpha val="0"/>
                </a:schemeClr>
              </a:gs>
              <a:gs pos="100000">
                <a:schemeClr val="accent1">
                  <a:lumMod val="60000"/>
                  <a:lumOff val="4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D54CC1EA-1FFE-2844-B9CD-A8C735A3E287}"/>
              </a:ext>
            </a:extLst>
          </p:cNvPr>
          <p:cNvSpPr>
            <a:spLocks noGrp="1"/>
          </p:cNvSpPr>
          <p:nvPr>
            <p:ph type="title"/>
          </p:nvPr>
        </p:nvSpPr>
        <p:spPr>
          <a:xfrm>
            <a:off x="952500" y="5139614"/>
            <a:ext cx="8867641" cy="1099457"/>
          </a:xfrm>
        </p:spPr>
        <p:txBody>
          <a:bodyPr anchor="t">
            <a:normAutofit/>
          </a:bodyPr>
          <a:lstStyle/>
          <a:p>
            <a:r>
              <a:rPr lang="it-IT" sz="1800" dirty="0"/>
              <a:t>al di </a:t>
            </a:r>
            <a:r>
              <a:rPr lang="it-IT" sz="1800" dirty="0" err="1"/>
              <a:t>lÀ</a:t>
            </a:r>
            <a:r>
              <a:rPr lang="it-IT" sz="1800" dirty="0"/>
              <a:t> del trauma</a:t>
            </a:r>
            <a:br>
              <a:rPr lang="it-IT" sz="1800" dirty="0"/>
            </a:br>
            <a:br>
              <a:rPr lang="it-IT" sz="1400" b="0" dirty="0"/>
            </a:br>
            <a:r>
              <a:rPr lang="it-IT" sz="1400" b="0" dirty="0"/>
              <a:t>DOCENTE: </a:t>
            </a:r>
            <a:r>
              <a:rPr lang="it-IT" sz="1400" dirty="0"/>
              <a:t>CAPELLI GRETA</a:t>
            </a:r>
          </a:p>
        </p:txBody>
      </p:sp>
      <p:cxnSp>
        <p:nvCxnSpPr>
          <p:cNvPr id="12" name="Straight Connector 11">
            <a:extLst>
              <a:ext uri="{FF2B5EF4-FFF2-40B4-BE49-F238E27FC236}">
                <a16:creationId xmlns:a16="http://schemas.microsoft.com/office/drawing/2014/main" id="{B36DB69B-FB79-D410-9F1D-C6A08436BEE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86890" y="4838743"/>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4" name="CasellaDiTesto 3">
            <a:extLst>
              <a:ext uri="{FF2B5EF4-FFF2-40B4-BE49-F238E27FC236}">
                <a16:creationId xmlns:a16="http://schemas.microsoft.com/office/drawing/2014/main" id="{187056C8-3CE2-1383-D387-4980FFF07FBD}"/>
              </a:ext>
            </a:extLst>
          </p:cNvPr>
          <p:cNvSpPr txBox="1"/>
          <p:nvPr/>
        </p:nvSpPr>
        <p:spPr>
          <a:xfrm>
            <a:off x="601361" y="735227"/>
            <a:ext cx="4946823" cy="1670201"/>
          </a:xfrm>
          <a:prstGeom prst="rect">
            <a:avLst/>
          </a:prstGeom>
          <a:noFill/>
        </p:spPr>
        <p:txBody>
          <a:bodyPr wrap="square" rtlCol="0">
            <a:spAutoFit/>
          </a:bodyPr>
          <a:lstStyle/>
          <a:p>
            <a:pPr algn="just">
              <a:lnSpc>
                <a:spcPct val="115000"/>
              </a:lnSpc>
            </a:pPr>
            <a:r>
              <a:rPr lang="it-IT" sz="1800" b="1" dirty="0">
                <a:effectLst/>
                <a:latin typeface="Garamond" panose="02020404030301010803" pitchFamily="18" charset="0"/>
                <a:ea typeface="Calibri" panose="020F0502020204030204" pitchFamily="34" charset="0"/>
                <a:cs typeface="AppleSystemUIFont"/>
              </a:rPr>
              <a:t>«Il sé come flusso di coscienza</a:t>
            </a:r>
            <a:r>
              <a:rPr lang="it-IT" sz="1800" dirty="0">
                <a:effectLst/>
                <a:latin typeface="Garamond" panose="02020404030301010803" pitchFamily="18" charset="0"/>
                <a:ea typeface="Calibri" panose="020F0502020204030204" pitchFamily="34" charset="0"/>
                <a:cs typeface="AppleSystemUIFont"/>
              </a:rPr>
              <a:t> </a:t>
            </a:r>
            <a:r>
              <a:rPr lang="it-IT" sz="1800" b="1" dirty="0">
                <a:effectLst/>
                <a:latin typeface="Garamond" panose="02020404030301010803" pitchFamily="18" charset="0"/>
                <a:ea typeface="Calibri" panose="020F0502020204030204" pitchFamily="34" charset="0"/>
                <a:cs typeface="AppleSystemUIFont"/>
              </a:rPr>
              <a:t>non è, nell’esperienza ordinaria, una narrazione</a:t>
            </a:r>
            <a:r>
              <a:rPr lang="it-IT" b="1" dirty="0">
                <a:effectLst/>
                <a:latin typeface="Garamond" panose="02020404030301010803" pitchFamily="18" charset="0"/>
                <a:ea typeface="Calibri" panose="020F0502020204030204" pitchFamily="34" charset="0"/>
                <a:cs typeface="AppleSystemUIFont"/>
              </a:rPr>
              <a:t>»</a:t>
            </a:r>
          </a:p>
          <a:p>
            <a:pPr algn="just">
              <a:lnSpc>
                <a:spcPct val="115000"/>
              </a:lnSpc>
            </a:pPr>
            <a:r>
              <a:rPr lang="it-IT" sz="1800" dirty="0">
                <a:effectLst/>
                <a:latin typeface="Garamond" panose="02020404030301010803" pitchFamily="18" charset="0"/>
                <a:ea typeface="Calibri" panose="020F0502020204030204" pitchFamily="34" charset="0"/>
                <a:cs typeface="AppleSystemUIFont"/>
              </a:rPr>
              <a:t>I traumi non sono ricordati come avvenimenti, ma come una forma di</a:t>
            </a:r>
            <a:r>
              <a:rPr lang="it-IT" sz="1800" b="1" dirty="0">
                <a:effectLst/>
                <a:latin typeface="Garamond" panose="02020404030301010803" pitchFamily="18" charset="0"/>
                <a:ea typeface="Calibri" panose="020F0502020204030204" pitchFamily="34" charset="0"/>
                <a:cs typeface="AppleSystemUIFont"/>
              </a:rPr>
              <a:t> </a:t>
            </a:r>
            <a:r>
              <a:rPr lang="it-IT" sz="1800" dirty="0">
                <a:effectLst/>
                <a:latin typeface="Garamond" panose="02020404030301010803" pitchFamily="18" charset="0"/>
                <a:ea typeface="Calibri" panose="020F0502020204030204" pitchFamily="34" charset="0"/>
                <a:cs typeface="AppleSystemUIFont"/>
              </a:rPr>
              <a:t>"</a:t>
            </a:r>
            <a:r>
              <a:rPr lang="it-IT" sz="1800" b="1" dirty="0">
                <a:effectLst/>
                <a:latin typeface="Garamond" panose="02020404030301010803" pitchFamily="18" charset="0"/>
                <a:ea typeface="Calibri" panose="020F0502020204030204" pitchFamily="34" charset="0"/>
                <a:cs typeface="AppleSystemUIFont"/>
              </a:rPr>
              <a:t>conoscenza" di caratteristiche negative del sé</a:t>
            </a:r>
            <a:r>
              <a:rPr lang="it-IT" sz="1800" dirty="0">
                <a:effectLst/>
                <a:latin typeface="Garamond" panose="02020404030301010803" pitchFamily="18" charset="0"/>
                <a:ea typeface="Calibri" panose="020F0502020204030204" pitchFamily="34" charset="0"/>
                <a:cs typeface="AppleSystemUIFont"/>
              </a:rPr>
              <a:t>. </a:t>
            </a:r>
            <a:endParaRPr lang="it-IT" sz="1400" b="1" dirty="0">
              <a:latin typeface="Garamond" panose="02020404030301010803" pitchFamily="18" charset="0"/>
            </a:endParaRPr>
          </a:p>
        </p:txBody>
      </p:sp>
      <p:sp>
        <p:nvSpPr>
          <p:cNvPr id="5" name="CasellaDiTesto 4">
            <a:extLst>
              <a:ext uri="{FF2B5EF4-FFF2-40B4-BE49-F238E27FC236}">
                <a16:creationId xmlns:a16="http://schemas.microsoft.com/office/drawing/2014/main" id="{C0F08DEB-C167-A652-3038-04A5E4D07E83}"/>
              </a:ext>
            </a:extLst>
          </p:cNvPr>
          <p:cNvSpPr txBox="1"/>
          <p:nvPr/>
        </p:nvSpPr>
        <p:spPr>
          <a:xfrm>
            <a:off x="6516130" y="735227"/>
            <a:ext cx="4707924" cy="2943498"/>
          </a:xfrm>
          <a:prstGeom prst="rect">
            <a:avLst/>
          </a:prstGeom>
          <a:noFill/>
        </p:spPr>
        <p:txBody>
          <a:bodyPr wrap="square" rtlCol="0">
            <a:spAutoFit/>
          </a:bodyPr>
          <a:lstStyle/>
          <a:p>
            <a:pPr algn="just">
              <a:lnSpc>
                <a:spcPct val="115000"/>
              </a:lnSpc>
            </a:pPr>
            <a:r>
              <a:rPr lang="it-IT" sz="1800" dirty="0" err="1">
                <a:effectLst/>
                <a:latin typeface="Garamond" panose="02020404030301010803" pitchFamily="18" charset="0"/>
                <a:ea typeface="Calibri" panose="020F0502020204030204" pitchFamily="34" charset="0"/>
                <a:cs typeface="AppleSystemUIFont"/>
              </a:rPr>
              <a:t>Tulving</a:t>
            </a:r>
            <a:r>
              <a:rPr lang="it-IT" sz="1800" dirty="0">
                <a:effectLst/>
                <a:latin typeface="Garamond" panose="02020404030301010803" pitchFamily="18" charset="0"/>
                <a:ea typeface="Calibri" panose="020F0502020204030204" pitchFamily="34" charset="0"/>
                <a:cs typeface="AppleSystemUIFont"/>
              </a:rPr>
              <a:t> (1985) lo ha definito </a:t>
            </a:r>
            <a:r>
              <a:rPr lang="it-IT" sz="1800" b="1" dirty="0" err="1">
                <a:effectLst/>
                <a:latin typeface="Garamond" panose="02020404030301010803" pitchFamily="18" charset="0"/>
                <a:ea typeface="Calibri" panose="020F0502020204030204" pitchFamily="34" charset="0"/>
                <a:cs typeface="AppleSystemUIFont"/>
              </a:rPr>
              <a:t>autonoesi</a:t>
            </a:r>
            <a:r>
              <a:rPr lang="it-IT" sz="1800" dirty="0">
                <a:effectLst/>
                <a:latin typeface="Garamond" panose="02020404030301010803" pitchFamily="18" charset="0"/>
                <a:ea typeface="Calibri" panose="020F0502020204030204" pitchFamily="34" charset="0"/>
                <a:cs typeface="AppleSystemUIFont"/>
              </a:rPr>
              <a:t>. Visto che in questo caso la "</a:t>
            </a:r>
            <a:r>
              <a:rPr lang="it-IT" sz="1800" b="1" dirty="0">
                <a:effectLst/>
                <a:latin typeface="Garamond" panose="02020404030301010803" pitchFamily="18" charset="0"/>
                <a:ea typeface="Calibri" panose="020F0502020204030204" pitchFamily="34" charset="0"/>
                <a:cs typeface="AppleSystemUIFont"/>
              </a:rPr>
              <a:t>noesi</a:t>
            </a:r>
            <a:r>
              <a:rPr lang="it-IT" sz="1800" dirty="0">
                <a:effectLst/>
                <a:latin typeface="Garamond" panose="02020404030301010803" pitchFamily="18" charset="0"/>
                <a:ea typeface="Calibri" panose="020F0502020204030204" pitchFamily="34" charset="0"/>
                <a:cs typeface="AppleSystemUIFont"/>
              </a:rPr>
              <a:t>" si riferisce all'</a:t>
            </a:r>
            <a:r>
              <a:rPr lang="it-IT" sz="1800" b="1" dirty="0">
                <a:effectLst/>
                <a:latin typeface="Garamond" panose="02020404030301010803" pitchFamily="18" charset="0"/>
                <a:ea typeface="Calibri" panose="020F0502020204030204" pitchFamily="34" charset="0"/>
                <a:cs typeface="AppleSystemUIFont"/>
              </a:rPr>
              <a:t>attività mentale</a:t>
            </a:r>
            <a:r>
              <a:rPr lang="it-IT" sz="1800" dirty="0">
                <a:effectLst/>
                <a:latin typeface="Garamond" panose="02020404030301010803" pitchFamily="18" charset="0"/>
                <a:ea typeface="Calibri" panose="020F0502020204030204" pitchFamily="34" charset="0"/>
                <a:cs typeface="AppleSystemUIFont"/>
              </a:rPr>
              <a:t>, </a:t>
            </a:r>
            <a:r>
              <a:rPr lang="it-IT" sz="1800" dirty="0" err="1">
                <a:effectLst/>
                <a:latin typeface="Garamond" panose="02020404030301010803" pitchFamily="18" charset="0"/>
                <a:ea typeface="Calibri" panose="020F0502020204030204" pitchFamily="34" charset="0"/>
                <a:cs typeface="AppleSystemUIFont"/>
              </a:rPr>
              <a:t>autonoesi</a:t>
            </a:r>
            <a:r>
              <a:rPr lang="it-IT" sz="1800" dirty="0">
                <a:effectLst/>
                <a:latin typeface="Garamond" panose="02020404030301010803" pitchFamily="18" charset="0"/>
                <a:ea typeface="Calibri" panose="020F0502020204030204" pitchFamily="34" charset="0"/>
                <a:cs typeface="AppleSystemUIFont"/>
              </a:rPr>
              <a:t> significa la </a:t>
            </a:r>
            <a:r>
              <a:rPr lang="it-IT" sz="1800" b="1" dirty="0">
                <a:effectLst/>
                <a:latin typeface="Garamond" panose="02020404030301010803" pitchFamily="18" charset="0"/>
                <a:ea typeface="Calibri" panose="020F0502020204030204" pitchFamily="34" charset="0"/>
                <a:cs typeface="AppleSystemUIFont"/>
              </a:rPr>
              <a:t>consapevolezza di questa attività</a:t>
            </a:r>
            <a:r>
              <a:rPr lang="it-IT" sz="1800" dirty="0">
                <a:effectLst/>
                <a:latin typeface="Garamond" panose="02020404030301010803" pitchFamily="18" charset="0"/>
                <a:ea typeface="Calibri" panose="020F0502020204030204" pitchFamily="34" charset="0"/>
                <a:cs typeface="AppleSystemUIFont"/>
              </a:rPr>
              <a:t>. La memoria semantica è "noetica", essa concerne l'informazione, ma non la consapevolezza del modo in cui essa è raggiunta</a:t>
            </a:r>
            <a:r>
              <a:rPr lang="it-IT" sz="1800" dirty="0">
                <a:latin typeface="Garamond" panose="02020404030301010803" pitchFamily="18" charset="0"/>
                <a:ea typeface="Calibri" panose="020F0502020204030204" pitchFamily="34" charset="0"/>
                <a:cs typeface="AppleSystemUIFont"/>
              </a:rPr>
              <a:t>.</a:t>
            </a:r>
          </a:p>
          <a:p>
            <a:pPr algn="just">
              <a:lnSpc>
                <a:spcPct val="115000"/>
              </a:lnSpc>
            </a:pPr>
            <a:endParaRPr lang="it-IT" dirty="0">
              <a:effectLst/>
              <a:latin typeface="Garamond" panose="02020404030301010803" pitchFamily="18" charset="0"/>
              <a:ea typeface="Calibri" panose="020F0502020204030204" pitchFamily="34" charset="0"/>
              <a:cs typeface="Times New Roman" panose="02020603050405020304" pitchFamily="18" charset="0"/>
            </a:endParaRPr>
          </a:p>
          <a:p>
            <a:pPr algn="just">
              <a:lnSpc>
                <a:spcPct val="115000"/>
              </a:lnSpc>
            </a:pPr>
            <a:r>
              <a:rPr lang="it-IT" dirty="0">
                <a:latin typeface="Garamond" panose="02020404030301010803" pitchFamily="18" charset="0"/>
                <a:ea typeface="Calibri" panose="020F0502020204030204" pitchFamily="34" charset="0"/>
                <a:cs typeface="AppleSystemUIFont"/>
              </a:rPr>
              <a:t>I</a:t>
            </a:r>
            <a:r>
              <a:rPr lang="it-IT" sz="1800" dirty="0">
                <a:effectLst/>
                <a:latin typeface="Garamond" panose="02020404030301010803" pitchFamily="18" charset="0"/>
                <a:ea typeface="Calibri" panose="020F0502020204030204" pitchFamily="34" charset="0"/>
                <a:cs typeface="AppleSystemUIFont"/>
              </a:rPr>
              <a:t>l fine della terapia è quello di </a:t>
            </a:r>
            <a:r>
              <a:rPr lang="it-IT" sz="1800" b="1" dirty="0">
                <a:effectLst/>
                <a:latin typeface="Garamond" panose="02020404030301010803" pitchFamily="18" charset="0"/>
                <a:ea typeface="Calibri" panose="020F0502020204030204" pitchFamily="34" charset="0"/>
                <a:cs typeface="AppleSystemUIFont"/>
              </a:rPr>
              <a:t>far diventare ciò che è «</a:t>
            </a:r>
            <a:r>
              <a:rPr lang="it-IT" b="1" dirty="0">
                <a:latin typeface="Garamond" panose="02020404030301010803" pitchFamily="18" charset="0"/>
                <a:ea typeface="Calibri" panose="020F0502020204030204" pitchFamily="34" charset="0"/>
                <a:cs typeface="AppleSystemUIFont"/>
              </a:rPr>
              <a:t> </a:t>
            </a:r>
            <a:r>
              <a:rPr lang="it-IT" sz="1800" b="1" dirty="0">
                <a:effectLst/>
                <a:latin typeface="Garamond" panose="02020404030301010803" pitchFamily="18" charset="0"/>
                <a:ea typeface="Calibri" panose="020F0502020204030204" pitchFamily="34" charset="0"/>
                <a:cs typeface="AppleSystemUIFont"/>
              </a:rPr>
              <a:t>noetico»  </a:t>
            </a:r>
            <a:r>
              <a:rPr lang="it-IT" b="1" dirty="0">
                <a:latin typeface="Garamond" panose="02020404030301010803" pitchFamily="18" charset="0"/>
                <a:ea typeface="Calibri" panose="020F0502020204030204" pitchFamily="34" charset="0"/>
                <a:cs typeface="AppleSystemUIFont"/>
              </a:rPr>
              <a:t>in  «</a:t>
            </a:r>
            <a:r>
              <a:rPr lang="it-IT" sz="1800" b="1" dirty="0" err="1">
                <a:effectLst/>
                <a:latin typeface="Garamond" panose="02020404030301010803" pitchFamily="18" charset="0"/>
                <a:ea typeface="Calibri" panose="020F0502020204030204" pitchFamily="34" charset="0"/>
                <a:cs typeface="AppleSystemUIFont"/>
              </a:rPr>
              <a:t>autonoetico</a:t>
            </a:r>
            <a:r>
              <a:rPr lang="it-IT" b="1" dirty="0">
                <a:latin typeface="Garamond" panose="02020404030301010803" pitchFamily="18" charset="0"/>
                <a:ea typeface="Calibri" panose="020F0502020204030204" pitchFamily="34" charset="0"/>
                <a:cs typeface="AppleSystemUIFont"/>
              </a:rPr>
              <a:t>» </a:t>
            </a:r>
            <a:r>
              <a:rPr lang="it-IT" sz="1800" dirty="0">
                <a:effectLst/>
                <a:latin typeface="Garamond" panose="02020404030301010803" pitchFamily="18" charset="0"/>
                <a:ea typeface="Calibri" panose="020F0502020204030204" pitchFamily="34" charset="0"/>
                <a:cs typeface="AppleSystemUIFont"/>
              </a:rPr>
              <a:t> </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CasellaDiTesto 5">
            <a:extLst>
              <a:ext uri="{FF2B5EF4-FFF2-40B4-BE49-F238E27FC236}">
                <a16:creationId xmlns:a16="http://schemas.microsoft.com/office/drawing/2014/main" id="{04C2AB76-45AD-A271-B6E1-6602E8E1563F}"/>
              </a:ext>
            </a:extLst>
          </p:cNvPr>
          <p:cNvSpPr txBox="1"/>
          <p:nvPr/>
        </p:nvSpPr>
        <p:spPr>
          <a:xfrm>
            <a:off x="601361" y="4092427"/>
            <a:ext cx="9938490" cy="369332"/>
          </a:xfrm>
          <a:prstGeom prst="rect">
            <a:avLst/>
          </a:prstGeom>
          <a:noFill/>
        </p:spPr>
        <p:txBody>
          <a:bodyPr wrap="none" rtlCol="0">
            <a:spAutoFit/>
          </a:bodyPr>
          <a:lstStyle/>
          <a:p>
            <a:r>
              <a:rPr lang="it-IT" sz="1800" b="1" dirty="0">
                <a:effectLst/>
                <a:latin typeface="Garamond" panose="02020404030301010803" pitchFamily="18" charset="0"/>
                <a:ea typeface="Calibri" panose="020F0502020204030204" pitchFamily="34" charset="0"/>
                <a:cs typeface="AppleSystemUIFont"/>
              </a:rPr>
              <a:t>uno dei principali compiti terapeutici sarà di integrare il sistema maligno nella coscienza ordinaria</a:t>
            </a:r>
            <a:r>
              <a:rPr lang="it-IT" dirty="0">
                <a:effectLst/>
              </a:rPr>
              <a:t> </a:t>
            </a:r>
            <a:r>
              <a:rPr lang="it-IT" sz="1800" b="1" dirty="0">
                <a:effectLst/>
                <a:latin typeface="Garamond" panose="02020404030301010803" pitchFamily="18" charset="0"/>
                <a:ea typeface="Calibri" panose="020F0502020204030204" pitchFamily="34" charset="0"/>
                <a:cs typeface="AppleSystemUIFont"/>
              </a:rPr>
              <a:t>.</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CasellaDiTesto 6">
            <a:extLst>
              <a:ext uri="{FF2B5EF4-FFF2-40B4-BE49-F238E27FC236}">
                <a16:creationId xmlns:a16="http://schemas.microsoft.com/office/drawing/2014/main" id="{0ED78931-88AB-89E6-752B-AE73B9A63E83}"/>
              </a:ext>
            </a:extLst>
          </p:cNvPr>
          <p:cNvSpPr txBox="1"/>
          <p:nvPr/>
        </p:nvSpPr>
        <p:spPr>
          <a:xfrm>
            <a:off x="691978" y="2706298"/>
            <a:ext cx="4707924" cy="1228206"/>
          </a:xfrm>
          <a:prstGeom prst="rect">
            <a:avLst/>
          </a:prstGeom>
          <a:noFill/>
        </p:spPr>
        <p:txBody>
          <a:bodyPr wrap="square" rtlCol="0">
            <a:spAutoFit/>
          </a:bodyPr>
          <a:lstStyle/>
          <a:p>
            <a:r>
              <a:rPr lang="it-IT" sz="1800" b="1" dirty="0" err="1">
                <a:effectLst/>
                <a:latin typeface="Garamond" panose="02020404030301010803" pitchFamily="18" charset="0"/>
                <a:ea typeface="Calibri" panose="020F0502020204030204" pitchFamily="34" charset="0"/>
                <a:cs typeface="AppleSystemUIFont"/>
              </a:rPr>
              <a:t>Autonoesi</a:t>
            </a:r>
            <a:r>
              <a:rPr lang="it-IT" sz="1800" b="1" dirty="0">
                <a:effectLst/>
                <a:latin typeface="Garamond" panose="02020404030301010803" pitchFamily="18" charset="0"/>
                <a:ea typeface="Calibri" panose="020F0502020204030204" pitchFamily="34" charset="0"/>
                <a:cs typeface="AppleSystemUIFont"/>
              </a:rPr>
              <a:t> e approccio terapeutico </a:t>
            </a:r>
            <a:r>
              <a:rPr lang="it-IT" sz="1800" b="1" dirty="0">
                <a:effectLst/>
                <a:latin typeface="Garamond" panose="02020404030301010803" pitchFamily="18" charset="0"/>
                <a:ea typeface="Calibri" panose="020F0502020204030204" pitchFamily="34" charset="0"/>
                <a:cs typeface="AppleSystemUIFont"/>
                <a:sym typeface="Wingdings" pitchFamily="2" charset="2"/>
              </a:rPr>
              <a:t></a:t>
            </a:r>
            <a:r>
              <a:rPr lang="it-IT" sz="1800" b="1" dirty="0">
                <a:effectLst/>
                <a:latin typeface="Garamond" panose="02020404030301010803" pitchFamily="18" charset="0"/>
                <a:ea typeface="Calibri" panose="020F0502020204030204" pitchFamily="34" charset="0"/>
                <a:cs typeface="AppleSystemUIFont"/>
              </a:rPr>
              <a:t> </a:t>
            </a:r>
            <a:r>
              <a:rPr lang="it-IT" sz="1800" dirty="0" err="1">
                <a:effectLst/>
                <a:latin typeface="Garamond" panose="02020404030301010803" pitchFamily="18" charset="0"/>
                <a:ea typeface="Calibri" panose="020F0502020204030204" pitchFamily="34" charset="0"/>
                <a:cs typeface="AppleSystemUIFont"/>
              </a:rPr>
              <a:t>Brandchaft</a:t>
            </a:r>
            <a:r>
              <a:rPr lang="it-IT" sz="1800" dirty="0">
                <a:effectLst/>
                <a:latin typeface="Garamond" panose="02020404030301010803" pitchFamily="18" charset="0"/>
                <a:ea typeface="Calibri" panose="020F0502020204030204" pitchFamily="34" charset="0"/>
                <a:cs typeface="AppleSystemUIFont"/>
              </a:rPr>
              <a:t> suggerisce che il fenomeno da lui descritto all'origine sia “</a:t>
            </a:r>
            <a:r>
              <a:rPr lang="it-IT" sz="1800" dirty="0" err="1">
                <a:effectLst/>
                <a:latin typeface="Garamond" panose="02020404030301010803" pitchFamily="18" charset="0"/>
                <a:ea typeface="Calibri" panose="020F0502020204030204" pitchFamily="34" charset="0"/>
                <a:cs typeface="AppleSystemUIFont"/>
              </a:rPr>
              <a:t>pre</a:t>
            </a:r>
            <a:r>
              <a:rPr lang="it-IT" sz="1800" dirty="0">
                <a:effectLst/>
                <a:latin typeface="Garamond" panose="02020404030301010803" pitchFamily="18" charset="0"/>
                <a:ea typeface="Calibri" panose="020F0502020204030204" pitchFamily="34" charset="0"/>
                <a:cs typeface="AppleSystemUIFont"/>
              </a:rPr>
              <a:t>-riflessivo”. </a:t>
            </a:r>
          </a:p>
          <a:p>
            <a:endParaRPr lang="it-IT" dirty="0"/>
          </a:p>
        </p:txBody>
      </p:sp>
    </p:spTree>
    <p:extLst>
      <p:ext uri="{BB962C8B-B14F-4D97-AF65-F5344CB8AC3E}">
        <p14:creationId xmlns:p14="http://schemas.microsoft.com/office/powerpoint/2010/main" val="8796567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8DB85E2-4179-4550-916E-9377FE0C74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7D34E51-4763-5991-3E8F-0B3B771784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510164"/>
            <a:ext cx="12192000" cy="3347388"/>
          </a:xfrm>
          <a:prstGeom prst="rect">
            <a:avLst/>
          </a:prstGeom>
          <a:gradFill>
            <a:gsLst>
              <a:gs pos="14000">
                <a:schemeClr val="accent1">
                  <a:lumMod val="60000"/>
                  <a:lumOff val="40000"/>
                  <a:alpha val="0"/>
                </a:schemeClr>
              </a:gs>
              <a:gs pos="100000">
                <a:schemeClr val="accent1">
                  <a:lumMod val="60000"/>
                  <a:lumOff val="4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D54CC1EA-1FFE-2844-B9CD-A8C735A3E287}"/>
              </a:ext>
            </a:extLst>
          </p:cNvPr>
          <p:cNvSpPr>
            <a:spLocks noGrp="1"/>
          </p:cNvSpPr>
          <p:nvPr>
            <p:ph type="title"/>
          </p:nvPr>
        </p:nvSpPr>
        <p:spPr>
          <a:xfrm>
            <a:off x="952500" y="5139614"/>
            <a:ext cx="8867641" cy="1099457"/>
          </a:xfrm>
        </p:spPr>
        <p:txBody>
          <a:bodyPr anchor="t">
            <a:normAutofit/>
          </a:bodyPr>
          <a:lstStyle/>
          <a:p>
            <a:r>
              <a:rPr lang="it-IT" sz="1800" dirty="0"/>
              <a:t>al di </a:t>
            </a:r>
            <a:r>
              <a:rPr lang="it-IT" sz="1800" dirty="0" err="1"/>
              <a:t>lÀ</a:t>
            </a:r>
            <a:r>
              <a:rPr lang="it-IT" sz="1800" dirty="0"/>
              <a:t> del trauma</a:t>
            </a:r>
            <a:br>
              <a:rPr lang="it-IT" sz="1800" dirty="0"/>
            </a:br>
            <a:br>
              <a:rPr lang="it-IT" sz="1400" b="0" dirty="0"/>
            </a:br>
            <a:r>
              <a:rPr lang="it-IT" sz="1400" b="0" dirty="0"/>
              <a:t>DOCENTE: </a:t>
            </a:r>
            <a:r>
              <a:rPr lang="it-IT" sz="1400" dirty="0"/>
              <a:t>CAPELLI GRETA</a:t>
            </a:r>
          </a:p>
        </p:txBody>
      </p:sp>
      <p:cxnSp>
        <p:nvCxnSpPr>
          <p:cNvPr id="12" name="Straight Connector 11">
            <a:extLst>
              <a:ext uri="{FF2B5EF4-FFF2-40B4-BE49-F238E27FC236}">
                <a16:creationId xmlns:a16="http://schemas.microsoft.com/office/drawing/2014/main" id="{B36DB69B-FB79-D410-9F1D-C6A08436BEE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86890" y="4838743"/>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4" name="CasellaDiTesto 3">
            <a:extLst>
              <a:ext uri="{FF2B5EF4-FFF2-40B4-BE49-F238E27FC236}">
                <a16:creationId xmlns:a16="http://schemas.microsoft.com/office/drawing/2014/main" id="{187056C8-3CE2-1383-D387-4980FFF07FBD}"/>
              </a:ext>
            </a:extLst>
          </p:cNvPr>
          <p:cNvSpPr txBox="1"/>
          <p:nvPr/>
        </p:nvSpPr>
        <p:spPr>
          <a:xfrm>
            <a:off x="601361" y="875877"/>
            <a:ext cx="4946823" cy="1033103"/>
          </a:xfrm>
          <a:prstGeom prst="rect">
            <a:avLst/>
          </a:prstGeom>
          <a:noFill/>
        </p:spPr>
        <p:txBody>
          <a:bodyPr wrap="square" rtlCol="0">
            <a:spAutoFit/>
          </a:bodyPr>
          <a:lstStyle/>
          <a:p>
            <a:pPr algn="just">
              <a:lnSpc>
                <a:spcPct val="115000"/>
              </a:lnSpc>
            </a:pPr>
            <a:r>
              <a:rPr lang="it-IT" sz="1800" b="1" dirty="0">
                <a:effectLst/>
                <a:latin typeface="Garamond" panose="02020404030301010803" pitchFamily="18" charset="0"/>
                <a:ea typeface="Calibri" panose="020F0502020204030204" pitchFamily="34" charset="0"/>
                <a:cs typeface="AppleSystemUIFont"/>
              </a:rPr>
              <a:t>L'attivazione traumatica, invece di verificarsi fuori della consapevolezza del paziente, entra ora a far parte della coscienza ordinaria. </a:t>
            </a:r>
            <a:endParaRPr lang="it-IT" sz="1400" b="1" dirty="0">
              <a:latin typeface="Garamond" panose="02020404030301010803" pitchFamily="18" charset="0"/>
            </a:endParaRPr>
          </a:p>
        </p:txBody>
      </p:sp>
      <p:sp>
        <p:nvSpPr>
          <p:cNvPr id="5" name="CasellaDiTesto 4">
            <a:extLst>
              <a:ext uri="{FF2B5EF4-FFF2-40B4-BE49-F238E27FC236}">
                <a16:creationId xmlns:a16="http://schemas.microsoft.com/office/drawing/2014/main" id="{C0F08DEB-C167-A652-3038-04A5E4D07E83}"/>
              </a:ext>
            </a:extLst>
          </p:cNvPr>
          <p:cNvSpPr txBox="1"/>
          <p:nvPr/>
        </p:nvSpPr>
        <p:spPr>
          <a:xfrm>
            <a:off x="6516130" y="735227"/>
            <a:ext cx="4707924" cy="2623795"/>
          </a:xfrm>
          <a:prstGeom prst="rect">
            <a:avLst/>
          </a:prstGeom>
          <a:noFill/>
        </p:spPr>
        <p:txBody>
          <a:bodyPr wrap="square" rtlCol="0">
            <a:spAutoFit/>
          </a:bodyPr>
          <a:lstStyle/>
          <a:p>
            <a:pPr algn="just">
              <a:lnSpc>
                <a:spcPct val="115000"/>
              </a:lnSpc>
            </a:pPr>
            <a:r>
              <a:rPr lang="it-IT" sz="1800" b="1" u="sng" dirty="0">
                <a:effectLst/>
                <a:latin typeface="Garamond" panose="02020404030301010803" pitchFamily="18" charset="0"/>
                <a:ea typeface="Calibri" panose="020F0502020204030204" pitchFamily="34" charset="0"/>
                <a:cs typeface="AppleSystemUIFont"/>
              </a:rPr>
              <a:t>In sintesi:</a:t>
            </a:r>
            <a:r>
              <a:rPr lang="it-IT" sz="1800" b="1" dirty="0">
                <a:effectLst/>
                <a:latin typeface="Garamond" panose="02020404030301010803" pitchFamily="18" charset="0"/>
                <a:ea typeface="Calibri" panose="020F0502020204030204" pitchFamily="34" charset="0"/>
                <a:cs typeface="AppleSystemUIFont"/>
              </a:rPr>
              <a:t> </a:t>
            </a:r>
            <a:r>
              <a:rPr lang="it-IT" sz="1800" dirty="0">
                <a:effectLst/>
                <a:latin typeface="Garamond" panose="02020404030301010803" pitchFamily="18" charset="0"/>
                <a:ea typeface="Calibri" panose="020F0502020204030204" pitchFamily="34" charset="0"/>
                <a:cs typeface="AppleSystemUIFont"/>
              </a:rPr>
              <a:t>La narrazione del sé è concepita nei termini del flusso di coscienza. Di conseguenza, non può essere definita dai suoi contenuti, poiché </a:t>
            </a:r>
            <a:r>
              <a:rPr lang="it-IT" sz="1800" b="1" dirty="0">
                <a:effectLst/>
                <a:latin typeface="Garamond" panose="02020404030301010803" pitchFamily="18" charset="0"/>
                <a:ea typeface="Calibri" panose="020F0502020204030204" pitchFamily="34" charset="0"/>
                <a:cs typeface="AppleSystemUIFont"/>
              </a:rPr>
              <a:t>il flusso metaforico </a:t>
            </a:r>
            <a:r>
              <a:rPr lang="it-IT" sz="1800" dirty="0">
                <a:effectLst/>
                <a:latin typeface="Garamond" panose="02020404030301010803" pitchFamily="18" charset="0"/>
                <a:ea typeface="Calibri" panose="020F0502020204030204" pitchFamily="34" charset="0"/>
                <a:cs typeface="AppleSystemUIFont"/>
              </a:rPr>
              <a:t>è costante, in mutamento incessante e senza una ripetizione. Il sé si fonda piuttosto su un tipo di attività mentale che assomiglia al gioco (</a:t>
            </a:r>
            <a:r>
              <a:rPr lang="it-IT" sz="1800" dirty="0" err="1">
                <a:effectLst/>
                <a:latin typeface="Garamond" panose="02020404030301010803" pitchFamily="18" charset="0"/>
                <a:ea typeface="Calibri" panose="020F0502020204030204" pitchFamily="34" charset="0"/>
                <a:cs typeface="AppleSystemUIFont"/>
              </a:rPr>
              <a:t>Meares</a:t>
            </a:r>
            <a:r>
              <a:rPr lang="it-IT" sz="1800" dirty="0">
                <a:effectLst/>
                <a:latin typeface="Garamond" panose="02020404030301010803" pitchFamily="18" charset="0"/>
                <a:ea typeface="Calibri" panose="020F0502020204030204" pitchFamily="34" charset="0"/>
                <a:cs typeface="AppleSystemUIFont"/>
              </a:rPr>
              <a:t>, Lichtenberg, 1995) e che è associativo e non lineare</a:t>
            </a:r>
            <a:r>
              <a:rPr lang="it-IT" sz="1800" dirty="0">
                <a:latin typeface="Garamond" panose="02020404030301010803" pitchFamily="18" charset="0"/>
                <a:ea typeface="Calibri" panose="020F0502020204030204" pitchFamily="34" charset="0"/>
                <a:cs typeface="AppleSystemUIFont"/>
              </a:rPr>
              <a:t>.</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CasellaDiTesto 5">
            <a:extLst>
              <a:ext uri="{FF2B5EF4-FFF2-40B4-BE49-F238E27FC236}">
                <a16:creationId xmlns:a16="http://schemas.microsoft.com/office/drawing/2014/main" id="{04C2AB76-45AD-A271-B6E1-6602E8E1563F}"/>
              </a:ext>
            </a:extLst>
          </p:cNvPr>
          <p:cNvSpPr txBox="1"/>
          <p:nvPr/>
        </p:nvSpPr>
        <p:spPr>
          <a:xfrm>
            <a:off x="601361" y="4092427"/>
            <a:ext cx="11049563" cy="369332"/>
          </a:xfrm>
          <a:prstGeom prst="rect">
            <a:avLst/>
          </a:prstGeom>
          <a:noFill/>
        </p:spPr>
        <p:txBody>
          <a:bodyPr wrap="none" rtlCol="0">
            <a:spAutoFit/>
          </a:bodyPr>
          <a:lstStyle/>
          <a:p>
            <a:r>
              <a:rPr lang="it-IT" sz="1800" dirty="0">
                <a:effectLst/>
                <a:latin typeface="Garamond" panose="02020404030301010803" pitchFamily="18" charset="0"/>
                <a:ea typeface="Calibri" panose="020F0502020204030204" pitchFamily="34" charset="0"/>
                <a:cs typeface="AppleSystemUIFont"/>
              </a:rPr>
              <a:t>Il </a:t>
            </a:r>
            <a:r>
              <a:rPr lang="it-IT" sz="1800" b="1" dirty="0">
                <a:effectLst/>
                <a:latin typeface="Garamond" panose="02020404030301010803" pitchFamily="18" charset="0"/>
                <a:ea typeface="Calibri" panose="020F0502020204030204" pitchFamily="34" charset="0"/>
                <a:cs typeface="AppleSystemUIFont"/>
              </a:rPr>
              <a:t>fine terapeutico </a:t>
            </a:r>
            <a:r>
              <a:rPr lang="it-IT" sz="1800" dirty="0">
                <a:effectLst/>
                <a:latin typeface="Garamond" panose="02020404030301010803" pitchFamily="18" charset="0"/>
                <a:ea typeface="Calibri" panose="020F0502020204030204" pitchFamily="34" charset="0"/>
                <a:cs typeface="AppleSystemUIFont"/>
              </a:rPr>
              <a:t>è l'integrazione del sistema in una forma più matura di coscienza, sostenuta dalla memoria episodica. </a:t>
            </a:r>
            <a:r>
              <a:rPr lang="it-IT" dirty="0">
                <a:effectLst/>
              </a:rPr>
              <a:t> </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CasellaDiTesto 6">
            <a:extLst>
              <a:ext uri="{FF2B5EF4-FFF2-40B4-BE49-F238E27FC236}">
                <a16:creationId xmlns:a16="http://schemas.microsoft.com/office/drawing/2014/main" id="{0ED78931-88AB-89E6-752B-AE73B9A63E83}"/>
              </a:ext>
            </a:extLst>
          </p:cNvPr>
          <p:cNvSpPr txBox="1"/>
          <p:nvPr/>
        </p:nvSpPr>
        <p:spPr>
          <a:xfrm>
            <a:off x="601361" y="2285964"/>
            <a:ext cx="4707924" cy="923330"/>
          </a:xfrm>
          <a:prstGeom prst="rect">
            <a:avLst/>
          </a:prstGeom>
          <a:noFill/>
        </p:spPr>
        <p:txBody>
          <a:bodyPr wrap="square" rtlCol="0">
            <a:spAutoFit/>
          </a:bodyPr>
          <a:lstStyle/>
          <a:p>
            <a:r>
              <a:rPr lang="it-IT" sz="1800" dirty="0">
                <a:effectLst/>
                <a:latin typeface="Garamond" panose="02020404030301010803" pitchFamily="18" charset="0"/>
                <a:ea typeface="Calibri" panose="020F0502020204030204" pitchFamily="34" charset="0"/>
                <a:cs typeface="AppleSystemUIFont"/>
              </a:rPr>
              <a:t>L'esplorazione delle narrazioni intrusive diventa, idealmente, il punto d'inizio del gioco mentale </a:t>
            </a:r>
            <a:r>
              <a:rPr lang="it-IT" sz="1800" b="1" dirty="0">
                <a:effectLst/>
                <a:latin typeface="Garamond" panose="02020404030301010803" pitchFamily="18" charset="0"/>
                <a:ea typeface="Calibri" panose="020F0502020204030204" pitchFamily="34" charset="0"/>
                <a:cs typeface="AppleSystemUIFont"/>
              </a:rPr>
              <a:t>“riparativo”</a:t>
            </a:r>
            <a:r>
              <a:rPr lang="it-IT" sz="1800" dirty="0">
                <a:effectLst/>
                <a:latin typeface="Garamond" panose="02020404030301010803" pitchFamily="18" charset="0"/>
                <a:ea typeface="Calibri" panose="020F0502020204030204" pitchFamily="34" charset="0"/>
                <a:cs typeface="AppleSystemUIFont"/>
              </a:rPr>
              <a:t>. </a:t>
            </a:r>
            <a:endParaRPr lang="it-IT" dirty="0"/>
          </a:p>
        </p:txBody>
      </p:sp>
    </p:spTree>
    <p:extLst>
      <p:ext uri="{BB962C8B-B14F-4D97-AF65-F5344CB8AC3E}">
        <p14:creationId xmlns:p14="http://schemas.microsoft.com/office/powerpoint/2010/main" val="32238660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8DB85E2-4179-4550-916E-9377FE0C74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7D34E51-4763-5991-3E8F-0B3B771784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510164"/>
            <a:ext cx="12192000" cy="3347388"/>
          </a:xfrm>
          <a:prstGeom prst="rect">
            <a:avLst/>
          </a:prstGeom>
          <a:gradFill>
            <a:gsLst>
              <a:gs pos="14000">
                <a:schemeClr val="accent1">
                  <a:lumMod val="60000"/>
                  <a:lumOff val="40000"/>
                  <a:alpha val="0"/>
                </a:schemeClr>
              </a:gs>
              <a:gs pos="100000">
                <a:schemeClr val="accent1">
                  <a:lumMod val="60000"/>
                  <a:lumOff val="4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D54CC1EA-1FFE-2844-B9CD-A8C735A3E287}"/>
              </a:ext>
            </a:extLst>
          </p:cNvPr>
          <p:cNvSpPr>
            <a:spLocks noGrp="1"/>
          </p:cNvSpPr>
          <p:nvPr>
            <p:ph type="title"/>
          </p:nvPr>
        </p:nvSpPr>
        <p:spPr>
          <a:xfrm>
            <a:off x="952500" y="5139614"/>
            <a:ext cx="8867641" cy="1099457"/>
          </a:xfrm>
        </p:spPr>
        <p:txBody>
          <a:bodyPr anchor="t">
            <a:normAutofit/>
          </a:bodyPr>
          <a:lstStyle/>
          <a:p>
            <a:r>
              <a:rPr lang="it-IT" sz="1800" dirty="0"/>
              <a:t>al di </a:t>
            </a:r>
            <a:r>
              <a:rPr lang="it-IT" sz="1800" dirty="0" err="1"/>
              <a:t>lÀ</a:t>
            </a:r>
            <a:r>
              <a:rPr lang="it-IT" sz="1800" dirty="0"/>
              <a:t> del trauma</a:t>
            </a:r>
            <a:br>
              <a:rPr lang="it-IT" sz="1800" dirty="0"/>
            </a:br>
            <a:br>
              <a:rPr lang="it-IT" sz="1400" b="0" dirty="0"/>
            </a:br>
            <a:r>
              <a:rPr lang="it-IT" sz="1400" b="0" dirty="0"/>
              <a:t>DOCENTE: </a:t>
            </a:r>
            <a:r>
              <a:rPr lang="it-IT" sz="1400" dirty="0"/>
              <a:t>CAPELLI GRETA</a:t>
            </a:r>
          </a:p>
        </p:txBody>
      </p:sp>
      <p:cxnSp>
        <p:nvCxnSpPr>
          <p:cNvPr id="12" name="Straight Connector 11">
            <a:extLst>
              <a:ext uri="{FF2B5EF4-FFF2-40B4-BE49-F238E27FC236}">
                <a16:creationId xmlns:a16="http://schemas.microsoft.com/office/drawing/2014/main" id="{B36DB69B-FB79-D410-9F1D-C6A08436BEE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86890" y="4838743"/>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4" name="CasellaDiTesto 3">
            <a:extLst>
              <a:ext uri="{FF2B5EF4-FFF2-40B4-BE49-F238E27FC236}">
                <a16:creationId xmlns:a16="http://schemas.microsoft.com/office/drawing/2014/main" id="{187056C8-3CE2-1383-D387-4980FFF07FBD}"/>
              </a:ext>
            </a:extLst>
          </p:cNvPr>
          <p:cNvSpPr txBox="1"/>
          <p:nvPr/>
        </p:nvSpPr>
        <p:spPr>
          <a:xfrm>
            <a:off x="601361" y="1105694"/>
            <a:ext cx="4946823" cy="1670201"/>
          </a:xfrm>
          <a:prstGeom prst="rect">
            <a:avLst/>
          </a:prstGeom>
          <a:noFill/>
        </p:spPr>
        <p:txBody>
          <a:bodyPr wrap="square" rtlCol="0">
            <a:spAutoFit/>
          </a:bodyPr>
          <a:lstStyle/>
          <a:p>
            <a:pPr algn="just">
              <a:lnSpc>
                <a:spcPct val="115000"/>
              </a:lnSpc>
            </a:pPr>
            <a:r>
              <a:rPr lang="it-IT" sz="1800" dirty="0">
                <a:solidFill>
                  <a:srgbClr val="000000"/>
                </a:solidFill>
                <a:effectLst/>
                <a:latin typeface="Garamond" panose="02020404030301010803" pitchFamily="18" charset="0"/>
                <a:ea typeface="Calibri" panose="020F0502020204030204" pitchFamily="34" charset="0"/>
                <a:cs typeface="AppleSystemUIFont"/>
              </a:rPr>
              <a:t>Attraverso la </a:t>
            </a:r>
            <a:r>
              <a:rPr lang="it-IT" sz="1800" b="1" dirty="0">
                <a:solidFill>
                  <a:srgbClr val="000000"/>
                </a:solidFill>
                <a:effectLst/>
                <a:latin typeface="Garamond" panose="02020404030301010803" pitchFamily="18" charset="0"/>
                <a:ea typeface="Calibri" panose="020F0502020204030204" pitchFamily="34" charset="0"/>
                <a:cs typeface="AppleSystemUIFont"/>
              </a:rPr>
              <a:t>“testimonianza”</a:t>
            </a:r>
            <a:r>
              <a:rPr lang="it-IT" sz="1800" dirty="0">
                <a:solidFill>
                  <a:srgbClr val="000000"/>
                </a:solidFill>
                <a:effectLst/>
                <a:latin typeface="Garamond" panose="02020404030301010803" pitchFamily="18" charset="0"/>
                <a:ea typeface="Calibri" panose="020F0502020204030204" pitchFamily="34" charset="0"/>
                <a:cs typeface="AppleSystemUIFont"/>
              </a:rPr>
              <a:t> si può forse fare finalmente giustizia dell'esperienza, per definizione indicibile, di negazione dell'umanità che invariabilmente costituisce uno dei nuclei più dolorosi della vicenda traumatica. </a:t>
            </a:r>
            <a:endParaRPr lang="it-IT" sz="1400" b="1" dirty="0">
              <a:latin typeface="Garamond" panose="02020404030301010803" pitchFamily="18" charset="0"/>
            </a:endParaRPr>
          </a:p>
        </p:txBody>
      </p:sp>
      <p:sp>
        <p:nvSpPr>
          <p:cNvPr id="5" name="CasellaDiTesto 4">
            <a:extLst>
              <a:ext uri="{FF2B5EF4-FFF2-40B4-BE49-F238E27FC236}">
                <a16:creationId xmlns:a16="http://schemas.microsoft.com/office/drawing/2014/main" id="{C0F08DEB-C167-A652-3038-04A5E4D07E83}"/>
              </a:ext>
            </a:extLst>
          </p:cNvPr>
          <p:cNvSpPr txBox="1"/>
          <p:nvPr/>
        </p:nvSpPr>
        <p:spPr>
          <a:xfrm>
            <a:off x="6635579" y="1025735"/>
            <a:ext cx="4707924" cy="2306401"/>
          </a:xfrm>
          <a:prstGeom prst="rect">
            <a:avLst/>
          </a:prstGeom>
          <a:noFill/>
        </p:spPr>
        <p:txBody>
          <a:bodyPr wrap="square" rtlCol="0">
            <a:spAutoFit/>
          </a:bodyPr>
          <a:lstStyle/>
          <a:p>
            <a:pPr algn="just">
              <a:lnSpc>
                <a:spcPct val="115000"/>
              </a:lnSpc>
            </a:pPr>
            <a:r>
              <a:rPr lang="it-IT" sz="1800" dirty="0">
                <a:solidFill>
                  <a:srgbClr val="000000"/>
                </a:solidFill>
                <a:effectLst/>
                <a:latin typeface="Garamond" panose="02020404030301010803" pitchFamily="18" charset="0"/>
                <a:ea typeface="Calibri" panose="020F0502020204030204" pitchFamily="34" charset="0"/>
                <a:cs typeface="AppleSystemUIFont"/>
              </a:rPr>
              <a:t>Spostandoci sul piano dell'esperienza individuale, ci si dovrebbe chiedere se l'insistenza esclusiva del terapeuta sulla vittimizzazione del paziente non rischi di </a:t>
            </a:r>
            <a:r>
              <a:rPr lang="it-IT" sz="1800" b="1" dirty="0">
                <a:solidFill>
                  <a:srgbClr val="000000"/>
                </a:solidFill>
                <a:effectLst/>
                <a:latin typeface="Garamond" panose="02020404030301010803" pitchFamily="18" charset="0"/>
                <a:ea typeface="Calibri" panose="020F0502020204030204" pitchFamily="34" charset="0"/>
                <a:cs typeface="AppleSystemUIFont"/>
              </a:rPr>
              <a:t>assolutizzare il significato esistenziale dell'esperienza di abuso e maltrattamento</a:t>
            </a:r>
            <a:r>
              <a:rPr lang="it-IT" sz="1800" dirty="0">
                <a:solidFill>
                  <a:srgbClr val="000000"/>
                </a:solidFill>
                <a:effectLst/>
                <a:latin typeface="Garamond" panose="02020404030301010803" pitchFamily="18" charset="0"/>
                <a:ea typeface="Calibri" panose="020F0502020204030204" pitchFamily="34" charset="0"/>
                <a:cs typeface="AppleSystemUIFont"/>
              </a:rPr>
              <a:t>, rendendola in qualche modo più importante degli altri eventi della vita. </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CasellaDiTesto 5">
            <a:extLst>
              <a:ext uri="{FF2B5EF4-FFF2-40B4-BE49-F238E27FC236}">
                <a16:creationId xmlns:a16="http://schemas.microsoft.com/office/drawing/2014/main" id="{04C2AB76-45AD-A271-B6E1-6602E8E1563F}"/>
              </a:ext>
            </a:extLst>
          </p:cNvPr>
          <p:cNvSpPr txBox="1"/>
          <p:nvPr/>
        </p:nvSpPr>
        <p:spPr>
          <a:xfrm>
            <a:off x="601361" y="355533"/>
            <a:ext cx="8754704" cy="369332"/>
          </a:xfrm>
          <a:prstGeom prst="rect">
            <a:avLst/>
          </a:prstGeom>
          <a:noFill/>
        </p:spPr>
        <p:txBody>
          <a:bodyPr wrap="none" rtlCol="0">
            <a:spAutoFit/>
          </a:bodyPr>
          <a:lstStyle/>
          <a:p>
            <a:r>
              <a:rPr lang="it-IT" sz="1800" b="1" dirty="0">
                <a:solidFill>
                  <a:srgbClr val="000000"/>
                </a:solidFill>
                <a:effectLst/>
                <a:latin typeface="+mj-lt"/>
                <a:ea typeface="Calibri" panose="020F0502020204030204" pitchFamily="34" charset="0"/>
                <a:cs typeface="AppleSystemUIFont"/>
              </a:rPr>
              <a:t>ASPETTI CONTROVERSI DEGLI APPROCCI CONTEMPORANEI RELATIVI AGLI INTERVENTI SUL TRAUMA </a:t>
            </a:r>
            <a:endParaRPr lang="it-IT" sz="1800" dirty="0">
              <a:effectLst/>
              <a:latin typeface="+mj-lt"/>
              <a:ea typeface="Calibri" panose="020F0502020204030204" pitchFamily="34" charset="0"/>
              <a:cs typeface="Times New Roman" panose="02020603050405020304" pitchFamily="18" charset="0"/>
            </a:endParaRPr>
          </a:p>
        </p:txBody>
      </p:sp>
      <p:sp>
        <p:nvSpPr>
          <p:cNvPr id="7" name="CasellaDiTesto 6">
            <a:extLst>
              <a:ext uri="{FF2B5EF4-FFF2-40B4-BE49-F238E27FC236}">
                <a16:creationId xmlns:a16="http://schemas.microsoft.com/office/drawing/2014/main" id="{0ED78931-88AB-89E6-752B-AE73B9A63E83}"/>
              </a:ext>
            </a:extLst>
          </p:cNvPr>
          <p:cNvSpPr txBox="1"/>
          <p:nvPr/>
        </p:nvSpPr>
        <p:spPr>
          <a:xfrm>
            <a:off x="601361" y="2989841"/>
            <a:ext cx="4707924" cy="1477328"/>
          </a:xfrm>
          <a:prstGeom prst="rect">
            <a:avLst/>
          </a:prstGeom>
          <a:noFill/>
        </p:spPr>
        <p:txBody>
          <a:bodyPr wrap="square" rtlCol="0">
            <a:spAutoFit/>
          </a:bodyPr>
          <a:lstStyle/>
          <a:p>
            <a:r>
              <a:rPr lang="it-IT" sz="1800" dirty="0">
                <a:solidFill>
                  <a:srgbClr val="000000"/>
                </a:solidFill>
                <a:effectLst/>
                <a:latin typeface="Garamond" panose="02020404030301010803" pitchFamily="18" charset="0"/>
                <a:ea typeface="Calibri" panose="020F0502020204030204" pitchFamily="34" charset="0"/>
                <a:cs typeface="AppleSystemUIFont"/>
                <a:sym typeface="Wingdings" pitchFamily="2" charset="2"/>
              </a:rPr>
              <a:t> </a:t>
            </a:r>
            <a:r>
              <a:rPr lang="it-IT" sz="1800" dirty="0">
                <a:solidFill>
                  <a:srgbClr val="000000"/>
                </a:solidFill>
                <a:effectLst/>
                <a:latin typeface="Garamond" panose="02020404030301010803" pitchFamily="18" charset="0"/>
                <a:ea typeface="Calibri" panose="020F0502020204030204" pitchFamily="34" charset="0"/>
                <a:cs typeface="AppleSystemUIFont"/>
              </a:rPr>
              <a:t>occorre domandarsi se </a:t>
            </a:r>
            <a:r>
              <a:rPr lang="it-IT" sz="1800" b="1" dirty="0">
                <a:solidFill>
                  <a:srgbClr val="000000"/>
                </a:solidFill>
                <a:effectLst/>
                <a:latin typeface="Garamond" panose="02020404030301010803" pitchFamily="18" charset="0"/>
                <a:ea typeface="Calibri" panose="020F0502020204030204" pitchFamily="34" charset="0"/>
                <a:cs typeface="AppleSystemUIFont"/>
              </a:rPr>
              <a:t>l'enfasi terapeutica sull'esperienza di vittimizzazione </a:t>
            </a:r>
            <a:r>
              <a:rPr lang="it-IT" sz="1800" dirty="0">
                <a:solidFill>
                  <a:srgbClr val="000000"/>
                </a:solidFill>
                <a:effectLst/>
                <a:latin typeface="Garamond" panose="02020404030301010803" pitchFamily="18" charset="0"/>
                <a:ea typeface="Calibri" panose="020F0502020204030204" pitchFamily="34" charset="0"/>
                <a:cs typeface="AppleSystemUIFont"/>
              </a:rPr>
              <a:t>non rischi di limitare gli obiettivi del trattamento</a:t>
            </a:r>
            <a:r>
              <a:rPr lang="it-IT" sz="1800" b="1" dirty="0">
                <a:solidFill>
                  <a:srgbClr val="000000"/>
                </a:solidFill>
                <a:effectLst/>
                <a:latin typeface="Garamond" panose="02020404030301010803" pitchFamily="18" charset="0"/>
                <a:ea typeface="Calibri" panose="020F0502020204030204" pitchFamily="34" charset="0"/>
                <a:cs typeface="AppleSystemUIFont"/>
              </a:rPr>
              <a:t> (inclusa la sua  funzione di testimonianza)</a:t>
            </a:r>
            <a:r>
              <a:rPr lang="it-IT" sz="1800" dirty="0">
                <a:solidFill>
                  <a:srgbClr val="000000"/>
                </a:solidFill>
                <a:effectLst/>
                <a:latin typeface="Garamond" panose="02020404030301010803" pitchFamily="18" charset="0"/>
                <a:ea typeface="Calibri" panose="020F0502020204030204" pitchFamily="34" charset="0"/>
                <a:cs typeface="AppleSystemUIFont"/>
              </a:rPr>
              <a:t> ostacolando la funzione di trasformazione simbolica del trauma.</a:t>
            </a:r>
            <a:r>
              <a:rPr lang="it-IT" dirty="0">
                <a:effectLst/>
              </a:rPr>
              <a:t> </a:t>
            </a:r>
            <a:endParaRPr lang="it-IT" dirty="0"/>
          </a:p>
        </p:txBody>
      </p:sp>
      <p:sp>
        <p:nvSpPr>
          <p:cNvPr id="3" name="CasellaDiTesto 2">
            <a:extLst>
              <a:ext uri="{FF2B5EF4-FFF2-40B4-BE49-F238E27FC236}">
                <a16:creationId xmlns:a16="http://schemas.microsoft.com/office/drawing/2014/main" id="{E861DA6F-7FE7-EBDE-EA19-B440473E95EF}"/>
              </a:ext>
            </a:extLst>
          </p:cNvPr>
          <p:cNvSpPr txBox="1"/>
          <p:nvPr/>
        </p:nvSpPr>
        <p:spPr>
          <a:xfrm>
            <a:off x="5672252" y="3442202"/>
            <a:ext cx="5432858" cy="2943498"/>
          </a:xfrm>
          <a:prstGeom prst="rect">
            <a:avLst/>
          </a:prstGeom>
          <a:noFill/>
        </p:spPr>
        <p:txBody>
          <a:bodyPr wrap="square" rtlCol="0">
            <a:spAutoFit/>
          </a:bodyPr>
          <a:lstStyle/>
          <a:p>
            <a:pPr algn="just">
              <a:lnSpc>
                <a:spcPct val="115000"/>
              </a:lnSpc>
            </a:pPr>
            <a:r>
              <a:rPr lang="it-IT" sz="1800" dirty="0">
                <a:solidFill>
                  <a:srgbClr val="000000"/>
                </a:solidFill>
                <a:effectLst/>
                <a:latin typeface="Garamond" panose="02020404030301010803" pitchFamily="18" charset="0"/>
                <a:ea typeface="Calibri" panose="020F0502020204030204" pitchFamily="34" charset="0"/>
                <a:cs typeface="AppleSystemUIFont"/>
              </a:rPr>
              <a:t>Il paziente deve riconoscere e venire a patti con la </a:t>
            </a:r>
            <a:r>
              <a:rPr lang="it-IT" sz="1800" b="1" dirty="0">
                <a:solidFill>
                  <a:srgbClr val="000000"/>
                </a:solidFill>
                <a:effectLst/>
                <a:latin typeface="Garamond" panose="02020404030301010803" pitchFamily="18" charset="0"/>
                <a:ea typeface="Calibri" panose="020F0502020204030204" pitchFamily="34" charset="0"/>
                <a:cs typeface="AppleSystemUIFont"/>
              </a:rPr>
              <a:t>definitività e irreversibilità della perdita traumatica</a:t>
            </a:r>
            <a:r>
              <a:rPr lang="it-IT" sz="1800" dirty="0">
                <a:solidFill>
                  <a:srgbClr val="000000"/>
                </a:solidFill>
                <a:effectLst/>
                <a:latin typeface="Garamond" panose="02020404030301010803" pitchFamily="18" charset="0"/>
                <a:ea typeface="Calibri" panose="020F0502020204030204" pitchFamily="34" charset="0"/>
                <a:cs typeface="AppleSystemUIFont"/>
              </a:rPr>
              <a:t>. Si tratta di un processo lungo e difficile di </a:t>
            </a:r>
            <a:r>
              <a:rPr lang="it-IT" sz="1800" b="1" dirty="0">
                <a:solidFill>
                  <a:srgbClr val="000000"/>
                </a:solidFill>
                <a:effectLst/>
                <a:latin typeface="Garamond" panose="02020404030301010803" pitchFamily="18" charset="0"/>
                <a:ea typeface="Calibri" panose="020F0502020204030204" pitchFamily="34" charset="0"/>
                <a:cs typeface="AppleSystemUIFont"/>
              </a:rPr>
              <a:t>elaborazione di una rabbia intensa e di un dolore profondo</a:t>
            </a:r>
            <a:r>
              <a:rPr lang="it-IT" sz="1800" dirty="0">
                <a:solidFill>
                  <a:srgbClr val="000000"/>
                </a:solidFill>
                <a:effectLst/>
                <a:latin typeface="Garamond" panose="02020404030301010803" pitchFamily="18" charset="0"/>
                <a:ea typeface="Calibri" panose="020F0502020204030204" pitchFamily="34" charset="0"/>
                <a:cs typeface="AppleSystemUIFont"/>
              </a:rPr>
              <a:t>. La ricerca sul trauma, nella scienza come nella clinica, sembra dunque obbligata a procedere consapevolmente lungo questo filo sospeso fra il considerare </a:t>
            </a:r>
            <a:r>
              <a:rPr lang="it-IT" sz="1800" b="1" dirty="0">
                <a:solidFill>
                  <a:srgbClr val="000000"/>
                </a:solidFill>
                <a:effectLst/>
                <a:latin typeface="Garamond" panose="02020404030301010803" pitchFamily="18" charset="0"/>
                <a:ea typeface="Calibri" panose="020F0502020204030204" pitchFamily="34" charset="0"/>
                <a:cs typeface="AppleSystemUIFont"/>
              </a:rPr>
              <a:t>il trauma come evento che riassorbe totalmente l'esistenza, individuale o collettiva, o come esperienza da consegnare all'oblio.</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130913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8">
            <a:extLst>
              <a:ext uri="{FF2B5EF4-FFF2-40B4-BE49-F238E27FC236}">
                <a16:creationId xmlns:a16="http://schemas.microsoft.com/office/drawing/2014/main" id="{09F55FD1-95FA-98DA-84AA-145D29A533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3">
            <a:extLst>
              <a:ext uri="{FF2B5EF4-FFF2-40B4-BE49-F238E27FC236}">
                <a16:creationId xmlns:a16="http://schemas.microsoft.com/office/drawing/2014/main" id="{AD7C12D0-FF8F-0360-70C1-A7CB570E222D}"/>
              </a:ext>
            </a:extLst>
          </p:cNvPr>
          <p:cNvPicPr>
            <a:picLocks noChangeAspect="1"/>
          </p:cNvPicPr>
          <p:nvPr/>
        </p:nvPicPr>
        <p:blipFill rotWithShape="1">
          <a:blip r:embed="rId2">
            <a:alphaModFix/>
          </a:blip>
          <a:srcRect l="2292" r="8820"/>
          <a:stretch/>
        </p:blipFill>
        <p:spPr>
          <a:xfrm>
            <a:off x="-1" y="10"/>
            <a:ext cx="12192001" cy="6857990"/>
          </a:xfrm>
          <a:prstGeom prst="rect">
            <a:avLst/>
          </a:prstGeom>
        </p:spPr>
      </p:pic>
      <p:sp>
        <p:nvSpPr>
          <p:cNvPr id="16" name="Rectangle 10">
            <a:extLst>
              <a:ext uri="{FF2B5EF4-FFF2-40B4-BE49-F238E27FC236}">
                <a16:creationId xmlns:a16="http://schemas.microsoft.com/office/drawing/2014/main" id="{3AC9EE06-57AF-0FF5-450C-2A606C23B8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906214"/>
            <a:ext cx="12192000" cy="4957314"/>
          </a:xfrm>
          <a:prstGeom prst="rect">
            <a:avLst/>
          </a:prstGeom>
          <a:gradFill>
            <a:gsLst>
              <a:gs pos="0">
                <a:schemeClr val="accent1">
                  <a:lumMod val="60000"/>
                  <a:lumOff val="40000"/>
                  <a:alpha val="0"/>
                </a:schemeClr>
              </a:gs>
              <a:gs pos="61814">
                <a:schemeClr val="accent1">
                  <a:lumMod val="60000"/>
                  <a:lumOff val="40000"/>
                  <a:alpha val="89000"/>
                </a:schemeClr>
              </a:gs>
              <a:gs pos="94000">
                <a:schemeClr val="accent1">
                  <a:lumMod val="60000"/>
                  <a:lumOff val="4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D7F5FB5F-E0B2-FB23-A6C9-BC73378E092F}"/>
              </a:ext>
            </a:extLst>
          </p:cNvPr>
          <p:cNvSpPr>
            <a:spLocks noGrp="1"/>
          </p:cNvSpPr>
          <p:nvPr>
            <p:ph type="ctrTitle"/>
          </p:nvPr>
        </p:nvSpPr>
        <p:spPr>
          <a:xfrm>
            <a:off x="1524000" y="2714445"/>
            <a:ext cx="8336692" cy="1560167"/>
          </a:xfrm>
        </p:spPr>
        <p:txBody>
          <a:bodyPr>
            <a:noAutofit/>
          </a:bodyPr>
          <a:lstStyle/>
          <a:p>
            <a:r>
              <a:rPr lang="it-IT" sz="6000" dirty="0"/>
              <a:t>al di </a:t>
            </a:r>
            <a:r>
              <a:rPr lang="it-IT" sz="6000" dirty="0" err="1"/>
              <a:t>lÀ</a:t>
            </a:r>
            <a:r>
              <a:rPr lang="it-IT" sz="6000" dirty="0"/>
              <a:t> del trauma</a:t>
            </a:r>
          </a:p>
        </p:txBody>
      </p:sp>
      <p:sp>
        <p:nvSpPr>
          <p:cNvPr id="3" name="Sottotitolo 2">
            <a:extLst>
              <a:ext uri="{FF2B5EF4-FFF2-40B4-BE49-F238E27FC236}">
                <a16:creationId xmlns:a16="http://schemas.microsoft.com/office/drawing/2014/main" id="{F44E826D-C6FE-468F-06A1-93CD69FF6FA6}"/>
              </a:ext>
            </a:extLst>
          </p:cNvPr>
          <p:cNvSpPr>
            <a:spLocks noGrp="1"/>
          </p:cNvSpPr>
          <p:nvPr>
            <p:ph type="subTitle" idx="1"/>
          </p:nvPr>
        </p:nvSpPr>
        <p:spPr>
          <a:xfrm>
            <a:off x="1524000" y="4920137"/>
            <a:ext cx="7172325" cy="1122363"/>
          </a:xfrm>
        </p:spPr>
        <p:txBody>
          <a:bodyPr>
            <a:normAutofit/>
          </a:bodyPr>
          <a:lstStyle/>
          <a:p>
            <a:r>
              <a:rPr lang="it-IT" sz="1600" b="1" dirty="0"/>
              <a:t>CORSO TERZA UNIVERSITÀ DI BERGAMO – ANNO SCOLASTICO: 2022 - 2023</a:t>
            </a:r>
          </a:p>
          <a:p>
            <a:r>
              <a:rPr lang="it-IT" sz="1600" b="1" dirty="0"/>
              <a:t>DOCENTE: CAPELLI GRETA </a:t>
            </a:r>
          </a:p>
        </p:txBody>
      </p:sp>
      <p:cxnSp>
        <p:nvCxnSpPr>
          <p:cNvPr id="13" name="Straight Connector 12">
            <a:extLst>
              <a:ext uri="{FF2B5EF4-FFF2-40B4-BE49-F238E27FC236}">
                <a16:creationId xmlns:a16="http://schemas.microsoft.com/office/drawing/2014/main" id="{313FECB8-44EE-4A45-9F7B-66ECF1C3C88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612574" y="4602416"/>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91245202"/>
      </p:ext>
    </p:extLst>
  </p:cSld>
  <p:clrMapOvr>
    <a:masterClrMapping/>
  </p:clrMapOvr>
</p:sld>
</file>

<file path=ppt/theme/theme1.xml><?xml version="1.0" encoding="utf-8"?>
<a:theme xmlns:a="http://schemas.openxmlformats.org/drawingml/2006/main" name="AfterglowVTI">
  <a:themeElements>
    <a:clrScheme name="AnalogousFromLightSeed_2SEEDS">
      <a:dk1>
        <a:srgbClr val="000000"/>
      </a:dk1>
      <a:lt1>
        <a:srgbClr val="FFFFFF"/>
      </a:lt1>
      <a:dk2>
        <a:srgbClr val="22363C"/>
      </a:dk2>
      <a:lt2>
        <a:srgbClr val="E2E6E8"/>
      </a:lt2>
      <a:accent1>
        <a:srgbClr val="C18C78"/>
      </a:accent1>
      <a:accent2>
        <a:srgbClr val="CC9099"/>
      </a:accent2>
      <a:accent3>
        <a:srgbClr val="B19F77"/>
      </a:accent3>
      <a:accent4>
        <a:srgbClr val="6DAFA2"/>
      </a:accent4>
      <a:accent5>
        <a:srgbClr val="70ACBC"/>
      </a:accent5>
      <a:accent6>
        <a:srgbClr val="7893C1"/>
      </a:accent6>
      <a:hlink>
        <a:srgbClr val="5E8A9B"/>
      </a:hlink>
      <a:folHlink>
        <a:srgbClr val="7F7F7F"/>
      </a:folHlink>
    </a:clrScheme>
    <a:fontScheme name="Trade Gothic">
      <a:majorFont>
        <a:latin typeface="Trade Gothic Next Cond"/>
        <a:ea typeface=""/>
        <a:cs typeface=""/>
      </a:majorFont>
      <a:minorFont>
        <a:latin typeface="Trade Gothic Next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fterglowVTI" id="{804DBEB7-1920-4C72-A0CB-091339F1875F}" vid="{D4C59F5A-9ECA-4C96-BDFD-0606A75324E3}"/>
    </a:ext>
  </a:extLst>
</a:theme>
</file>

<file path=docProps/app.xml><?xml version="1.0" encoding="utf-8"?>
<Properties xmlns="http://schemas.openxmlformats.org/officeDocument/2006/extended-properties" xmlns:vt="http://schemas.openxmlformats.org/officeDocument/2006/docPropsVTypes">
  <TotalTime>108</TotalTime>
  <Words>3164</Words>
  <Application>Microsoft Macintosh PowerPoint</Application>
  <PresentationFormat>Widescreen</PresentationFormat>
  <Paragraphs>152</Paragraphs>
  <Slides>22</Slides>
  <Notes>0</Notes>
  <HiddenSlides>0</HiddenSlides>
  <MMClips>0</MMClips>
  <ScaleCrop>false</ScaleCrop>
  <HeadingPairs>
    <vt:vector size="6" baseType="variant">
      <vt:variant>
        <vt:lpstr>Caratteri utilizzati</vt:lpstr>
      </vt:variant>
      <vt:variant>
        <vt:i4>8</vt:i4>
      </vt:variant>
      <vt:variant>
        <vt:lpstr>Tema</vt:lpstr>
      </vt:variant>
      <vt:variant>
        <vt:i4>1</vt:i4>
      </vt:variant>
      <vt:variant>
        <vt:lpstr>Titoli diapositive</vt:lpstr>
      </vt:variant>
      <vt:variant>
        <vt:i4>22</vt:i4>
      </vt:variant>
    </vt:vector>
  </HeadingPairs>
  <TitlesOfParts>
    <vt:vector size="31" baseType="lpstr">
      <vt:lpstr>Arial</vt:lpstr>
      <vt:lpstr>Calibri</vt:lpstr>
      <vt:lpstr>Garamond</vt:lpstr>
      <vt:lpstr>Perpetua Titling MT</vt:lpstr>
      <vt:lpstr>Symbol</vt:lpstr>
      <vt:lpstr>Times New Roman</vt:lpstr>
      <vt:lpstr>Trade Gothic Next Cond</vt:lpstr>
      <vt:lpstr>Trade Gothic Next Light</vt:lpstr>
      <vt:lpstr>AfterglowVTI</vt:lpstr>
      <vt:lpstr>al di lÀ del trauma</vt:lpstr>
      <vt:lpstr>al di lÀ del trauma  DOCENTE: CAPELLI GRETA</vt:lpstr>
      <vt:lpstr>al di lÀ del trauma  DOCENTE: CAPELLI GRETA</vt:lpstr>
      <vt:lpstr>al di lÀ del trauma  DOCENTE: CAPELLI GRETA</vt:lpstr>
      <vt:lpstr>al di lÀ del trauma  DOCENTE: CAPELLI GRETA</vt:lpstr>
      <vt:lpstr>al di lÀ del trauma  DOCENTE: CAPELLI GRETA</vt:lpstr>
      <vt:lpstr>al di lÀ del trauma  DOCENTE: CAPELLI GRETA</vt:lpstr>
      <vt:lpstr>al di lÀ del trauma  DOCENTE: CAPELLI GRETA</vt:lpstr>
      <vt:lpstr>al di lÀ del trauma</vt:lpstr>
      <vt:lpstr>al di lÀ del trauma  DOCENTE: CAPELLI GRETA</vt:lpstr>
      <vt:lpstr>al di lÀ del trauma  DOCENTE: CAPELLI GRETA</vt:lpstr>
      <vt:lpstr>al di lÀ del trauma  DOCENTE: CAPELLI GRETA</vt:lpstr>
      <vt:lpstr>al di lÀ del trauma  DOCENTE: CAPELLI GRETA</vt:lpstr>
      <vt:lpstr>al di lÀ del trauma  DOCENTE: CAPELLI GRETA</vt:lpstr>
      <vt:lpstr>al di lÀ del trauma  DOCENTE: CAPELLI GRETA</vt:lpstr>
      <vt:lpstr>al di lÀ del trauma</vt:lpstr>
      <vt:lpstr>al di lÀ del trauma  DOCENTE: CAPELLI GRETA</vt:lpstr>
      <vt:lpstr>al di lÀ del trauma  DOCENTE: CAPELLI GRETA</vt:lpstr>
      <vt:lpstr>al di lÀ del trauma  DOCENTE: CAPELLI GRETA</vt:lpstr>
      <vt:lpstr>al di lÀ del trauma  DOCENTE: CAPELLI GRETA</vt:lpstr>
      <vt:lpstr>al di lÀ del trauma  DOCENTE: CAPELLI GRETA</vt:lpstr>
      <vt:lpstr>al di lÀ del trauma  DOCENTE: CAPELLI GRETA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 di lÀ del trauma</dc:title>
  <dc:creator>daniele mayer</dc:creator>
  <cp:lastModifiedBy>daniele mayer</cp:lastModifiedBy>
  <cp:revision>2</cp:revision>
  <dcterms:created xsi:type="dcterms:W3CDTF">2023-01-04T12:59:43Z</dcterms:created>
  <dcterms:modified xsi:type="dcterms:W3CDTF">2023-01-04T15:16:57Z</dcterms:modified>
</cp:coreProperties>
</file>