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03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5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9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9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0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4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9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5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8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12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46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F1DCD9-4684-4B84-AD73-6652C8BAC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magine che contiene pianta&#10;&#10;Descrizione generata automaticamente">
            <a:extLst>
              <a:ext uri="{FF2B5EF4-FFF2-40B4-BE49-F238E27FC236}">
                <a16:creationId xmlns:a16="http://schemas.microsoft.com/office/drawing/2014/main" id="{7419BC38-A544-23BE-B10E-85E6E8A03B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91"/>
          <a:stretch/>
        </p:blipFill>
        <p:spPr>
          <a:xfrm>
            <a:off x="20" y="10"/>
            <a:ext cx="12199237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BE6A732-8124-4A59-8EC9-BF4A1648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2226538" y="-2233466"/>
            <a:ext cx="6858000" cy="11324929"/>
          </a:xfrm>
          <a:custGeom>
            <a:avLst/>
            <a:gdLst>
              <a:gd name="connsiteX0" fmla="*/ 0 w 6858000"/>
              <a:gd name="connsiteY0" fmla="*/ 9303227 h 11262142"/>
              <a:gd name="connsiteX1" fmla="*/ 0 w 6858000"/>
              <a:gd name="connsiteY1" fmla="*/ 6495555 h 11262142"/>
              <a:gd name="connsiteX2" fmla="*/ 1 w 6858000"/>
              <a:gd name="connsiteY2" fmla="*/ 6495555 h 11262142"/>
              <a:gd name="connsiteX3" fmla="*/ 1 w 6858000"/>
              <a:gd name="connsiteY3" fmla="*/ 0 h 11262142"/>
              <a:gd name="connsiteX4" fmla="*/ 6858000 w 6858000"/>
              <a:gd name="connsiteY4" fmla="*/ 6015407 h 11262142"/>
              <a:gd name="connsiteX5" fmla="*/ 6858000 w 6858000"/>
              <a:gd name="connsiteY5" fmla="*/ 8999698 h 11262142"/>
              <a:gd name="connsiteX6" fmla="*/ 6858000 w 6858000"/>
              <a:gd name="connsiteY6" fmla="*/ 11262142 h 11262142"/>
              <a:gd name="connsiteX7" fmla="*/ 1 w 6858000"/>
              <a:gd name="connsiteY7" fmla="*/ 11262142 h 11262142"/>
              <a:gd name="connsiteX8" fmla="*/ 1 w 6858000"/>
              <a:gd name="connsiteY8" fmla="*/ 9303227 h 1126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1262142">
                <a:moveTo>
                  <a:pt x="0" y="9303227"/>
                </a:moveTo>
                <a:lnTo>
                  <a:pt x="0" y="6495555"/>
                </a:lnTo>
                <a:lnTo>
                  <a:pt x="1" y="6495555"/>
                </a:lnTo>
                <a:lnTo>
                  <a:pt x="1" y="0"/>
                </a:lnTo>
                <a:lnTo>
                  <a:pt x="6858000" y="6015407"/>
                </a:lnTo>
                <a:lnTo>
                  <a:pt x="6858000" y="8999698"/>
                </a:lnTo>
                <a:lnTo>
                  <a:pt x="6858000" y="11262142"/>
                </a:lnTo>
                <a:lnTo>
                  <a:pt x="1" y="11262142"/>
                </a:lnTo>
                <a:lnTo>
                  <a:pt x="1" y="9303227"/>
                </a:lnTo>
                <a:close/>
              </a:path>
            </a:pathLst>
          </a:cu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F2AB101-9AB6-18CA-1009-3093B9849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890" y="1061686"/>
            <a:ext cx="8266139" cy="379333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5100">
                <a:solidFill>
                  <a:srgbClr val="FFFFFF"/>
                </a:solidFill>
              </a:rPr>
              <a:t>Modalità attraverso cui leggere e interpretare il Trauma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4E9664-93B3-B9FD-E92C-9F16E35A9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3796"/>
            <a:ext cx="4264677" cy="73299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900" dirty="0">
                <a:solidFill>
                  <a:srgbClr val="FFFFFF"/>
                </a:solidFill>
              </a:rPr>
              <a:t>Terza Università Bergamo 2022/23</a:t>
            </a:r>
          </a:p>
          <a:p>
            <a:pPr>
              <a:lnSpc>
                <a:spcPct val="90000"/>
              </a:lnSpc>
            </a:pPr>
            <a:r>
              <a:rPr lang="it-IT" sz="900" dirty="0">
                <a:solidFill>
                  <a:srgbClr val="FFFFFF"/>
                </a:solidFill>
              </a:rPr>
              <a:t>Corso 39 – Al di là del trauma</a:t>
            </a:r>
          </a:p>
          <a:p>
            <a:pPr>
              <a:lnSpc>
                <a:spcPct val="90000"/>
              </a:lnSpc>
            </a:pPr>
            <a:r>
              <a:rPr lang="it-IT" sz="900" dirty="0">
                <a:solidFill>
                  <a:srgbClr val="FFFFFF"/>
                </a:solidFill>
              </a:rPr>
              <a:t>Docente Greta Capelli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DAA6A4-1F42-460B-A500-921EEB4BC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4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E4C2-9230-690F-F8A2-41ABA7D25D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Trauma come esperienza intrinseca alla vita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B25F11-7006-AEA2-9776-B536766FE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Autofit/>
          </a:bodyPr>
          <a:lstStyle/>
          <a:p>
            <a:r>
              <a:rPr lang="it-IT" sz="2000" dirty="0"/>
              <a:t>Il male e la sofferenza sono parti integranti e non escludibili dall’esistenza umana. Il trauma è un’esperienza che, soggettivamente e in modi differenti, tutti sperimentiamo nel corso della nostra vita. Il trauma è la perdita di piccole cose dal valore non quantificabile. </a:t>
            </a:r>
          </a:p>
        </p:txBody>
      </p:sp>
    </p:spTree>
    <p:extLst>
      <p:ext uri="{BB962C8B-B14F-4D97-AF65-F5344CB8AC3E}">
        <p14:creationId xmlns:p14="http://schemas.microsoft.com/office/powerpoint/2010/main" val="307621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DA83E-D5A7-5C3F-5986-764F1765DE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Trauma come esperienza maturativa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99E320-34C5-5B83-5453-D1ED4B4AD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dirty="0"/>
              <a:t>Riconoscere ed elaborare i nostri traumi può condurci a trasformarli in occasioni evolutive e maturative. Il trauma ci richiama alla nostra condizione di vulnerabilità, ci presenta il nostro limite e si oppone all’illimitatezza del nostro desiderio. Il trauma può aiutarci a reintegrare la possibilità di rapportarci con il dolore nostro e altrui.</a:t>
            </a:r>
          </a:p>
        </p:txBody>
      </p:sp>
    </p:spTree>
    <p:extLst>
      <p:ext uri="{BB962C8B-B14F-4D97-AF65-F5344CB8AC3E}">
        <p14:creationId xmlns:p14="http://schemas.microsoft.com/office/powerpoint/2010/main" val="58706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3376E-9734-E7F6-A785-FC99B432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TRAUMA COME NARRAZIONE INTRUSIVA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A77C39-ABA2-C4D1-995D-5B84DC4A8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Se la nostra vita è considerabile come la nostra storia, la narrazione del nostro sé, il trauma è rappresentato da una narrazione intrusiva, autonoma e registrata in un sistema di memoria segregato. Da qui l’importanza di un lavoro di integrazione.</a:t>
            </a:r>
          </a:p>
        </p:txBody>
      </p:sp>
    </p:spTree>
    <p:extLst>
      <p:ext uri="{BB962C8B-B14F-4D97-AF65-F5344CB8AC3E}">
        <p14:creationId xmlns:p14="http://schemas.microsoft.com/office/powerpoint/2010/main" val="55073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343FBB-D929-676B-AF09-BC1AA679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TRAUMA COME ASPETTO NEUROFISIOLOGICO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C53F2F-884A-8588-20CA-C7E386FD2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trauma è escluso da un linguaggio condiviso, è preverbale e conserva le sue tracce nel nostro corpo. </a:t>
            </a:r>
          </a:p>
          <a:p>
            <a:r>
              <a:rPr lang="it-IT" dirty="0"/>
              <a:t>Attraverso tecniche di neuroimaging si può osservare un’iper attivazione del sistema limbico (amigdala, talamo e ippocampo in particolare). Questa iper attività può portare ad un collasso delle risorse e allo sviluppo di malattie. </a:t>
            </a:r>
          </a:p>
          <a:p>
            <a:r>
              <a:rPr lang="it-IT" dirty="0"/>
              <a:t>L’emisfero destro, che si sviluppa già nel grembo materno, conserva le memorie somatiche e non verbali del trauma.</a:t>
            </a:r>
          </a:p>
          <a:p>
            <a:r>
              <a:rPr lang="it-IT" dirty="0"/>
              <a:t>Obiettivo: vivere nel presente senza cadere nella desensibilizzazione (psicofarmaco).</a:t>
            </a:r>
          </a:p>
        </p:txBody>
      </p:sp>
    </p:spTree>
    <p:extLst>
      <p:ext uri="{BB962C8B-B14F-4D97-AF65-F5344CB8AC3E}">
        <p14:creationId xmlns:p14="http://schemas.microsoft.com/office/powerpoint/2010/main" val="307020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190F4-33EA-F9AF-E5AC-4D27A247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FUNZIONALE DEL TRAUMA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ADA2D3-4FC9-AA23-BAEF-4E4B0F99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Trauma come avvenimento di cui non è possibile elaborare né le componenti cognitive né quelle emotive a causa dell’impatto disorganizzante che ha su di noi.</a:t>
            </a:r>
          </a:p>
          <a:p>
            <a:r>
              <a:rPr lang="it-IT" dirty="0"/>
              <a:t>Modificazione del senso di sé e delle relazioni</a:t>
            </a:r>
          </a:p>
          <a:p>
            <a:r>
              <a:rPr lang="it-IT" dirty="0"/>
              <a:t>Cambiamento della prospettiva temporale entro cui collocare un progetto di vita</a:t>
            </a:r>
          </a:p>
          <a:p>
            <a:r>
              <a:rPr lang="it-IT" dirty="0"/>
              <a:t>Inibizione comportamentale e limitazione mentale che interferisce con la realizzazione delle potenzialità individuali e con il godimento degli aspetti quotidiani della vita.</a:t>
            </a:r>
          </a:p>
        </p:txBody>
      </p:sp>
    </p:spTree>
    <p:extLst>
      <p:ext uri="{BB962C8B-B14F-4D97-AF65-F5344CB8AC3E}">
        <p14:creationId xmlns:p14="http://schemas.microsoft.com/office/powerpoint/2010/main" val="42279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76F06-BD1B-6968-D4B7-14BD1802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REAZIONI AL TRAUMA: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4FDEC1-120A-5E59-6610-4AD396AC0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1) Dissociazione: separazione dell’aspetto affettivo emotivo da quello cognitivo dell’evento. Diminuzione della coscienza. La dissociazione è fisiologica, la sua problematicità dipende dal gradiente che manifesta.</a:t>
            </a:r>
          </a:p>
          <a:p>
            <a:r>
              <a:rPr lang="it-IT" dirty="0"/>
              <a:t>2) Azione: le funzioni inferiori (azioni) prendono il posto di quelle superiori (pensieri). L’azione è automatica e poco consapevole. </a:t>
            </a:r>
          </a:p>
          <a:p>
            <a:r>
              <a:rPr lang="it-IT" dirty="0"/>
              <a:t>3) Umiliazione: sentimento primordiale della vergogna. Siamo esposti con la nostra nudità. Tale sentimento dipende anche dall’immagine di noi stessi che ci è stata rispecchiata. Il nostro sé è condizionato dallo sguardo dell’altro.</a:t>
            </a:r>
          </a:p>
        </p:txBody>
      </p:sp>
    </p:spTree>
    <p:extLst>
      <p:ext uri="{BB962C8B-B14F-4D97-AF65-F5344CB8AC3E}">
        <p14:creationId xmlns:p14="http://schemas.microsoft.com/office/powerpoint/2010/main" val="289243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B744B-A760-C02D-BC10-24F88961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COAZIONE A RIPETERE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7C1A27-D282-7B23-6D1C-20230A3F0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trauma è un’esperienza negativa e dolorosa, eppure la nostra mente tende a riprodurlo e riproporlo piuttosto che allontanarlo. Perché? Ipotesi:</a:t>
            </a:r>
          </a:p>
          <a:p>
            <a:r>
              <a:rPr lang="it-IT" dirty="0"/>
              <a:t>1)  Sentimento oceanico e istinto di morte freudiani: tentativo di annullamento e ricongiungimento con l’oggetto perduto e la madre originaria.</a:t>
            </a:r>
          </a:p>
          <a:p>
            <a:r>
              <a:rPr lang="it-IT" dirty="0"/>
              <a:t>2) Tentativo di controllare l’avvenimento traumatico, lo si ripropone per potervi esercitare sempre un maggior controllo. </a:t>
            </a:r>
          </a:p>
          <a:p>
            <a:r>
              <a:rPr lang="it-IT" dirty="0"/>
              <a:t>3) modalità sacrificale: sacrificarsi per gli altri può farci sentire degni di valore. Componente narcisistica. </a:t>
            </a:r>
          </a:p>
          <a:p>
            <a:r>
              <a:rPr lang="it-IT" dirty="0"/>
              <a:t>4) Trasformare la passività in attività.</a:t>
            </a:r>
          </a:p>
        </p:txBody>
      </p:sp>
    </p:spTree>
    <p:extLst>
      <p:ext uri="{BB962C8B-B14F-4D97-AF65-F5344CB8AC3E}">
        <p14:creationId xmlns:p14="http://schemas.microsoft.com/office/powerpoint/2010/main" val="16720580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DarkSeedLeftStep">
      <a:dk1>
        <a:srgbClr val="000000"/>
      </a:dk1>
      <a:lt1>
        <a:srgbClr val="FFFFFF"/>
      </a:lt1>
      <a:dk2>
        <a:srgbClr val="1A1634"/>
      </a:dk2>
      <a:lt2>
        <a:srgbClr val="F0F3F3"/>
      </a:lt2>
      <a:accent1>
        <a:srgbClr val="C34D64"/>
      </a:accent1>
      <a:accent2>
        <a:srgbClr val="B13B84"/>
      </a:accent2>
      <a:accent3>
        <a:srgbClr val="BF4DC3"/>
      </a:accent3>
      <a:accent4>
        <a:srgbClr val="7C3BB1"/>
      </a:accent4>
      <a:accent5>
        <a:srgbClr val="5D4DC3"/>
      </a:accent5>
      <a:accent6>
        <a:srgbClr val="3B5CB1"/>
      </a:accent6>
      <a:hlink>
        <a:srgbClr val="7351C5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548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Walbaum Display</vt:lpstr>
      <vt:lpstr>RegattaVTI</vt:lpstr>
      <vt:lpstr>Modalità attraverso cui leggere e interpretare il Trauma</vt:lpstr>
      <vt:lpstr>Trauma come esperienza intrinseca alla vita</vt:lpstr>
      <vt:lpstr>Trauma come esperienza maturativa</vt:lpstr>
      <vt:lpstr>TRAUMA COME NARRAZIONE INTRUSIVA</vt:lpstr>
      <vt:lpstr>TRAUMA COME ASPETTO NEUROFISIOLOGICO</vt:lpstr>
      <vt:lpstr>DEFINIZIONE FUNZIONALE DEL TRAUMA</vt:lpstr>
      <vt:lpstr>REAZIONI AL TRAUMA:</vt:lpstr>
      <vt:lpstr>COAZIONE A RIPETERE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Modalità attraverso cui leggere e interpretare il Trauma</dc:title>
  <dc:creator>Greta Capelli 2</dc:creator>
  <cp:lastModifiedBy>Greta Capelli 2</cp:lastModifiedBy>
  <cp:revision>2</cp:revision>
  <dcterms:created xsi:type="dcterms:W3CDTF">2023-02-18T09:11:39Z</dcterms:created>
  <dcterms:modified xsi:type="dcterms:W3CDTF">2023-02-18T09:39:04Z</dcterms:modified>
</cp:coreProperties>
</file>