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9BD74-6CE0-4861-9C06-EE4338D064FA}"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7B02A8CF-0AF1-4B4B-9DD2-6A0645751288}">
      <dgm:prSet/>
      <dgm:spPr/>
      <dgm:t>
        <a:bodyPr/>
        <a:lstStyle/>
        <a:p>
          <a:r>
            <a:rPr lang="it-IT"/>
            <a:t>Sintonizzazione, empatia e mentalizzazione</a:t>
          </a:r>
          <a:endParaRPr lang="en-US"/>
        </a:p>
      </dgm:t>
    </dgm:pt>
    <dgm:pt modelId="{999EA40C-7935-4888-B9B1-3E4418106611}" type="parTrans" cxnId="{E7AB4FD6-9B33-451D-B6B7-893BBBFF9C59}">
      <dgm:prSet/>
      <dgm:spPr/>
      <dgm:t>
        <a:bodyPr/>
        <a:lstStyle/>
        <a:p>
          <a:endParaRPr lang="en-US"/>
        </a:p>
      </dgm:t>
    </dgm:pt>
    <dgm:pt modelId="{CBC6F233-F05B-494B-BEB1-308D533FFFDB}" type="sibTrans" cxnId="{E7AB4FD6-9B33-451D-B6B7-893BBBFF9C59}">
      <dgm:prSet/>
      <dgm:spPr/>
      <dgm:t>
        <a:bodyPr/>
        <a:lstStyle/>
        <a:p>
          <a:endParaRPr lang="en-US"/>
        </a:p>
      </dgm:t>
    </dgm:pt>
    <dgm:pt modelId="{E4CC3C37-0C57-4733-A5C1-63161DE7E419}">
      <dgm:prSet/>
      <dgm:spPr/>
      <dgm:t>
        <a:bodyPr/>
        <a:lstStyle/>
        <a:p>
          <a:r>
            <a:rPr lang="it-IT"/>
            <a:t>Non minimizzare e non banalizzare</a:t>
          </a:r>
          <a:endParaRPr lang="en-US"/>
        </a:p>
      </dgm:t>
    </dgm:pt>
    <dgm:pt modelId="{497AA130-7728-4728-BC51-9567A080B649}" type="parTrans" cxnId="{6FD265B9-2C05-4ACF-B39C-0DA9220A420D}">
      <dgm:prSet/>
      <dgm:spPr/>
      <dgm:t>
        <a:bodyPr/>
        <a:lstStyle/>
        <a:p>
          <a:endParaRPr lang="en-US"/>
        </a:p>
      </dgm:t>
    </dgm:pt>
    <dgm:pt modelId="{3A8E01DA-78EE-473B-A96E-A9E0AF55A437}" type="sibTrans" cxnId="{6FD265B9-2C05-4ACF-B39C-0DA9220A420D}">
      <dgm:prSet/>
      <dgm:spPr/>
      <dgm:t>
        <a:bodyPr/>
        <a:lstStyle/>
        <a:p>
          <a:endParaRPr lang="en-US"/>
        </a:p>
      </dgm:t>
    </dgm:pt>
    <dgm:pt modelId="{1F9A3C62-96B1-4FCD-8DDE-26A945414AC4}">
      <dgm:prSet/>
      <dgm:spPr/>
      <dgm:t>
        <a:bodyPr/>
        <a:lstStyle/>
        <a:p>
          <a:r>
            <a:rPr lang="it-IT"/>
            <a:t>Non vittimizzare</a:t>
          </a:r>
          <a:endParaRPr lang="en-US"/>
        </a:p>
      </dgm:t>
    </dgm:pt>
    <dgm:pt modelId="{FDCA407A-26D1-4E28-B9F6-6C3B999C2B89}" type="parTrans" cxnId="{0A062A92-46BB-494E-A5E6-6DE3858A650E}">
      <dgm:prSet/>
      <dgm:spPr/>
      <dgm:t>
        <a:bodyPr/>
        <a:lstStyle/>
        <a:p>
          <a:endParaRPr lang="en-US"/>
        </a:p>
      </dgm:t>
    </dgm:pt>
    <dgm:pt modelId="{EA183EEE-79CD-41D8-A56D-611B1D0D6538}" type="sibTrans" cxnId="{0A062A92-46BB-494E-A5E6-6DE3858A650E}">
      <dgm:prSet/>
      <dgm:spPr/>
      <dgm:t>
        <a:bodyPr/>
        <a:lstStyle/>
        <a:p>
          <a:endParaRPr lang="en-US"/>
        </a:p>
      </dgm:t>
    </dgm:pt>
    <dgm:pt modelId="{F73A6087-4A46-414A-996A-110D5B101082}">
      <dgm:prSet/>
      <dgm:spPr/>
      <dgm:t>
        <a:bodyPr/>
        <a:lstStyle/>
        <a:p>
          <a:r>
            <a:rPr lang="it-IT"/>
            <a:t>Validare le emozioni </a:t>
          </a:r>
          <a:endParaRPr lang="en-US"/>
        </a:p>
      </dgm:t>
    </dgm:pt>
    <dgm:pt modelId="{D9F2F3CC-46C9-4648-BBE6-701F354382C6}" type="parTrans" cxnId="{81E4B172-0F9A-44E1-9BA0-5082CA1DF505}">
      <dgm:prSet/>
      <dgm:spPr/>
      <dgm:t>
        <a:bodyPr/>
        <a:lstStyle/>
        <a:p>
          <a:endParaRPr lang="en-US"/>
        </a:p>
      </dgm:t>
    </dgm:pt>
    <dgm:pt modelId="{CF1134FA-9DB9-4A2A-983E-D2D6A5A6FE92}" type="sibTrans" cxnId="{81E4B172-0F9A-44E1-9BA0-5082CA1DF505}">
      <dgm:prSet/>
      <dgm:spPr/>
      <dgm:t>
        <a:bodyPr/>
        <a:lstStyle/>
        <a:p>
          <a:endParaRPr lang="en-US"/>
        </a:p>
      </dgm:t>
    </dgm:pt>
    <dgm:pt modelId="{1A065EFB-1131-49A0-8786-4F0021A0AD58}">
      <dgm:prSet/>
      <dgm:spPr/>
      <dgm:t>
        <a:bodyPr/>
        <a:lstStyle/>
        <a:p>
          <a:r>
            <a:rPr lang="it-IT"/>
            <a:t>Spontaneo e genuino interesse </a:t>
          </a:r>
          <a:endParaRPr lang="en-US"/>
        </a:p>
      </dgm:t>
    </dgm:pt>
    <dgm:pt modelId="{53C2DAB7-281B-4D30-93A5-B86CAF528647}" type="parTrans" cxnId="{F20E51E4-C595-4232-B874-F432874B2D8B}">
      <dgm:prSet/>
      <dgm:spPr/>
      <dgm:t>
        <a:bodyPr/>
        <a:lstStyle/>
        <a:p>
          <a:endParaRPr lang="en-US"/>
        </a:p>
      </dgm:t>
    </dgm:pt>
    <dgm:pt modelId="{F40099FC-699E-478D-87CA-5CEB32B69864}" type="sibTrans" cxnId="{F20E51E4-C595-4232-B874-F432874B2D8B}">
      <dgm:prSet/>
      <dgm:spPr/>
      <dgm:t>
        <a:bodyPr/>
        <a:lstStyle/>
        <a:p>
          <a:endParaRPr lang="en-US"/>
        </a:p>
      </dgm:t>
    </dgm:pt>
    <dgm:pt modelId="{859A1C20-A1F2-41A5-8EA3-E3264D550E2F}">
      <dgm:prSet/>
      <dgm:spPr/>
      <dgm:t>
        <a:bodyPr/>
        <a:lstStyle/>
        <a:p>
          <a:r>
            <a:rPr lang="it-IT"/>
            <a:t>Linguaggio non verbale (potere curativo del tocco)</a:t>
          </a:r>
          <a:endParaRPr lang="en-US"/>
        </a:p>
      </dgm:t>
    </dgm:pt>
    <dgm:pt modelId="{70953C2C-4F2D-4BC7-8C07-F3CD678FAD4D}" type="parTrans" cxnId="{B14A78D7-8640-42E4-8F92-F9A6794BF80D}">
      <dgm:prSet/>
      <dgm:spPr/>
      <dgm:t>
        <a:bodyPr/>
        <a:lstStyle/>
        <a:p>
          <a:endParaRPr lang="en-US"/>
        </a:p>
      </dgm:t>
    </dgm:pt>
    <dgm:pt modelId="{E118171F-C4F9-4580-9AFC-DE157D706D34}" type="sibTrans" cxnId="{B14A78D7-8640-42E4-8F92-F9A6794BF80D}">
      <dgm:prSet/>
      <dgm:spPr/>
      <dgm:t>
        <a:bodyPr/>
        <a:lstStyle/>
        <a:p>
          <a:endParaRPr lang="en-US"/>
        </a:p>
      </dgm:t>
    </dgm:pt>
    <dgm:pt modelId="{8B943DEB-574F-468E-BB89-E1B6EECF779A}">
      <dgm:prSet/>
      <dgm:spPr/>
      <dgm:t>
        <a:bodyPr/>
        <a:lstStyle/>
        <a:p>
          <a:r>
            <a:rPr lang="it-IT"/>
            <a:t>Abbandonare onnipotenza</a:t>
          </a:r>
          <a:endParaRPr lang="en-US"/>
        </a:p>
      </dgm:t>
    </dgm:pt>
    <dgm:pt modelId="{1108859E-D932-485D-9CF7-4BAC2C55EDFE}" type="parTrans" cxnId="{F90C74CF-9668-4727-A4AA-01AC204AD6AD}">
      <dgm:prSet/>
      <dgm:spPr/>
      <dgm:t>
        <a:bodyPr/>
        <a:lstStyle/>
        <a:p>
          <a:endParaRPr lang="en-US"/>
        </a:p>
      </dgm:t>
    </dgm:pt>
    <dgm:pt modelId="{820E79D7-694C-4B37-A482-59771BAF35AD}" type="sibTrans" cxnId="{F90C74CF-9668-4727-A4AA-01AC204AD6AD}">
      <dgm:prSet/>
      <dgm:spPr/>
      <dgm:t>
        <a:bodyPr/>
        <a:lstStyle/>
        <a:p>
          <a:endParaRPr lang="en-US"/>
        </a:p>
      </dgm:t>
    </dgm:pt>
    <dgm:pt modelId="{FCA8FB15-4A63-4BC5-98E4-872B7BF2219C}">
      <dgm:prSet/>
      <dgm:spPr/>
      <dgm:t>
        <a:bodyPr/>
        <a:lstStyle/>
        <a:p>
          <a:r>
            <a:rPr lang="it-IT"/>
            <a:t>Ascolto attento </a:t>
          </a:r>
          <a:endParaRPr lang="en-US"/>
        </a:p>
      </dgm:t>
    </dgm:pt>
    <dgm:pt modelId="{3D1D2905-75F3-4EF7-A014-DFBFCC4E0BD2}" type="parTrans" cxnId="{408D853A-F403-4CD2-B234-478DA34AAB72}">
      <dgm:prSet/>
      <dgm:spPr/>
      <dgm:t>
        <a:bodyPr/>
        <a:lstStyle/>
        <a:p>
          <a:endParaRPr lang="en-US"/>
        </a:p>
      </dgm:t>
    </dgm:pt>
    <dgm:pt modelId="{8D5FFE20-4887-477A-8E65-B903C487ECC3}" type="sibTrans" cxnId="{408D853A-F403-4CD2-B234-478DA34AAB72}">
      <dgm:prSet/>
      <dgm:spPr/>
      <dgm:t>
        <a:bodyPr/>
        <a:lstStyle/>
        <a:p>
          <a:endParaRPr lang="en-US"/>
        </a:p>
      </dgm:t>
    </dgm:pt>
    <dgm:pt modelId="{14C7EC2C-DEE0-41AE-8A26-982023851C6B}" type="pres">
      <dgm:prSet presAssocID="{3019BD74-6CE0-4861-9C06-EE4338D064FA}" presName="vert0" presStyleCnt="0">
        <dgm:presLayoutVars>
          <dgm:dir/>
          <dgm:animOne val="branch"/>
          <dgm:animLvl val="lvl"/>
        </dgm:presLayoutVars>
      </dgm:prSet>
      <dgm:spPr/>
    </dgm:pt>
    <dgm:pt modelId="{EE66395C-6953-47DF-A682-1C92697AF899}" type="pres">
      <dgm:prSet presAssocID="{7B02A8CF-0AF1-4B4B-9DD2-6A0645751288}" presName="thickLine" presStyleLbl="alignNode1" presStyleIdx="0" presStyleCnt="8"/>
      <dgm:spPr/>
    </dgm:pt>
    <dgm:pt modelId="{5FDB71B8-C0D2-4AE0-826B-2C2DA87DB27A}" type="pres">
      <dgm:prSet presAssocID="{7B02A8CF-0AF1-4B4B-9DD2-6A0645751288}" presName="horz1" presStyleCnt="0"/>
      <dgm:spPr/>
    </dgm:pt>
    <dgm:pt modelId="{88B863D7-0FF2-4984-B995-7BBBDE293FF4}" type="pres">
      <dgm:prSet presAssocID="{7B02A8CF-0AF1-4B4B-9DD2-6A0645751288}" presName="tx1" presStyleLbl="revTx" presStyleIdx="0" presStyleCnt="8"/>
      <dgm:spPr/>
    </dgm:pt>
    <dgm:pt modelId="{49DDDF07-FD50-4B3C-AD3A-3E202D21F2C5}" type="pres">
      <dgm:prSet presAssocID="{7B02A8CF-0AF1-4B4B-9DD2-6A0645751288}" presName="vert1" presStyleCnt="0"/>
      <dgm:spPr/>
    </dgm:pt>
    <dgm:pt modelId="{06241CCB-023A-487A-BE45-E49FFF5C3A17}" type="pres">
      <dgm:prSet presAssocID="{E4CC3C37-0C57-4733-A5C1-63161DE7E419}" presName="thickLine" presStyleLbl="alignNode1" presStyleIdx="1" presStyleCnt="8"/>
      <dgm:spPr/>
    </dgm:pt>
    <dgm:pt modelId="{E8ADF5DD-75FA-4B95-9C48-0FF005CBA3B6}" type="pres">
      <dgm:prSet presAssocID="{E4CC3C37-0C57-4733-A5C1-63161DE7E419}" presName="horz1" presStyleCnt="0"/>
      <dgm:spPr/>
    </dgm:pt>
    <dgm:pt modelId="{6A089074-F6A7-4ED8-8099-F34C91058BFD}" type="pres">
      <dgm:prSet presAssocID="{E4CC3C37-0C57-4733-A5C1-63161DE7E419}" presName="tx1" presStyleLbl="revTx" presStyleIdx="1" presStyleCnt="8"/>
      <dgm:spPr/>
    </dgm:pt>
    <dgm:pt modelId="{DDF888CE-03B4-42CB-BE6E-DD46C71C264E}" type="pres">
      <dgm:prSet presAssocID="{E4CC3C37-0C57-4733-A5C1-63161DE7E419}" presName="vert1" presStyleCnt="0"/>
      <dgm:spPr/>
    </dgm:pt>
    <dgm:pt modelId="{629786C9-CF78-4873-BFA1-FCA73DA14F24}" type="pres">
      <dgm:prSet presAssocID="{1F9A3C62-96B1-4FCD-8DDE-26A945414AC4}" presName="thickLine" presStyleLbl="alignNode1" presStyleIdx="2" presStyleCnt="8"/>
      <dgm:spPr/>
    </dgm:pt>
    <dgm:pt modelId="{D0D703FD-AEF6-4E33-910A-904AEDF4AB14}" type="pres">
      <dgm:prSet presAssocID="{1F9A3C62-96B1-4FCD-8DDE-26A945414AC4}" presName="horz1" presStyleCnt="0"/>
      <dgm:spPr/>
    </dgm:pt>
    <dgm:pt modelId="{5344CCF9-15A5-4A79-A3FE-AEE3F58C4DC7}" type="pres">
      <dgm:prSet presAssocID="{1F9A3C62-96B1-4FCD-8DDE-26A945414AC4}" presName="tx1" presStyleLbl="revTx" presStyleIdx="2" presStyleCnt="8"/>
      <dgm:spPr/>
    </dgm:pt>
    <dgm:pt modelId="{E2F9508D-79DC-4AA9-8826-A2CAC6CE482D}" type="pres">
      <dgm:prSet presAssocID="{1F9A3C62-96B1-4FCD-8DDE-26A945414AC4}" presName="vert1" presStyleCnt="0"/>
      <dgm:spPr/>
    </dgm:pt>
    <dgm:pt modelId="{FFF92094-EC1B-46E0-8183-4D97B1490E6F}" type="pres">
      <dgm:prSet presAssocID="{F73A6087-4A46-414A-996A-110D5B101082}" presName="thickLine" presStyleLbl="alignNode1" presStyleIdx="3" presStyleCnt="8"/>
      <dgm:spPr/>
    </dgm:pt>
    <dgm:pt modelId="{474FC325-7A79-410C-A7D1-4FC19F3CBA73}" type="pres">
      <dgm:prSet presAssocID="{F73A6087-4A46-414A-996A-110D5B101082}" presName="horz1" presStyleCnt="0"/>
      <dgm:spPr/>
    </dgm:pt>
    <dgm:pt modelId="{97BD6E36-1DA0-4D06-BD11-C94DBC64C00C}" type="pres">
      <dgm:prSet presAssocID="{F73A6087-4A46-414A-996A-110D5B101082}" presName="tx1" presStyleLbl="revTx" presStyleIdx="3" presStyleCnt="8"/>
      <dgm:spPr/>
    </dgm:pt>
    <dgm:pt modelId="{032A06DF-DD7C-4F2B-AB3C-7D9CC8A89B07}" type="pres">
      <dgm:prSet presAssocID="{F73A6087-4A46-414A-996A-110D5B101082}" presName="vert1" presStyleCnt="0"/>
      <dgm:spPr/>
    </dgm:pt>
    <dgm:pt modelId="{67E6EA9E-6B32-4FDF-AA8F-368E3D570D0D}" type="pres">
      <dgm:prSet presAssocID="{1A065EFB-1131-49A0-8786-4F0021A0AD58}" presName="thickLine" presStyleLbl="alignNode1" presStyleIdx="4" presStyleCnt="8"/>
      <dgm:spPr/>
    </dgm:pt>
    <dgm:pt modelId="{E60D109C-B4BB-4420-988A-AA668EB5FD93}" type="pres">
      <dgm:prSet presAssocID="{1A065EFB-1131-49A0-8786-4F0021A0AD58}" presName="horz1" presStyleCnt="0"/>
      <dgm:spPr/>
    </dgm:pt>
    <dgm:pt modelId="{552A6F47-D37C-468A-B301-6278AE415498}" type="pres">
      <dgm:prSet presAssocID="{1A065EFB-1131-49A0-8786-4F0021A0AD58}" presName="tx1" presStyleLbl="revTx" presStyleIdx="4" presStyleCnt="8"/>
      <dgm:spPr/>
    </dgm:pt>
    <dgm:pt modelId="{9353C8E7-FC2E-4019-A941-6D360BF39119}" type="pres">
      <dgm:prSet presAssocID="{1A065EFB-1131-49A0-8786-4F0021A0AD58}" presName="vert1" presStyleCnt="0"/>
      <dgm:spPr/>
    </dgm:pt>
    <dgm:pt modelId="{1FD2450B-6CCB-41F1-8366-3B60116BB199}" type="pres">
      <dgm:prSet presAssocID="{859A1C20-A1F2-41A5-8EA3-E3264D550E2F}" presName="thickLine" presStyleLbl="alignNode1" presStyleIdx="5" presStyleCnt="8"/>
      <dgm:spPr/>
    </dgm:pt>
    <dgm:pt modelId="{0D1A4C1C-9195-40E3-A6D9-840E36784A9F}" type="pres">
      <dgm:prSet presAssocID="{859A1C20-A1F2-41A5-8EA3-E3264D550E2F}" presName="horz1" presStyleCnt="0"/>
      <dgm:spPr/>
    </dgm:pt>
    <dgm:pt modelId="{7A5252E8-C91C-48B8-9B0C-9D6A0623AF3E}" type="pres">
      <dgm:prSet presAssocID="{859A1C20-A1F2-41A5-8EA3-E3264D550E2F}" presName="tx1" presStyleLbl="revTx" presStyleIdx="5" presStyleCnt="8"/>
      <dgm:spPr/>
    </dgm:pt>
    <dgm:pt modelId="{EDE85B9F-B781-4B97-AD0F-FB77E1FFB3AE}" type="pres">
      <dgm:prSet presAssocID="{859A1C20-A1F2-41A5-8EA3-E3264D550E2F}" presName="vert1" presStyleCnt="0"/>
      <dgm:spPr/>
    </dgm:pt>
    <dgm:pt modelId="{613E6F68-664D-41C2-841D-9EF91726B1AC}" type="pres">
      <dgm:prSet presAssocID="{8B943DEB-574F-468E-BB89-E1B6EECF779A}" presName="thickLine" presStyleLbl="alignNode1" presStyleIdx="6" presStyleCnt="8"/>
      <dgm:spPr/>
    </dgm:pt>
    <dgm:pt modelId="{12E27458-CA42-4EFA-B1C6-DDAC291735F5}" type="pres">
      <dgm:prSet presAssocID="{8B943DEB-574F-468E-BB89-E1B6EECF779A}" presName="horz1" presStyleCnt="0"/>
      <dgm:spPr/>
    </dgm:pt>
    <dgm:pt modelId="{2F6BD2B4-79E4-485B-9746-84A5276F9C56}" type="pres">
      <dgm:prSet presAssocID="{8B943DEB-574F-468E-BB89-E1B6EECF779A}" presName="tx1" presStyleLbl="revTx" presStyleIdx="6" presStyleCnt="8"/>
      <dgm:spPr/>
    </dgm:pt>
    <dgm:pt modelId="{B01B7D1B-582E-44B1-89DC-38672E6CF80C}" type="pres">
      <dgm:prSet presAssocID="{8B943DEB-574F-468E-BB89-E1B6EECF779A}" presName="vert1" presStyleCnt="0"/>
      <dgm:spPr/>
    </dgm:pt>
    <dgm:pt modelId="{122FE86B-1958-44CB-BC9C-8F67FD2114D9}" type="pres">
      <dgm:prSet presAssocID="{FCA8FB15-4A63-4BC5-98E4-872B7BF2219C}" presName="thickLine" presStyleLbl="alignNode1" presStyleIdx="7" presStyleCnt="8"/>
      <dgm:spPr/>
    </dgm:pt>
    <dgm:pt modelId="{C6B2685D-B66B-48CC-8507-4E4AC2D0B1DA}" type="pres">
      <dgm:prSet presAssocID="{FCA8FB15-4A63-4BC5-98E4-872B7BF2219C}" presName="horz1" presStyleCnt="0"/>
      <dgm:spPr/>
    </dgm:pt>
    <dgm:pt modelId="{B01A12EF-88B7-4911-A78D-6D9C91C10728}" type="pres">
      <dgm:prSet presAssocID="{FCA8FB15-4A63-4BC5-98E4-872B7BF2219C}" presName="tx1" presStyleLbl="revTx" presStyleIdx="7" presStyleCnt="8"/>
      <dgm:spPr/>
    </dgm:pt>
    <dgm:pt modelId="{315D8FA7-6DEC-4ACA-88C2-AF86C6B98A1F}" type="pres">
      <dgm:prSet presAssocID="{FCA8FB15-4A63-4BC5-98E4-872B7BF2219C}" presName="vert1" presStyleCnt="0"/>
      <dgm:spPr/>
    </dgm:pt>
  </dgm:ptLst>
  <dgm:cxnLst>
    <dgm:cxn modelId="{59027103-3B32-4794-A486-79F5BD5E4440}" type="presOf" srcId="{E4CC3C37-0C57-4733-A5C1-63161DE7E419}" destId="{6A089074-F6A7-4ED8-8099-F34C91058BFD}" srcOrd="0" destOrd="0" presId="urn:microsoft.com/office/officeart/2008/layout/LinedList"/>
    <dgm:cxn modelId="{9157E41C-CD29-4A15-9673-C76F6E6A768B}" type="presOf" srcId="{3019BD74-6CE0-4861-9C06-EE4338D064FA}" destId="{14C7EC2C-DEE0-41AE-8A26-982023851C6B}" srcOrd="0" destOrd="0" presId="urn:microsoft.com/office/officeart/2008/layout/LinedList"/>
    <dgm:cxn modelId="{6B340A21-DB97-4074-B37E-C6735F149F84}" type="presOf" srcId="{FCA8FB15-4A63-4BC5-98E4-872B7BF2219C}" destId="{B01A12EF-88B7-4911-A78D-6D9C91C10728}" srcOrd="0" destOrd="0" presId="urn:microsoft.com/office/officeart/2008/layout/LinedList"/>
    <dgm:cxn modelId="{53F3603A-F8BC-4641-8DAA-751531B8591B}" type="presOf" srcId="{8B943DEB-574F-468E-BB89-E1B6EECF779A}" destId="{2F6BD2B4-79E4-485B-9746-84A5276F9C56}" srcOrd="0" destOrd="0" presId="urn:microsoft.com/office/officeart/2008/layout/LinedList"/>
    <dgm:cxn modelId="{408D853A-F403-4CD2-B234-478DA34AAB72}" srcId="{3019BD74-6CE0-4861-9C06-EE4338D064FA}" destId="{FCA8FB15-4A63-4BC5-98E4-872B7BF2219C}" srcOrd="7" destOrd="0" parTransId="{3D1D2905-75F3-4EF7-A014-DFBFCC4E0BD2}" sibTransId="{8D5FFE20-4887-477A-8E65-B903C487ECC3}"/>
    <dgm:cxn modelId="{81E4B172-0F9A-44E1-9BA0-5082CA1DF505}" srcId="{3019BD74-6CE0-4861-9C06-EE4338D064FA}" destId="{F73A6087-4A46-414A-996A-110D5B101082}" srcOrd="3" destOrd="0" parTransId="{D9F2F3CC-46C9-4648-BBE6-701F354382C6}" sibTransId="{CF1134FA-9DB9-4A2A-983E-D2D6A5A6FE92}"/>
    <dgm:cxn modelId="{AA506B7A-9717-42F0-83A3-4E43011A8661}" type="presOf" srcId="{1A065EFB-1131-49A0-8786-4F0021A0AD58}" destId="{552A6F47-D37C-468A-B301-6278AE415498}" srcOrd="0" destOrd="0" presId="urn:microsoft.com/office/officeart/2008/layout/LinedList"/>
    <dgm:cxn modelId="{0A062A92-46BB-494E-A5E6-6DE3858A650E}" srcId="{3019BD74-6CE0-4861-9C06-EE4338D064FA}" destId="{1F9A3C62-96B1-4FCD-8DDE-26A945414AC4}" srcOrd="2" destOrd="0" parTransId="{FDCA407A-26D1-4E28-B9F6-6C3B999C2B89}" sibTransId="{EA183EEE-79CD-41D8-A56D-611B1D0D6538}"/>
    <dgm:cxn modelId="{1CACD498-45AB-4950-94BE-A70628337F6B}" type="presOf" srcId="{859A1C20-A1F2-41A5-8EA3-E3264D550E2F}" destId="{7A5252E8-C91C-48B8-9B0C-9D6A0623AF3E}" srcOrd="0" destOrd="0" presId="urn:microsoft.com/office/officeart/2008/layout/LinedList"/>
    <dgm:cxn modelId="{3EE43C9E-8108-467F-B911-93BA9FE4113C}" type="presOf" srcId="{F73A6087-4A46-414A-996A-110D5B101082}" destId="{97BD6E36-1DA0-4D06-BD11-C94DBC64C00C}" srcOrd="0" destOrd="0" presId="urn:microsoft.com/office/officeart/2008/layout/LinedList"/>
    <dgm:cxn modelId="{6FD265B9-2C05-4ACF-B39C-0DA9220A420D}" srcId="{3019BD74-6CE0-4861-9C06-EE4338D064FA}" destId="{E4CC3C37-0C57-4733-A5C1-63161DE7E419}" srcOrd="1" destOrd="0" parTransId="{497AA130-7728-4728-BC51-9567A080B649}" sibTransId="{3A8E01DA-78EE-473B-A96E-A9E0AF55A437}"/>
    <dgm:cxn modelId="{F90C74CF-9668-4727-A4AA-01AC204AD6AD}" srcId="{3019BD74-6CE0-4861-9C06-EE4338D064FA}" destId="{8B943DEB-574F-468E-BB89-E1B6EECF779A}" srcOrd="6" destOrd="0" parTransId="{1108859E-D932-485D-9CF7-4BAC2C55EDFE}" sibTransId="{820E79D7-694C-4B37-A482-59771BAF35AD}"/>
    <dgm:cxn modelId="{E7AB4FD6-9B33-451D-B6B7-893BBBFF9C59}" srcId="{3019BD74-6CE0-4861-9C06-EE4338D064FA}" destId="{7B02A8CF-0AF1-4B4B-9DD2-6A0645751288}" srcOrd="0" destOrd="0" parTransId="{999EA40C-7935-4888-B9B1-3E4418106611}" sibTransId="{CBC6F233-F05B-494B-BEB1-308D533FFFDB}"/>
    <dgm:cxn modelId="{B14A78D7-8640-42E4-8F92-F9A6794BF80D}" srcId="{3019BD74-6CE0-4861-9C06-EE4338D064FA}" destId="{859A1C20-A1F2-41A5-8EA3-E3264D550E2F}" srcOrd="5" destOrd="0" parTransId="{70953C2C-4F2D-4BC7-8C07-F3CD678FAD4D}" sibTransId="{E118171F-C4F9-4580-9AFC-DE157D706D34}"/>
    <dgm:cxn modelId="{F20E51E4-C595-4232-B874-F432874B2D8B}" srcId="{3019BD74-6CE0-4861-9C06-EE4338D064FA}" destId="{1A065EFB-1131-49A0-8786-4F0021A0AD58}" srcOrd="4" destOrd="0" parTransId="{53C2DAB7-281B-4D30-93A5-B86CAF528647}" sibTransId="{F40099FC-699E-478D-87CA-5CEB32B69864}"/>
    <dgm:cxn modelId="{F66B1DF0-C5EC-4500-A82D-CFDE364CD435}" type="presOf" srcId="{1F9A3C62-96B1-4FCD-8DDE-26A945414AC4}" destId="{5344CCF9-15A5-4A79-A3FE-AEE3F58C4DC7}" srcOrd="0" destOrd="0" presId="urn:microsoft.com/office/officeart/2008/layout/LinedList"/>
    <dgm:cxn modelId="{AB4897F0-8CD9-492E-9895-D86E59864C1B}" type="presOf" srcId="{7B02A8CF-0AF1-4B4B-9DD2-6A0645751288}" destId="{88B863D7-0FF2-4984-B995-7BBBDE293FF4}" srcOrd="0" destOrd="0" presId="urn:microsoft.com/office/officeart/2008/layout/LinedList"/>
    <dgm:cxn modelId="{365DDD93-89CE-499B-BE63-DEC1843D0FAD}" type="presParOf" srcId="{14C7EC2C-DEE0-41AE-8A26-982023851C6B}" destId="{EE66395C-6953-47DF-A682-1C92697AF899}" srcOrd="0" destOrd="0" presId="urn:microsoft.com/office/officeart/2008/layout/LinedList"/>
    <dgm:cxn modelId="{5A21ADF3-C8EA-46FF-96C9-DB91F1D204C5}" type="presParOf" srcId="{14C7EC2C-DEE0-41AE-8A26-982023851C6B}" destId="{5FDB71B8-C0D2-4AE0-826B-2C2DA87DB27A}" srcOrd="1" destOrd="0" presId="urn:microsoft.com/office/officeart/2008/layout/LinedList"/>
    <dgm:cxn modelId="{0C0C0681-C779-4C62-82D8-C4DB1DD80C4A}" type="presParOf" srcId="{5FDB71B8-C0D2-4AE0-826B-2C2DA87DB27A}" destId="{88B863D7-0FF2-4984-B995-7BBBDE293FF4}" srcOrd="0" destOrd="0" presId="urn:microsoft.com/office/officeart/2008/layout/LinedList"/>
    <dgm:cxn modelId="{3B5723E6-F3EB-4184-9F8E-33216A7604B3}" type="presParOf" srcId="{5FDB71B8-C0D2-4AE0-826B-2C2DA87DB27A}" destId="{49DDDF07-FD50-4B3C-AD3A-3E202D21F2C5}" srcOrd="1" destOrd="0" presId="urn:microsoft.com/office/officeart/2008/layout/LinedList"/>
    <dgm:cxn modelId="{FA36D50F-4D9E-4437-8CD7-770C9A9D0438}" type="presParOf" srcId="{14C7EC2C-DEE0-41AE-8A26-982023851C6B}" destId="{06241CCB-023A-487A-BE45-E49FFF5C3A17}" srcOrd="2" destOrd="0" presId="urn:microsoft.com/office/officeart/2008/layout/LinedList"/>
    <dgm:cxn modelId="{803FC0EA-5406-49CA-8BCD-59188818A4BF}" type="presParOf" srcId="{14C7EC2C-DEE0-41AE-8A26-982023851C6B}" destId="{E8ADF5DD-75FA-4B95-9C48-0FF005CBA3B6}" srcOrd="3" destOrd="0" presId="urn:microsoft.com/office/officeart/2008/layout/LinedList"/>
    <dgm:cxn modelId="{BAE7EB6D-3745-443E-ACF8-757CEC58BC57}" type="presParOf" srcId="{E8ADF5DD-75FA-4B95-9C48-0FF005CBA3B6}" destId="{6A089074-F6A7-4ED8-8099-F34C91058BFD}" srcOrd="0" destOrd="0" presId="urn:microsoft.com/office/officeart/2008/layout/LinedList"/>
    <dgm:cxn modelId="{E7D634E1-E3C0-47ED-94E8-5316BD1D162D}" type="presParOf" srcId="{E8ADF5DD-75FA-4B95-9C48-0FF005CBA3B6}" destId="{DDF888CE-03B4-42CB-BE6E-DD46C71C264E}" srcOrd="1" destOrd="0" presId="urn:microsoft.com/office/officeart/2008/layout/LinedList"/>
    <dgm:cxn modelId="{21217703-E992-439F-BBAD-E30D565BC610}" type="presParOf" srcId="{14C7EC2C-DEE0-41AE-8A26-982023851C6B}" destId="{629786C9-CF78-4873-BFA1-FCA73DA14F24}" srcOrd="4" destOrd="0" presId="urn:microsoft.com/office/officeart/2008/layout/LinedList"/>
    <dgm:cxn modelId="{03DE0E56-4C04-412B-8724-74F3734E95DA}" type="presParOf" srcId="{14C7EC2C-DEE0-41AE-8A26-982023851C6B}" destId="{D0D703FD-AEF6-4E33-910A-904AEDF4AB14}" srcOrd="5" destOrd="0" presId="urn:microsoft.com/office/officeart/2008/layout/LinedList"/>
    <dgm:cxn modelId="{4447C298-554D-488A-B8B4-8727D785E7F2}" type="presParOf" srcId="{D0D703FD-AEF6-4E33-910A-904AEDF4AB14}" destId="{5344CCF9-15A5-4A79-A3FE-AEE3F58C4DC7}" srcOrd="0" destOrd="0" presId="urn:microsoft.com/office/officeart/2008/layout/LinedList"/>
    <dgm:cxn modelId="{6E1CD11C-CA40-4817-9025-4E3164FFF41F}" type="presParOf" srcId="{D0D703FD-AEF6-4E33-910A-904AEDF4AB14}" destId="{E2F9508D-79DC-4AA9-8826-A2CAC6CE482D}" srcOrd="1" destOrd="0" presId="urn:microsoft.com/office/officeart/2008/layout/LinedList"/>
    <dgm:cxn modelId="{7A12278B-C08A-4461-95CE-D7F057E67640}" type="presParOf" srcId="{14C7EC2C-DEE0-41AE-8A26-982023851C6B}" destId="{FFF92094-EC1B-46E0-8183-4D97B1490E6F}" srcOrd="6" destOrd="0" presId="urn:microsoft.com/office/officeart/2008/layout/LinedList"/>
    <dgm:cxn modelId="{C1B408AE-ECA6-4CC2-A7A8-531066DB5119}" type="presParOf" srcId="{14C7EC2C-DEE0-41AE-8A26-982023851C6B}" destId="{474FC325-7A79-410C-A7D1-4FC19F3CBA73}" srcOrd="7" destOrd="0" presId="urn:microsoft.com/office/officeart/2008/layout/LinedList"/>
    <dgm:cxn modelId="{A2E68886-703B-4B8E-8D21-81AF138E5676}" type="presParOf" srcId="{474FC325-7A79-410C-A7D1-4FC19F3CBA73}" destId="{97BD6E36-1DA0-4D06-BD11-C94DBC64C00C}" srcOrd="0" destOrd="0" presId="urn:microsoft.com/office/officeart/2008/layout/LinedList"/>
    <dgm:cxn modelId="{ACDE3A08-9C10-433B-8C77-DA0803B9C790}" type="presParOf" srcId="{474FC325-7A79-410C-A7D1-4FC19F3CBA73}" destId="{032A06DF-DD7C-4F2B-AB3C-7D9CC8A89B07}" srcOrd="1" destOrd="0" presId="urn:microsoft.com/office/officeart/2008/layout/LinedList"/>
    <dgm:cxn modelId="{37AF19A8-3EFC-4BBE-A8E1-0257E86EC36E}" type="presParOf" srcId="{14C7EC2C-DEE0-41AE-8A26-982023851C6B}" destId="{67E6EA9E-6B32-4FDF-AA8F-368E3D570D0D}" srcOrd="8" destOrd="0" presId="urn:microsoft.com/office/officeart/2008/layout/LinedList"/>
    <dgm:cxn modelId="{014BCD9F-605B-412E-8C4C-66D92B4B96F3}" type="presParOf" srcId="{14C7EC2C-DEE0-41AE-8A26-982023851C6B}" destId="{E60D109C-B4BB-4420-988A-AA668EB5FD93}" srcOrd="9" destOrd="0" presId="urn:microsoft.com/office/officeart/2008/layout/LinedList"/>
    <dgm:cxn modelId="{4DDC783D-8FC3-4405-A48D-6619163F5E48}" type="presParOf" srcId="{E60D109C-B4BB-4420-988A-AA668EB5FD93}" destId="{552A6F47-D37C-468A-B301-6278AE415498}" srcOrd="0" destOrd="0" presId="urn:microsoft.com/office/officeart/2008/layout/LinedList"/>
    <dgm:cxn modelId="{E5B34167-D716-457A-B5BE-A32186BD4DD7}" type="presParOf" srcId="{E60D109C-B4BB-4420-988A-AA668EB5FD93}" destId="{9353C8E7-FC2E-4019-A941-6D360BF39119}" srcOrd="1" destOrd="0" presId="urn:microsoft.com/office/officeart/2008/layout/LinedList"/>
    <dgm:cxn modelId="{05A4509D-5D0D-4F66-BA6C-9296BD0C5072}" type="presParOf" srcId="{14C7EC2C-DEE0-41AE-8A26-982023851C6B}" destId="{1FD2450B-6CCB-41F1-8366-3B60116BB199}" srcOrd="10" destOrd="0" presId="urn:microsoft.com/office/officeart/2008/layout/LinedList"/>
    <dgm:cxn modelId="{6B307211-9E19-458A-B105-61F3A9598934}" type="presParOf" srcId="{14C7EC2C-DEE0-41AE-8A26-982023851C6B}" destId="{0D1A4C1C-9195-40E3-A6D9-840E36784A9F}" srcOrd="11" destOrd="0" presId="urn:microsoft.com/office/officeart/2008/layout/LinedList"/>
    <dgm:cxn modelId="{8A3544CB-77BA-4BDE-8AAC-6BF51C300E10}" type="presParOf" srcId="{0D1A4C1C-9195-40E3-A6D9-840E36784A9F}" destId="{7A5252E8-C91C-48B8-9B0C-9D6A0623AF3E}" srcOrd="0" destOrd="0" presId="urn:microsoft.com/office/officeart/2008/layout/LinedList"/>
    <dgm:cxn modelId="{BC8FFB8B-BC4A-4344-AEBE-2B9EFC620164}" type="presParOf" srcId="{0D1A4C1C-9195-40E3-A6D9-840E36784A9F}" destId="{EDE85B9F-B781-4B97-AD0F-FB77E1FFB3AE}" srcOrd="1" destOrd="0" presId="urn:microsoft.com/office/officeart/2008/layout/LinedList"/>
    <dgm:cxn modelId="{6AD9B7A4-87C2-4C5C-9E0D-D95A0CF855D3}" type="presParOf" srcId="{14C7EC2C-DEE0-41AE-8A26-982023851C6B}" destId="{613E6F68-664D-41C2-841D-9EF91726B1AC}" srcOrd="12" destOrd="0" presId="urn:microsoft.com/office/officeart/2008/layout/LinedList"/>
    <dgm:cxn modelId="{83D2DCBC-AD62-4645-8BD3-C7FDAC5B2287}" type="presParOf" srcId="{14C7EC2C-DEE0-41AE-8A26-982023851C6B}" destId="{12E27458-CA42-4EFA-B1C6-DDAC291735F5}" srcOrd="13" destOrd="0" presId="urn:microsoft.com/office/officeart/2008/layout/LinedList"/>
    <dgm:cxn modelId="{4C278DBB-4D7E-42C1-AEE4-399AA4D6D703}" type="presParOf" srcId="{12E27458-CA42-4EFA-B1C6-DDAC291735F5}" destId="{2F6BD2B4-79E4-485B-9746-84A5276F9C56}" srcOrd="0" destOrd="0" presId="urn:microsoft.com/office/officeart/2008/layout/LinedList"/>
    <dgm:cxn modelId="{21E2719A-AB00-4494-9FCF-3F2C489EF6C6}" type="presParOf" srcId="{12E27458-CA42-4EFA-B1C6-DDAC291735F5}" destId="{B01B7D1B-582E-44B1-89DC-38672E6CF80C}" srcOrd="1" destOrd="0" presId="urn:microsoft.com/office/officeart/2008/layout/LinedList"/>
    <dgm:cxn modelId="{02E7E9B8-B512-4365-9E78-4FD4922CE331}" type="presParOf" srcId="{14C7EC2C-DEE0-41AE-8A26-982023851C6B}" destId="{122FE86B-1958-44CB-BC9C-8F67FD2114D9}" srcOrd="14" destOrd="0" presId="urn:microsoft.com/office/officeart/2008/layout/LinedList"/>
    <dgm:cxn modelId="{B74A39B1-4D78-440E-ADA8-99BF7D367141}" type="presParOf" srcId="{14C7EC2C-DEE0-41AE-8A26-982023851C6B}" destId="{C6B2685D-B66B-48CC-8507-4E4AC2D0B1DA}" srcOrd="15" destOrd="0" presId="urn:microsoft.com/office/officeart/2008/layout/LinedList"/>
    <dgm:cxn modelId="{548F9A4B-42CE-46B3-9BB5-77740EE32292}" type="presParOf" srcId="{C6B2685D-B66B-48CC-8507-4E4AC2D0B1DA}" destId="{B01A12EF-88B7-4911-A78D-6D9C91C10728}" srcOrd="0" destOrd="0" presId="urn:microsoft.com/office/officeart/2008/layout/LinedList"/>
    <dgm:cxn modelId="{CCF25F46-AA12-4B8D-B1D6-7DC52C70D034}" type="presParOf" srcId="{C6B2685D-B66B-48CC-8507-4E4AC2D0B1DA}" destId="{315D8FA7-6DEC-4ACA-88C2-AF86C6B98A1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6395C-6953-47DF-A682-1C92697AF899}">
      <dsp:nvSpPr>
        <dsp:cNvPr id="0" name=""/>
        <dsp:cNvSpPr/>
      </dsp:nvSpPr>
      <dsp:spPr>
        <a:xfrm>
          <a:off x="0" y="0"/>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B863D7-0FF2-4984-B995-7BBBDE293FF4}">
      <dsp:nvSpPr>
        <dsp:cNvPr id="0" name=""/>
        <dsp:cNvSpPr/>
      </dsp:nvSpPr>
      <dsp:spPr>
        <a:xfrm>
          <a:off x="0" y="0"/>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Sintonizzazione, empatia e mentalizzazione</a:t>
          </a:r>
          <a:endParaRPr lang="en-US" sz="2300" kern="1200"/>
        </a:p>
      </dsp:txBody>
      <dsp:txXfrm>
        <a:off x="0" y="0"/>
        <a:ext cx="6024561" cy="614957"/>
      </dsp:txXfrm>
    </dsp:sp>
    <dsp:sp modelId="{06241CCB-023A-487A-BE45-E49FFF5C3A17}">
      <dsp:nvSpPr>
        <dsp:cNvPr id="0" name=""/>
        <dsp:cNvSpPr/>
      </dsp:nvSpPr>
      <dsp:spPr>
        <a:xfrm>
          <a:off x="0" y="614957"/>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089074-F6A7-4ED8-8099-F34C91058BFD}">
      <dsp:nvSpPr>
        <dsp:cNvPr id="0" name=""/>
        <dsp:cNvSpPr/>
      </dsp:nvSpPr>
      <dsp:spPr>
        <a:xfrm>
          <a:off x="0" y="614957"/>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Non minimizzare e non banalizzare</a:t>
          </a:r>
          <a:endParaRPr lang="en-US" sz="2300" kern="1200"/>
        </a:p>
      </dsp:txBody>
      <dsp:txXfrm>
        <a:off x="0" y="614957"/>
        <a:ext cx="6024561" cy="614957"/>
      </dsp:txXfrm>
    </dsp:sp>
    <dsp:sp modelId="{629786C9-CF78-4873-BFA1-FCA73DA14F24}">
      <dsp:nvSpPr>
        <dsp:cNvPr id="0" name=""/>
        <dsp:cNvSpPr/>
      </dsp:nvSpPr>
      <dsp:spPr>
        <a:xfrm>
          <a:off x="0" y="1229915"/>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44CCF9-15A5-4A79-A3FE-AEE3F58C4DC7}">
      <dsp:nvSpPr>
        <dsp:cNvPr id="0" name=""/>
        <dsp:cNvSpPr/>
      </dsp:nvSpPr>
      <dsp:spPr>
        <a:xfrm>
          <a:off x="0" y="1229915"/>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Non vittimizzare</a:t>
          </a:r>
          <a:endParaRPr lang="en-US" sz="2300" kern="1200"/>
        </a:p>
      </dsp:txBody>
      <dsp:txXfrm>
        <a:off x="0" y="1229915"/>
        <a:ext cx="6024561" cy="614957"/>
      </dsp:txXfrm>
    </dsp:sp>
    <dsp:sp modelId="{FFF92094-EC1B-46E0-8183-4D97B1490E6F}">
      <dsp:nvSpPr>
        <dsp:cNvPr id="0" name=""/>
        <dsp:cNvSpPr/>
      </dsp:nvSpPr>
      <dsp:spPr>
        <a:xfrm>
          <a:off x="0" y="1844873"/>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BD6E36-1DA0-4D06-BD11-C94DBC64C00C}">
      <dsp:nvSpPr>
        <dsp:cNvPr id="0" name=""/>
        <dsp:cNvSpPr/>
      </dsp:nvSpPr>
      <dsp:spPr>
        <a:xfrm>
          <a:off x="0" y="1844873"/>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Validare le emozioni </a:t>
          </a:r>
          <a:endParaRPr lang="en-US" sz="2300" kern="1200"/>
        </a:p>
      </dsp:txBody>
      <dsp:txXfrm>
        <a:off x="0" y="1844873"/>
        <a:ext cx="6024561" cy="614957"/>
      </dsp:txXfrm>
    </dsp:sp>
    <dsp:sp modelId="{67E6EA9E-6B32-4FDF-AA8F-368E3D570D0D}">
      <dsp:nvSpPr>
        <dsp:cNvPr id="0" name=""/>
        <dsp:cNvSpPr/>
      </dsp:nvSpPr>
      <dsp:spPr>
        <a:xfrm>
          <a:off x="0" y="2459831"/>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2A6F47-D37C-468A-B301-6278AE415498}">
      <dsp:nvSpPr>
        <dsp:cNvPr id="0" name=""/>
        <dsp:cNvSpPr/>
      </dsp:nvSpPr>
      <dsp:spPr>
        <a:xfrm>
          <a:off x="0" y="2459831"/>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Spontaneo e genuino interesse </a:t>
          </a:r>
          <a:endParaRPr lang="en-US" sz="2300" kern="1200"/>
        </a:p>
      </dsp:txBody>
      <dsp:txXfrm>
        <a:off x="0" y="2459831"/>
        <a:ext cx="6024561" cy="614957"/>
      </dsp:txXfrm>
    </dsp:sp>
    <dsp:sp modelId="{1FD2450B-6CCB-41F1-8366-3B60116BB199}">
      <dsp:nvSpPr>
        <dsp:cNvPr id="0" name=""/>
        <dsp:cNvSpPr/>
      </dsp:nvSpPr>
      <dsp:spPr>
        <a:xfrm>
          <a:off x="0" y="3074788"/>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5252E8-C91C-48B8-9B0C-9D6A0623AF3E}">
      <dsp:nvSpPr>
        <dsp:cNvPr id="0" name=""/>
        <dsp:cNvSpPr/>
      </dsp:nvSpPr>
      <dsp:spPr>
        <a:xfrm>
          <a:off x="0" y="3074788"/>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Linguaggio non verbale (potere curativo del tocco)</a:t>
          </a:r>
          <a:endParaRPr lang="en-US" sz="2300" kern="1200"/>
        </a:p>
      </dsp:txBody>
      <dsp:txXfrm>
        <a:off x="0" y="3074788"/>
        <a:ext cx="6024561" cy="614957"/>
      </dsp:txXfrm>
    </dsp:sp>
    <dsp:sp modelId="{613E6F68-664D-41C2-841D-9EF91726B1AC}">
      <dsp:nvSpPr>
        <dsp:cNvPr id="0" name=""/>
        <dsp:cNvSpPr/>
      </dsp:nvSpPr>
      <dsp:spPr>
        <a:xfrm>
          <a:off x="0" y="3689746"/>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BD2B4-79E4-485B-9746-84A5276F9C56}">
      <dsp:nvSpPr>
        <dsp:cNvPr id="0" name=""/>
        <dsp:cNvSpPr/>
      </dsp:nvSpPr>
      <dsp:spPr>
        <a:xfrm>
          <a:off x="0" y="3689746"/>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Abbandonare onnipotenza</a:t>
          </a:r>
          <a:endParaRPr lang="en-US" sz="2300" kern="1200"/>
        </a:p>
      </dsp:txBody>
      <dsp:txXfrm>
        <a:off x="0" y="3689746"/>
        <a:ext cx="6024561" cy="614957"/>
      </dsp:txXfrm>
    </dsp:sp>
    <dsp:sp modelId="{122FE86B-1958-44CB-BC9C-8F67FD2114D9}">
      <dsp:nvSpPr>
        <dsp:cNvPr id="0" name=""/>
        <dsp:cNvSpPr/>
      </dsp:nvSpPr>
      <dsp:spPr>
        <a:xfrm>
          <a:off x="0" y="4304704"/>
          <a:ext cx="60245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1A12EF-88B7-4911-A78D-6D9C91C10728}">
      <dsp:nvSpPr>
        <dsp:cNvPr id="0" name=""/>
        <dsp:cNvSpPr/>
      </dsp:nvSpPr>
      <dsp:spPr>
        <a:xfrm>
          <a:off x="0" y="4304704"/>
          <a:ext cx="6024561" cy="614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a:t>Ascolto attento </a:t>
          </a:r>
          <a:endParaRPr lang="en-US" sz="2300" kern="1200"/>
        </a:p>
      </dsp:txBody>
      <dsp:txXfrm>
        <a:off x="0" y="4304704"/>
        <a:ext cx="6024561" cy="6149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985899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72868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254594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960848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1561034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2621410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729702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226274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415407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307942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2/19/2023</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‹N›</a:t>
            </a:fld>
            <a:endParaRPr lang="en-US"/>
          </a:p>
        </p:txBody>
      </p:sp>
    </p:spTree>
    <p:extLst>
      <p:ext uri="{BB962C8B-B14F-4D97-AF65-F5344CB8AC3E}">
        <p14:creationId xmlns:p14="http://schemas.microsoft.com/office/powerpoint/2010/main" val="384548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2/19/2023</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‹N›</a:t>
            </a:fld>
            <a:endParaRPr lang="en-US" dirty="0"/>
          </a:p>
        </p:txBody>
      </p:sp>
    </p:spTree>
    <p:extLst>
      <p:ext uri="{BB962C8B-B14F-4D97-AF65-F5344CB8AC3E}">
        <p14:creationId xmlns:p14="http://schemas.microsoft.com/office/powerpoint/2010/main" val="263689241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75" r:id="rId5"/>
    <p:sldLayoutId id="2147483680" r:id="rId6"/>
    <p:sldLayoutId id="2147483676" r:id="rId7"/>
    <p:sldLayoutId id="2147483677" r:id="rId8"/>
    <p:sldLayoutId id="2147483678" r:id="rId9"/>
    <p:sldLayoutId id="2147483679" r:id="rId10"/>
    <p:sldLayoutId id="2147483681"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958DF84-F5C6-794F-8945-485D6C1075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A2F3239-BC8B-07E4-3412-57C5192CEB48}"/>
              </a:ext>
            </a:extLst>
          </p:cNvPr>
          <p:cNvPicPr>
            <a:picLocks noChangeAspect="1"/>
          </p:cNvPicPr>
          <p:nvPr/>
        </p:nvPicPr>
        <p:blipFill rotWithShape="1">
          <a:blip r:embed="rId2"/>
          <a:srcRect b="6250"/>
          <a:stretch/>
        </p:blipFill>
        <p:spPr>
          <a:xfrm>
            <a:off x="20" y="10"/>
            <a:ext cx="12191979" cy="6857989"/>
          </a:xfrm>
          <a:prstGeom prst="rect">
            <a:avLst/>
          </a:prstGeom>
        </p:spPr>
      </p:pic>
      <p:sp useBgFill="1">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9595"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7BD309D5-C496-DBB3-07BE-BD79A4FA5E6D}"/>
              </a:ext>
            </a:extLst>
          </p:cNvPr>
          <p:cNvSpPr>
            <a:spLocks noGrp="1"/>
          </p:cNvSpPr>
          <p:nvPr>
            <p:ph type="ctrTitle"/>
          </p:nvPr>
        </p:nvSpPr>
        <p:spPr>
          <a:xfrm>
            <a:off x="1473390" y="1826096"/>
            <a:ext cx="3149221" cy="2142699"/>
          </a:xfrm>
        </p:spPr>
        <p:txBody>
          <a:bodyPr anchor="b">
            <a:normAutofit/>
          </a:bodyPr>
          <a:lstStyle/>
          <a:p>
            <a:pPr algn="ctr"/>
            <a:r>
              <a:rPr lang="it-IT" sz="3700"/>
              <a:t>GUARDARE AL DI LÀ DEL TRAUMA</a:t>
            </a:r>
          </a:p>
        </p:txBody>
      </p:sp>
      <p:sp>
        <p:nvSpPr>
          <p:cNvPr id="3" name="Sottotitolo 2">
            <a:extLst>
              <a:ext uri="{FF2B5EF4-FFF2-40B4-BE49-F238E27FC236}">
                <a16:creationId xmlns:a16="http://schemas.microsoft.com/office/drawing/2014/main" id="{20766FF0-C13D-9B30-ACF9-4A2D8F12D6B5}"/>
              </a:ext>
            </a:extLst>
          </p:cNvPr>
          <p:cNvSpPr>
            <a:spLocks noGrp="1"/>
          </p:cNvSpPr>
          <p:nvPr>
            <p:ph type="subTitle" idx="1"/>
          </p:nvPr>
        </p:nvSpPr>
        <p:spPr>
          <a:xfrm>
            <a:off x="1594514" y="4196605"/>
            <a:ext cx="2906973" cy="948601"/>
          </a:xfrm>
        </p:spPr>
        <p:txBody>
          <a:bodyPr anchor="t">
            <a:noAutofit/>
          </a:bodyPr>
          <a:lstStyle/>
          <a:p>
            <a:pPr>
              <a:lnSpc>
                <a:spcPct val="100000"/>
              </a:lnSpc>
            </a:pPr>
            <a:r>
              <a:rPr lang="it-IT" sz="1400" b="1" dirty="0"/>
              <a:t>Terza Università Bergamo 2022/23</a:t>
            </a:r>
          </a:p>
          <a:p>
            <a:pPr>
              <a:lnSpc>
                <a:spcPct val="100000"/>
              </a:lnSpc>
            </a:pPr>
            <a:r>
              <a:rPr lang="it-IT" sz="1400" b="1" dirty="0"/>
              <a:t>Corso 39 – Al di là del trauma</a:t>
            </a:r>
          </a:p>
          <a:p>
            <a:pPr>
              <a:lnSpc>
                <a:spcPct val="100000"/>
              </a:lnSpc>
            </a:pPr>
            <a:r>
              <a:rPr lang="it-IT" sz="1400" b="1" dirty="0"/>
              <a:t>Docente: Greta Capelli</a:t>
            </a:r>
          </a:p>
        </p:txBody>
      </p:sp>
      <p:sp>
        <p:nvSpPr>
          <p:cNvPr id="13" name="Freeform: Shape 12">
            <a:extLst>
              <a:ext uri="{FF2B5EF4-FFF2-40B4-BE49-F238E27FC236}">
                <a16:creationId xmlns:a16="http://schemas.microsoft.com/office/drawing/2014/main" id="{72E67446-732B-4F72-8560-6FABB6CB2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0828" y="720724"/>
            <a:ext cx="4014345" cy="5414576"/>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noFill/>
          <a:ln w="25400" cap="rnd">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02218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2D5D87-DB5B-D736-1093-C4CA4C46C9CB}"/>
              </a:ext>
            </a:extLst>
          </p:cNvPr>
          <p:cNvSpPr>
            <a:spLocks noGrp="1"/>
          </p:cNvSpPr>
          <p:nvPr>
            <p:ph type="title"/>
          </p:nvPr>
        </p:nvSpPr>
        <p:spPr/>
        <p:txBody>
          <a:bodyPr/>
          <a:lstStyle/>
          <a:p>
            <a:r>
              <a:rPr lang="it-IT" dirty="0"/>
              <a:t>RESILIENZA</a:t>
            </a:r>
          </a:p>
        </p:txBody>
      </p:sp>
      <p:sp>
        <p:nvSpPr>
          <p:cNvPr id="3" name="Segnaposto contenuto 2">
            <a:extLst>
              <a:ext uri="{FF2B5EF4-FFF2-40B4-BE49-F238E27FC236}">
                <a16:creationId xmlns:a16="http://schemas.microsoft.com/office/drawing/2014/main" id="{B0F48898-F81C-88EB-170B-BE95E13F960E}"/>
              </a:ext>
            </a:extLst>
          </p:cNvPr>
          <p:cNvSpPr>
            <a:spLocks noGrp="1"/>
          </p:cNvSpPr>
          <p:nvPr>
            <p:ph idx="1"/>
          </p:nvPr>
        </p:nvSpPr>
        <p:spPr/>
        <p:txBody>
          <a:bodyPr/>
          <a:lstStyle/>
          <a:p>
            <a:r>
              <a:rPr lang="it-IT" dirty="0"/>
              <a:t>Concetto derivante dalla fisica</a:t>
            </a:r>
          </a:p>
          <a:p>
            <a:r>
              <a:rPr lang="it-IT" dirty="0"/>
              <a:t>Assunzione di responsabilità (no provvidenza del futuro)</a:t>
            </a:r>
          </a:p>
          <a:p>
            <a:r>
              <a:rPr lang="it-IT" dirty="0"/>
              <a:t>Scegliere di integrare piuttosto che desensibilizzare</a:t>
            </a:r>
          </a:p>
          <a:p>
            <a:r>
              <a:rPr lang="it-IT" dirty="0"/>
              <a:t>Riorganizzazione positiva</a:t>
            </a:r>
          </a:p>
          <a:p>
            <a:r>
              <a:rPr lang="it-IT" dirty="0"/>
              <a:t>Strategie soggettive e individuali</a:t>
            </a:r>
          </a:p>
          <a:p>
            <a:r>
              <a:rPr lang="it-IT" dirty="0"/>
              <a:t>Rimanere sensibili alle opportunità senza alienarsi</a:t>
            </a:r>
          </a:p>
        </p:txBody>
      </p:sp>
    </p:spTree>
    <p:extLst>
      <p:ext uri="{BB962C8B-B14F-4D97-AF65-F5344CB8AC3E}">
        <p14:creationId xmlns:p14="http://schemas.microsoft.com/office/powerpoint/2010/main" val="2233358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5CA225D-3B42-B969-6522-5872D8CB688C}"/>
              </a:ext>
            </a:extLst>
          </p:cNvPr>
          <p:cNvSpPr>
            <a:spLocks noGrp="1"/>
          </p:cNvSpPr>
          <p:nvPr>
            <p:ph idx="1"/>
          </p:nvPr>
        </p:nvSpPr>
        <p:spPr/>
        <p:txBody>
          <a:bodyPr>
            <a:normAutofit/>
          </a:bodyPr>
          <a:lstStyle/>
          <a:p>
            <a:pPr algn="ctr"/>
            <a:r>
              <a:rPr lang="it-IT" sz="4000" i="1" dirty="0"/>
              <a:t>«Ogni essere umano possiede una riserva di forza la cui misura gli è sconosciuta; può essere grande, piccola o nulla, e solo l’avversità estrema dà modo di valutarla.»</a:t>
            </a:r>
          </a:p>
          <a:p>
            <a:pPr marL="0" indent="0" algn="r">
              <a:buNone/>
            </a:pPr>
            <a:r>
              <a:rPr lang="it-IT" sz="1800" i="1" dirty="0"/>
              <a:t>Primo Levi, 1986 pag. 45</a:t>
            </a:r>
          </a:p>
        </p:txBody>
      </p:sp>
    </p:spTree>
    <p:extLst>
      <p:ext uri="{BB962C8B-B14F-4D97-AF65-F5344CB8AC3E}">
        <p14:creationId xmlns:p14="http://schemas.microsoft.com/office/powerpoint/2010/main" val="3204040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EE7223-507C-83FA-F472-3241D45C9543}"/>
              </a:ext>
            </a:extLst>
          </p:cNvPr>
          <p:cNvSpPr>
            <a:spLocks noGrp="1"/>
          </p:cNvSpPr>
          <p:nvPr>
            <p:ph type="title"/>
          </p:nvPr>
        </p:nvSpPr>
        <p:spPr/>
        <p:txBody>
          <a:bodyPr>
            <a:normAutofit fontScale="90000"/>
          </a:bodyPr>
          <a:lstStyle/>
          <a:p>
            <a:r>
              <a:rPr lang="it-IT" dirty="0"/>
              <a:t>STRUMENTI DI RESILIENZA PER INIZIARE A SUPERARE IL TRAUMA</a:t>
            </a:r>
          </a:p>
        </p:txBody>
      </p:sp>
      <p:sp>
        <p:nvSpPr>
          <p:cNvPr id="3" name="Segnaposto contenuto 2">
            <a:extLst>
              <a:ext uri="{FF2B5EF4-FFF2-40B4-BE49-F238E27FC236}">
                <a16:creationId xmlns:a16="http://schemas.microsoft.com/office/drawing/2014/main" id="{1BF33F7D-B76D-7C54-DE70-CAA448FB37F1}"/>
              </a:ext>
            </a:extLst>
          </p:cNvPr>
          <p:cNvSpPr>
            <a:spLocks noGrp="1"/>
          </p:cNvSpPr>
          <p:nvPr>
            <p:ph idx="1"/>
          </p:nvPr>
        </p:nvSpPr>
        <p:spPr/>
        <p:txBody>
          <a:bodyPr>
            <a:normAutofit lnSpcReduction="10000"/>
          </a:bodyPr>
          <a:lstStyle/>
          <a:p>
            <a:r>
              <a:rPr lang="it-IT" dirty="0"/>
              <a:t>Curare gli aspetti di igiene della nostra vita per vedere garantite le condizioni minime di benessere (sonno, alimentazione, igiene personale …)</a:t>
            </a:r>
          </a:p>
          <a:p>
            <a:r>
              <a:rPr lang="it-IT" dirty="0"/>
              <a:t>Individuare isole mentali di conforto e sicurezza, ancoraggio ad aspetti di piacere.</a:t>
            </a:r>
          </a:p>
          <a:p>
            <a:r>
              <a:rPr lang="it-IT" dirty="0"/>
              <a:t>Accettare l’umana condizione di dondolio e oscillazione tra ricordare il passato- vivere il presente, linguaggio-corpo e sicurezza- esplorazione. </a:t>
            </a:r>
          </a:p>
          <a:p>
            <a:r>
              <a:rPr lang="it-IT" dirty="0"/>
              <a:t>Autoconsapevolezza</a:t>
            </a:r>
          </a:p>
          <a:p>
            <a:r>
              <a:rPr lang="it-IT" dirty="0"/>
              <a:t>Sicurezza e fiducia</a:t>
            </a:r>
          </a:p>
          <a:p>
            <a:r>
              <a:rPr lang="it-IT" dirty="0"/>
              <a:t>Mettere insieme i pezzi</a:t>
            </a:r>
          </a:p>
          <a:p>
            <a:r>
              <a:rPr lang="it-IT" dirty="0"/>
              <a:t>La parola</a:t>
            </a:r>
          </a:p>
        </p:txBody>
      </p:sp>
    </p:spTree>
    <p:extLst>
      <p:ext uri="{BB962C8B-B14F-4D97-AF65-F5344CB8AC3E}">
        <p14:creationId xmlns:p14="http://schemas.microsoft.com/office/powerpoint/2010/main" val="2213648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85D5395-EB23-1D5E-788E-CBA5FFA4E666}"/>
              </a:ext>
            </a:extLst>
          </p:cNvPr>
          <p:cNvSpPr>
            <a:spLocks noGrp="1"/>
          </p:cNvSpPr>
          <p:nvPr>
            <p:ph idx="1"/>
          </p:nvPr>
        </p:nvSpPr>
        <p:spPr>
          <a:xfrm>
            <a:off x="771435" y="1759985"/>
            <a:ext cx="9076329" cy="3650155"/>
          </a:xfrm>
        </p:spPr>
        <p:txBody>
          <a:bodyPr/>
          <a:lstStyle/>
          <a:p>
            <a:pPr algn="ctr"/>
            <a:r>
              <a:rPr lang="it-IT" i="1" dirty="0"/>
              <a:t>«L’essere umano è come una locanda. Ogni mattina un nuovo arrivo. Momenti di gioia, di depressione, di meschinità, a volte un lampo di consapevolezza giunge come un visitatore inatteso. Dai loro il benvenuto e intrattienili tutti! Anche se c’è una moltitudine di dolori, che violentemente svuota la tua casa portando via tutti i mobili, tratta ugualmente ogni ospite con rispetto. Potrebbe aprirti a qualche nuova gioia. I pensieri cupi, la vergogna, la malizia, accoglili sulla porta con un sorriso, e invitali a entrare. Sii grato chiunque arrivi, perché ognuno è stato mandato dall’aldilà per farti da guida.»</a:t>
            </a:r>
          </a:p>
          <a:p>
            <a:pPr marL="0" indent="0" algn="r">
              <a:buNone/>
            </a:pPr>
            <a:r>
              <a:rPr lang="it-IT" sz="1600" dirty="0"/>
              <a:t>RUMI</a:t>
            </a:r>
          </a:p>
        </p:txBody>
      </p:sp>
    </p:spTree>
    <p:extLst>
      <p:ext uri="{BB962C8B-B14F-4D97-AF65-F5344CB8AC3E}">
        <p14:creationId xmlns:p14="http://schemas.microsoft.com/office/powerpoint/2010/main" val="3140161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0A7F3D-7D43-D228-B0A1-B6B8A955EE46}"/>
              </a:ext>
            </a:extLst>
          </p:cNvPr>
          <p:cNvSpPr>
            <a:spLocks noGrp="1"/>
          </p:cNvSpPr>
          <p:nvPr>
            <p:ph type="title"/>
          </p:nvPr>
        </p:nvSpPr>
        <p:spPr/>
        <p:txBody>
          <a:bodyPr/>
          <a:lstStyle/>
          <a:p>
            <a:r>
              <a:rPr lang="it-IT" dirty="0"/>
              <a:t>LA PAROLA</a:t>
            </a:r>
          </a:p>
        </p:txBody>
      </p:sp>
      <p:sp>
        <p:nvSpPr>
          <p:cNvPr id="3" name="Segnaposto contenuto 2">
            <a:extLst>
              <a:ext uri="{FF2B5EF4-FFF2-40B4-BE49-F238E27FC236}">
                <a16:creationId xmlns:a16="http://schemas.microsoft.com/office/drawing/2014/main" id="{5ED0AFF0-1702-EADB-38AE-B8337793AD99}"/>
              </a:ext>
            </a:extLst>
          </p:cNvPr>
          <p:cNvSpPr>
            <a:spLocks noGrp="1"/>
          </p:cNvSpPr>
          <p:nvPr>
            <p:ph idx="1"/>
          </p:nvPr>
        </p:nvSpPr>
        <p:spPr/>
        <p:txBody>
          <a:bodyPr/>
          <a:lstStyle/>
          <a:p>
            <a:pPr marL="0" indent="0" algn="ctr">
              <a:buNone/>
            </a:pPr>
            <a:endParaRPr lang="it-IT" i="1" dirty="0"/>
          </a:p>
          <a:p>
            <a:pPr marL="0" indent="0" algn="ctr">
              <a:buNone/>
            </a:pPr>
            <a:endParaRPr lang="it-IT" i="1" dirty="0"/>
          </a:p>
          <a:p>
            <a:pPr marL="0" indent="0" algn="ctr">
              <a:buNone/>
            </a:pPr>
            <a:r>
              <a:rPr lang="it-IT" i="1" dirty="0"/>
              <a:t>«Date parole al vostro dolore;</a:t>
            </a:r>
          </a:p>
          <a:p>
            <a:pPr marL="0" indent="0" algn="ctr">
              <a:buNone/>
            </a:pPr>
            <a:r>
              <a:rPr lang="it-IT" i="1" dirty="0"/>
              <a:t>il dolore che non parla sussurra al cuore troppo gonfio e lo invita a spezzarsi.»</a:t>
            </a:r>
          </a:p>
          <a:p>
            <a:pPr marL="0" indent="0" algn="r">
              <a:buNone/>
            </a:pPr>
            <a:r>
              <a:rPr lang="it-IT" sz="1600" i="1" dirty="0"/>
              <a:t>Shakespeare, Macbeth</a:t>
            </a:r>
          </a:p>
          <a:p>
            <a:endParaRPr lang="it-IT" dirty="0"/>
          </a:p>
        </p:txBody>
      </p:sp>
    </p:spTree>
    <p:extLst>
      <p:ext uri="{BB962C8B-B14F-4D97-AF65-F5344CB8AC3E}">
        <p14:creationId xmlns:p14="http://schemas.microsoft.com/office/powerpoint/2010/main" val="168989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D9A80A-D932-F2A5-3B18-AA4C5A4DD25B}"/>
              </a:ext>
            </a:extLst>
          </p:cNvPr>
          <p:cNvSpPr>
            <a:spLocks noGrp="1"/>
          </p:cNvSpPr>
          <p:nvPr>
            <p:ph idx="1"/>
          </p:nvPr>
        </p:nvSpPr>
        <p:spPr>
          <a:xfrm>
            <a:off x="735924" y="1795496"/>
            <a:ext cx="9076329" cy="3650155"/>
          </a:xfrm>
        </p:spPr>
        <p:txBody>
          <a:bodyPr/>
          <a:lstStyle/>
          <a:p>
            <a:r>
              <a:rPr lang="it-IT" dirty="0"/>
              <a:t>Potere curativo della parola: si il trauma ci lascia muti, il percorso per superarlo è lastricato di parole assemblate con cura una dopo l’altra, fino quando l’intera storia non può essere rivelata. </a:t>
            </a:r>
          </a:p>
          <a:p>
            <a:r>
              <a:rPr lang="it-IT" dirty="0"/>
              <a:t>Importanza collettiva del rompere il silenzio (slogan silenzio = morte)</a:t>
            </a:r>
          </a:p>
          <a:p>
            <a:r>
              <a:rPr lang="it-IT" dirty="0"/>
              <a:t>Silenzio rinforza l’isolamento maligno del trauma.</a:t>
            </a:r>
          </a:p>
          <a:p>
            <a:r>
              <a:rPr lang="it-IT" dirty="0"/>
              <a:t>Poter nominare le cose.</a:t>
            </a:r>
          </a:p>
        </p:txBody>
      </p:sp>
    </p:spTree>
    <p:extLst>
      <p:ext uri="{BB962C8B-B14F-4D97-AF65-F5344CB8AC3E}">
        <p14:creationId xmlns:p14="http://schemas.microsoft.com/office/powerpoint/2010/main" val="1082130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53789F-C50F-D6CE-61DD-4A7622FA1F53}"/>
              </a:ext>
            </a:extLst>
          </p:cNvPr>
          <p:cNvSpPr>
            <a:spLocks noGrp="1"/>
          </p:cNvSpPr>
          <p:nvPr>
            <p:ph type="title"/>
          </p:nvPr>
        </p:nvSpPr>
        <p:spPr/>
        <p:txBody>
          <a:bodyPr/>
          <a:lstStyle/>
          <a:p>
            <a:r>
              <a:rPr lang="it-IT" dirty="0"/>
              <a:t>PONTI PER LA PAROLA</a:t>
            </a:r>
          </a:p>
        </p:txBody>
      </p:sp>
      <p:sp>
        <p:nvSpPr>
          <p:cNvPr id="3" name="Segnaposto contenuto 2">
            <a:extLst>
              <a:ext uri="{FF2B5EF4-FFF2-40B4-BE49-F238E27FC236}">
                <a16:creationId xmlns:a16="http://schemas.microsoft.com/office/drawing/2014/main" id="{118E7A88-BA07-DF21-0DD7-853B6FB1CFDF}"/>
              </a:ext>
            </a:extLst>
          </p:cNvPr>
          <p:cNvSpPr>
            <a:spLocks noGrp="1"/>
          </p:cNvSpPr>
          <p:nvPr>
            <p:ph idx="1"/>
          </p:nvPr>
        </p:nvSpPr>
        <p:spPr>
          <a:xfrm>
            <a:off x="966743" y="2629997"/>
            <a:ext cx="9076329" cy="3650155"/>
          </a:xfrm>
        </p:spPr>
        <p:txBody>
          <a:bodyPr/>
          <a:lstStyle/>
          <a:p>
            <a:r>
              <a:rPr lang="it-IT" dirty="0"/>
              <a:t>Corpo (senso di noi stessi e alessitimia)</a:t>
            </a:r>
          </a:p>
          <a:p>
            <a:r>
              <a:rPr lang="it-IT" dirty="0"/>
              <a:t>Scrivere a se stessi </a:t>
            </a:r>
          </a:p>
          <a:p>
            <a:r>
              <a:rPr lang="it-IT" dirty="0"/>
              <a:t>Arti, musica, danza e teatro </a:t>
            </a:r>
          </a:p>
          <a:p>
            <a:r>
              <a:rPr lang="it-IT" dirty="0"/>
              <a:t>Creatività nasce da un impulso riparatorio</a:t>
            </a:r>
          </a:p>
          <a:p>
            <a:endParaRPr lang="it-IT" dirty="0"/>
          </a:p>
        </p:txBody>
      </p:sp>
    </p:spTree>
    <p:extLst>
      <p:ext uri="{BB962C8B-B14F-4D97-AF65-F5344CB8AC3E}">
        <p14:creationId xmlns:p14="http://schemas.microsoft.com/office/powerpoint/2010/main" val="26273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48C5A0C-5E49-A67D-9E94-60426E18983F}"/>
              </a:ext>
            </a:extLst>
          </p:cNvPr>
          <p:cNvSpPr>
            <a:spLocks noGrp="1"/>
          </p:cNvSpPr>
          <p:nvPr>
            <p:ph idx="1"/>
          </p:nvPr>
        </p:nvSpPr>
        <p:spPr>
          <a:xfrm>
            <a:off x="895723" y="2035192"/>
            <a:ext cx="9076329" cy="3650155"/>
          </a:xfrm>
        </p:spPr>
        <p:txBody>
          <a:bodyPr/>
          <a:lstStyle/>
          <a:p>
            <a:pPr marL="0" indent="0" algn="ctr">
              <a:buNone/>
            </a:pPr>
            <a:r>
              <a:rPr lang="it-IT" i="1" dirty="0"/>
              <a:t>Appena cominciamo a </a:t>
            </a:r>
            <a:r>
              <a:rPr lang="it-IT" i="1" dirty="0" err="1"/>
              <a:t>ri</a:t>
            </a:r>
            <a:r>
              <a:rPr lang="it-IT" i="1" dirty="0"/>
              <a:t>-esperire una connessione viscerale con i bisogni del nostro corpo, emerge una specifica capacità nuova: quella di amarsi con calore. Sperimentiamo una nuova autenticità nel prenderci cura di noi stessi, che reindirizza la nostra attenzione alla nostra salute, alla nostra dieta, alla nostra energia, alla nostra gestione del tempo. Questa maggiore cura di sé nasce spontaneamente e naturalmente, non come una risposta a un «dovrebbe». Siamo in grado di sperimentare un piacere immediato e intrinseco nella cura di noi stessi.</a:t>
            </a:r>
          </a:p>
          <a:p>
            <a:pPr marL="0" indent="0" algn="r">
              <a:buNone/>
            </a:pPr>
            <a:r>
              <a:rPr lang="it-IT" sz="1400" i="1" dirty="0"/>
              <a:t>Stephen Cope, Yoga and the </a:t>
            </a:r>
            <a:r>
              <a:rPr lang="it-IT" sz="1400" i="1" dirty="0" err="1"/>
              <a:t>quest</a:t>
            </a:r>
            <a:r>
              <a:rPr lang="it-IT" sz="1400" i="1" dirty="0"/>
              <a:t> for </a:t>
            </a:r>
            <a:r>
              <a:rPr lang="it-IT" sz="1400" i="1" dirty="0" err="1"/>
              <a:t>true</a:t>
            </a:r>
            <a:r>
              <a:rPr lang="it-IT" sz="1400" i="1" dirty="0"/>
              <a:t> self</a:t>
            </a:r>
          </a:p>
        </p:txBody>
      </p:sp>
    </p:spTree>
    <p:extLst>
      <p:ext uri="{BB962C8B-B14F-4D97-AF65-F5344CB8AC3E}">
        <p14:creationId xmlns:p14="http://schemas.microsoft.com/office/powerpoint/2010/main" val="103950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06359A-F1E3-49EE-BBC2-40888C4A36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65700" y="2026"/>
            <a:ext cx="2926300" cy="5030922"/>
            <a:chOff x="9265700" y="2026"/>
            <a:chExt cx="2926300" cy="5030922"/>
          </a:xfrm>
        </p:grpSpPr>
        <p:sp>
          <p:nvSpPr>
            <p:cNvPr id="9" name="Freeform: Shape 8">
              <a:extLst>
                <a:ext uri="{FF2B5EF4-FFF2-40B4-BE49-F238E27FC236}">
                  <a16:creationId xmlns:a16="http://schemas.microsoft.com/office/drawing/2014/main" id="{CED90C42-6A0F-48E8-BF96-7D3E2A395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DA0863A-55F7-4EB0-9451-F3EE4D65D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FE7CFE2-40F6-44B2-8AAD-0C384EEF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9F0D6A17-AA80-4608-8660-8D1587A1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useBgFill="1">
        <p:nvSpPr>
          <p:cNvPr id="14" name="Rectangle 13">
            <a:extLst>
              <a:ext uri="{FF2B5EF4-FFF2-40B4-BE49-F238E27FC236}">
                <a16:creationId xmlns:a16="http://schemas.microsoft.com/office/drawing/2014/main" id="{ED46C2FA-737E-4D44-B023-23D6FAD7A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929"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F884164-8911-69D9-5F66-0475C0455159}"/>
              </a:ext>
            </a:extLst>
          </p:cNvPr>
          <p:cNvSpPr>
            <a:spLocks noGrp="1"/>
          </p:cNvSpPr>
          <p:nvPr>
            <p:ph type="title"/>
          </p:nvPr>
        </p:nvSpPr>
        <p:spPr>
          <a:xfrm>
            <a:off x="952500" y="1205037"/>
            <a:ext cx="6042066" cy="2561527"/>
          </a:xfrm>
        </p:spPr>
        <p:txBody>
          <a:bodyPr vert="horz" lIns="91440" tIns="45720" rIns="91440" bIns="45720" rtlCol="0" anchor="b">
            <a:normAutofit/>
          </a:bodyPr>
          <a:lstStyle/>
          <a:p>
            <a:pPr>
              <a:lnSpc>
                <a:spcPct val="90000"/>
              </a:lnSpc>
            </a:pPr>
            <a:r>
              <a:rPr lang="en-US" sz="4400" dirty="0"/>
              <a:t>CLARA MUCCI E LA PROSPETTIVA DEL PERDONO</a:t>
            </a:r>
            <a:br>
              <a:rPr lang="en-US" sz="4400" dirty="0"/>
            </a:br>
            <a:endParaRPr lang="en-US" sz="4400" dirty="0"/>
          </a:p>
        </p:txBody>
      </p:sp>
      <p:grpSp>
        <p:nvGrpSpPr>
          <p:cNvPr id="16" name="Group 15">
            <a:extLst>
              <a:ext uri="{FF2B5EF4-FFF2-40B4-BE49-F238E27FC236}">
                <a16:creationId xmlns:a16="http://schemas.microsoft.com/office/drawing/2014/main" id="{30FBB873-FA13-DF44-B110-DDC8B91A83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8047089" y="1834816"/>
            <a:ext cx="4168661" cy="5035059"/>
            <a:chOff x="8023339" y="-768"/>
            <a:chExt cx="4168661" cy="5035059"/>
          </a:xfrm>
        </p:grpSpPr>
        <p:sp>
          <p:nvSpPr>
            <p:cNvPr id="17" name="Freeform: Shape 12">
              <a:extLst>
                <a:ext uri="{FF2B5EF4-FFF2-40B4-BE49-F238E27FC236}">
                  <a16:creationId xmlns:a16="http://schemas.microsoft.com/office/drawing/2014/main" id="{5ADAD4B7-22E4-154D-B92A-5198D3A30D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43705" y="1907347"/>
              <a:ext cx="2249810" cy="304413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solidFill>
              <a:schemeClr val="bg2">
                <a:lumMod val="75000"/>
                <a:alpha val="15000"/>
              </a:schemeClr>
            </a:solidFill>
            <a:ln w="25400"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3">
              <a:extLst>
                <a:ext uri="{FF2B5EF4-FFF2-40B4-BE49-F238E27FC236}">
                  <a16:creationId xmlns:a16="http://schemas.microsoft.com/office/drawing/2014/main" id="{24FD4089-3065-364F-9CDA-C75E840F7E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282500" y="1824533"/>
              <a:ext cx="2372219"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9">
              <a:extLst>
                <a:ext uri="{FF2B5EF4-FFF2-40B4-BE49-F238E27FC236}">
                  <a16:creationId xmlns:a16="http://schemas.microsoft.com/office/drawing/2014/main" id="{D56A9D0E-EEBA-444C-861A-BE29669F6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84672" y="0"/>
              <a:ext cx="1607328" cy="2294745"/>
            </a:xfrm>
            <a:custGeom>
              <a:avLst/>
              <a:gdLst>
                <a:gd name="connsiteX0" fmla="*/ 49162 w 1607328"/>
                <a:gd name="connsiteY0" fmla="*/ 0 h 2294745"/>
                <a:gd name="connsiteX1" fmla="*/ 1607328 w 1607328"/>
                <a:gd name="connsiteY1" fmla="*/ 0 h 2294745"/>
                <a:gd name="connsiteX2" fmla="*/ 1607328 w 1607328"/>
                <a:gd name="connsiteY2" fmla="*/ 2000018 h 2294745"/>
                <a:gd name="connsiteX3" fmla="*/ 1603693 w 1607328"/>
                <a:gd name="connsiteY3" fmla="*/ 2001495 h 2294745"/>
                <a:gd name="connsiteX4" fmla="*/ 1225436 w 1607328"/>
                <a:gd name="connsiteY4" fmla="*/ 2208220 h 2294745"/>
                <a:gd name="connsiteX5" fmla="*/ 1123061 w 1607328"/>
                <a:gd name="connsiteY5" fmla="*/ 2294745 h 2294745"/>
                <a:gd name="connsiteX6" fmla="*/ 1024372 w 1607328"/>
                <a:gd name="connsiteY6" fmla="*/ 2208220 h 2294745"/>
                <a:gd name="connsiteX7" fmla="*/ 293828 w 1607328"/>
                <a:gd name="connsiteY7" fmla="*/ 1845313 h 2294745"/>
                <a:gd name="connsiteX8" fmla="*/ 0 w 1607328"/>
                <a:gd name="connsiteY8" fmla="*/ 1218426 h 2294745"/>
                <a:gd name="connsiteX9" fmla="*/ 0 w 1607328"/>
                <a:gd name="connsiteY9" fmla="*/ 1058531 h 2294745"/>
                <a:gd name="connsiteX10" fmla="*/ 0 w 1607328"/>
                <a:gd name="connsiteY10" fmla="*/ 848826 h 2294745"/>
                <a:gd name="connsiteX11" fmla="*/ 0 w 1607328"/>
                <a:gd name="connsiteY11" fmla="*/ 696534 h 2294745"/>
                <a:gd name="connsiteX12" fmla="*/ 0 w 1607328"/>
                <a:gd name="connsiteY12" fmla="*/ 422824 h 2294745"/>
                <a:gd name="connsiteX13" fmla="*/ 0 w 1607328"/>
                <a:gd name="connsiteY13" fmla="*/ 326933 h 2294745"/>
                <a:gd name="connsiteX14" fmla="*/ 39706 w 1607328"/>
                <a:gd name="connsiteY14"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07328" h="2294745">
                  <a:moveTo>
                    <a:pt x="49162" y="0"/>
                  </a:moveTo>
                  <a:lnTo>
                    <a:pt x="1607328" y="0"/>
                  </a:lnTo>
                  <a:lnTo>
                    <a:pt x="1607328" y="2000018"/>
                  </a:lnTo>
                  <a:lnTo>
                    <a:pt x="1603693" y="2001495"/>
                  </a:lnTo>
                  <a:cubicBezTo>
                    <a:pt x="1477906" y="2053369"/>
                    <a:pt x="1347790" y="2113667"/>
                    <a:pt x="1225436"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3"/>
                  </a:lnTo>
                  <a:cubicBezTo>
                    <a:pt x="0" y="205568"/>
                    <a:pt x="12912" y="106934"/>
                    <a:pt x="39706" y="23601"/>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786C7105-F980-9440-B632-6BB9BA91F2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84543" y="0"/>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3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9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3 h 2294745"/>
                <a:gd name="connsiteX20" fmla="*/ 39706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3"/>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9" y="1845313"/>
                  </a:cubicBezTo>
                  <a:cubicBezTo>
                    <a:pt x="91821" y="1704061"/>
                    <a:pt x="0" y="1542068"/>
                    <a:pt x="0" y="1218426"/>
                  </a:cubicBezTo>
                  <a:lnTo>
                    <a:pt x="0" y="1058531"/>
                  </a:lnTo>
                  <a:lnTo>
                    <a:pt x="0" y="848826"/>
                  </a:lnTo>
                  <a:lnTo>
                    <a:pt x="0" y="696534"/>
                  </a:lnTo>
                  <a:lnTo>
                    <a:pt x="0" y="422824"/>
                  </a:lnTo>
                  <a:lnTo>
                    <a:pt x="0" y="326933"/>
                  </a:lnTo>
                  <a:cubicBezTo>
                    <a:pt x="0" y="205568"/>
                    <a:pt x="12913" y="106934"/>
                    <a:pt x="39706" y="23601"/>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1">
              <a:extLst>
                <a:ext uri="{FF2B5EF4-FFF2-40B4-BE49-F238E27FC236}">
                  <a16:creationId xmlns:a16="http://schemas.microsoft.com/office/drawing/2014/main" id="{25923AF0-FA0A-744F-A0D9-27004EDB4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23339" y="0"/>
              <a:ext cx="2372219" cy="2377558"/>
            </a:xfrm>
            <a:custGeom>
              <a:avLst/>
              <a:gdLst>
                <a:gd name="connsiteX0" fmla="*/ 37572 w 2372219"/>
                <a:gd name="connsiteY0" fmla="*/ 0 h 2377558"/>
                <a:gd name="connsiteX1" fmla="*/ 2334647 w 2372219"/>
                <a:gd name="connsiteY1" fmla="*/ 0 h 2377558"/>
                <a:gd name="connsiteX2" fmla="*/ 2353763 w 2372219"/>
                <a:gd name="connsiteY2" fmla="*/ 76379 h 2377558"/>
                <a:gd name="connsiteX3" fmla="*/ 2372219 w 2372219"/>
                <a:gd name="connsiteY3" fmla="*/ 302680 h 2377558"/>
                <a:gd name="connsiteX4" fmla="*/ 2372219 w 2372219"/>
                <a:gd name="connsiteY4" fmla="*/ 403788 h 2377558"/>
                <a:gd name="connsiteX5" fmla="*/ 2372219 w 2372219"/>
                <a:gd name="connsiteY5" fmla="*/ 692390 h 2377558"/>
                <a:gd name="connsiteX6" fmla="*/ 2372219 w 2372219"/>
                <a:gd name="connsiteY6" fmla="*/ 852968 h 2377558"/>
                <a:gd name="connsiteX7" fmla="*/ 2372219 w 2372219"/>
                <a:gd name="connsiteY7" fmla="*/ 1074083 h 2377558"/>
                <a:gd name="connsiteX8" fmla="*/ 2372219 w 2372219"/>
                <a:gd name="connsiteY8" fmla="*/ 1242678 h 2377558"/>
                <a:gd name="connsiteX9" fmla="*/ 2062403 w 2372219"/>
                <a:gd name="connsiteY9" fmla="*/ 1903673 h 2377558"/>
                <a:gd name="connsiteX10" fmla="*/ 1292111 w 2372219"/>
                <a:gd name="connsiteY10" fmla="*/ 2286325 h 2377558"/>
                <a:gd name="connsiteX11" fmla="*/ 1184165 w 2372219"/>
                <a:gd name="connsiteY11" fmla="*/ 2377558 h 2377558"/>
                <a:gd name="connsiteX12" fmla="*/ 1080107 w 2372219"/>
                <a:gd name="connsiteY12" fmla="*/ 2286325 h 2377558"/>
                <a:gd name="connsiteX13" fmla="*/ 309816 w 2372219"/>
                <a:gd name="connsiteY13" fmla="*/ 1903673 h 2377558"/>
                <a:gd name="connsiteX14" fmla="*/ 0 w 2372219"/>
                <a:gd name="connsiteY14" fmla="*/ 1242678 h 2377558"/>
                <a:gd name="connsiteX15" fmla="*/ 0 w 2372219"/>
                <a:gd name="connsiteY15" fmla="*/ 1074083 h 2377558"/>
                <a:gd name="connsiteX16" fmla="*/ 0 w 2372219"/>
                <a:gd name="connsiteY16" fmla="*/ 852968 h 2377558"/>
                <a:gd name="connsiteX17" fmla="*/ 0 w 2372219"/>
                <a:gd name="connsiteY17" fmla="*/ 692390 h 2377558"/>
                <a:gd name="connsiteX18" fmla="*/ 0 w 2372219"/>
                <a:gd name="connsiteY18" fmla="*/ 403788 h 2377558"/>
                <a:gd name="connsiteX19" fmla="*/ 0 w 2372219"/>
                <a:gd name="connsiteY19" fmla="*/ 302680 h 2377558"/>
                <a:gd name="connsiteX20" fmla="*/ 18456 w 2372219"/>
                <a:gd name="connsiteY20" fmla="*/ 76379 h 2377558"/>
                <a:gd name="connsiteX0" fmla="*/ 2334647 w 2426087"/>
                <a:gd name="connsiteY0" fmla="*/ 0 h 2377558"/>
                <a:gd name="connsiteX1" fmla="*/ 2353763 w 2426087"/>
                <a:gd name="connsiteY1" fmla="*/ 76379 h 2377558"/>
                <a:gd name="connsiteX2" fmla="*/ 2372219 w 2426087"/>
                <a:gd name="connsiteY2" fmla="*/ 302680 h 2377558"/>
                <a:gd name="connsiteX3" fmla="*/ 2372219 w 2426087"/>
                <a:gd name="connsiteY3" fmla="*/ 403788 h 2377558"/>
                <a:gd name="connsiteX4" fmla="*/ 2372219 w 2426087"/>
                <a:gd name="connsiteY4" fmla="*/ 692390 h 2377558"/>
                <a:gd name="connsiteX5" fmla="*/ 2372219 w 2426087"/>
                <a:gd name="connsiteY5" fmla="*/ 852968 h 2377558"/>
                <a:gd name="connsiteX6" fmla="*/ 2372219 w 2426087"/>
                <a:gd name="connsiteY6" fmla="*/ 1074083 h 2377558"/>
                <a:gd name="connsiteX7" fmla="*/ 2372219 w 2426087"/>
                <a:gd name="connsiteY7" fmla="*/ 1242678 h 2377558"/>
                <a:gd name="connsiteX8" fmla="*/ 2062403 w 2426087"/>
                <a:gd name="connsiteY8" fmla="*/ 1903673 h 2377558"/>
                <a:gd name="connsiteX9" fmla="*/ 1292111 w 2426087"/>
                <a:gd name="connsiteY9" fmla="*/ 2286325 h 2377558"/>
                <a:gd name="connsiteX10" fmla="*/ 1184165 w 2426087"/>
                <a:gd name="connsiteY10" fmla="*/ 2377558 h 2377558"/>
                <a:gd name="connsiteX11" fmla="*/ 1080107 w 2426087"/>
                <a:gd name="connsiteY11" fmla="*/ 2286325 h 2377558"/>
                <a:gd name="connsiteX12" fmla="*/ 309816 w 2426087"/>
                <a:gd name="connsiteY12" fmla="*/ 1903673 h 2377558"/>
                <a:gd name="connsiteX13" fmla="*/ 0 w 2426087"/>
                <a:gd name="connsiteY13" fmla="*/ 1242678 h 2377558"/>
                <a:gd name="connsiteX14" fmla="*/ 0 w 2426087"/>
                <a:gd name="connsiteY14" fmla="*/ 1074083 h 2377558"/>
                <a:gd name="connsiteX15" fmla="*/ 0 w 2426087"/>
                <a:gd name="connsiteY15" fmla="*/ 852968 h 2377558"/>
                <a:gd name="connsiteX16" fmla="*/ 0 w 2426087"/>
                <a:gd name="connsiteY16" fmla="*/ 692390 h 2377558"/>
                <a:gd name="connsiteX17" fmla="*/ 0 w 2426087"/>
                <a:gd name="connsiteY17" fmla="*/ 403788 h 2377558"/>
                <a:gd name="connsiteX18" fmla="*/ 0 w 2426087"/>
                <a:gd name="connsiteY18" fmla="*/ 302680 h 2377558"/>
                <a:gd name="connsiteX19" fmla="*/ 18456 w 2426087"/>
                <a:gd name="connsiteY19" fmla="*/ 76379 h 2377558"/>
                <a:gd name="connsiteX20" fmla="*/ 37572 w 2426087"/>
                <a:gd name="connsiteY20" fmla="*/ 0 h 2377558"/>
                <a:gd name="connsiteX21" fmla="*/ 2426087 w 2426087"/>
                <a:gd name="connsiteY21" fmla="*/ 91440 h 2377558"/>
                <a:gd name="connsiteX0" fmla="*/ 2334647 w 2372219"/>
                <a:gd name="connsiteY0" fmla="*/ 0 h 2377558"/>
                <a:gd name="connsiteX1" fmla="*/ 2353763 w 2372219"/>
                <a:gd name="connsiteY1" fmla="*/ 76379 h 2377558"/>
                <a:gd name="connsiteX2" fmla="*/ 2372219 w 2372219"/>
                <a:gd name="connsiteY2" fmla="*/ 302680 h 2377558"/>
                <a:gd name="connsiteX3" fmla="*/ 2372219 w 2372219"/>
                <a:gd name="connsiteY3" fmla="*/ 403788 h 2377558"/>
                <a:gd name="connsiteX4" fmla="*/ 2372219 w 2372219"/>
                <a:gd name="connsiteY4" fmla="*/ 692390 h 2377558"/>
                <a:gd name="connsiteX5" fmla="*/ 2372219 w 2372219"/>
                <a:gd name="connsiteY5" fmla="*/ 852968 h 2377558"/>
                <a:gd name="connsiteX6" fmla="*/ 2372219 w 2372219"/>
                <a:gd name="connsiteY6" fmla="*/ 1074083 h 2377558"/>
                <a:gd name="connsiteX7" fmla="*/ 2372219 w 2372219"/>
                <a:gd name="connsiteY7" fmla="*/ 1242678 h 2377558"/>
                <a:gd name="connsiteX8" fmla="*/ 2062403 w 2372219"/>
                <a:gd name="connsiteY8" fmla="*/ 1903673 h 2377558"/>
                <a:gd name="connsiteX9" fmla="*/ 1292111 w 2372219"/>
                <a:gd name="connsiteY9" fmla="*/ 2286325 h 2377558"/>
                <a:gd name="connsiteX10" fmla="*/ 1184165 w 2372219"/>
                <a:gd name="connsiteY10" fmla="*/ 2377558 h 2377558"/>
                <a:gd name="connsiteX11" fmla="*/ 1080107 w 2372219"/>
                <a:gd name="connsiteY11" fmla="*/ 2286325 h 2377558"/>
                <a:gd name="connsiteX12" fmla="*/ 309816 w 2372219"/>
                <a:gd name="connsiteY12" fmla="*/ 1903673 h 2377558"/>
                <a:gd name="connsiteX13" fmla="*/ 0 w 2372219"/>
                <a:gd name="connsiteY13" fmla="*/ 1242678 h 2377558"/>
                <a:gd name="connsiteX14" fmla="*/ 0 w 2372219"/>
                <a:gd name="connsiteY14" fmla="*/ 1074083 h 2377558"/>
                <a:gd name="connsiteX15" fmla="*/ 0 w 2372219"/>
                <a:gd name="connsiteY15" fmla="*/ 852968 h 2377558"/>
                <a:gd name="connsiteX16" fmla="*/ 0 w 2372219"/>
                <a:gd name="connsiteY16" fmla="*/ 692390 h 2377558"/>
                <a:gd name="connsiteX17" fmla="*/ 0 w 2372219"/>
                <a:gd name="connsiteY17" fmla="*/ 403788 h 2377558"/>
                <a:gd name="connsiteX18" fmla="*/ 0 w 2372219"/>
                <a:gd name="connsiteY18" fmla="*/ 302680 h 2377558"/>
                <a:gd name="connsiteX19" fmla="*/ 18456 w 2372219"/>
                <a:gd name="connsiteY19" fmla="*/ 76379 h 2377558"/>
                <a:gd name="connsiteX20" fmla="*/ 37572 w 2372219"/>
                <a:gd name="connsiteY20" fmla="*/ 0 h 2377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72219" h="2377558">
                  <a:moveTo>
                    <a:pt x="2334647" y="0"/>
                  </a:moveTo>
                  <a:lnTo>
                    <a:pt x="2353763" y="76379"/>
                  </a:lnTo>
                  <a:cubicBezTo>
                    <a:pt x="2366168" y="142708"/>
                    <a:pt x="2372219" y="217368"/>
                    <a:pt x="2372219" y="302680"/>
                  </a:cubicBezTo>
                  <a:lnTo>
                    <a:pt x="2372219" y="403788"/>
                  </a:lnTo>
                  <a:lnTo>
                    <a:pt x="2372219" y="692390"/>
                  </a:lnTo>
                  <a:lnTo>
                    <a:pt x="2372219" y="852968"/>
                  </a:lnTo>
                  <a:lnTo>
                    <a:pt x="2372219" y="1074083"/>
                  </a:lnTo>
                  <a:lnTo>
                    <a:pt x="2372219" y="1242678"/>
                  </a:lnTo>
                  <a:cubicBezTo>
                    <a:pt x="2372219" y="1583929"/>
                    <a:pt x="2275402" y="1754736"/>
                    <a:pt x="2062403" y="1903673"/>
                  </a:cubicBezTo>
                  <a:cubicBezTo>
                    <a:pt x="1840890" y="2032009"/>
                    <a:pt x="1550133" y="2086932"/>
                    <a:pt x="1292111" y="2286325"/>
                  </a:cubicBezTo>
                  <a:lnTo>
                    <a:pt x="1184165" y="2377558"/>
                  </a:lnTo>
                  <a:lnTo>
                    <a:pt x="1080107" y="2286325"/>
                  </a:lnTo>
                  <a:cubicBezTo>
                    <a:pt x="822085" y="2086932"/>
                    <a:pt x="531327" y="2032009"/>
                    <a:pt x="309816" y="1903673"/>
                  </a:cubicBezTo>
                  <a:cubicBezTo>
                    <a:pt x="96817" y="1754736"/>
                    <a:pt x="0" y="1583929"/>
                    <a:pt x="0" y="1242678"/>
                  </a:cubicBezTo>
                  <a:lnTo>
                    <a:pt x="0" y="1074083"/>
                  </a:lnTo>
                  <a:lnTo>
                    <a:pt x="0" y="852968"/>
                  </a:lnTo>
                  <a:lnTo>
                    <a:pt x="0" y="692390"/>
                  </a:lnTo>
                  <a:lnTo>
                    <a:pt x="0" y="403788"/>
                  </a:lnTo>
                  <a:lnTo>
                    <a:pt x="0" y="302680"/>
                  </a:lnTo>
                  <a:cubicBezTo>
                    <a:pt x="0" y="217368"/>
                    <a:pt x="6051" y="142708"/>
                    <a:pt x="18456" y="76379"/>
                  </a:cubicBezTo>
                  <a:lnTo>
                    <a:pt x="37572" y="0"/>
                  </a:ln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3">
              <a:extLst>
                <a:ext uri="{FF2B5EF4-FFF2-40B4-BE49-F238E27FC236}">
                  <a16:creationId xmlns:a16="http://schemas.microsoft.com/office/drawing/2014/main" id="{A0CAAA3D-A6C2-3E40-BE16-154D46A91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23468" y="-768"/>
              <a:ext cx="1668532" cy="2378326"/>
            </a:xfrm>
            <a:custGeom>
              <a:avLst/>
              <a:gdLst>
                <a:gd name="connsiteX0" fmla="*/ 37572 w 1668532"/>
                <a:gd name="connsiteY0" fmla="*/ 0 h 2377558"/>
                <a:gd name="connsiteX1" fmla="*/ 1668532 w 1668532"/>
                <a:gd name="connsiteY1" fmla="*/ 0 h 2377558"/>
                <a:gd name="connsiteX2" fmla="*/ 1668532 w 1668532"/>
                <a:gd name="connsiteY2" fmla="*/ 2078004 h 2377558"/>
                <a:gd name="connsiteX3" fmla="*/ 1590818 w 1668532"/>
                <a:gd name="connsiteY3" fmla="*/ 2111466 h 2377558"/>
                <a:gd name="connsiteX4" fmla="*/ 1292111 w 1668532"/>
                <a:gd name="connsiteY4" fmla="*/ 2286325 h 2377558"/>
                <a:gd name="connsiteX5" fmla="*/ 1184165 w 1668532"/>
                <a:gd name="connsiteY5" fmla="*/ 2377558 h 2377558"/>
                <a:gd name="connsiteX6" fmla="*/ 1080107 w 1668532"/>
                <a:gd name="connsiteY6" fmla="*/ 2286325 h 2377558"/>
                <a:gd name="connsiteX7" fmla="*/ 309815 w 1668532"/>
                <a:gd name="connsiteY7" fmla="*/ 1903673 h 2377558"/>
                <a:gd name="connsiteX8" fmla="*/ 0 w 1668532"/>
                <a:gd name="connsiteY8" fmla="*/ 1242678 h 2377558"/>
                <a:gd name="connsiteX9" fmla="*/ 0 w 1668532"/>
                <a:gd name="connsiteY9" fmla="*/ 1074083 h 2377558"/>
                <a:gd name="connsiteX10" fmla="*/ 0 w 1668532"/>
                <a:gd name="connsiteY10" fmla="*/ 852968 h 2377558"/>
                <a:gd name="connsiteX11" fmla="*/ 0 w 1668532"/>
                <a:gd name="connsiteY11" fmla="*/ 692390 h 2377558"/>
                <a:gd name="connsiteX12" fmla="*/ 0 w 1668532"/>
                <a:gd name="connsiteY12" fmla="*/ 403788 h 2377558"/>
                <a:gd name="connsiteX13" fmla="*/ 0 w 1668532"/>
                <a:gd name="connsiteY13" fmla="*/ 302680 h 2377558"/>
                <a:gd name="connsiteX14" fmla="*/ 18456 w 1668532"/>
                <a:gd name="connsiteY14" fmla="*/ 76379 h 2377558"/>
                <a:gd name="connsiteX0" fmla="*/ 37572 w 1668532"/>
                <a:gd name="connsiteY0" fmla="*/ 0 h 2377558"/>
                <a:gd name="connsiteX1" fmla="*/ 1668532 w 1668532"/>
                <a:gd name="connsiteY1" fmla="*/ 0 h 2377558"/>
                <a:gd name="connsiteX2" fmla="*/ 1668532 w 1668532"/>
                <a:gd name="connsiteY2" fmla="*/ 2078004 h 2377558"/>
                <a:gd name="connsiteX3" fmla="*/ 1590818 w 1668532"/>
                <a:gd name="connsiteY3" fmla="*/ 2111466 h 2377558"/>
                <a:gd name="connsiteX4" fmla="*/ 1292111 w 1668532"/>
                <a:gd name="connsiteY4" fmla="*/ 2286325 h 2377558"/>
                <a:gd name="connsiteX5" fmla="*/ 1184165 w 1668532"/>
                <a:gd name="connsiteY5" fmla="*/ 2377558 h 2377558"/>
                <a:gd name="connsiteX6" fmla="*/ 1080107 w 1668532"/>
                <a:gd name="connsiteY6" fmla="*/ 2286325 h 2377558"/>
                <a:gd name="connsiteX7" fmla="*/ 309815 w 1668532"/>
                <a:gd name="connsiteY7" fmla="*/ 1903673 h 2377558"/>
                <a:gd name="connsiteX8" fmla="*/ 0 w 1668532"/>
                <a:gd name="connsiteY8" fmla="*/ 1242678 h 2377558"/>
                <a:gd name="connsiteX9" fmla="*/ 0 w 1668532"/>
                <a:gd name="connsiteY9" fmla="*/ 1074083 h 2377558"/>
                <a:gd name="connsiteX10" fmla="*/ 0 w 1668532"/>
                <a:gd name="connsiteY10" fmla="*/ 852968 h 2377558"/>
                <a:gd name="connsiteX11" fmla="*/ 0 w 1668532"/>
                <a:gd name="connsiteY11" fmla="*/ 692390 h 2377558"/>
                <a:gd name="connsiteX12" fmla="*/ 0 w 1668532"/>
                <a:gd name="connsiteY12" fmla="*/ 403788 h 2377558"/>
                <a:gd name="connsiteX13" fmla="*/ 0 w 1668532"/>
                <a:gd name="connsiteY13" fmla="*/ 302680 h 2377558"/>
                <a:gd name="connsiteX14" fmla="*/ 18456 w 1668532"/>
                <a:gd name="connsiteY14" fmla="*/ 76379 h 2377558"/>
                <a:gd name="connsiteX15" fmla="*/ 129012 w 1668532"/>
                <a:gd name="connsiteY15" fmla="*/ 91440 h 2377558"/>
                <a:gd name="connsiteX0" fmla="*/ 1668532 w 1668532"/>
                <a:gd name="connsiteY0" fmla="*/ 0 h 2377558"/>
                <a:gd name="connsiteX1" fmla="*/ 1668532 w 1668532"/>
                <a:gd name="connsiteY1" fmla="*/ 2078004 h 2377558"/>
                <a:gd name="connsiteX2" fmla="*/ 1590818 w 1668532"/>
                <a:gd name="connsiteY2" fmla="*/ 2111466 h 2377558"/>
                <a:gd name="connsiteX3" fmla="*/ 1292111 w 1668532"/>
                <a:gd name="connsiteY3" fmla="*/ 2286325 h 2377558"/>
                <a:gd name="connsiteX4" fmla="*/ 1184165 w 1668532"/>
                <a:gd name="connsiteY4" fmla="*/ 2377558 h 2377558"/>
                <a:gd name="connsiteX5" fmla="*/ 1080107 w 1668532"/>
                <a:gd name="connsiteY5" fmla="*/ 2286325 h 2377558"/>
                <a:gd name="connsiteX6" fmla="*/ 309815 w 1668532"/>
                <a:gd name="connsiteY6" fmla="*/ 1903673 h 2377558"/>
                <a:gd name="connsiteX7" fmla="*/ 0 w 1668532"/>
                <a:gd name="connsiteY7" fmla="*/ 1242678 h 2377558"/>
                <a:gd name="connsiteX8" fmla="*/ 0 w 1668532"/>
                <a:gd name="connsiteY8" fmla="*/ 1074083 h 2377558"/>
                <a:gd name="connsiteX9" fmla="*/ 0 w 1668532"/>
                <a:gd name="connsiteY9" fmla="*/ 852968 h 2377558"/>
                <a:gd name="connsiteX10" fmla="*/ 0 w 1668532"/>
                <a:gd name="connsiteY10" fmla="*/ 692390 h 2377558"/>
                <a:gd name="connsiteX11" fmla="*/ 0 w 1668532"/>
                <a:gd name="connsiteY11" fmla="*/ 403788 h 2377558"/>
                <a:gd name="connsiteX12" fmla="*/ 0 w 1668532"/>
                <a:gd name="connsiteY12" fmla="*/ 302680 h 2377558"/>
                <a:gd name="connsiteX13" fmla="*/ 18456 w 1668532"/>
                <a:gd name="connsiteY13" fmla="*/ 76379 h 2377558"/>
                <a:gd name="connsiteX14" fmla="*/ 129012 w 1668532"/>
                <a:gd name="connsiteY14" fmla="*/ 91440 h 2377558"/>
                <a:gd name="connsiteX0" fmla="*/ 1668532 w 1668532"/>
                <a:gd name="connsiteY0" fmla="*/ 2010028 h 2309582"/>
                <a:gd name="connsiteX1" fmla="*/ 1590818 w 1668532"/>
                <a:gd name="connsiteY1" fmla="*/ 2043490 h 2309582"/>
                <a:gd name="connsiteX2" fmla="*/ 1292111 w 1668532"/>
                <a:gd name="connsiteY2" fmla="*/ 2218349 h 2309582"/>
                <a:gd name="connsiteX3" fmla="*/ 1184165 w 1668532"/>
                <a:gd name="connsiteY3" fmla="*/ 2309582 h 2309582"/>
                <a:gd name="connsiteX4" fmla="*/ 1080107 w 1668532"/>
                <a:gd name="connsiteY4" fmla="*/ 2218349 h 2309582"/>
                <a:gd name="connsiteX5" fmla="*/ 309815 w 1668532"/>
                <a:gd name="connsiteY5" fmla="*/ 1835697 h 2309582"/>
                <a:gd name="connsiteX6" fmla="*/ 0 w 1668532"/>
                <a:gd name="connsiteY6" fmla="*/ 1174702 h 2309582"/>
                <a:gd name="connsiteX7" fmla="*/ 0 w 1668532"/>
                <a:gd name="connsiteY7" fmla="*/ 1006107 h 2309582"/>
                <a:gd name="connsiteX8" fmla="*/ 0 w 1668532"/>
                <a:gd name="connsiteY8" fmla="*/ 784992 h 2309582"/>
                <a:gd name="connsiteX9" fmla="*/ 0 w 1668532"/>
                <a:gd name="connsiteY9" fmla="*/ 624414 h 2309582"/>
                <a:gd name="connsiteX10" fmla="*/ 0 w 1668532"/>
                <a:gd name="connsiteY10" fmla="*/ 335812 h 2309582"/>
                <a:gd name="connsiteX11" fmla="*/ 0 w 1668532"/>
                <a:gd name="connsiteY11" fmla="*/ 234704 h 2309582"/>
                <a:gd name="connsiteX12" fmla="*/ 18456 w 1668532"/>
                <a:gd name="connsiteY12" fmla="*/ 8403 h 2309582"/>
                <a:gd name="connsiteX13" fmla="*/ 129012 w 1668532"/>
                <a:gd name="connsiteY13" fmla="*/ 23464 h 2309582"/>
                <a:gd name="connsiteX0" fmla="*/ 1668532 w 1668532"/>
                <a:gd name="connsiteY0" fmla="*/ 2078772 h 2378326"/>
                <a:gd name="connsiteX1" fmla="*/ 1590818 w 1668532"/>
                <a:gd name="connsiteY1" fmla="*/ 2112234 h 2378326"/>
                <a:gd name="connsiteX2" fmla="*/ 1292111 w 1668532"/>
                <a:gd name="connsiteY2" fmla="*/ 2287093 h 2378326"/>
                <a:gd name="connsiteX3" fmla="*/ 1184165 w 1668532"/>
                <a:gd name="connsiteY3" fmla="*/ 2378326 h 2378326"/>
                <a:gd name="connsiteX4" fmla="*/ 1080107 w 1668532"/>
                <a:gd name="connsiteY4" fmla="*/ 2287093 h 2378326"/>
                <a:gd name="connsiteX5" fmla="*/ 309815 w 1668532"/>
                <a:gd name="connsiteY5" fmla="*/ 1904441 h 2378326"/>
                <a:gd name="connsiteX6" fmla="*/ 0 w 1668532"/>
                <a:gd name="connsiteY6" fmla="*/ 1243446 h 2378326"/>
                <a:gd name="connsiteX7" fmla="*/ 0 w 1668532"/>
                <a:gd name="connsiteY7" fmla="*/ 1074851 h 2378326"/>
                <a:gd name="connsiteX8" fmla="*/ 0 w 1668532"/>
                <a:gd name="connsiteY8" fmla="*/ 853736 h 2378326"/>
                <a:gd name="connsiteX9" fmla="*/ 0 w 1668532"/>
                <a:gd name="connsiteY9" fmla="*/ 693158 h 2378326"/>
                <a:gd name="connsiteX10" fmla="*/ 0 w 1668532"/>
                <a:gd name="connsiteY10" fmla="*/ 404556 h 2378326"/>
                <a:gd name="connsiteX11" fmla="*/ 0 w 1668532"/>
                <a:gd name="connsiteY11" fmla="*/ 303448 h 2378326"/>
                <a:gd name="connsiteX12" fmla="*/ 18456 w 1668532"/>
                <a:gd name="connsiteY12" fmla="*/ 77147 h 2378326"/>
                <a:gd name="connsiteX13" fmla="*/ 27582 w 1668532"/>
                <a:gd name="connsiteY13" fmla="*/ 0 h 2378326"/>
                <a:gd name="connsiteX0" fmla="*/ 1668532 w 1668532"/>
                <a:gd name="connsiteY0" fmla="*/ 2078772 h 2378326"/>
                <a:gd name="connsiteX1" fmla="*/ 1590818 w 1668532"/>
                <a:gd name="connsiteY1" fmla="*/ 2112234 h 2378326"/>
                <a:gd name="connsiteX2" fmla="*/ 1292111 w 1668532"/>
                <a:gd name="connsiteY2" fmla="*/ 2287093 h 2378326"/>
                <a:gd name="connsiteX3" fmla="*/ 1184165 w 1668532"/>
                <a:gd name="connsiteY3" fmla="*/ 2378326 h 2378326"/>
                <a:gd name="connsiteX4" fmla="*/ 1080107 w 1668532"/>
                <a:gd name="connsiteY4" fmla="*/ 2287093 h 2378326"/>
                <a:gd name="connsiteX5" fmla="*/ 309815 w 1668532"/>
                <a:gd name="connsiteY5" fmla="*/ 1904441 h 2378326"/>
                <a:gd name="connsiteX6" fmla="*/ 0 w 1668532"/>
                <a:gd name="connsiteY6" fmla="*/ 1243446 h 2378326"/>
                <a:gd name="connsiteX7" fmla="*/ 0 w 1668532"/>
                <a:gd name="connsiteY7" fmla="*/ 1074851 h 2378326"/>
                <a:gd name="connsiteX8" fmla="*/ 0 w 1668532"/>
                <a:gd name="connsiteY8" fmla="*/ 853736 h 2378326"/>
                <a:gd name="connsiteX9" fmla="*/ 0 w 1668532"/>
                <a:gd name="connsiteY9" fmla="*/ 693158 h 2378326"/>
                <a:gd name="connsiteX10" fmla="*/ 0 w 1668532"/>
                <a:gd name="connsiteY10" fmla="*/ 303448 h 2378326"/>
                <a:gd name="connsiteX11" fmla="*/ 18456 w 1668532"/>
                <a:gd name="connsiteY11" fmla="*/ 77147 h 2378326"/>
                <a:gd name="connsiteX12" fmla="*/ 27582 w 1668532"/>
                <a:gd name="connsiteY12" fmla="*/ 0 h 2378326"/>
                <a:gd name="connsiteX0" fmla="*/ 1668532 w 1668532"/>
                <a:gd name="connsiteY0" fmla="*/ 2078772 h 2378326"/>
                <a:gd name="connsiteX1" fmla="*/ 1590818 w 1668532"/>
                <a:gd name="connsiteY1" fmla="*/ 2112234 h 2378326"/>
                <a:gd name="connsiteX2" fmla="*/ 1292111 w 1668532"/>
                <a:gd name="connsiteY2" fmla="*/ 2287093 h 2378326"/>
                <a:gd name="connsiteX3" fmla="*/ 1184165 w 1668532"/>
                <a:gd name="connsiteY3" fmla="*/ 2378326 h 2378326"/>
                <a:gd name="connsiteX4" fmla="*/ 1080107 w 1668532"/>
                <a:gd name="connsiteY4" fmla="*/ 2287093 h 2378326"/>
                <a:gd name="connsiteX5" fmla="*/ 309815 w 1668532"/>
                <a:gd name="connsiteY5" fmla="*/ 1904441 h 2378326"/>
                <a:gd name="connsiteX6" fmla="*/ 0 w 1668532"/>
                <a:gd name="connsiteY6" fmla="*/ 1243446 h 2378326"/>
                <a:gd name="connsiteX7" fmla="*/ 0 w 1668532"/>
                <a:gd name="connsiteY7" fmla="*/ 1074851 h 2378326"/>
                <a:gd name="connsiteX8" fmla="*/ 0 w 1668532"/>
                <a:gd name="connsiteY8" fmla="*/ 853736 h 2378326"/>
                <a:gd name="connsiteX9" fmla="*/ 0 w 1668532"/>
                <a:gd name="connsiteY9" fmla="*/ 303448 h 2378326"/>
                <a:gd name="connsiteX10" fmla="*/ 18456 w 1668532"/>
                <a:gd name="connsiteY10" fmla="*/ 77147 h 2378326"/>
                <a:gd name="connsiteX11" fmla="*/ 27582 w 1668532"/>
                <a:gd name="connsiteY11" fmla="*/ 0 h 2378326"/>
                <a:gd name="connsiteX0" fmla="*/ 1668532 w 1668532"/>
                <a:gd name="connsiteY0" fmla="*/ 2078772 h 2378326"/>
                <a:gd name="connsiteX1" fmla="*/ 1590818 w 1668532"/>
                <a:gd name="connsiteY1" fmla="*/ 2112234 h 2378326"/>
                <a:gd name="connsiteX2" fmla="*/ 1292111 w 1668532"/>
                <a:gd name="connsiteY2" fmla="*/ 2287093 h 2378326"/>
                <a:gd name="connsiteX3" fmla="*/ 1184165 w 1668532"/>
                <a:gd name="connsiteY3" fmla="*/ 2378326 h 2378326"/>
                <a:gd name="connsiteX4" fmla="*/ 1080107 w 1668532"/>
                <a:gd name="connsiteY4" fmla="*/ 2287093 h 2378326"/>
                <a:gd name="connsiteX5" fmla="*/ 309815 w 1668532"/>
                <a:gd name="connsiteY5" fmla="*/ 1904441 h 2378326"/>
                <a:gd name="connsiteX6" fmla="*/ 0 w 1668532"/>
                <a:gd name="connsiteY6" fmla="*/ 1243446 h 2378326"/>
                <a:gd name="connsiteX7" fmla="*/ 0 w 1668532"/>
                <a:gd name="connsiteY7" fmla="*/ 1074851 h 2378326"/>
                <a:gd name="connsiteX8" fmla="*/ 0 w 1668532"/>
                <a:gd name="connsiteY8" fmla="*/ 303448 h 2378326"/>
                <a:gd name="connsiteX9" fmla="*/ 18456 w 1668532"/>
                <a:gd name="connsiteY9" fmla="*/ 77147 h 2378326"/>
                <a:gd name="connsiteX10" fmla="*/ 27582 w 1668532"/>
                <a:gd name="connsiteY10" fmla="*/ 0 h 2378326"/>
                <a:gd name="connsiteX0" fmla="*/ 1668532 w 1668532"/>
                <a:gd name="connsiteY0" fmla="*/ 2078772 h 2378326"/>
                <a:gd name="connsiteX1" fmla="*/ 1590818 w 1668532"/>
                <a:gd name="connsiteY1" fmla="*/ 2112234 h 2378326"/>
                <a:gd name="connsiteX2" fmla="*/ 1292111 w 1668532"/>
                <a:gd name="connsiteY2" fmla="*/ 2287093 h 2378326"/>
                <a:gd name="connsiteX3" fmla="*/ 1184165 w 1668532"/>
                <a:gd name="connsiteY3" fmla="*/ 2378326 h 2378326"/>
                <a:gd name="connsiteX4" fmla="*/ 1080107 w 1668532"/>
                <a:gd name="connsiteY4" fmla="*/ 2287093 h 2378326"/>
                <a:gd name="connsiteX5" fmla="*/ 309815 w 1668532"/>
                <a:gd name="connsiteY5" fmla="*/ 1904441 h 2378326"/>
                <a:gd name="connsiteX6" fmla="*/ 0 w 1668532"/>
                <a:gd name="connsiteY6" fmla="*/ 1243446 h 2378326"/>
                <a:gd name="connsiteX7" fmla="*/ 0 w 1668532"/>
                <a:gd name="connsiteY7" fmla="*/ 303448 h 2378326"/>
                <a:gd name="connsiteX8" fmla="*/ 18456 w 1668532"/>
                <a:gd name="connsiteY8" fmla="*/ 77147 h 2378326"/>
                <a:gd name="connsiteX9" fmla="*/ 27582 w 1668532"/>
                <a:gd name="connsiteY9" fmla="*/ 0 h 2378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68532" h="2378326">
                  <a:moveTo>
                    <a:pt x="1668532" y="2078772"/>
                  </a:moveTo>
                  <a:lnTo>
                    <a:pt x="1590818" y="2112234"/>
                  </a:lnTo>
                  <a:cubicBezTo>
                    <a:pt x="1490231" y="2157864"/>
                    <a:pt x="1388869" y="2212320"/>
                    <a:pt x="1292111" y="2287093"/>
                  </a:cubicBezTo>
                  <a:lnTo>
                    <a:pt x="1184165" y="2378326"/>
                  </a:lnTo>
                  <a:lnTo>
                    <a:pt x="1080107" y="2287093"/>
                  </a:lnTo>
                  <a:cubicBezTo>
                    <a:pt x="822085" y="2087700"/>
                    <a:pt x="531327" y="2032777"/>
                    <a:pt x="309815" y="1904441"/>
                  </a:cubicBezTo>
                  <a:cubicBezTo>
                    <a:pt x="96816" y="1755504"/>
                    <a:pt x="0" y="1584697"/>
                    <a:pt x="0" y="1243446"/>
                  </a:cubicBezTo>
                  <a:lnTo>
                    <a:pt x="0" y="303448"/>
                  </a:lnTo>
                  <a:cubicBezTo>
                    <a:pt x="0" y="218136"/>
                    <a:pt x="6051" y="143476"/>
                    <a:pt x="18456" y="77147"/>
                  </a:cubicBezTo>
                  <a:cubicBezTo>
                    <a:pt x="24828" y="51687"/>
                    <a:pt x="27582" y="0"/>
                    <a:pt x="27582" y="0"/>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165731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9693F1-FF0A-3C5D-E6BD-30B4BFDBE92B}"/>
              </a:ext>
            </a:extLst>
          </p:cNvPr>
          <p:cNvSpPr>
            <a:spLocks noGrp="1"/>
          </p:cNvSpPr>
          <p:nvPr>
            <p:ph type="title"/>
          </p:nvPr>
        </p:nvSpPr>
        <p:spPr/>
        <p:txBody>
          <a:bodyPr/>
          <a:lstStyle/>
          <a:p>
            <a:r>
              <a:rPr lang="it-IT" dirty="0"/>
              <a:t>ALLA BASE DELLA TEORIA:</a:t>
            </a:r>
          </a:p>
        </p:txBody>
      </p:sp>
      <p:sp>
        <p:nvSpPr>
          <p:cNvPr id="3" name="Segnaposto contenuto 2">
            <a:extLst>
              <a:ext uri="{FF2B5EF4-FFF2-40B4-BE49-F238E27FC236}">
                <a16:creationId xmlns:a16="http://schemas.microsoft.com/office/drawing/2014/main" id="{2E64938E-A3A3-1ED9-5023-B53DCD64656E}"/>
              </a:ext>
            </a:extLst>
          </p:cNvPr>
          <p:cNvSpPr>
            <a:spLocks noGrp="1"/>
          </p:cNvSpPr>
          <p:nvPr>
            <p:ph idx="1"/>
          </p:nvPr>
        </p:nvSpPr>
        <p:spPr/>
        <p:txBody>
          <a:bodyPr/>
          <a:lstStyle/>
          <a:p>
            <a:r>
              <a:rPr lang="it-IT" dirty="0"/>
              <a:t>Riparazione del trauma avviene grazie al recupero del legame interno tra sé e l’altro</a:t>
            </a:r>
          </a:p>
          <a:p>
            <a:r>
              <a:rPr lang="it-IT" dirty="0"/>
              <a:t>Crucialità della relazione e di un attaccamento reciproco e protettivo per la sopravvivenza. </a:t>
            </a:r>
          </a:p>
          <a:p>
            <a:endParaRPr lang="it-IT" dirty="0"/>
          </a:p>
          <a:p>
            <a:pPr marL="0" indent="0" algn="ctr">
              <a:buNone/>
            </a:pPr>
            <a:r>
              <a:rPr lang="it-IT" i="1" dirty="0"/>
              <a:t>« Al mattino io e mio padre ci alzavamo prima della sveglia generale. Andavamo in un blocco vicino, recitavamo in fretta la benedizione rituale. (…) Chi si chiudeva in un universo ridotto al proprio corpo aveva meno possibilità di cavarsela. Invece, vivere per un fratello, un amico, un ideale, aiutava a resistere più a lungo.»</a:t>
            </a:r>
          </a:p>
          <a:p>
            <a:pPr marL="0" indent="0" algn="r">
              <a:buNone/>
            </a:pPr>
            <a:r>
              <a:rPr lang="it-IT" sz="1800" i="1" dirty="0"/>
              <a:t>Wiesel, 1994 </a:t>
            </a:r>
          </a:p>
        </p:txBody>
      </p:sp>
    </p:spTree>
    <p:extLst>
      <p:ext uri="{BB962C8B-B14F-4D97-AF65-F5344CB8AC3E}">
        <p14:creationId xmlns:p14="http://schemas.microsoft.com/office/powerpoint/2010/main" val="420760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EC5B12-9FF3-41FE-B789-2696F5195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A669D0D-5F4C-809A-CB16-B0FBD33F54FA}"/>
              </a:ext>
            </a:extLst>
          </p:cNvPr>
          <p:cNvSpPr>
            <a:spLocks noGrp="1"/>
          </p:cNvSpPr>
          <p:nvPr>
            <p:ph type="title"/>
          </p:nvPr>
        </p:nvSpPr>
        <p:spPr>
          <a:xfrm>
            <a:off x="952500" y="1581462"/>
            <a:ext cx="2776531" cy="3687580"/>
          </a:xfrm>
        </p:spPr>
        <p:txBody>
          <a:bodyPr>
            <a:normAutofit/>
          </a:bodyPr>
          <a:lstStyle/>
          <a:p>
            <a:pPr algn="ctr">
              <a:lnSpc>
                <a:spcPct val="90000"/>
              </a:lnSpc>
            </a:pPr>
            <a:r>
              <a:rPr lang="it-IT" sz="3700"/>
              <a:t>Alcune indicazioni pratiche per stare accanto ad una persona che soffre</a:t>
            </a:r>
          </a:p>
        </p:txBody>
      </p:sp>
      <p:cxnSp>
        <p:nvCxnSpPr>
          <p:cNvPr id="11" name="Straight Connector 10">
            <a:extLst>
              <a:ext uri="{FF2B5EF4-FFF2-40B4-BE49-F238E27FC236}">
                <a16:creationId xmlns:a16="http://schemas.microsoft.com/office/drawing/2014/main" id="{4FCEE13B-EFB1-46F2-BC11-110F05BFB6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9630" y="1852474"/>
            <a:ext cx="0" cy="3394558"/>
          </a:xfrm>
          <a:prstGeom prst="line">
            <a:avLst/>
          </a:prstGeom>
          <a:ln w="25400" cap="rnd">
            <a:solidFill>
              <a:schemeClr val="bg2">
                <a:lumMod val="75000"/>
              </a:schemeClr>
            </a:solidFill>
            <a:prstDash val="sysDot"/>
            <a:round/>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A1410D75-F5B4-EA9E-5A19-7000BE894E16}"/>
              </a:ext>
            </a:extLst>
          </p:cNvPr>
          <p:cNvGraphicFramePr>
            <a:graphicFrameLocks noGrp="1"/>
          </p:cNvGraphicFramePr>
          <p:nvPr>
            <p:ph idx="1"/>
            <p:extLst>
              <p:ext uri="{D42A27DB-BD31-4B8C-83A1-F6EECF244321}">
                <p14:modId xmlns:p14="http://schemas.microsoft.com/office/powerpoint/2010/main" val="3751756229"/>
              </p:ext>
            </p:extLst>
          </p:nvPr>
        </p:nvGraphicFramePr>
        <p:xfrm>
          <a:off x="5214938" y="985838"/>
          <a:ext cx="6024561" cy="491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768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4FBE60-38CE-97B7-069E-2169A2A0EEAD}"/>
              </a:ext>
            </a:extLst>
          </p:cNvPr>
          <p:cNvSpPr>
            <a:spLocks noGrp="1"/>
          </p:cNvSpPr>
          <p:nvPr>
            <p:ph type="title"/>
          </p:nvPr>
        </p:nvSpPr>
        <p:spPr/>
        <p:txBody>
          <a:bodyPr/>
          <a:lstStyle/>
          <a:p>
            <a:r>
              <a:rPr lang="it-IT" dirty="0"/>
              <a:t>PERDONARE</a:t>
            </a:r>
          </a:p>
        </p:txBody>
      </p:sp>
      <p:sp>
        <p:nvSpPr>
          <p:cNvPr id="3" name="Segnaposto contenuto 2">
            <a:extLst>
              <a:ext uri="{FF2B5EF4-FFF2-40B4-BE49-F238E27FC236}">
                <a16:creationId xmlns:a16="http://schemas.microsoft.com/office/drawing/2014/main" id="{1672B2BB-A33E-BC1A-B95F-FBA737BC35DF}"/>
              </a:ext>
            </a:extLst>
          </p:cNvPr>
          <p:cNvSpPr>
            <a:spLocks noGrp="1"/>
          </p:cNvSpPr>
          <p:nvPr>
            <p:ph idx="1"/>
          </p:nvPr>
        </p:nvSpPr>
        <p:spPr/>
        <p:txBody>
          <a:bodyPr>
            <a:normAutofit fontScale="85000" lnSpcReduction="10000"/>
          </a:bodyPr>
          <a:lstStyle/>
          <a:p>
            <a:r>
              <a:rPr lang="it-IT" dirty="0"/>
              <a:t>Kelly Oliver: «Essere umani significa perdonare».</a:t>
            </a:r>
          </a:p>
          <a:p>
            <a:r>
              <a:rPr lang="it-IT" dirty="0"/>
              <a:t>Perdono come estrazione dalla memoria di una spina che minaccia di avvelenare l’intera esistenza.</a:t>
            </a:r>
          </a:p>
          <a:p>
            <a:r>
              <a:rPr lang="it-IT" dirty="0"/>
              <a:t>Il perdono è una pratica, un processo interno, non un evento. Non può derivare da un atto di volontà, in quanto è un atto totalmente gratuito.</a:t>
            </a:r>
          </a:p>
          <a:p>
            <a:r>
              <a:rPr lang="it-IT" dirty="0"/>
              <a:t>Perdono è il punto di arrivo di un profondo lavoro su di sé, presuppone profondi livelli di elaborazione del lutto e di riparazione.</a:t>
            </a:r>
          </a:p>
          <a:p>
            <a:r>
              <a:rPr lang="it-IT" dirty="0"/>
              <a:t>Riconciliarsi con le proprie parti interne scisse.</a:t>
            </a:r>
          </a:p>
          <a:p>
            <a:r>
              <a:rPr lang="it-IT" dirty="0"/>
              <a:t>Mostra speranza nel futuro e nell’umanità. </a:t>
            </a:r>
          </a:p>
          <a:p>
            <a:r>
              <a:rPr lang="it-IT" dirty="0"/>
              <a:t>Perdono come atto di rinnovamento che va dall’individuale al collettivo. Valore etico, sociale e politico.</a:t>
            </a:r>
          </a:p>
        </p:txBody>
      </p:sp>
    </p:spTree>
    <p:extLst>
      <p:ext uri="{BB962C8B-B14F-4D97-AF65-F5344CB8AC3E}">
        <p14:creationId xmlns:p14="http://schemas.microsoft.com/office/powerpoint/2010/main" val="565509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3ED035-F588-D81F-89ED-7A19EE504D1C}"/>
              </a:ext>
            </a:extLst>
          </p:cNvPr>
          <p:cNvSpPr>
            <a:spLocks noGrp="1"/>
          </p:cNvSpPr>
          <p:nvPr>
            <p:ph type="title"/>
          </p:nvPr>
        </p:nvSpPr>
        <p:spPr/>
        <p:txBody>
          <a:bodyPr>
            <a:normAutofit fontScale="90000"/>
          </a:bodyPr>
          <a:lstStyle/>
          <a:p>
            <a:r>
              <a:rPr lang="it-IT" dirty="0"/>
              <a:t>E QUANDO PERDONARE SEMBRA IMPOSSIBILE?</a:t>
            </a:r>
          </a:p>
        </p:txBody>
      </p:sp>
      <p:sp>
        <p:nvSpPr>
          <p:cNvPr id="3" name="Segnaposto contenuto 2">
            <a:extLst>
              <a:ext uri="{FF2B5EF4-FFF2-40B4-BE49-F238E27FC236}">
                <a16:creationId xmlns:a16="http://schemas.microsoft.com/office/drawing/2014/main" id="{69019422-69E8-013D-7C1B-7D547B7E684E}"/>
              </a:ext>
            </a:extLst>
          </p:cNvPr>
          <p:cNvSpPr>
            <a:spLocks noGrp="1"/>
          </p:cNvSpPr>
          <p:nvPr>
            <p:ph idx="1"/>
          </p:nvPr>
        </p:nvSpPr>
        <p:spPr/>
        <p:txBody>
          <a:bodyPr>
            <a:normAutofit lnSpcReduction="10000"/>
          </a:bodyPr>
          <a:lstStyle/>
          <a:p>
            <a:r>
              <a:rPr lang="it-IT" dirty="0"/>
              <a:t>Quando si tratta di persone oppresse, di vittime di crimini imperdonabili, di crimini contro l’umanità, parlare di perdono sembra contraddire la moralità stessa. </a:t>
            </a:r>
          </a:p>
          <a:p>
            <a:pPr algn="ctr"/>
            <a:r>
              <a:rPr lang="it-IT" dirty="0"/>
              <a:t>«</a:t>
            </a:r>
            <a:r>
              <a:rPr lang="it-IT" i="1" dirty="0"/>
              <a:t>Il perdono è morto nei campi della morte».</a:t>
            </a:r>
          </a:p>
          <a:p>
            <a:r>
              <a:rPr lang="it-IT" dirty="0"/>
              <a:t>Non è qui questione di perdonare i colpevoli, quanto di ristabilire la capacità e la possibilità di perdonare nelle vittime.</a:t>
            </a:r>
          </a:p>
          <a:p>
            <a:r>
              <a:rPr lang="it-IT" dirty="0"/>
              <a:t>Gli eventi non possono essere perdonati, si perdonano le persone e non si può perdonare al posto di coloro che non ci sono più. L’evento non è toccato dal perdono ma è nelle relazioni dentro il sé che può esservi riparazione senza che vi sia nella realtà una riconciliazione con l’altro che, anzi, a volte va definitivamente lasciato al suo destino.</a:t>
            </a:r>
          </a:p>
        </p:txBody>
      </p:sp>
    </p:spTree>
    <p:extLst>
      <p:ext uri="{BB962C8B-B14F-4D97-AF65-F5344CB8AC3E}">
        <p14:creationId xmlns:p14="http://schemas.microsoft.com/office/powerpoint/2010/main" val="2251602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BCFD35-3F50-AF18-515B-F0C553E0508A}"/>
              </a:ext>
            </a:extLst>
          </p:cNvPr>
          <p:cNvSpPr>
            <a:spLocks noGrp="1"/>
          </p:cNvSpPr>
          <p:nvPr>
            <p:ph type="title"/>
          </p:nvPr>
        </p:nvSpPr>
        <p:spPr/>
        <p:txBody>
          <a:bodyPr/>
          <a:lstStyle/>
          <a:p>
            <a:r>
              <a:rPr lang="it-IT" dirty="0"/>
              <a:t>LASCIAR ANDARE …</a:t>
            </a:r>
          </a:p>
        </p:txBody>
      </p:sp>
      <p:sp>
        <p:nvSpPr>
          <p:cNvPr id="3" name="Segnaposto contenuto 2">
            <a:extLst>
              <a:ext uri="{FF2B5EF4-FFF2-40B4-BE49-F238E27FC236}">
                <a16:creationId xmlns:a16="http://schemas.microsoft.com/office/drawing/2014/main" id="{ACB399B9-AC8D-EB9F-712B-6BD181C4A620}"/>
              </a:ext>
            </a:extLst>
          </p:cNvPr>
          <p:cNvSpPr>
            <a:spLocks noGrp="1"/>
          </p:cNvSpPr>
          <p:nvPr>
            <p:ph idx="1"/>
          </p:nvPr>
        </p:nvSpPr>
        <p:spPr/>
        <p:txBody>
          <a:bodyPr/>
          <a:lstStyle/>
          <a:p>
            <a:endParaRPr lang="it-IT" dirty="0"/>
          </a:p>
          <a:p>
            <a:endParaRPr lang="it-IT" dirty="0"/>
          </a:p>
          <a:p>
            <a:pPr marL="0" indent="0">
              <a:buNone/>
            </a:pPr>
            <a:r>
              <a:rPr lang="it-IT" dirty="0"/>
              <a:t>La vendetta, il trattenimento della rabbia e del risentimento legati al trauma altro non farebbero che svuotare ulteriormente il soggetto che si ritroverebbe nuovamente preda dello stesso meccanismo di ripetizione.</a:t>
            </a:r>
          </a:p>
        </p:txBody>
      </p:sp>
    </p:spTree>
    <p:extLst>
      <p:ext uri="{BB962C8B-B14F-4D97-AF65-F5344CB8AC3E}">
        <p14:creationId xmlns:p14="http://schemas.microsoft.com/office/powerpoint/2010/main" val="167889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33A1866-5455-05F4-29CA-D59A11090561}"/>
              </a:ext>
            </a:extLst>
          </p:cNvPr>
          <p:cNvSpPr>
            <a:spLocks noGrp="1"/>
          </p:cNvSpPr>
          <p:nvPr>
            <p:ph idx="1"/>
          </p:nvPr>
        </p:nvSpPr>
        <p:spPr/>
        <p:txBody>
          <a:bodyPr/>
          <a:lstStyle/>
          <a:p>
            <a:pPr algn="ctr"/>
            <a:endParaRPr lang="it-IT" dirty="0"/>
          </a:p>
          <a:p>
            <a:pPr algn="ctr"/>
            <a:endParaRPr lang="it-IT" dirty="0"/>
          </a:p>
          <a:p>
            <a:pPr marL="0" indent="0" algn="ctr">
              <a:buNone/>
            </a:pPr>
            <a:r>
              <a:rPr lang="it-IT" i="1" dirty="0"/>
              <a:t>«Una vera guarigione dal trauma è forse ipotizzabile solo nel caso in cui gli eventi non siano semplicemente capiti, ma anche perdonati.»</a:t>
            </a:r>
          </a:p>
          <a:p>
            <a:pPr marL="0" indent="0" algn="r">
              <a:buNone/>
            </a:pPr>
            <a:r>
              <a:rPr lang="it-IT" sz="1800" i="1" dirty="0" err="1"/>
              <a:t>Ferenczi</a:t>
            </a:r>
            <a:endParaRPr lang="it-IT" sz="1800" i="1" dirty="0"/>
          </a:p>
          <a:p>
            <a:endParaRPr lang="it-IT" dirty="0"/>
          </a:p>
        </p:txBody>
      </p:sp>
    </p:spTree>
    <p:extLst>
      <p:ext uri="{BB962C8B-B14F-4D97-AF65-F5344CB8AC3E}">
        <p14:creationId xmlns:p14="http://schemas.microsoft.com/office/powerpoint/2010/main" val="2683800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EF82A5-2967-3663-2C95-B73F14F253D7}"/>
              </a:ext>
            </a:extLst>
          </p:cNvPr>
          <p:cNvSpPr>
            <a:spLocks noGrp="1"/>
          </p:cNvSpPr>
          <p:nvPr>
            <p:ph type="title"/>
          </p:nvPr>
        </p:nvSpPr>
        <p:spPr/>
        <p:txBody>
          <a:bodyPr/>
          <a:lstStyle/>
          <a:p>
            <a:r>
              <a:rPr lang="it-IT" dirty="0"/>
              <a:t>PERDONO E SALUTE</a:t>
            </a:r>
          </a:p>
        </p:txBody>
      </p:sp>
      <p:sp>
        <p:nvSpPr>
          <p:cNvPr id="3" name="Segnaposto contenuto 2">
            <a:extLst>
              <a:ext uri="{FF2B5EF4-FFF2-40B4-BE49-F238E27FC236}">
                <a16:creationId xmlns:a16="http://schemas.microsoft.com/office/drawing/2014/main" id="{5E692349-6627-001E-0C8A-C42929010F34}"/>
              </a:ext>
            </a:extLst>
          </p:cNvPr>
          <p:cNvSpPr>
            <a:spLocks noGrp="1"/>
          </p:cNvSpPr>
          <p:nvPr>
            <p:ph idx="1"/>
          </p:nvPr>
        </p:nvSpPr>
        <p:spPr/>
        <p:txBody>
          <a:bodyPr/>
          <a:lstStyle/>
          <a:p>
            <a:r>
              <a:rPr lang="it-IT" dirty="0"/>
              <a:t>Evidenze derivate da osservazioni con tecniche di neuroimaging:</a:t>
            </a:r>
          </a:p>
          <a:p>
            <a:pPr marL="0" indent="0">
              <a:buNone/>
            </a:pPr>
            <a:r>
              <a:rPr lang="it-IT" dirty="0"/>
              <a:t>L’assetto cerebrale e l’organizzazione neuronale legati alla condizione di passaggio dal trauma al perdono si associano ad un rinnovamento del sistema immunitario e ad un miglioramento del sistema cardiovascolare.</a:t>
            </a:r>
          </a:p>
          <a:p>
            <a:pPr marL="0" indent="0">
              <a:buNone/>
            </a:pPr>
            <a:r>
              <a:rPr lang="it-IT" dirty="0"/>
              <a:t>La rinuncia alla rabbia abbassa la pressione sanguigna sistolica e regolarizza il battito cardiaco.</a:t>
            </a:r>
          </a:p>
        </p:txBody>
      </p:sp>
    </p:spTree>
    <p:extLst>
      <p:ext uri="{BB962C8B-B14F-4D97-AF65-F5344CB8AC3E}">
        <p14:creationId xmlns:p14="http://schemas.microsoft.com/office/powerpoint/2010/main" val="441506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A8ED1B9-C12A-EF07-30B7-E8E349CAAC42}"/>
              </a:ext>
            </a:extLst>
          </p:cNvPr>
          <p:cNvSpPr>
            <a:spLocks noGrp="1"/>
          </p:cNvSpPr>
          <p:nvPr>
            <p:ph idx="1"/>
          </p:nvPr>
        </p:nvSpPr>
        <p:spPr/>
        <p:txBody>
          <a:bodyPr/>
          <a:lstStyle/>
          <a:p>
            <a:pPr algn="ctr"/>
            <a:r>
              <a:rPr lang="it-IT" i="1" dirty="0"/>
              <a:t>«Sull’orlo dell’abisso , è possibile sognare la redenzione. Nel mezzo del buio è possibile offrire luce e calore al proprio simile. Perfino in prigione si può essere liberi. Sebbene avvelenate dal nemico, le parole non devono essere messe da parte. Dipende da noi se diventano lance o preghiere, se portano compassione o maledizione, se fanno sorgere rispetto o disprezzo, se ci muovono a disperazione o a speranza. Appartengo a una generazione che ha imparato che, qualunque sia la domanda, la disperazione eterna non è la risposta. Grazie.»</a:t>
            </a:r>
          </a:p>
          <a:p>
            <a:pPr marL="0" indent="0" algn="r">
              <a:buNone/>
            </a:pPr>
            <a:r>
              <a:rPr lang="it-IT" sz="1800" i="1" dirty="0"/>
              <a:t>Wiesel, 1997 pag. 28</a:t>
            </a:r>
          </a:p>
        </p:txBody>
      </p:sp>
    </p:spTree>
    <p:extLst>
      <p:ext uri="{BB962C8B-B14F-4D97-AF65-F5344CB8AC3E}">
        <p14:creationId xmlns:p14="http://schemas.microsoft.com/office/powerpoint/2010/main" val="1262674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F72CB4B-A086-E546-83B0-DD8F407892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9F9F0765-6715-ACDA-9FD6-9B7DFEE4464E}"/>
              </a:ext>
            </a:extLst>
          </p:cNvPr>
          <p:cNvSpPr>
            <a:spLocks noGrp="1"/>
          </p:cNvSpPr>
          <p:nvPr>
            <p:ph idx="1"/>
          </p:nvPr>
        </p:nvSpPr>
        <p:spPr>
          <a:xfrm>
            <a:off x="1050389" y="1368425"/>
            <a:ext cx="4470831" cy="3053170"/>
          </a:xfrm>
        </p:spPr>
        <p:txBody>
          <a:bodyPr anchor="t">
            <a:normAutofit/>
          </a:bodyPr>
          <a:lstStyle/>
          <a:p>
            <a:pPr marL="0" indent="0">
              <a:buNone/>
            </a:pPr>
            <a:endParaRPr lang="it-IT" dirty="0"/>
          </a:p>
          <a:p>
            <a:pPr marL="0" indent="0">
              <a:buNone/>
            </a:pPr>
            <a:endParaRPr lang="it-IT" dirty="0"/>
          </a:p>
          <a:p>
            <a:pPr marL="0" indent="0">
              <a:buNone/>
            </a:pPr>
            <a:endParaRPr lang="it-IT" sz="2800" dirty="0"/>
          </a:p>
          <a:p>
            <a:pPr marL="0" indent="0">
              <a:buNone/>
            </a:pPr>
            <a:r>
              <a:rPr lang="it-IT" sz="2800" dirty="0"/>
              <a:t>GRAZIE PER LA CONDIVISIONE DI QUESTO PERCORSO!</a:t>
            </a:r>
          </a:p>
        </p:txBody>
      </p:sp>
      <p:cxnSp>
        <p:nvCxnSpPr>
          <p:cNvPr id="12" name="Straight Connector 11">
            <a:extLst>
              <a:ext uri="{FF2B5EF4-FFF2-40B4-BE49-F238E27FC236}">
                <a16:creationId xmlns:a16="http://schemas.microsoft.com/office/drawing/2014/main" id="{49151340-7EF2-0647-A719-394EFC3A18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1874484"/>
            <a:ext cx="0" cy="3394558"/>
          </a:xfrm>
          <a:prstGeom prst="line">
            <a:avLst/>
          </a:prstGeom>
          <a:ln w="25400" cap="rnd">
            <a:solidFill>
              <a:schemeClr val="bg2">
                <a:lumMod val="75000"/>
                <a:alpha val="6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7" name="Graphic 6" descr="Connesso">
            <a:extLst>
              <a:ext uri="{FF2B5EF4-FFF2-40B4-BE49-F238E27FC236}">
                <a16:creationId xmlns:a16="http://schemas.microsoft.com/office/drawing/2014/main" id="{82F4ABCE-E574-145E-0D39-7D0559097A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69070" y="4719475"/>
            <a:ext cx="2424276" cy="2424276"/>
          </a:xfrm>
          <a:prstGeom prst="rect">
            <a:avLst/>
          </a:prstGeom>
        </p:spPr>
      </p:pic>
    </p:spTree>
    <p:extLst>
      <p:ext uri="{BB962C8B-B14F-4D97-AF65-F5344CB8AC3E}">
        <p14:creationId xmlns:p14="http://schemas.microsoft.com/office/powerpoint/2010/main" val="75019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8516C5A-5559-2DA3-718E-20FB162B2ADE}"/>
              </a:ext>
            </a:extLst>
          </p:cNvPr>
          <p:cNvSpPr>
            <a:spLocks noGrp="1"/>
          </p:cNvSpPr>
          <p:nvPr>
            <p:ph idx="1"/>
          </p:nvPr>
        </p:nvSpPr>
        <p:spPr>
          <a:xfrm>
            <a:off x="928644" y="590907"/>
            <a:ext cx="9076329" cy="3650155"/>
          </a:xfrm>
        </p:spPr>
        <p:txBody>
          <a:bodyPr>
            <a:noAutofit/>
          </a:bodyPr>
          <a:lstStyle/>
          <a:p>
            <a:r>
              <a:rPr lang="it-IT" sz="1800" dirty="0"/>
              <a:t>Fallimento delle relazioni primarie conduce allo sviluppo di estreme fragilità narcisistiche. Questo a sua volta porta a sperimentare sentimenti ambivalenti nei confronti dell’altro: ho estremo bisogno che tu mi riconosca e mi dia valore, questo bisogno è intollerabile e pertanto ti allontano.</a:t>
            </a:r>
          </a:p>
          <a:p>
            <a:r>
              <a:rPr lang="it-IT" sz="1800" dirty="0"/>
              <a:t>Dinamica: tentativo di controllare e neutralizzare gli altri per svuotarli del potere che noi stessi gli attribuiamo.</a:t>
            </a:r>
          </a:p>
          <a:p>
            <a:r>
              <a:rPr lang="it-IT" sz="1800" dirty="0"/>
              <a:t>Narcisismo non basato sull’essere (sano) ma piuttosto sul fare e sul sembrare. </a:t>
            </a:r>
          </a:p>
          <a:p>
            <a:r>
              <a:rPr lang="it-IT" sz="1800" dirty="0"/>
              <a:t>Scarso interesse per il mondo interno e la sua complessità, preferiamo semplificare, razionalizzare e pensare di poter spiegare e controllare tutto.</a:t>
            </a:r>
          </a:p>
          <a:p>
            <a:r>
              <a:rPr lang="it-IT" sz="1800" dirty="0"/>
              <a:t>La responsabilità è spostata all’esterno.</a:t>
            </a:r>
          </a:p>
          <a:p>
            <a:r>
              <a:rPr lang="it-IT" sz="1800" dirty="0"/>
              <a:t>Il gruppo non rappresenta occasione di sperimentazione collettiva ma luogo utile a rafforzare l’individualità.</a:t>
            </a:r>
          </a:p>
          <a:p>
            <a:r>
              <a:rPr lang="it-IT" sz="1800" dirty="0"/>
              <a:t>Evitamento del dolore e messa in campo di difese di natura paranoica che possono portare a insofferenza e intolleranza.</a:t>
            </a:r>
          </a:p>
          <a:p>
            <a:r>
              <a:rPr lang="it-IT" sz="1800" dirty="0"/>
              <a:t>Evitamento conduce allo sviluppo di disagi dalle diverse forme: depressioni, ansie senza oggetto, </a:t>
            </a:r>
            <a:r>
              <a:rPr lang="it-IT" sz="1800" dirty="0" err="1"/>
              <a:t>addiction</a:t>
            </a:r>
            <a:r>
              <a:rPr lang="it-IT" sz="1800" dirty="0"/>
              <a:t>, somatizzazioni …</a:t>
            </a:r>
          </a:p>
        </p:txBody>
      </p:sp>
    </p:spTree>
    <p:extLst>
      <p:ext uri="{BB962C8B-B14F-4D97-AF65-F5344CB8AC3E}">
        <p14:creationId xmlns:p14="http://schemas.microsoft.com/office/powerpoint/2010/main" val="3278658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D206359A-F1E3-49EE-BBC2-40888C4A36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65700" y="2026"/>
            <a:ext cx="2926300" cy="5030922"/>
            <a:chOff x="9265700" y="2026"/>
            <a:chExt cx="2926300" cy="5030922"/>
          </a:xfrm>
        </p:grpSpPr>
        <p:sp>
          <p:nvSpPr>
            <p:cNvPr id="23" name="Freeform: Shape 22">
              <a:extLst>
                <a:ext uri="{FF2B5EF4-FFF2-40B4-BE49-F238E27FC236}">
                  <a16:creationId xmlns:a16="http://schemas.microsoft.com/office/drawing/2014/main" id="{CED90C42-6A0F-48E8-BF96-7D3E2A395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5DA0863A-55F7-4EB0-9451-F3EE4D65D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FE7CFE2-40F6-44B2-8AAD-0C384EEF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F0D6A17-AA80-4608-8660-8D1587A1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useBgFill="1">
        <p:nvSpPr>
          <p:cNvPr id="28" name="Rectangle 27">
            <a:extLst>
              <a:ext uri="{FF2B5EF4-FFF2-40B4-BE49-F238E27FC236}">
                <a16:creationId xmlns:a16="http://schemas.microsoft.com/office/drawing/2014/main" id="{02856439-F4E3-D54F-9416-42ABDCE1D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igura umana di legno">
            <a:extLst>
              <a:ext uri="{FF2B5EF4-FFF2-40B4-BE49-F238E27FC236}">
                <a16:creationId xmlns:a16="http://schemas.microsoft.com/office/drawing/2014/main" id="{4F73062B-22BA-4D24-7A8F-FE74C3E98D59}"/>
              </a:ext>
            </a:extLst>
          </p:cNvPr>
          <p:cNvPicPr>
            <a:picLocks noChangeAspect="1"/>
          </p:cNvPicPr>
          <p:nvPr/>
        </p:nvPicPr>
        <p:blipFill rotWithShape="1">
          <a:blip r:embed="rId2"/>
          <a:srcRect b="15730"/>
          <a:stretch/>
        </p:blipFill>
        <p:spPr>
          <a:xfrm>
            <a:off x="21" y="330480"/>
            <a:ext cx="12191979" cy="6857989"/>
          </a:xfrm>
          <a:prstGeom prst="rect">
            <a:avLst/>
          </a:prstGeom>
        </p:spPr>
      </p:pic>
      <p:sp>
        <p:nvSpPr>
          <p:cNvPr id="30" name="Rectangle 29">
            <a:extLst>
              <a:ext uri="{FF2B5EF4-FFF2-40B4-BE49-F238E27FC236}">
                <a16:creationId xmlns:a16="http://schemas.microsoft.com/office/drawing/2014/main" id="{C364144C-8BB1-450F-812B-D7D09A795C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3485"/>
            <a:ext cx="12192000" cy="4604516"/>
          </a:xfrm>
          <a:prstGeom prst="rect">
            <a:avLst/>
          </a:prstGeom>
          <a:gradFill>
            <a:gsLst>
              <a:gs pos="7000">
                <a:srgbClr val="000000">
                  <a:alpha val="0"/>
                </a:srgbClr>
              </a:gs>
              <a:gs pos="56000">
                <a:srgbClr val="000000">
                  <a:alpha val="56000"/>
                </a:srgbClr>
              </a:gs>
              <a:gs pos="100000">
                <a:srgbClr val="000000">
                  <a:alpha val="6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B407625-897C-C96D-FAE2-7B5AC32EBA9F}"/>
              </a:ext>
            </a:extLst>
          </p:cNvPr>
          <p:cNvSpPr>
            <a:spLocks noGrp="1"/>
          </p:cNvSpPr>
          <p:nvPr>
            <p:ph type="title"/>
          </p:nvPr>
        </p:nvSpPr>
        <p:spPr>
          <a:xfrm>
            <a:off x="2059132" y="2062067"/>
            <a:ext cx="7983941" cy="2571001"/>
          </a:xfrm>
        </p:spPr>
        <p:txBody>
          <a:bodyPr vert="horz" lIns="91440" tIns="45720" rIns="91440" bIns="45720" rtlCol="0" anchor="b">
            <a:normAutofit/>
          </a:bodyPr>
          <a:lstStyle/>
          <a:p>
            <a:pPr algn="ctr"/>
            <a:r>
              <a:rPr lang="en-US" sz="4400" dirty="0">
                <a:solidFill>
                  <a:srgbClr val="FFFFFF"/>
                </a:solidFill>
              </a:rPr>
              <a:t>COME NE USCIAMO?</a:t>
            </a:r>
          </a:p>
        </p:txBody>
      </p:sp>
    </p:spTree>
    <p:extLst>
      <p:ext uri="{BB962C8B-B14F-4D97-AF65-F5344CB8AC3E}">
        <p14:creationId xmlns:p14="http://schemas.microsoft.com/office/powerpoint/2010/main" val="22754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B302F0-4C06-0050-88D2-8BC570D2493B}"/>
              </a:ext>
            </a:extLst>
          </p:cNvPr>
          <p:cNvSpPr>
            <a:spLocks noGrp="1"/>
          </p:cNvSpPr>
          <p:nvPr>
            <p:ph idx="1"/>
          </p:nvPr>
        </p:nvSpPr>
        <p:spPr>
          <a:xfrm>
            <a:off x="806946" y="1786618"/>
            <a:ext cx="9076329" cy="3650155"/>
          </a:xfrm>
        </p:spPr>
        <p:txBody>
          <a:bodyPr/>
          <a:lstStyle/>
          <a:p>
            <a:r>
              <a:rPr lang="it-IT" dirty="0"/>
              <a:t> Distacchiamoci da noi stessi</a:t>
            </a:r>
          </a:p>
          <a:p>
            <a:r>
              <a:rPr lang="it-IT" dirty="0"/>
              <a:t>Accogliamo la nostra finitudine e  la nostra vulnerabilità </a:t>
            </a:r>
          </a:p>
          <a:p>
            <a:r>
              <a:rPr lang="it-IT" dirty="0"/>
              <a:t>Riconosciamo e comunichiamo i nostri bisogni </a:t>
            </a:r>
          </a:p>
          <a:p>
            <a:r>
              <a:rPr lang="it-IT" dirty="0"/>
              <a:t>Rinunciamo all’onnipotenza</a:t>
            </a:r>
          </a:p>
          <a:p>
            <a:r>
              <a:rPr lang="it-IT" dirty="0"/>
              <a:t>Assumiamoci la responsabilità di ciò che sentiamo e facciamo</a:t>
            </a:r>
          </a:p>
        </p:txBody>
      </p:sp>
    </p:spTree>
    <p:extLst>
      <p:ext uri="{BB962C8B-B14F-4D97-AF65-F5344CB8AC3E}">
        <p14:creationId xmlns:p14="http://schemas.microsoft.com/office/powerpoint/2010/main" val="97466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AAD828-3DBA-A05B-E7D9-19C4D8873E01}"/>
              </a:ext>
            </a:extLst>
          </p:cNvPr>
          <p:cNvSpPr>
            <a:spLocks noGrp="1"/>
          </p:cNvSpPr>
          <p:nvPr>
            <p:ph type="title"/>
          </p:nvPr>
        </p:nvSpPr>
        <p:spPr/>
        <p:txBody>
          <a:bodyPr/>
          <a:lstStyle/>
          <a:p>
            <a:r>
              <a:rPr lang="it-IT" dirty="0"/>
              <a:t>IL POTERE DELLA VULNERABILITÀ</a:t>
            </a:r>
          </a:p>
        </p:txBody>
      </p:sp>
      <p:sp>
        <p:nvSpPr>
          <p:cNvPr id="3" name="Segnaposto contenuto 2">
            <a:extLst>
              <a:ext uri="{FF2B5EF4-FFF2-40B4-BE49-F238E27FC236}">
                <a16:creationId xmlns:a16="http://schemas.microsoft.com/office/drawing/2014/main" id="{9C5889D7-6FF0-8EC0-7A42-DD6F53398091}"/>
              </a:ext>
            </a:extLst>
          </p:cNvPr>
          <p:cNvSpPr>
            <a:spLocks noGrp="1"/>
          </p:cNvSpPr>
          <p:nvPr>
            <p:ph idx="1"/>
          </p:nvPr>
        </p:nvSpPr>
        <p:spPr/>
        <p:txBody>
          <a:bodyPr/>
          <a:lstStyle/>
          <a:p>
            <a:pPr marL="0" indent="0">
              <a:buNone/>
            </a:pPr>
            <a:endParaRPr lang="it-IT" sz="1600" dirty="0"/>
          </a:p>
          <a:p>
            <a:pPr marL="0" indent="0" algn="ctr">
              <a:buNone/>
            </a:pPr>
            <a:endParaRPr lang="it-IT" dirty="0"/>
          </a:p>
          <a:p>
            <a:pPr marL="0" indent="0" algn="ctr">
              <a:buNone/>
            </a:pPr>
            <a:r>
              <a:rPr lang="it-IT" dirty="0"/>
              <a:t>Ricerca di </a:t>
            </a:r>
            <a:r>
              <a:rPr lang="it-IT" dirty="0" err="1"/>
              <a:t>Brenè</a:t>
            </a:r>
            <a:r>
              <a:rPr lang="it-IT" dirty="0"/>
              <a:t> Brown presentata a TEDX Huston:</a:t>
            </a:r>
          </a:p>
          <a:p>
            <a:pPr marL="0" indent="0" algn="ctr">
              <a:buNone/>
            </a:pPr>
            <a:endParaRPr lang="it-IT" dirty="0"/>
          </a:p>
          <a:p>
            <a:pPr marL="0" indent="0" algn="ctr">
              <a:buNone/>
            </a:pPr>
            <a:endParaRPr lang="it-IT" dirty="0"/>
          </a:p>
          <a:p>
            <a:pPr marL="0" indent="0" algn="ctr">
              <a:buNone/>
            </a:pPr>
            <a:r>
              <a:rPr lang="it-IT" dirty="0"/>
              <a:t>https://www.ted.com/talks/brene_brown_the_power_of_vulnerability/comments</a:t>
            </a:r>
          </a:p>
        </p:txBody>
      </p:sp>
    </p:spTree>
    <p:extLst>
      <p:ext uri="{BB962C8B-B14F-4D97-AF65-F5344CB8AC3E}">
        <p14:creationId xmlns:p14="http://schemas.microsoft.com/office/powerpoint/2010/main" val="642867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EC81BF-B568-933B-3C75-97E22BF87DC2}"/>
              </a:ext>
            </a:extLst>
          </p:cNvPr>
          <p:cNvSpPr>
            <a:spLocks noGrp="1"/>
          </p:cNvSpPr>
          <p:nvPr>
            <p:ph idx="1"/>
          </p:nvPr>
        </p:nvSpPr>
        <p:spPr>
          <a:xfrm>
            <a:off x="904600" y="1422634"/>
            <a:ext cx="9076329" cy="3650155"/>
          </a:xfrm>
        </p:spPr>
        <p:txBody>
          <a:bodyPr/>
          <a:lstStyle/>
          <a:p>
            <a:r>
              <a:rPr lang="it-IT" dirty="0"/>
              <a:t>Prerequisito della resilienza è il riconoscimento e l’accettazione delle nostre vulnerabilità.</a:t>
            </a:r>
          </a:p>
          <a:p>
            <a:r>
              <a:rPr lang="it-IT" dirty="0"/>
              <a:t>Connessione è ciò che da scopo e significato alla vita</a:t>
            </a:r>
          </a:p>
          <a:p>
            <a:r>
              <a:rPr lang="it-IT" dirty="0"/>
              <a:t>Chi gode di connessioni e di senso di appartenenza è perché pensa di meritarselo</a:t>
            </a:r>
          </a:p>
          <a:p>
            <a:r>
              <a:rPr lang="it-IT" dirty="0"/>
              <a:t>Coraggio di essere imperfetti </a:t>
            </a:r>
          </a:p>
          <a:p>
            <a:r>
              <a:rPr lang="it-IT" dirty="0"/>
              <a:t>Volontà di abbandonare il sé ideale per il sé reale</a:t>
            </a:r>
          </a:p>
          <a:p>
            <a:r>
              <a:rPr lang="it-IT" dirty="0"/>
              <a:t>Se la vulnerabilità è il nodo su cui fanno leva umiliazione e vergogna, è però anche la culla della connessione e della creatività. </a:t>
            </a:r>
          </a:p>
        </p:txBody>
      </p:sp>
    </p:spTree>
    <p:extLst>
      <p:ext uri="{BB962C8B-B14F-4D97-AF65-F5344CB8AC3E}">
        <p14:creationId xmlns:p14="http://schemas.microsoft.com/office/powerpoint/2010/main" val="244348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C0B8F7-D160-44C2-2A26-E58FC3023F8F}"/>
              </a:ext>
            </a:extLst>
          </p:cNvPr>
          <p:cNvSpPr>
            <a:spLocks noGrp="1"/>
          </p:cNvSpPr>
          <p:nvPr>
            <p:ph idx="1"/>
          </p:nvPr>
        </p:nvSpPr>
        <p:spPr>
          <a:xfrm>
            <a:off x="931232" y="1937539"/>
            <a:ext cx="9076329" cy="3650155"/>
          </a:xfrm>
        </p:spPr>
        <p:txBody>
          <a:bodyPr/>
          <a:lstStyle/>
          <a:p>
            <a:r>
              <a:rPr lang="it-IT" dirty="0"/>
              <a:t>Tentativo fallimentare di addormentare selettivamente i vissuti e le emozioni negative.</a:t>
            </a:r>
          </a:p>
          <a:p>
            <a:r>
              <a:rPr lang="it-IT" dirty="0"/>
              <a:t>Se addormentiamo il negativo addormentiamo anche il positivo (obesità, dipendenze </a:t>
            </a:r>
            <a:r>
              <a:rPr lang="it-IT" dirty="0" err="1"/>
              <a:t>ecc</a:t>
            </a:r>
            <a:r>
              <a:rPr lang="it-IT" dirty="0"/>
              <a:t>).</a:t>
            </a:r>
          </a:p>
          <a:p>
            <a:r>
              <a:rPr lang="it-IT" dirty="0"/>
              <a:t>Pretesa di trasformare l’incertezza in certezza. </a:t>
            </a:r>
          </a:p>
          <a:p>
            <a:r>
              <a:rPr lang="it-IT" dirty="0"/>
              <a:t>Perfezionismo. </a:t>
            </a:r>
          </a:p>
        </p:txBody>
      </p:sp>
    </p:spTree>
    <p:extLst>
      <p:ext uri="{BB962C8B-B14F-4D97-AF65-F5344CB8AC3E}">
        <p14:creationId xmlns:p14="http://schemas.microsoft.com/office/powerpoint/2010/main" val="1013692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AC92F1-3546-C6A3-CA5F-D1FE00AEF25E}"/>
              </a:ext>
            </a:extLst>
          </p:cNvPr>
          <p:cNvSpPr>
            <a:spLocks noGrp="1"/>
          </p:cNvSpPr>
          <p:nvPr>
            <p:ph idx="1"/>
          </p:nvPr>
        </p:nvSpPr>
        <p:spPr>
          <a:xfrm>
            <a:off x="1091031" y="1759985"/>
            <a:ext cx="9076329" cy="3650155"/>
          </a:xfrm>
        </p:spPr>
        <p:txBody>
          <a:bodyPr/>
          <a:lstStyle/>
          <a:p>
            <a:r>
              <a:rPr lang="it-IT" dirty="0"/>
              <a:t>Lasciarci osservare profondamente e in maniera vulnerabile.</a:t>
            </a:r>
          </a:p>
          <a:p>
            <a:r>
              <a:rPr lang="it-IT" dirty="0"/>
              <a:t>Amiamo a cuore aperto anche se non esiste garanzia ed è estremamente </a:t>
            </a:r>
            <a:r>
              <a:rPr lang="it-IT" dirty="0" err="1"/>
              <a:t>diffcile</a:t>
            </a:r>
            <a:r>
              <a:rPr lang="it-IT" dirty="0"/>
              <a:t>.</a:t>
            </a:r>
          </a:p>
          <a:p>
            <a:r>
              <a:rPr lang="it-IT" dirty="0"/>
              <a:t>Siamo grati e gioiosi.</a:t>
            </a:r>
          </a:p>
          <a:p>
            <a:r>
              <a:rPr lang="it-IT" dirty="0"/>
              <a:t>La nostra vulnerabilità ci ricorda che siamo vivi e sentiamo.</a:t>
            </a:r>
          </a:p>
          <a:p>
            <a:r>
              <a:rPr lang="it-IT" dirty="0"/>
              <a:t>Siamo gentili, prima con noi stessi. </a:t>
            </a:r>
          </a:p>
          <a:p>
            <a:r>
              <a:rPr lang="it-IT" dirty="0"/>
              <a:t>Iniziamo a credere di essere abbastanza.</a:t>
            </a:r>
          </a:p>
        </p:txBody>
      </p:sp>
    </p:spTree>
    <p:extLst>
      <p:ext uri="{BB962C8B-B14F-4D97-AF65-F5344CB8AC3E}">
        <p14:creationId xmlns:p14="http://schemas.microsoft.com/office/powerpoint/2010/main" val="3994976534"/>
      </p:ext>
    </p:extLst>
  </p:cSld>
  <p:clrMapOvr>
    <a:masterClrMapping/>
  </p:clrMapOvr>
</p:sld>
</file>

<file path=ppt/theme/theme1.xml><?xml version="1.0" encoding="utf-8"?>
<a:theme xmlns:a="http://schemas.openxmlformats.org/drawingml/2006/main" name="MarrakeshVTI">
  <a:themeElements>
    <a:clrScheme name="AnalogousFromLightSeedRightStep">
      <a:dk1>
        <a:srgbClr val="000000"/>
      </a:dk1>
      <a:lt1>
        <a:srgbClr val="FFFFFF"/>
      </a:lt1>
      <a:dk2>
        <a:srgbClr val="412F24"/>
      </a:dk2>
      <a:lt2>
        <a:srgbClr val="E2E8E8"/>
      </a:lt2>
      <a:accent1>
        <a:srgbClr val="ED6F76"/>
      </a:accent1>
      <a:accent2>
        <a:srgbClr val="E98750"/>
      </a:accent2>
      <a:accent3>
        <a:srgbClr val="BEA13C"/>
      </a:accent3>
      <a:accent4>
        <a:srgbClr val="97AD3B"/>
      </a:accent4>
      <a:accent5>
        <a:srgbClr val="6DB540"/>
      </a:accent5>
      <a:accent6>
        <a:srgbClr val="30BA34"/>
      </a:accent6>
      <a:hlink>
        <a:srgbClr val="568E8B"/>
      </a:hlink>
      <a:folHlink>
        <a:srgbClr val="7F7F7F"/>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docProps/app.xml><?xml version="1.0" encoding="utf-8"?>
<Properties xmlns="http://schemas.openxmlformats.org/officeDocument/2006/extended-properties" xmlns:vt="http://schemas.openxmlformats.org/officeDocument/2006/docPropsVTypes">
  <TotalTime>371</TotalTime>
  <Words>1538</Words>
  <Application>Microsoft Office PowerPoint</Application>
  <PresentationFormat>Widescreen</PresentationFormat>
  <Paragraphs>124</Paragraphs>
  <Slides>26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26</vt:i4>
      </vt:variant>
    </vt:vector>
  </HeadingPairs>
  <TitlesOfParts>
    <vt:vector size="29" baseType="lpstr">
      <vt:lpstr>Arial</vt:lpstr>
      <vt:lpstr>Goudy Old Style</vt:lpstr>
      <vt:lpstr>MarrakeshVTI</vt:lpstr>
      <vt:lpstr>GUARDARE AL DI LÀ DEL TRAUMA</vt:lpstr>
      <vt:lpstr>Alcune indicazioni pratiche per stare accanto ad una persona che soffre</vt:lpstr>
      <vt:lpstr>Presentazione standard di PowerPoint</vt:lpstr>
      <vt:lpstr>COME NE USCIAMO?</vt:lpstr>
      <vt:lpstr>Presentazione standard di PowerPoint</vt:lpstr>
      <vt:lpstr>IL POTERE DELLA VULNERABILITÀ</vt:lpstr>
      <vt:lpstr>Presentazione standard di PowerPoint</vt:lpstr>
      <vt:lpstr>Presentazione standard di PowerPoint</vt:lpstr>
      <vt:lpstr>Presentazione standard di PowerPoint</vt:lpstr>
      <vt:lpstr>RESILIENZA</vt:lpstr>
      <vt:lpstr>Presentazione standard di PowerPoint</vt:lpstr>
      <vt:lpstr>STRUMENTI DI RESILIENZA PER INIZIARE A SUPERARE IL TRAUMA</vt:lpstr>
      <vt:lpstr>Presentazione standard di PowerPoint</vt:lpstr>
      <vt:lpstr>LA PAROLA</vt:lpstr>
      <vt:lpstr>Presentazione standard di PowerPoint</vt:lpstr>
      <vt:lpstr>PONTI PER LA PAROLA</vt:lpstr>
      <vt:lpstr>Presentazione standard di PowerPoint</vt:lpstr>
      <vt:lpstr>CLARA MUCCI E LA PROSPETTIVA DEL PERDONO </vt:lpstr>
      <vt:lpstr>ALLA BASE DELLA TEORIA:</vt:lpstr>
      <vt:lpstr>PERDONARE</vt:lpstr>
      <vt:lpstr>E QUANDO PERDONARE SEMBRA IMPOSSIBILE?</vt:lpstr>
      <vt:lpstr>LASCIAR ANDARE …</vt:lpstr>
      <vt:lpstr>Presentazione standard di PowerPoint</vt:lpstr>
      <vt:lpstr>PERDONO E SALUTE</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GUARDARE AL DI LÀ DEL TRAUMA</dc:title>
  <dc:creator>Greta Capelli 2</dc:creator>
  <cp:lastModifiedBy>Greta Capelli 2</cp:lastModifiedBy>
  <cp:revision>2</cp:revision>
  <dcterms:created xsi:type="dcterms:W3CDTF">2023-02-19T09:19:13Z</dcterms:created>
  <dcterms:modified xsi:type="dcterms:W3CDTF">2023-02-19T15:30:41Z</dcterms:modified>
</cp:coreProperties>
</file>