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63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24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51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40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91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18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842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43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8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15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43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CC02C2-4148-F5A8-A9F2-8820D4DF53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02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2DA1D09-CC0A-3E28-5333-0F58925D3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7047" y="795509"/>
            <a:ext cx="5037616" cy="3011340"/>
          </a:xfrm>
        </p:spPr>
        <p:txBody>
          <a:bodyPr>
            <a:normAutofit/>
          </a:bodyPr>
          <a:lstStyle/>
          <a:p>
            <a:r>
              <a:rPr lang="it-IT" sz="4700"/>
              <a:t>TRAUMA E PROSPETTIVE CONTEMPORANEE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4F5DB0-F047-32F8-922D-9439A2992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7047" y="3898924"/>
            <a:ext cx="5037616" cy="1777878"/>
          </a:xfrm>
        </p:spPr>
        <p:txBody>
          <a:bodyPr>
            <a:normAutofit/>
          </a:bodyPr>
          <a:lstStyle/>
          <a:p>
            <a:r>
              <a:rPr lang="it-IT" dirty="0"/>
              <a:t>Terza Università Bergamo 2022/23</a:t>
            </a:r>
          </a:p>
          <a:p>
            <a:r>
              <a:rPr lang="it-IT" dirty="0"/>
              <a:t>Corso 39 Al di là del trauma</a:t>
            </a:r>
          </a:p>
          <a:p>
            <a:r>
              <a:rPr lang="it-IT" dirty="0"/>
              <a:t>Docente: Greta Capelli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69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0F066-4A7A-BFF9-7118-5C1A1507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BELL HOOKS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E4D0A7-37D5-AA86-C08C-FE39BFFE5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Definire l’amore può aiutarci a </a:t>
            </a:r>
            <a:r>
              <a:rPr lang="it-IT" dirty="0" err="1"/>
              <a:t>renderderci</a:t>
            </a:r>
            <a:r>
              <a:rPr lang="it-IT" dirty="0"/>
              <a:t> consapevoli di quando l’amore è presente e quando no. </a:t>
            </a:r>
          </a:p>
          <a:p>
            <a:pPr marL="0" indent="0">
              <a:buNone/>
            </a:pPr>
            <a:r>
              <a:rPr lang="it-IT" dirty="0"/>
              <a:t>La carenza d’amore nei rapporti primari non si associa ad un marchio di infamia, facciamo però fatica ad accettare definizioni dell’amore che ci costringono a considerare la possibilità che nei nostri rapporti non ne abbiamo fatto, e non ne facciamo, esperienza .</a:t>
            </a:r>
          </a:p>
          <a:p>
            <a:pPr marL="0" indent="0">
              <a:buNone/>
            </a:pPr>
            <a:r>
              <a:rPr lang="it-IT" dirty="0"/>
              <a:t>Amore come concetto complesso che comprende contemporaneamente cura, affetto, riconoscimento, rispecchiamento, impegno e comunicazione aperta e assertiva.</a:t>
            </a:r>
          </a:p>
        </p:txBody>
      </p:sp>
    </p:spTree>
    <p:extLst>
      <p:ext uri="{BB962C8B-B14F-4D97-AF65-F5344CB8AC3E}">
        <p14:creationId xmlns:p14="http://schemas.microsoft.com/office/powerpoint/2010/main" val="187515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28D8EA-B5B3-9D48-13C9-96CBBE1A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RANK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134869-D10C-F441-C4A5-87CEA060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Trauma della nascita come trauma universale.</a:t>
            </a:r>
          </a:p>
          <a:p>
            <a:pPr marL="0" indent="0">
              <a:buNone/>
            </a:pPr>
            <a:r>
              <a:rPr lang="it-IT" dirty="0"/>
              <a:t>Traumatico passaggio dalla vita intrauterina al mondo.</a:t>
            </a:r>
          </a:p>
          <a:p>
            <a:pPr marL="0" indent="0">
              <a:buNone/>
            </a:pPr>
            <a:r>
              <a:rPr lang="it-IT" dirty="0"/>
              <a:t>Il bambino non possiede strumenti di sopravvivenza e reciprocità se l’adulto non glieli fornisce.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280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B268AA-6A53-2AE4-180B-CE584D3E1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/>
              <a:t>FERENCZI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23BEEE-9B78-807D-2E60-EC0F7CEB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Medico militare parte dai traumi organici per arrivare a studiare quelli psichici.</a:t>
            </a:r>
          </a:p>
          <a:p>
            <a:r>
              <a:rPr lang="it-IT" dirty="0"/>
              <a:t>Riformula il trauma in termini relazionali.</a:t>
            </a:r>
          </a:p>
          <a:p>
            <a:r>
              <a:rPr lang="it-IT" dirty="0"/>
              <a:t>La sopravvivenza psichica richiede talvolta difese estreme come la frantumazione della coscienza e del confine tra reale e mentale.</a:t>
            </a:r>
          </a:p>
          <a:p>
            <a:r>
              <a:rPr lang="it-IT" dirty="0"/>
              <a:t>Identificazione con l’aggressore, confusione delle lingue nell’abuso e il fenomeno dell’inversione dei ruoli (il poppante saggio e la madre morta).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529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40A9A3-1F5A-BDCA-8621-75E780A1B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BOWLBY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7B8DFF-8EE4-F32E-3CAA-EDC090DCD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Teorizzazione dei diversi stili di attaccamento. Importanza cruciale delle relazioni primarie con le figure di riferimento nel determinare la predisposizione di risposta agli eventi traumatici durante il corso della vita. </a:t>
            </a:r>
          </a:p>
          <a:p>
            <a:r>
              <a:rPr lang="it-IT" dirty="0"/>
              <a:t>Trauma come rottura improvvisa del legame di attaccamento.</a:t>
            </a:r>
          </a:p>
          <a:p>
            <a:r>
              <a:rPr lang="it-IT" dirty="0"/>
              <a:t>Trauma come impedimento alla simbolizzazione (possibilità di vedere nell’oggetto qualcosa in più rispetto all’oggetto stesso).</a:t>
            </a:r>
          </a:p>
        </p:txBody>
      </p:sp>
    </p:spTree>
    <p:extLst>
      <p:ext uri="{BB962C8B-B14F-4D97-AF65-F5344CB8AC3E}">
        <p14:creationId xmlns:p14="http://schemas.microsoft.com/office/powerpoint/2010/main" val="359116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B8ECD-F76C-31BC-8A70-2D4DFB4B9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D32396-E4E9-A899-75D9-04487AD3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Holding o contenimento: attraverso la funzione alfa la madre trasforma gli elementi angoscianti e grezzi del bambino (elementi beta) in elementi digeribili, tollerabili e metabolizzabili. Dopodiché li restituisce processati al bambino. Se questo processo tendenzialmente funziona sufficientemente bene, il bambino apprende la funzione alfa e diviene in grado di autoregolarsi e auto consolarsi. </a:t>
            </a:r>
          </a:p>
          <a:p>
            <a:r>
              <a:rPr lang="it-IT" dirty="0"/>
              <a:t>L’apprendimento di questa funzione è indispensabile per poter sviluppare un senso di agency utile al superamento del trauma. Tale funzione può essere appresa durante l’intero ciclo di vita (es relazione terapeutica).</a:t>
            </a:r>
          </a:p>
        </p:txBody>
      </p:sp>
    </p:spTree>
    <p:extLst>
      <p:ext uri="{BB962C8B-B14F-4D97-AF65-F5344CB8AC3E}">
        <p14:creationId xmlns:p14="http://schemas.microsoft.com/office/powerpoint/2010/main" val="152222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2B001F-C406-7DCC-349B-AC77119B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ALLAN SCHORE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AB3449-64B1-2677-1DDA-EF6E809C9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Sintonizzazione emotiva avviene grazie alla comunicazione e allo scambio tra gli emisferi destri di due persone. La comunicazione prosodica e gestuale costruisce una comunicazione ritmica. </a:t>
            </a:r>
          </a:p>
          <a:p>
            <a:r>
              <a:rPr lang="it-IT" dirty="0"/>
              <a:t>LA RELAZIONE è CICLICAMENTE ROTTURA E RIPARAZIONE</a:t>
            </a:r>
          </a:p>
        </p:txBody>
      </p:sp>
    </p:spTree>
    <p:extLst>
      <p:ext uri="{BB962C8B-B14F-4D97-AF65-F5344CB8AC3E}">
        <p14:creationId xmlns:p14="http://schemas.microsoft.com/office/powerpoint/2010/main" val="100045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E92EE6-EFDA-8C77-DAF2-9B4890764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MOID (modelli operativi interni disfunzionali)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CC13CE-E87D-2B10-245D-07C72366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traumi tendono a strutturarsi nella mente umana come organizzazioni mentali con caratteristici stati affettivi (rabbia, senso di colpa, impotenza, vergogna ..) e come deficit di alcune funzioni mentali superiori (scarsa funzione riflessiva, </a:t>
            </a:r>
            <a:r>
              <a:rPr lang="it-IT" dirty="0" err="1"/>
              <a:t>alexitimia</a:t>
            </a:r>
            <a:r>
              <a:rPr lang="it-IT" dirty="0"/>
              <a:t> …)</a:t>
            </a:r>
          </a:p>
          <a:p>
            <a:r>
              <a:rPr lang="it-IT" dirty="0" err="1"/>
              <a:t>Alexitimia</a:t>
            </a:r>
            <a:r>
              <a:rPr lang="it-IT" dirty="0"/>
              <a:t> è l’impossibilità di essere consapevoli dei propri stati emotivi e di comunicarli.</a:t>
            </a:r>
          </a:p>
          <a:p>
            <a:r>
              <a:rPr lang="it-IT" dirty="0"/>
              <a:t>Può succedere che i bambini inneschino i MOID dei genitori. Gli stati spaventati e angosciati dei figli possono risvegliare i traumi dei genitori. </a:t>
            </a:r>
          </a:p>
        </p:txBody>
      </p:sp>
    </p:spTree>
    <p:extLst>
      <p:ext uri="{BB962C8B-B14F-4D97-AF65-F5344CB8AC3E}">
        <p14:creationId xmlns:p14="http://schemas.microsoft.com/office/powerpoint/2010/main" val="48489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9A322C-5BB7-9F62-7E7D-2FFEE04CD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ATLAS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0DB8F1-9AB2-4EB1-E2FD-873B2E670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Eredità emotiva: il trauma si tramanda e si eredita nelle generazioni. Siamo custodi delle storie di chi ci precede e spesso ci troviamo a dover fare i conti con le questioni non analizzate degli altri.</a:t>
            </a:r>
          </a:p>
          <a:p>
            <a:r>
              <a:rPr lang="it-IT" dirty="0"/>
              <a:t>Percepiamo anche ciò di cui non siamo direttamente consapevoli. Tema del segreto.</a:t>
            </a:r>
          </a:p>
          <a:p>
            <a:r>
              <a:rPr lang="it-IT" dirty="0"/>
              <a:t>La fedeltà al nucleo familiare può portarci all’impossibilità di spezzare il retaggio del trauma. L’obbiettivo è la libertà di scegliere. </a:t>
            </a:r>
          </a:p>
        </p:txBody>
      </p:sp>
    </p:spTree>
    <p:extLst>
      <p:ext uri="{BB962C8B-B14F-4D97-AF65-F5344CB8AC3E}">
        <p14:creationId xmlns:p14="http://schemas.microsoft.com/office/powerpoint/2010/main" val="235446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1BAEB-78A3-CC7A-27B4-0BF7B6048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ETNOPSICHIATRIA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788844-5350-3F0B-AB98-B818E5577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Pericolo nell’esportare acriticamente il concetto di trauma occidentale. Il tema va contestualizzato.</a:t>
            </a:r>
          </a:p>
        </p:txBody>
      </p:sp>
    </p:spTree>
    <p:extLst>
      <p:ext uri="{BB962C8B-B14F-4D97-AF65-F5344CB8AC3E}">
        <p14:creationId xmlns:p14="http://schemas.microsoft.com/office/powerpoint/2010/main" val="57588993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568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Calibri</vt:lpstr>
      <vt:lpstr>Tw Cen MT</vt:lpstr>
      <vt:lpstr>ShapesVTI</vt:lpstr>
      <vt:lpstr>TRAUMA E PROSPETTIVE CONTEMPORANEE</vt:lpstr>
      <vt:lpstr>RANK</vt:lpstr>
      <vt:lpstr>FERENCZI</vt:lpstr>
      <vt:lpstr>BOWLBY</vt:lpstr>
      <vt:lpstr>BION</vt:lpstr>
      <vt:lpstr>ALLAN SCHORE</vt:lpstr>
      <vt:lpstr>MOID (modelli operativi interni disfunzionali)</vt:lpstr>
      <vt:lpstr>ATLAS</vt:lpstr>
      <vt:lpstr>ETNOPSICHIATRIA</vt:lpstr>
      <vt:lpstr>BELL HOOKS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 E PROSPETTIVE CONTEMPORANEE</dc:title>
  <dc:creator>Greta Capelli 2</dc:creator>
  <cp:lastModifiedBy>Greta Capelli 2</cp:lastModifiedBy>
  <cp:revision>1</cp:revision>
  <dcterms:created xsi:type="dcterms:W3CDTF">2023-02-18T09:39:38Z</dcterms:created>
  <dcterms:modified xsi:type="dcterms:W3CDTF">2023-02-18T10:07:28Z</dcterms:modified>
</cp:coreProperties>
</file>