
<file path=[Content_Types].xml><?xml version="1.0" encoding="utf-8"?>
<Types xmlns="http://schemas.openxmlformats.org/package/2006/content-types">
  <Default Extension="png" ContentType="image/png"/>
  <Default Extension="jfif" ContentType="image/jpeg"/>
  <Default Extension="opdownload"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62" r:id="rId2"/>
    <p:sldId id="261" r:id="rId3"/>
    <p:sldId id="264" r:id="rId4"/>
    <p:sldId id="266" r:id="rId5"/>
    <p:sldId id="260" r:id="rId6"/>
    <p:sldId id="452" r:id="rId7"/>
    <p:sldId id="453" r:id="rId8"/>
    <p:sldId id="443" r:id="rId9"/>
    <p:sldId id="444" r:id="rId10"/>
    <p:sldId id="445" r:id="rId11"/>
    <p:sldId id="446" r:id="rId12"/>
    <p:sldId id="457" r:id="rId13"/>
    <p:sldId id="461" r:id="rId14"/>
    <p:sldId id="463" r:id="rId15"/>
    <p:sldId id="597" r:id="rId16"/>
    <p:sldId id="454" r:id="rId17"/>
    <p:sldId id="455" r:id="rId18"/>
    <p:sldId id="448" r:id="rId19"/>
    <p:sldId id="456" r:id="rId20"/>
    <p:sldId id="458" r:id="rId21"/>
    <p:sldId id="459" r:id="rId22"/>
    <p:sldId id="449" r:id="rId23"/>
    <p:sldId id="460" r:id="rId24"/>
    <p:sldId id="462" r:id="rId25"/>
    <p:sldId id="450" r:id="rId26"/>
    <p:sldId id="451" r:id="rId27"/>
    <p:sldId id="464" r:id="rId28"/>
    <p:sldId id="465" r:id="rId29"/>
    <p:sldId id="466" r:id="rId30"/>
    <p:sldId id="467" r:id="rId31"/>
    <p:sldId id="274" r:id="rId32"/>
    <p:sldId id="410" r:id="rId33"/>
    <p:sldId id="547" r:id="rId34"/>
    <p:sldId id="468" r:id="rId35"/>
    <p:sldId id="470" r:id="rId36"/>
    <p:sldId id="478" r:id="rId37"/>
    <p:sldId id="479" r:id="rId38"/>
    <p:sldId id="480" r:id="rId39"/>
    <p:sldId id="546" r:id="rId40"/>
    <p:sldId id="545" r:id="rId41"/>
    <p:sldId id="471" r:id="rId42"/>
    <p:sldId id="472" r:id="rId43"/>
    <p:sldId id="473" r:id="rId44"/>
    <p:sldId id="474" r:id="rId45"/>
    <p:sldId id="477" r:id="rId46"/>
    <p:sldId id="548" r:id="rId47"/>
    <p:sldId id="475" r:id="rId48"/>
    <p:sldId id="483" r:id="rId49"/>
    <p:sldId id="482" r:id="rId50"/>
    <p:sldId id="476" r:id="rId51"/>
    <p:sldId id="324" r:id="rId52"/>
    <p:sldId id="469" r:id="rId53"/>
    <p:sldId id="484" r:id="rId54"/>
    <p:sldId id="549" r:id="rId55"/>
    <p:sldId id="550" r:id="rId56"/>
    <p:sldId id="487" r:id="rId57"/>
    <p:sldId id="553" r:id="rId58"/>
    <p:sldId id="488" r:id="rId59"/>
    <p:sldId id="551" r:id="rId60"/>
    <p:sldId id="552" r:id="rId61"/>
    <p:sldId id="489" r:id="rId62"/>
    <p:sldId id="490" r:id="rId63"/>
    <p:sldId id="554" r:id="rId64"/>
    <p:sldId id="557" r:id="rId65"/>
    <p:sldId id="555" r:id="rId66"/>
    <p:sldId id="556" r:id="rId67"/>
    <p:sldId id="558" r:id="rId68"/>
    <p:sldId id="559" r:id="rId6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0330" autoAdjust="0"/>
  </p:normalViewPr>
  <p:slideViewPr>
    <p:cSldViewPr>
      <p:cViewPr>
        <p:scale>
          <a:sx n="74" d="100"/>
          <a:sy n="74" d="100"/>
        </p:scale>
        <p:origin x="-1690"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5BDB74-1DBC-42EF-A5DA-BDD985517549}" type="datetimeFigureOut">
              <a:rPr lang="it-IT" smtClean="0"/>
              <a:t>02/03/2023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E7EAFD-C8A8-4D13-83FF-2A28E47A98C1}" type="slidenum">
              <a:rPr lang="it-IT" smtClean="0"/>
              <a:t>‹N›</a:t>
            </a:fld>
            <a:endParaRPr lang="it-IT"/>
          </a:p>
        </p:txBody>
      </p:sp>
    </p:spTree>
    <p:extLst>
      <p:ext uri="{BB962C8B-B14F-4D97-AF65-F5344CB8AC3E}">
        <p14:creationId xmlns:p14="http://schemas.microsoft.com/office/powerpoint/2010/main" val="2771151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BE7EAFD-C8A8-4D13-83FF-2A28E47A98C1}" type="slidenum">
              <a:rPr lang="it-IT" smtClean="0"/>
              <a:t>26</a:t>
            </a:fld>
            <a:endParaRPr lang="it-IT"/>
          </a:p>
        </p:txBody>
      </p:sp>
    </p:spTree>
    <p:extLst>
      <p:ext uri="{BB962C8B-B14F-4D97-AF65-F5344CB8AC3E}">
        <p14:creationId xmlns:p14="http://schemas.microsoft.com/office/powerpoint/2010/main" val="60197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AD7196D-B61E-4B41-A988-A8259FD7B399}" type="datetimeFigureOut">
              <a:rPr lang="it-IT" smtClean="0"/>
              <a:t>02/03/2023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A2055D6-C501-451C-B69C-6748829124DC}" type="slidenum">
              <a:rPr lang="it-IT" smtClean="0"/>
              <a:t>‹N›</a:t>
            </a:fld>
            <a:endParaRPr lang="it-IT"/>
          </a:p>
        </p:txBody>
      </p:sp>
    </p:spTree>
    <p:extLst>
      <p:ext uri="{BB962C8B-B14F-4D97-AF65-F5344CB8AC3E}">
        <p14:creationId xmlns:p14="http://schemas.microsoft.com/office/powerpoint/2010/main" val="895003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AD7196D-B61E-4B41-A988-A8259FD7B399}" type="datetimeFigureOut">
              <a:rPr lang="it-IT" smtClean="0"/>
              <a:t>02/03/2023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A2055D6-C501-451C-B69C-6748829124DC}" type="slidenum">
              <a:rPr lang="it-IT" smtClean="0"/>
              <a:t>‹N›</a:t>
            </a:fld>
            <a:endParaRPr lang="it-IT"/>
          </a:p>
        </p:txBody>
      </p:sp>
    </p:spTree>
    <p:extLst>
      <p:ext uri="{BB962C8B-B14F-4D97-AF65-F5344CB8AC3E}">
        <p14:creationId xmlns:p14="http://schemas.microsoft.com/office/powerpoint/2010/main" val="496901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AD7196D-B61E-4B41-A988-A8259FD7B399}" type="datetimeFigureOut">
              <a:rPr lang="it-IT" smtClean="0"/>
              <a:t>02/03/2023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A2055D6-C501-451C-B69C-6748829124DC}" type="slidenum">
              <a:rPr lang="it-IT" smtClean="0"/>
              <a:t>‹N›</a:t>
            </a:fld>
            <a:endParaRPr lang="it-IT"/>
          </a:p>
        </p:txBody>
      </p:sp>
    </p:spTree>
    <p:extLst>
      <p:ext uri="{BB962C8B-B14F-4D97-AF65-F5344CB8AC3E}">
        <p14:creationId xmlns:p14="http://schemas.microsoft.com/office/powerpoint/2010/main" val="421177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AD7196D-B61E-4B41-A988-A8259FD7B399}" type="datetimeFigureOut">
              <a:rPr lang="it-IT" smtClean="0"/>
              <a:t>02/03/2023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A2055D6-C501-451C-B69C-6748829124DC}" type="slidenum">
              <a:rPr lang="it-IT" smtClean="0"/>
              <a:t>‹N›</a:t>
            </a:fld>
            <a:endParaRPr lang="it-IT"/>
          </a:p>
        </p:txBody>
      </p:sp>
    </p:spTree>
    <p:extLst>
      <p:ext uri="{BB962C8B-B14F-4D97-AF65-F5344CB8AC3E}">
        <p14:creationId xmlns:p14="http://schemas.microsoft.com/office/powerpoint/2010/main" val="418723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AD7196D-B61E-4B41-A988-A8259FD7B399}" type="datetimeFigureOut">
              <a:rPr lang="it-IT" smtClean="0"/>
              <a:t>02/03/2023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A2055D6-C501-451C-B69C-6748829124DC}" type="slidenum">
              <a:rPr lang="it-IT" smtClean="0"/>
              <a:t>‹N›</a:t>
            </a:fld>
            <a:endParaRPr lang="it-IT"/>
          </a:p>
        </p:txBody>
      </p:sp>
    </p:spTree>
    <p:extLst>
      <p:ext uri="{BB962C8B-B14F-4D97-AF65-F5344CB8AC3E}">
        <p14:creationId xmlns:p14="http://schemas.microsoft.com/office/powerpoint/2010/main" val="1451957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AD7196D-B61E-4B41-A988-A8259FD7B399}" type="datetimeFigureOut">
              <a:rPr lang="it-IT" smtClean="0"/>
              <a:t>02/03/2023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A2055D6-C501-451C-B69C-6748829124DC}" type="slidenum">
              <a:rPr lang="it-IT" smtClean="0"/>
              <a:t>‹N›</a:t>
            </a:fld>
            <a:endParaRPr lang="it-IT"/>
          </a:p>
        </p:txBody>
      </p:sp>
    </p:spTree>
    <p:extLst>
      <p:ext uri="{BB962C8B-B14F-4D97-AF65-F5344CB8AC3E}">
        <p14:creationId xmlns:p14="http://schemas.microsoft.com/office/powerpoint/2010/main" val="2587892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AD7196D-B61E-4B41-A988-A8259FD7B399}" type="datetimeFigureOut">
              <a:rPr lang="it-IT" smtClean="0"/>
              <a:t>02/03/2023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A2055D6-C501-451C-B69C-6748829124DC}" type="slidenum">
              <a:rPr lang="it-IT" smtClean="0"/>
              <a:t>‹N›</a:t>
            </a:fld>
            <a:endParaRPr lang="it-IT"/>
          </a:p>
        </p:txBody>
      </p:sp>
    </p:spTree>
    <p:extLst>
      <p:ext uri="{BB962C8B-B14F-4D97-AF65-F5344CB8AC3E}">
        <p14:creationId xmlns:p14="http://schemas.microsoft.com/office/powerpoint/2010/main" val="437357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AD7196D-B61E-4B41-A988-A8259FD7B399}" type="datetimeFigureOut">
              <a:rPr lang="it-IT" smtClean="0"/>
              <a:t>02/03/2023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A2055D6-C501-451C-B69C-6748829124DC}" type="slidenum">
              <a:rPr lang="it-IT" smtClean="0"/>
              <a:t>‹N›</a:t>
            </a:fld>
            <a:endParaRPr lang="it-IT"/>
          </a:p>
        </p:txBody>
      </p:sp>
    </p:spTree>
    <p:extLst>
      <p:ext uri="{BB962C8B-B14F-4D97-AF65-F5344CB8AC3E}">
        <p14:creationId xmlns:p14="http://schemas.microsoft.com/office/powerpoint/2010/main" val="465147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AD7196D-B61E-4B41-A988-A8259FD7B399}" type="datetimeFigureOut">
              <a:rPr lang="it-IT" smtClean="0"/>
              <a:t>02/03/2023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A2055D6-C501-451C-B69C-6748829124DC}" type="slidenum">
              <a:rPr lang="it-IT" smtClean="0"/>
              <a:t>‹N›</a:t>
            </a:fld>
            <a:endParaRPr lang="it-IT"/>
          </a:p>
        </p:txBody>
      </p:sp>
    </p:spTree>
    <p:extLst>
      <p:ext uri="{BB962C8B-B14F-4D97-AF65-F5344CB8AC3E}">
        <p14:creationId xmlns:p14="http://schemas.microsoft.com/office/powerpoint/2010/main" val="263504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AD7196D-B61E-4B41-A988-A8259FD7B399}" type="datetimeFigureOut">
              <a:rPr lang="it-IT" smtClean="0"/>
              <a:t>02/03/2023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A2055D6-C501-451C-B69C-6748829124DC}" type="slidenum">
              <a:rPr lang="it-IT" smtClean="0"/>
              <a:t>‹N›</a:t>
            </a:fld>
            <a:endParaRPr lang="it-IT"/>
          </a:p>
        </p:txBody>
      </p:sp>
    </p:spTree>
    <p:extLst>
      <p:ext uri="{BB962C8B-B14F-4D97-AF65-F5344CB8AC3E}">
        <p14:creationId xmlns:p14="http://schemas.microsoft.com/office/powerpoint/2010/main" val="977648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AD7196D-B61E-4B41-A988-A8259FD7B399}" type="datetimeFigureOut">
              <a:rPr lang="it-IT" smtClean="0"/>
              <a:t>02/03/2023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A2055D6-C501-451C-B69C-6748829124DC}" type="slidenum">
              <a:rPr lang="it-IT" smtClean="0"/>
              <a:t>‹N›</a:t>
            </a:fld>
            <a:endParaRPr lang="it-IT"/>
          </a:p>
        </p:txBody>
      </p:sp>
    </p:spTree>
    <p:extLst>
      <p:ext uri="{BB962C8B-B14F-4D97-AF65-F5344CB8AC3E}">
        <p14:creationId xmlns:p14="http://schemas.microsoft.com/office/powerpoint/2010/main" val="1236688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7196D-B61E-4B41-A988-A8259FD7B399}" type="datetimeFigureOut">
              <a:rPr lang="it-IT" smtClean="0"/>
              <a:t>02/03/2023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2055D6-C501-451C-B69C-6748829124DC}" type="slidenum">
              <a:rPr lang="it-IT" smtClean="0"/>
              <a:t>‹N›</a:t>
            </a:fld>
            <a:endParaRPr lang="it-IT"/>
          </a:p>
        </p:txBody>
      </p:sp>
    </p:spTree>
    <p:extLst>
      <p:ext uri="{BB962C8B-B14F-4D97-AF65-F5344CB8AC3E}">
        <p14:creationId xmlns:p14="http://schemas.microsoft.com/office/powerpoint/2010/main" val="3703358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f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opdownload"/><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flipH="1">
            <a:off x="1422493" y="2571991"/>
            <a:ext cx="7339846" cy="1077218"/>
          </a:xfrm>
          <a:prstGeom prst="rect">
            <a:avLst/>
          </a:prstGeom>
          <a:noFill/>
        </p:spPr>
        <p:txBody>
          <a:bodyPr wrap="square" rtlCol="0">
            <a:spAutoFit/>
          </a:bodyPr>
          <a:lstStyle/>
          <a:p>
            <a:r>
              <a:rPr lang="it-IT" sz="3200" dirty="0" smtClean="0">
                <a:solidFill>
                  <a:srgbClr val="FFC000"/>
                </a:solidFill>
              </a:rPr>
              <a:t>La seconda metà del 900 fra speranze e 			timori</a:t>
            </a:r>
            <a:endParaRPr lang="it-IT" sz="3200" dirty="0">
              <a:solidFill>
                <a:srgbClr val="FFC000"/>
              </a:solidFill>
            </a:endParaRPr>
          </a:p>
        </p:txBody>
      </p:sp>
      <p:sp>
        <p:nvSpPr>
          <p:cNvPr id="3" name="CasellaDiTesto 2"/>
          <p:cNvSpPr txBox="1"/>
          <p:nvPr/>
        </p:nvSpPr>
        <p:spPr>
          <a:xfrm flipH="1">
            <a:off x="3316571" y="4221088"/>
            <a:ext cx="3343661" cy="646331"/>
          </a:xfrm>
          <a:prstGeom prst="rect">
            <a:avLst/>
          </a:prstGeom>
          <a:noFill/>
        </p:spPr>
        <p:txBody>
          <a:bodyPr wrap="square" rtlCol="0">
            <a:spAutoFit/>
          </a:bodyPr>
          <a:lstStyle/>
          <a:p>
            <a:r>
              <a:rPr lang="it-IT" sz="3600" i="1" dirty="0" smtClean="0">
                <a:solidFill>
                  <a:srgbClr val="FFC000"/>
                </a:solidFill>
              </a:rPr>
              <a:t>Mariella Valenti</a:t>
            </a:r>
            <a:endParaRPr lang="it-IT" sz="3600" i="1" dirty="0">
              <a:solidFill>
                <a:srgbClr val="FFC000"/>
              </a:solidFill>
            </a:endParaRPr>
          </a:p>
        </p:txBody>
      </p:sp>
      <p:sp>
        <p:nvSpPr>
          <p:cNvPr id="5" name="CasellaDiTesto 4"/>
          <p:cNvSpPr txBox="1"/>
          <p:nvPr/>
        </p:nvSpPr>
        <p:spPr>
          <a:xfrm flipH="1">
            <a:off x="6948264" y="6070060"/>
            <a:ext cx="1800200" cy="369332"/>
          </a:xfrm>
          <a:prstGeom prst="rect">
            <a:avLst/>
          </a:prstGeom>
          <a:noFill/>
        </p:spPr>
        <p:txBody>
          <a:bodyPr wrap="square" rtlCol="0">
            <a:spAutoFit/>
          </a:bodyPr>
          <a:lstStyle/>
          <a:p>
            <a:r>
              <a:rPr lang="it-IT" dirty="0" smtClean="0">
                <a:solidFill>
                  <a:srgbClr val="FFC000"/>
                </a:solidFill>
              </a:rPr>
              <a:t>Corso n.145</a:t>
            </a:r>
            <a:endParaRPr lang="it-IT" dirty="0">
              <a:solidFill>
                <a:srgbClr val="FFC000"/>
              </a:solidFill>
            </a:endParaRPr>
          </a:p>
        </p:txBody>
      </p:sp>
      <p:sp>
        <p:nvSpPr>
          <p:cNvPr id="4" name="CasellaDiTesto 3"/>
          <p:cNvSpPr txBox="1"/>
          <p:nvPr/>
        </p:nvSpPr>
        <p:spPr>
          <a:xfrm>
            <a:off x="1331640" y="1052736"/>
            <a:ext cx="7284695" cy="830997"/>
          </a:xfrm>
          <a:prstGeom prst="rect">
            <a:avLst/>
          </a:prstGeom>
          <a:noFill/>
        </p:spPr>
        <p:txBody>
          <a:bodyPr wrap="square" rtlCol="0">
            <a:spAutoFit/>
          </a:bodyPr>
          <a:lstStyle/>
          <a:p>
            <a:r>
              <a:rPr lang="it-IT" sz="4800" dirty="0" smtClean="0">
                <a:solidFill>
                  <a:srgbClr val="FFC000"/>
                </a:solidFill>
              </a:rPr>
              <a:t>Prospettive del Novecento</a:t>
            </a:r>
            <a:endParaRPr lang="it-IT" sz="4800" dirty="0">
              <a:solidFill>
                <a:srgbClr val="FFC000"/>
              </a:solidFill>
            </a:endParaRPr>
          </a:p>
        </p:txBody>
      </p:sp>
    </p:spTree>
    <p:extLst>
      <p:ext uri="{BB962C8B-B14F-4D97-AF65-F5344CB8AC3E}">
        <p14:creationId xmlns:p14="http://schemas.microsoft.com/office/powerpoint/2010/main" val="1607075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solidFill>
                  <a:srgbClr val="FFC000"/>
                </a:solidFill>
              </a:rPr>
              <a:t>La guerra fredda/3</a:t>
            </a:r>
            <a:endParaRPr lang="it-IT" dirty="0"/>
          </a:p>
        </p:txBody>
      </p:sp>
      <p:sp>
        <p:nvSpPr>
          <p:cNvPr id="3" name="Segnaposto contenuto 2"/>
          <p:cNvSpPr>
            <a:spLocks noGrp="1"/>
          </p:cNvSpPr>
          <p:nvPr>
            <p:ph idx="1"/>
          </p:nvPr>
        </p:nvSpPr>
        <p:spPr/>
        <p:txBody>
          <a:bodyPr>
            <a:normAutofit fontScale="92500" lnSpcReduction="10000"/>
          </a:bodyPr>
          <a:lstStyle/>
          <a:p>
            <a:pPr algn="just"/>
            <a:r>
              <a:rPr lang="it-IT" dirty="0" smtClean="0">
                <a:solidFill>
                  <a:schemeClr val="bg1"/>
                </a:solidFill>
              </a:rPr>
              <a:t>Dal punto di vista sociale, la popolazione in entrambi i blocchi non aveva superato il trauma della guerra. Si era totalmente introiettata attraverso la propaganda di guerra , un’immagine del nemico come qualcosa di demoniaco, che nessuno si sentiva al sicuro</a:t>
            </a:r>
            <a:endParaRPr lang="it-IT" dirty="0">
              <a:solidFill>
                <a:schemeClr val="bg1"/>
              </a:solidFill>
            </a:endParaRPr>
          </a:p>
          <a:p>
            <a:pPr algn="just"/>
            <a:r>
              <a:rPr lang="it-IT" dirty="0" smtClean="0">
                <a:solidFill>
                  <a:schemeClr val="bg1"/>
                </a:solidFill>
              </a:rPr>
              <a:t>La legislazione </a:t>
            </a:r>
            <a:r>
              <a:rPr lang="it-IT" dirty="0">
                <a:solidFill>
                  <a:schemeClr val="bg1"/>
                </a:solidFill>
              </a:rPr>
              <a:t>speciale del tempo di guerra, rimase anche nel dopoguerra ed i processi </a:t>
            </a:r>
            <a:r>
              <a:rPr lang="it-IT" dirty="0" smtClean="0">
                <a:solidFill>
                  <a:schemeClr val="bg1"/>
                </a:solidFill>
              </a:rPr>
              <a:t>accentuarono </a:t>
            </a:r>
            <a:r>
              <a:rPr lang="it-IT" dirty="0">
                <a:solidFill>
                  <a:schemeClr val="bg1"/>
                </a:solidFill>
              </a:rPr>
              <a:t>la conflittualità non solo fra vinti e vincitori , ma </a:t>
            </a:r>
            <a:r>
              <a:rPr lang="it-IT" dirty="0" smtClean="0">
                <a:solidFill>
                  <a:schemeClr val="bg1"/>
                </a:solidFill>
              </a:rPr>
              <a:t>anche all’interno dei vari paesi.</a:t>
            </a:r>
            <a:endParaRPr lang="it-IT" dirty="0"/>
          </a:p>
        </p:txBody>
      </p:sp>
    </p:spTree>
    <p:extLst>
      <p:ext uri="{BB962C8B-B14F-4D97-AF65-F5344CB8AC3E}">
        <p14:creationId xmlns:p14="http://schemas.microsoft.com/office/powerpoint/2010/main" val="11962492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C000"/>
                </a:solidFill>
              </a:rPr>
              <a:t>La guerra  fredda/4</a:t>
            </a:r>
            <a:endParaRPr lang="it-IT" dirty="0">
              <a:solidFill>
                <a:srgbClr val="FFC000"/>
              </a:solidFill>
            </a:endParaRPr>
          </a:p>
        </p:txBody>
      </p:sp>
      <p:sp>
        <p:nvSpPr>
          <p:cNvPr id="3" name="Segnaposto contenuto 2"/>
          <p:cNvSpPr>
            <a:spLocks noGrp="1"/>
          </p:cNvSpPr>
          <p:nvPr>
            <p:ph idx="1"/>
          </p:nvPr>
        </p:nvSpPr>
        <p:spPr/>
        <p:txBody>
          <a:bodyPr>
            <a:normAutofit lnSpcReduction="10000"/>
          </a:bodyPr>
          <a:lstStyle/>
          <a:p>
            <a:pPr algn="just"/>
            <a:r>
              <a:rPr lang="it-IT" dirty="0" smtClean="0">
                <a:solidFill>
                  <a:schemeClr val="bg1"/>
                </a:solidFill>
              </a:rPr>
              <a:t>I momenti fondamentali di questo scontro mai combattuto direttamente:</a:t>
            </a:r>
          </a:p>
          <a:p>
            <a:pPr marL="514350" indent="-514350" algn="just">
              <a:buFont typeface="+mj-lt"/>
              <a:buAutoNum type="arabicPeriod"/>
            </a:pPr>
            <a:r>
              <a:rPr lang="it-IT" dirty="0" smtClean="0">
                <a:solidFill>
                  <a:schemeClr val="bg1"/>
                </a:solidFill>
              </a:rPr>
              <a:t>Il discorso di </a:t>
            </a:r>
            <a:r>
              <a:rPr lang="it-IT" dirty="0" err="1" smtClean="0">
                <a:solidFill>
                  <a:schemeClr val="bg1"/>
                </a:solidFill>
              </a:rPr>
              <a:t>Fulton</a:t>
            </a:r>
            <a:r>
              <a:rPr lang="it-IT" dirty="0" smtClean="0">
                <a:solidFill>
                  <a:schemeClr val="bg1"/>
                </a:solidFill>
              </a:rPr>
              <a:t> di </a:t>
            </a:r>
            <a:r>
              <a:rPr lang="it-IT" dirty="0" err="1" smtClean="0">
                <a:solidFill>
                  <a:schemeClr val="bg1"/>
                </a:solidFill>
              </a:rPr>
              <a:t>Churcill</a:t>
            </a:r>
            <a:r>
              <a:rPr lang="it-IT" dirty="0" smtClean="0">
                <a:solidFill>
                  <a:schemeClr val="bg1"/>
                </a:solidFill>
              </a:rPr>
              <a:t>   1946</a:t>
            </a:r>
          </a:p>
          <a:p>
            <a:pPr marL="514350" indent="-514350" algn="just">
              <a:buFont typeface="+mj-lt"/>
              <a:buAutoNum type="arabicPeriod"/>
            </a:pPr>
            <a:r>
              <a:rPr lang="it-IT" dirty="0" smtClean="0">
                <a:solidFill>
                  <a:schemeClr val="bg1"/>
                </a:solidFill>
              </a:rPr>
              <a:t>La dottrina  Truman 1947</a:t>
            </a:r>
          </a:p>
          <a:p>
            <a:pPr marL="514350" indent="-514350" algn="just">
              <a:buFont typeface="+mj-lt"/>
              <a:buAutoNum type="arabicPeriod"/>
            </a:pPr>
            <a:r>
              <a:rPr lang="it-IT" dirty="0" smtClean="0">
                <a:solidFill>
                  <a:schemeClr val="bg1"/>
                </a:solidFill>
              </a:rPr>
              <a:t>La fine dei governi di Unità nazionale in molti paesi europei; nell’Europa occidentale si formano governi democratici , in quella centro orientale si impongono governi filosovietici</a:t>
            </a:r>
          </a:p>
          <a:p>
            <a:pPr marL="0" indent="0" algn="just">
              <a:buNone/>
            </a:pPr>
            <a:endParaRPr lang="it-IT" dirty="0" smtClean="0">
              <a:solidFill>
                <a:schemeClr val="bg1"/>
              </a:solidFill>
            </a:endParaRPr>
          </a:p>
          <a:p>
            <a:pPr marL="514350" indent="-514350" algn="just">
              <a:buFont typeface="+mj-lt"/>
              <a:buAutoNum type="arabicPeriod"/>
            </a:pPr>
            <a:endParaRPr lang="it-IT" dirty="0">
              <a:solidFill>
                <a:schemeClr val="bg1"/>
              </a:solidFill>
            </a:endParaRPr>
          </a:p>
        </p:txBody>
      </p:sp>
    </p:spTree>
    <p:extLst>
      <p:ext uri="{BB962C8B-B14F-4D97-AF65-F5344CB8AC3E}">
        <p14:creationId xmlns:p14="http://schemas.microsoft.com/office/powerpoint/2010/main" val="2391439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444691"/>
            <a:ext cx="7354065" cy="5239170"/>
          </a:xfrm>
          <a:prstGeom prst="rect">
            <a:avLst/>
          </a:prstGeom>
        </p:spPr>
      </p:pic>
      <p:sp>
        <p:nvSpPr>
          <p:cNvPr id="5" name="CasellaDiTesto 4"/>
          <p:cNvSpPr txBox="1"/>
          <p:nvPr/>
        </p:nvSpPr>
        <p:spPr>
          <a:xfrm>
            <a:off x="2818612" y="798360"/>
            <a:ext cx="4844403" cy="646331"/>
          </a:xfrm>
          <a:prstGeom prst="rect">
            <a:avLst/>
          </a:prstGeom>
          <a:noFill/>
        </p:spPr>
        <p:txBody>
          <a:bodyPr wrap="none" rtlCol="0">
            <a:spAutoFit/>
          </a:bodyPr>
          <a:lstStyle/>
          <a:p>
            <a:r>
              <a:rPr lang="it-IT" sz="3600" dirty="0" smtClean="0">
                <a:solidFill>
                  <a:srgbClr val="FFC000"/>
                </a:solidFill>
              </a:rPr>
              <a:t>Il discorso di </a:t>
            </a:r>
            <a:r>
              <a:rPr lang="it-IT" sz="3600" dirty="0" err="1" smtClean="0">
                <a:solidFill>
                  <a:srgbClr val="FFC000"/>
                </a:solidFill>
              </a:rPr>
              <a:t>Fulton</a:t>
            </a:r>
            <a:r>
              <a:rPr lang="it-IT" sz="3600" dirty="0" smtClean="0">
                <a:solidFill>
                  <a:srgbClr val="FFC000"/>
                </a:solidFill>
              </a:rPr>
              <a:t> 1946</a:t>
            </a:r>
            <a:endParaRPr lang="it-IT" sz="3600" dirty="0">
              <a:solidFill>
                <a:srgbClr val="FFC000"/>
              </a:solidFill>
            </a:endParaRPr>
          </a:p>
        </p:txBody>
      </p:sp>
    </p:spTree>
    <p:extLst>
      <p:ext uri="{BB962C8B-B14F-4D97-AF65-F5344CB8AC3E}">
        <p14:creationId xmlns:p14="http://schemas.microsoft.com/office/powerpoint/2010/main" val="122556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6096000" cy="4572000"/>
          </a:xfrm>
          <a:prstGeom prst="rect">
            <a:avLst/>
          </a:prstGeom>
        </p:spPr>
      </p:pic>
      <p:sp>
        <p:nvSpPr>
          <p:cNvPr id="3" name="CasellaDiTesto 2"/>
          <p:cNvSpPr txBox="1"/>
          <p:nvPr/>
        </p:nvSpPr>
        <p:spPr>
          <a:xfrm>
            <a:off x="3482491" y="364014"/>
            <a:ext cx="2726772" cy="523220"/>
          </a:xfrm>
          <a:prstGeom prst="rect">
            <a:avLst/>
          </a:prstGeom>
          <a:noFill/>
        </p:spPr>
        <p:txBody>
          <a:bodyPr wrap="none" rtlCol="0">
            <a:spAutoFit/>
          </a:bodyPr>
          <a:lstStyle/>
          <a:p>
            <a:r>
              <a:rPr lang="it-IT" sz="2800" dirty="0" smtClean="0">
                <a:solidFill>
                  <a:srgbClr val="FFC000"/>
                </a:solidFill>
              </a:rPr>
              <a:t>Truman e </a:t>
            </a:r>
            <a:r>
              <a:rPr lang="it-IT" sz="2800" dirty="0" err="1" smtClean="0">
                <a:solidFill>
                  <a:srgbClr val="FFC000"/>
                </a:solidFill>
              </a:rPr>
              <a:t>Churcill</a:t>
            </a:r>
            <a:endParaRPr lang="it-IT" sz="2800" dirty="0">
              <a:solidFill>
                <a:srgbClr val="FFC000"/>
              </a:solidFill>
            </a:endParaRPr>
          </a:p>
        </p:txBody>
      </p:sp>
    </p:spTree>
    <p:extLst>
      <p:ext uri="{BB962C8B-B14F-4D97-AF65-F5344CB8AC3E}">
        <p14:creationId xmlns:p14="http://schemas.microsoft.com/office/powerpoint/2010/main" val="2302430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C000"/>
                </a:solidFill>
              </a:rPr>
              <a:t>Dottrina Truman marzo 1947</a:t>
            </a:r>
            <a:endParaRPr lang="it-IT" dirty="0">
              <a:solidFill>
                <a:srgbClr val="FFC000"/>
              </a:solidFill>
            </a:endParaRP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2669" y="1600200"/>
            <a:ext cx="5738661" cy="4525963"/>
          </a:xfrm>
        </p:spPr>
      </p:pic>
    </p:spTree>
    <p:extLst>
      <p:ext uri="{BB962C8B-B14F-4D97-AF65-F5344CB8AC3E}">
        <p14:creationId xmlns:p14="http://schemas.microsoft.com/office/powerpoint/2010/main" val="1354930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solidFill>
                  <a:srgbClr val="FFC000"/>
                </a:solidFill>
              </a:rPr>
              <a:t>La guerra fredda /5</a:t>
            </a:r>
            <a:endParaRPr lang="it-IT" dirty="0"/>
          </a:p>
        </p:txBody>
      </p:sp>
      <p:sp>
        <p:nvSpPr>
          <p:cNvPr id="5" name="Segnaposto contenuto 4"/>
          <p:cNvSpPr>
            <a:spLocks noGrp="1"/>
          </p:cNvSpPr>
          <p:nvPr>
            <p:ph idx="1"/>
          </p:nvPr>
        </p:nvSpPr>
        <p:spPr/>
        <p:txBody>
          <a:bodyPr>
            <a:normAutofit/>
          </a:bodyPr>
          <a:lstStyle/>
          <a:p>
            <a:pPr marL="0" indent="0" algn="just">
              <a:buNone/>
            </a:pPr>
            <a:r>
              <a:rPr lang="it-IT" dirty="0" smtClean="0">
                <a:solidFill>
                  <a:schemeClr val="bg1"/>
                </a:solidFill>
              </a:rPr>
              <a:t>4. </a:t>
            </a:r>
            <a:r>
              <a:rPr lang="it-IT" dirty="0">
                <a:solidFill>
                  <a:schemeClr val="bg1"/>
                </a:solidFill>
              </a:rPr>
              <a:t>La divisione della Germania e la nascite delle 	due Repubbliche ( il muro sarà costruito 	nel 1961).</a:t>
            </a:r>
          </a:p>
          <a:p>
            <a:pPr marL="0" indent="0" algn="just">
              <a:buNone/>
            </a:pPr>
            <a:r>
              <a:rPr lang="it-IT" dirty="0" smtClean="0">
                <a:solidFill>
                  <a:schemeClr val="bg1"/>
                </a:solidFill>
              </a:rPr>
              <a:t>5.La </a:t>
            </a:r>
            <a:r>
              <a:rPr lang="it-IT" dirty="0">
                <a:solidFill>
                  <a:schemeClr val="bg1"/>
                </a:solidFill>
              </a:rPr>
              <a:t>creazione del Patto Atlantico aprile 1949. 	Il patto di Varsavia sarà costituito nel 	1955/91</a:t>
            </a:r>
          </a:p>
          <a:p>
            <a:pPr marL="0" indent="0" algn="just">
              <a:buNone/>
            </a:pPr>
            <a:r>
              <a:rPr lang="it-IT" dirty="0" smtClean="0">
                <a:solidFill>
                  <a:schemeClr val="bg1"/>
                </a:solidFill>
              </a:rPr>
              <a:t>6</a:t>
            </a:r>
            <a:r>
              <a:rPr lang="it-IT" dirty="0">
                <a:solidFill>
                  <a:schemeClr val="bg1"/>
                </a:solidFill>
              </a:rPr>
              <a:t>. La guerra di Corea indirettamente combattuta     	1950 -1953</a:t>
            </a:r>
          </a:p>
          <a:p>
            <a:endParaRPr lang="it-IT" dirty="0"/>
          </a:p>
        </p:txBody>
      </p:sp>
    </p:spTree>
    <p:extLst>
      <p:ext uri="{BB962C8B-B14F-4D97-AF65-F5344CB8AC3E}">
        <p14:creationId xmlns:p14="http://schemas.microsoft.com/office/powerpoint/2010/main" val="4002134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169368"/>
            <a:ext cx="5705347" cy="5688632"/>
          </a:xfrm>
          <a:prstGeom prst="rect">
            <a:avLst/>
          </a:prstGeom>
        </p:spPr>
      </p:pic>
      <p:sp>
        <p:nvSpPr>
          <p:cNvPr id="5" name="CasellaDiTesto 4"/>
          <p:cNvSpPr txBox="1"/>
          <p:nvPr/>
        </p:nvSpPr>
        <p:spPr>
          <a:xfrm>
            <a:off x="2627784" y="364014"/>
            <a:ext cx="3960440" cy="461665"/>
          </a:xfrm>
          <a:prstGeom prst="rect">
            <a:avLst/>
          </a:prstGeom>
          <a:noFill/>
        </p:spPr>
        <p:txBody>
          <a:bodyPr wrap="square" rtlCol="0">
            <a:spAutoFit/>
          </a:bodyPr>
          <a:lstStyle/>
          <a:p>
            <a:r>
              <a:rPr lang="it-IT" sz="2400" dirty="0" smtClean="0">
                <a:solidFill>
                  <a:srgbClr val="FFC000"/>
                </a:solidFill>
              </a:rPr>
              <a:t>Germania ovest Germania est</a:t>
            </a:r>
            <a:endParaRPr lang="it-IT" sz="2400" dirty="0">
              <a:solidFill>
                <a:srgbClr val="FFC000"/>
              </a:solidFill>
            </a:endParaRPr>
          </a:p>
        </p:txBody>
      </p:sp>
    </p:spTree>
    <p:extLst>
      <p:ext uri="{BB962C8B-B14F-4D97-AF65-F5344CB8AC3E}">
        <p14:creationId xmlns:p14="http://schemas.microsoft.com/office/powerpoint/2010/main" val="24166292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268760"/>
            <a:ext cx="7727615" cy="5290096"/>
          </a:xfrm>
          <a:prstGeom prst="rect">
            <a:avLst/>
          </a:prstGeom>
        </p:spPr>
      </p:pic>
      <p:sp>
        <p:nvSpPr>
          <p:cNvPr id="3" name="CasellaDiTesto 2"/>
          <p:cNvSpPr txBox="1"/>
          <p:nvPr/>
        </p:nvSpPr>
        <p:spPr>
          <a:xfrm>
            <a:off x="2339752" y="365025"/>
            <a:ext cx="4130361" cy="523220"/>
          </a:xfrm>
          <a:prstGeom prst="rect">
            <a:avLst/>
          </a:prstGeom>
          <a:noFill/>
        </p:spPr>
        <p:txBody>
          <a:bodyPr wrap="none" rtlCol="0">
            <a:spAutoFit/>
          </a:bodyPr>
          <a:lstStyle/>
          <a:p>
            <a:r>
              <a:rPr lang="it-IT" sz="2800" dirty="0" smtClean="0">
                <a:solidFill>
                  <a:srgbClr val="FFC000"/>
                </a:solidFill>
              </a:rPr>
              <a:t>Guerra in Corea 1950-1953</a:t>
            </a:r>
            <a:endParaRPr lang="it-IT" sz="2800" dirty="0">
              <a:solidFill>
                <a:srgbClr val="FFC000"/>
              </a:solidFill>
            </a:endParaRPr>
          </a:p>
        </p:txBody>
      </p:sp>
    </p:spTree>
    <p:extLst>
      <p:ext uri="{BB962C8B-B14F-4D97-AF65-F5344CB8AC3E}">
        <p14:creationId xmlns:p14="http://schemas.microsoft.com/office/powerpoint/2010/main" val="18804176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just"/>
            <a:r>
              <a:rPr lang="it-IT" dirty="0" smtClean="0">
                <a:solidFill>
                  <a:srgbClr val="FFC000"/>
                </a:solidFill>
              </a:rPr>
              <a:t>		La guerra fredda/6</a:t>
            </a:r>
            <a:endParaRPr lang="it-IT" dirty="0">
              <a:solidFill>
                <a:srgbClr val="FFC000"/>
              </a:solidFill>
            </a:endParaRPr>
          </a:p>
        </p:txBody>
      </p:sp>
      <p:sp>
        <p:nvSpPr>
          <p:cNvPr id="3" name="Segnaposto contenuto 2"/>
          <p:cNvSpPr>
            <a:spLocks noGrp="1"/>
          </p:cNvSpPr>
          <p:nvPr>
            <p:ph idx="1"/>
          </p:nvPr>
        </p:nvSpPr>
        <p:spPr/>
        <p:txBody>
          <a:bodyPr>
            <a:normAutofit fontScale="92500" lnSpcReduction="10000"/>
          </a:bodyPr>
          <a:lstStyle/>
          <a:p>
            <a:r>
              <a:rPr lang="it-IT" dirty="0" smtClean="0">
                <a:solidFill>
                  <a:schemeClr val="bg1">
                    <a:lumMod val="95000"/>
                  </a:schemeClr>
                </a:solidFill>
              </a:rPr>
              <a:t>7 Crisi dei missili a Cuba :1961/1962</a:t>
            </a:r>
          </a:p>
          <a:p>
            <a:r>
              <a:rPr lang="it-IT" dirty="0" smtClean="0">
                <a:solidFill>
                  <a:schemeClr val="bg1">
                    <a:lumMod val="95000"/>
                  </a:schemeClr>
                </a:solidFill>
              </a:rPr>
              <a:t>8  La guerra del Vietnam anni 1960 -70  </a:t>
            </a:r>
          </a:p>
          <a:p>
            <a:pPr marL="0" indent="0">
              <a:buNone/>
            </a:pPr>
            <a:r>
              <a:rPr lang="it-IT" dirty="0" smtClean="0">
                <a:solidFill>
                  <a:schemeClr val="bg1">
                    <a:lumMod val="95000"/>
                  </a:schemeClr>
                </a:solidFill>
              </a:rPr>
              <a:t>Momenti di distensione:</a:t>
            </a:r>
          </a:p>
          <a:p>
            <a:r>
              <a:rPr lang="it-IT" dirty="0" smtClean="0">
                <a:solidFill>
                  <a:schemeClr val="bg1">
                    <a:lumMod val="95000"/>
                  </a:schemeClr>
                </a:solidFill>
              </a:rPr>
              <a:t>Il discorso di Kruscev all’ONU  1959: la coesistenza pacifica.</a:t>
            </a:r>
          </a:p>
          <a:p>
            <a:r>
              <a:rPr lang="it-IT" dirty="0" smtClean="0">
                <a:solidFill>
                  <a:schemeClr val="bg1">
                    <a:lumMod val="95000"/>
                  </a:schemeClr>
                </a:solidFill>
              </a:rPr>
              <a:t>Comunicazione diretta fra la Casa Bianca ed il Cremlino.</a:t>
            </a:r>
          </a:p>
          <a:p>
            <a:r>
              <a:rPr lang="it-IT" dirty="0" smtClean="0">
                <a:solidFill>
                  <a:schemeClr val="bg1">
                    <a:lumMod val="95000"/>
                  </a:schemeClr>
                </a:solidFill>
              </a:rPr>
              <a:t>Il tentativo –fallito-di Kissinger di creare un mondo multipolare anni 1970-80</a:t>
            </a:r>
          </a:p>
          <a:p>
            <a:endParaRPr lang="it-IT" dirty="0" smtClean="0">
              <a:solidFill>
                <a:schemeClr val="bg1">
                  <a:lumMod val="95000"/>
                </a:schemeClr>
              </a:solidFill>
            </a:endParaRPr>
          </a:p>
        </p:txBody>
      </p:sp>
    </p:spTree>
    <p:extLst>
      <p:ext uri="{BB962C8B-B14F-4D97-AF65-F5344CB8AC3E}">
        <p14:creationId xmlns:p14="http://schemas.microsoft.com/office/powerpoint/2010/main" val="27300585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911618"/>
            <a:ext cx="8190655" cy="4607243"/>
          </a:xfrm>
          <a:prstGeom prst="rect">
            <a:avLst/>
          </a:prstGeom>
        </p:spPr>
      </p:pic>
      <p:sp>
        <p:nvSpPr>
          <p:cNvPr id="5" name="CasellaDiTesto 4"/>
          <p:cNvSpPr txBox="1"/>
          <p:nvPr/>
        </p:nvSpPr>
        <p:spPr>
          <a:xfrm>
            <a:off x="3275856" y="648541"/>
            <a:ext cx="2961067" cy="646331"/>
          </a:xfrm>
          <a:prstGeom prst="rect">
            <a:avLst/>
          </a:prstGeom>
          <a:noFill/>
        </p:spPr>
        <p:txBody>
          <a:bodyPr wrap="none" rtlCol="0">
            <a:spAutoFit/>
          </a:bodyPr>
          <a:lstStyle/>
          <a:p>
            <a:r>
              <a:rPr lang="it-IT" sz="3600" dirty="0" smtClean="0">
                <a:solidFill>
                  <a:srgbClr val="FFC000"/>
                </a:solidFill>
              </a:rPr>
              <a:t>La crisi di Cuba</a:t>
            </a:r>
            <a:endParaRPr lang="it-IT" sz="3600" dirty="0">
              <a:solidFill>
                <a:srgbClr val="FFC000"/>
              </a:solidFill>
            </a:endParaRPr>
          </a:p>
        </p:txBody>
      </p:sp>
    </p:spTree>
    <p:extLst>
      <p:ext uri="{BB962C8B-B14F-4D97-AF65-F5344CB8AC3E}">
        <p14:creationId xmlns:p14="http://schemas.microsoft.com/office/powerpoint/2010/main" val="35687413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1556792"/>
            <a:ext cx="7772400" cy="1470025"/>
          </a:xfrm>
        </p:spPr>
        <p:txBody>
          <a:bodyPr/>
          <a:lstStyle/>
          <a:p>
            <a:r>
              <a:rPr lang="it-IT" dirty="0" smtClean="0">
                <a:solidFill>
                  <a:srgbClr val="FFC000"/>
                </a:solidFill>
              </a:rPr>
              <a:t/>
            </a:r>
            <a:br>
              <a:rPr lang="it-IT" dirty="0" smtClean="0">
                <a:solidFill>
                  <a:srgbClr val="FFC000"/>
                </a:solidFill>
              </a:rPr>
            </a:br>
            <a:endParaRPr lang="it-IT" dirty="0">
              <a:solidFill>
                <a:srgbClr val="FFC000"/>
              </a:solidFill>
            </a:endParaRPr>
          </a:p>
        </p:txBody>
      </p:sp>
      <p:sp>
        <p:nvSpPr>
          <p:cNvPr id="3" name="Segnaposto contenuto 2"/>
          <p:cNvSpPr>
            <a:spLocks noGrp="1"/>
          </p:cNvSpPr>
          <p:nvPr>
            <p:ph type="subTitle" idx="1"/>
          </p:nvPr>
        </p:nvSpPr>
        <p:spPr>
          <a:xfrm>
            <a:off x="1388000" y="1268760"/>
            <a:ext cx="6344439" cy="1296144"/>
          </a:xfrm>
        </p:spPr>
        <p:txBody>
          <a:bodyPr>
            <a:normAutofit/>
          </a:bodyPr>
          <a:lstStyle/>
          <a:p>
            <a:r>
              <a:rPr lang="it-IT" sz="4000" dirty="0" smtClean="0">
                <a:solidFill>
                  <a:srgbClr val="FFC000"/>
                </a:solidFill>
              </a:rPr>
              <a:t>Prospettive del Novecento</a:t>
            </a:r>
            <a:endParaRPr lang="it-IT" sz="4000" dirty="0">
              <a:solidFill>
                <a:srgbClr val="FFC000"/>
              </a:solidFill>
            </a:endParaRPr>
          </a:p>
        </p:txBody>
      </p:sp>
      <p:sp>
        <p:nvSpPr>
          <p:cNvPr id="4" name="CasellaDiTesto 3"/>
          <p:cNvSpPr txBox="1"/>
          <p:nvPr/>
        </p:nvSpPr>
        <p:spPr>
          <a:xfrm>
            <a:off x="2627784" y="4509120"/>
            <a:ext cx="4145171" cy="584775"/>
          </a:xfrm>
          <a:prstGeom prst="rect">
            <a:avLst/>
          </a:prstGeom>
          <a:noFill/>
        </p:spPr>
        <p:txBody>
          <a:bodyPr wrap="square" rtlCol="0">
            <a:spAutoFit/>
          </a:bodyPr>
          <a:lstStyle/>
          <a:p>
            <a:r>
              <a:rPr lang="it-IT" sz="3200" dirty="0" smtClean="0">
                <a:solidFill>
                  <a:srgbClr val="FFC000"/>
                </a:solidFill>
              </a:rPr>
              <a:t>Prima conversazione</a:t>
            </a:r>
            <a:endParaRPr lang="it-IT" sz="3200" dirty="0"/>
          </a:p>
        </p:txBody>
      </p:sp>
      <p:sp>
        <p:nvSpPr>
          <p:cNvPr id="5" name="CasellaDiTesto 4"/>
          <p:cNvSpPr txBox="1"/>
          <p:nvPr/>
        </p:nvSpPr>
        <p:spPr>
          <a:xfrm>
            <a:off x="7118564" y="5949280"/>
            <a:ext cx="1656184" cy="369332"/>
          </a:xfrm>
          <a:prstGeom prst="rect">
            <a:avLst/>
          </a:prstGeom>
          <a:noFill/>
        </p:spPr>
        <p:txBody>
          <a:bodyPr wrap="square" rtlCol="0">
            <a:spAutoFit/>
          </a:bodyPr>
          <a:lstStyle/>
          <a:p>
            <a:r>
              <a:rPr lang="it-IT" dirty="0" smtClean="0">
                <a:solidFill>
                  <a:srgbClr val="FFC000"/>
                </a:solidFill>
              </a:rPr>
              <a:t>Corso n.145</a:t>
            </a:r>
            <a:endParaRPr lang="it-IT" dirty="0">
              <a:solidFill>
                <a:srgbClr val="FFC000"/>
              </a:solidFill>
            </a:endParaRPr>
          </a:p>
        </p:txBody>
      </p:sp>
      <p:sp>
        <p:nvSpPr>
          <p:cNvPr id="6" name="CasellaDiTesto 5"/>
          <p:cNvSpPr txBox="1"/>
          <p:nvPr/>
        </p:nvSpPr>
        <p:spPr>
          <a:xfrm>
            <a:off x="467544" y="6133946"/>
            <a:ext cx="1840915" cy="369332"/>
          </a:xfrm>
          <a:prstGeom prst="rect">
            <a:avLst/>
          </a:prstGeom>
          <a:noFill/>
        </p:spPr>
        <p:txBody>
          <a:bodyPr wrap="square" rtlCol="0">
            <a:spAutoFit/>
          </a:bodyPr>
          <a:lstStyle/>
          <a:p>
            <a:r>
              <a:rPr lang="it-IT" i="1" dirty="0" smtClean="0">
                <a:solidFill>
                  <a:srgbClr val="FFC000"/>
                </a:solidFill>
              </a:rPr>
              <a:t>Mariella Valenti</a:t>
            </a:r>
            <a:endParaRPr lang="it-IT" i="1" dirty="0">
              <a:solidFill>
                <a:srgbClr val="FFC000"/>
              </a:solidFill>
            </a:endParaRPr>
          </a:p>
        </p:txBody>
      </p:sp>
      <p:sp>
        <p:nvSpPr>
          <p:cNvPr id="7" name="CasellaDiTesto 6"/>
          <p:cNvSpPr txBox="1"/>
          <p:nvPr/>
        </p:nvSpPr>
        <p:spPr>
          <a:xfrm>
            <a:off x="611560" y="2852935"/>
            <a:ext cx="7517827" cy="1077218"/>
          </a:xfrm>
          <a:prstGeom prst="rect">
            <a:avLst/>
          </a:prstGeom>
          <a:noFill/>
        </p:spPr>
        <p:txBody>
          <a:bodyPr wrap="none" rtlCol="0">
            <a:spAutoFit/>
          </a:bodyPr>
          <a:lstStyle/>
          <a:p>
            <a:r>
              <a:rPr lang="it-IT" sz="3200" dirty="0" smtClean="0">
                <a:solidFill>
                  <a:srgbClr val="FFC000"/>
                </a:solidFill>
              </a:rPr>
              <a:t>	La fine della seconda guerra mondiale </a:t>
            </a:r>
          </a:p>
          <a:p>
            <a:r>
              <a:rPr lang="it-IT" sz="3200" dirty="0">
                <a:solidFill>
                  <a:srgbClr val="FFC000"/>
                </a:solidFill>
              </a:rPr>
              <a:t>	</a:t>
            </a:r>
            <a:r>
              <a:rPr lang="it-IT" sz="3200" dirty="0" smtClean="0">
                <a:solidFill>
                  <a:srgbClr val="FFC000"/>
                </a:solidFill>
              </a:rPr>
              <a:t>	e la guerra fredda</a:t>
            </a:r>
            <a:endParaRPr lang="it-IT" sz="3200" dirty="0">
              <a:solidFill>
                <a:srgbClr val="FFC000"/>
              </a:solidFill>
            </a:endParaRPr>
          </a:p>
        </p:txBody>
      </p:sp>
    </p:spTree>
    <p:extLst>
      <p:ext uri="{BB962C8B-B14F-4D97-AF65-F5344CB8AC3E}">
        <p14:creationId xmlns:p14="http://schemas.microsoft.com/office/powerpoint/2010/main" val="3959803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284984"/>
            <a:ext cx="4728928" cy="3472807"/>
          </a:xfrm>
          <a:prstGeom prst="rect">
            <a:avLst/>
          </a:prstGeom>
        </p:spPr>
      </p:pic>
      <p:sp>
        <p:nvSpPr>
          <p:cNvPr id="3" name="CasellaDiTesto 2"/>
          <p:cNvSpPr txBox="1"/>
          <p:nvPr/>
        </p:nvSpPr>
        <p:spPr>
          <a:xfrm>
            <a:off x="1691680" y="836712"/>
            <a:ext cx="4061561" cy="646331"/>
          </a:xfrm>
          <a:prstGeom prst="rect">
            <a:avLst/>
          </a:prstGeom>
          <a:noFill/>
        </p:spPr>
        <p:txBody>
          <a:bodyPr wrap="none" rtlCol="0">
            <a:spAutoFit/>
          </a:bodyPr>
          <a:lstStyle/>
          <a:p>
            <a:r>
              <a:rPr lang="it-IT" sz="3600" dirty="0" smtClean="0">
                <a:solidFill>
                  <a:srgbClr val="FFC000"/>
                </a:solidFill>
              </a:rPr>
              <a:t>La guerra in Vietnam</a:t>
            </a:r>
            <a:endParaRPr lang="it-IT" sz="3600" dirty="0">
              <a:solidFill>
                <a:srgbClr val="FFC000"/>
              </a:solidFill>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474" y="1844824"/>
            <a:ext cx="4025902" cy="2520280"/>
          </a:xfrm>
          <a:prstGeom prst="rect">
            <a:avLst/>
          </a:prstGeom>
        </p:spPr>
      </p:pic>
    </p:spTree>
    <p:extLst>
      <p:ext uri="{BB962C8B-B14F-4D97-AF65-F5344CB8AC3E}">
        <p14:creationId xmlns:p14="http://schemas.microsoft.com/office/powerpoint/2010/main" val="1230555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0960" y="2933700"/>
            <a:ext cx="1402080" cy="990600"/>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140968"/>
            <a:ext cx="6135592" cy="3456384"/>
          </a:xfrm>
          <a:prstGeom prst="rect">
            <a:avLst/>
          </a:prstGeom>
        </p:spPr>
      </p:pic>
      <p:sp>
        <p:nvSpPr>
          <p:cNvPr id="4" name="CasellaDiTesto 3"/>
          <p:cNvSpPr txBox="1"/>
          <p:nvPr/>
        </p:nvSpPr>
        <p:spPr>
          <a:xfrm>
            <a:off x="827584" y="692696"/>
            <a:ext cx="3303468" cy="646331"/>
          </a:xfrm>
          <a:prstGeom prst="rect">
            <a:avLst/>
          </a:prstGeom>
          <a:noFill/>
        </p:spPr>
        <p:txBody>
          <a:bodyPr wrap="none" rtlCol="0">
            <a:spAutoFit/>
          </a:bodyPr>
          <a:lstStyle/>
          <a:p>
            <a:r>
              <a:rPr lang="it-IT" sz="3600" dirty="0" smtClean="0">
                <a:solidFill>
                  <a:srgbClr val="FFC000"/>
                </a:solidFill>
              </a:rPr>
              <a:t>Kissinger in Cina</a:t>
            </a:r>
            <a:endParaRPr lang="it-IT" sz="36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6154" y="181111"/>
            <a:ext cx="4189336" cy="2959857"/>
          </a:xfrm>
          <a:prstGeom prst="rect">
            <a:avLst/>
          </a:prstGeom>
        </p:spPr>
      </p:pic>
    </p:spTree>
    <p:extLst>
      <p:ext uri="{BB962C8B-B14F-4D97-AF65-F5344CB8AC3E}">
        <p14:creationId xmlns:p14="http://schemas.microsoft.com/office/powerpoint/2010/main" val="69342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C000"/>
                </a:solidFill>
              </a:rPr>
              <a:t>Fine della guerra fredda</a:t>
            </a:r>
            <a:endParaRPr lang="it-IT" dirty="0">
              <a:solidFill>
                <a:srgbClr val="FFC000"/>
              </a:solidFill>
            </a:endParaRPr>
          </a:p>
        </p:txBody>
      </p:sp>
      <p:sp>
        <p:nvSpPr>
          <p:cNvPr id="3" name="Segnaposto contenuto 2"/>
          <p:cNvSpPr>
            <a:spLocks noGrp="1"/>
          </p:cNvSpPr>
          <p:nvPr>
            <p:ph idx="1"/>
          </p:nvPr>
        </p:nvSpPr>
        <p:spPr/>
        <p:txBody>
          <a:bodyPr>
            <a:normAutofit fontScale="92500"/>
          </a:bodyPr>
          <a:lstStyle/>
          <a:p>
            <a:pPr marL="0" indent="0" algn="just">
              <a:buNone/>
            </a:pPr>
            <a:r>
              <a:rPr lang="it-IT" dirty="0" smtClean="0">
                <a:solidFill>
                  <a:schemeClr val="bg1"/>
                </a:solidFill>
              </a:rPr>
              <a:t>  </a:t>
            </a:r>
            <a:r>
              <a:rPr lang="it-IT" dirty="0" err="1" smtClean="0">
                <a:solidFill>
                  <a:schemeClr val="bg1"/>
                </a:solidFill>
              </a:rPr>
              <a:t>Rejkiavic</a:t>
            </a:r>
            <a:r>
              <a:rPr lang="it-IT" dirty="0" smtClean="0">
                <a:solidFill>
                  <a:schemeClr val="bg1"/>
                </a:solidFill>
              </a:rPr>
              <a:t> 1986     Washington 1987</a:t>
            </a:r>
          </a:p>
          <a:p>
            <a:pPr marL="0" indent="0" algn="just">
              <a:buNone/>
            </a:pPr>
            <a:r>
              <a:rPr lang="it-IT" dirty="0" smtClean="0">
                <a:solidFill>
                  <a:schemeClr val="bg1"/>
                </a:solidFill>
              </a:rPr>
              <a:t>Due date memorabili che segnano la fine di un lungo periodo di tensioni: Reagan e </a:t>
            </a:r>
            <a:r>
              <a:rPr lang="it-IT" dirty="0" err="1" smtClean="0">
                <a:solidFill>
                  <a:schemeClr val="bg1"/>
                </a:solidFill>
              </a:rPr>
              <a:t>Gorbacev</a:t>
            </a:r>
            <a:r>
              <a:rPr lang="it-IT" dirty="0" smtClean="0">
                <a:solidFill>
                  <a:schemeClr val="bg1"/>
                </a:solidFill>
              </a:rPr>
              <a:t>  si impegnano per la riduzione degli armamenti missilistici in Europa. Entrambi mostrarono di fidarsi l’uno dell’altro.</a:t>
            </a:r>
          </a:p>
          <a:p>
            <a:pPr marL="0" indent="0" algn="just">
              <a:buNone/>
            </a:pPr>
            <a:r>
              <a:rPr lang="it-IT" dirty="0" err="1" smtClean="0">
                <a:solidFill>
                  <a:schemeClr val="bg1"/>
                </a:solidFill>
              </a:rPr>
              <a:t>Gorbacev</a:t>
            </a:r>
            <a:r>
              <a:rPr lang="it-IT" dirty="0" smtClean="0">
                <a:solidFill>
                  <a:schemeClr val="bg1"/>
                </a:solidFill>
              </a:rPr>
              <a:t> prese l’iniziativa e convinse il governo americano delle sue sincere intenzioni ; Reagan si aprì un varco nella schiera dei fanatici militaristi</a:t>
            </a:r>
          </a:p>
          <a:p>
            <a:pPr algn="just"/>
            <a:endParaRPr lang="it-IT" dirty="0">
              <a:solidFill>
                <a:schemeClr val="bg1"/>
              </a:solidFill>
            </a:endParaRPr>
          </a:p>
          <a:p>
            <a:pPr algn="just"/>
            <a:endParaRPr lang="it-IT" dirty="0">
              <a:solidFill>
                <a:schemeClr val="bg1"/>
              </a:solidFill>
            </a:endParaRPr>
          </a:p>
        </p:txBody>
      </p:sp>
    </p:spTree>
    <p:extLst>
      <p:ext uri="{BB962C8B-B14F-4D97-AF65-F5344CB8AC3E}">
        <p14:creationId xmlns:p14="http://schemas.microsoft.com/office/powerpoint/2010/main" val="10795686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800" y="1124494"/>
            <a:ext cx="6969999" cy="5472858"/>
          </a:xfrm>
          <a:prstGeom prst="rect">
            <a:avLst/>
          </a:prstGeom>
        </p:spPr>
      </p:pic>
      <p:sp>
        <p:nvSpPr>
          <p:cNvPr id="5" name="CasellaDiTesto 4"/>
          <p:cNvSpPr txBox="1"/>
          <p:nvPr/>
        </p:nvSpPr>
        <p:spPr>
          <a:xfrm>
            <a:off x="1979712" y="188639"/>
            <a:ext cx="5184576" cy="830997"/>
          </a:xfrm>
          <a:prstGeom prst="rect">
            <a:avLst/>
          </a:prstGeom>
          <a:noFill/>
        </p:spPr>
        <p:txBody>
          <a:bodyPr wrap="square" rtlCol="0">
            <a:spAutoFit/>
          </a:bodyPr>
          <a:lstStyle/>
          <a:p>
            <a:r>
              <a:rPr lang="it-IT" sz="2400" dirty="0" smtClean="0">
                <a:solidFill>
                  <a:srgbClr val="FFC000"/>
                </a:solidFill>
              </a:rPr>
              <a:t>Gorbaciov e Reagan :</a:t>
            </a:r>
          </a:p>
          <a:p>
            <a:r>
              <a:rPr lang="it-IT" sz="2400" dirty="0">
                <a:solidFill>
                  <a:srgbClr val="FFC000"/>
                </a:solidFill>
              </a:rPr>
              <a:t>	</a:t>
            </a:r>
            <a:r>
              <a:rPr lang="it-IT" sz="2400" dirty="0" smtClean="0">
                <a:solidFill>
                  <a:srgbClr val="FFC000"/>
                </a:solidFill>
              </a:rPr>
              <a:t> fine della guerra fredda</a:t>
            </a:r>
            <a:endParaRPr lang="it-IT" sz="2400" dirty="0">
              <a:solidFill>
                <a:srgbClr val="FFC000"/>
              </a:solidFill>
            </a:endParaRPr>
          </a:p>
        </p:txBody>
      </p:sp>
    </p:spTree>
    <p:extLst>
      <p:ext uri="{BB962C8B-B14F-4D97-AF65-F5344CB8AC3E}">
        <p14:creationId xmlns:p14="http://schemas.microsoft.com/office/powerpoint/2010/main" val="16971851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484784"/>
            <a:ext cx="8610600" cy="5168900"/>
          </a:xfrm>
          <a:prstGeom prst="rect">
            <a:avLst/>
          </a:prstGeom>
        </p:spPr>
      </p:pic>
      <p:sp>
        <p:nvSpPr>
          <p:cNvPr id="3" name="CasellaDiTesto 2"/>
          <p:cNvSpPr txBox="1"/>
          <p:nvPr/>
        </p:nvSpPr>
        <p:spPr>
          <a:xfrm>
            <a:off x="611560" y="476672"/>
            <a:ext cx="8725217" cy="584775"/>
          </a:xfrm>
          <a:prstGeom prst="rect">
            <a:avLst/>
          </a:prstGeom>
          <a:noFill/>
        </p:spPr>
        <p:txBody>
          <a:bodyPr wrap="square" rtlCol="0">
            <a:spAutoFit/>
          </a:bodyPr>
          <a:lstStyle/>
          <a:p>
            <a:r>
              <a:rPr lang="it-IT" sz="3200" dirty="0" err="1" smtClean="0">
                <a:solidFill>
                  <a:srgbClr val="FFC000"/>
                </a:solidFill>
              </a:rPr>
              <a:t>Gorbacev</a:t>
            </a:r>
            <a:r>
              <a:rPr lang="it-IT" sz="3200" dirty="0" smtClean="0">
                <a:solidFill>
                  <a:srgbClr val="FFC000"/>
                </a:solidFill>
              </a:rPr>
              <a:t> </a:t>
            </a:r>
            <a:r>
              <a:rPr lang="it-IT" sz="3200" smtClean="0">
                <a:solidFill>
                  <a:srgbClr val="FFC000"/>
                </a:solidFill>
              </a:rPr>
              <a:t>e Reagan </a:t>
            </a:r>
            <a:r>
              <a:rPr lang="it-IT" sz="3200" dirty="0" smtClean="0">
                <a:solidFill>
                  <a:srgbClr val="FFC000"/>
                </a:solidFill>
              </a:rPr>
              <a:t>firmano il trattato di disarmo</a:t>
            </a:r>
            <a:endParaRPr lang="it-IT" sz="3200" dirty="0">
              <a:solidFill>
                <a:srgbClr val="FFC000"/>
              </a:solidFill>
            </a:endParaRPr>
          </a:p>
        </p:txBody>
      </p:sp>
    </p:spTree>
    <p:extLst>
      <p:ext uri="{BB962C8B-B14F-4D97-AF65-F5344CB8AC3E}">
        <p14:creationId xmlns:p14="http://schemas.microsoft.com/office/powerpoint/2010/main" val="351822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C000"/>
                </a:solidFill>
              </a:rPr>
              <a:t>Alcuni interrogativi</a:t>
            </a:r>
            <a:endParaRPr lang="it-IT" dirty="0">
              <a:solidFill>
                <a:srgbClr val="FFC000"/>
              </a:solidFill>
            </a:endParaRPr>
          </a:p>
        </p:txBody>
      </p:sp>
      <p:sp>
        <p:nvSpPr>
          <p:cNvPr id="3" name="Segnaposto contenuto 2"/>
          <p:cNvSpPr>
            <a:spLocks noGrp="1"/>
          </p:cNvSpPr>
          <p:nvPr>
            <p:ph idx="1"/>
          </p:nvPr>
        </p:nvSpPr>
        <p:spPr/>
        <p:txBody>
          <a:bodyPr/>
          <a:lstStyle/>
          <a:p>
            <a:r>
              <a:rPr lang="it-IT" dirty="0" smtClean="0">
                <a:solidFill>
                  <a:schemeClr val="bg1"/>
                </a:solidFill>
              </a:rPr>
              <a:t>Chi ha scatenato la guerra?</a:t>
            </a:r>
          </a:p>
          <a:p>
            <a:endParaRPr lang="it-IT" dirty="0" smtClean="0">
              <a:solidFill>
                <a:schemeClr val="bg1"/>
              </a:solidFill>
            </a:endParaRPr>
          </a:p>
          <a:p>
            <a:r>
              <a:rPr lang="it-IT" dirty="0" smtClean="0">
                <a:solidFill>
                  <a:schemeClr val="bg1"/>
                </a:solidFill>
              </a:rPr>
              <a:t>Esisteva un reale pericolo di guerra?</a:t>
            </a:r>
          </a:p>
          <a:p>
            <a:endParaRPr lang="it-IT" dirty="0">
              <a:solidFill>
                <a:schemeClr val="bg1"/>
              </a:solidFill>
            </a:endParaRPr>
          </a:p>
          <a:p>
            <a:r>
              <a:rPr lang="it-IT" dirty="0" smtClean="0">
                <a:solidFill>
                  <a:schemeClr val="bg1"/>
                </a:solidFill>
              </a:rPr>
              <a:t>Cosa ha cambiato  la guerra fredda?</a:t>
            </a:r>
          </a:p>
          <a:p>
            <a:endParaRPr lang="it-IT" dirty="0">
              <a:solidFill>
                <a:schemeClr val="bg1"/>
              </a:solidFill>
            </a:endParaRPr>
          </a:p>
          <a:p>
            <a:r>
              <a:rPr lang="it-IT" dirty="0" smtClean="0">
                <a:solidFill>
                  <a:schemeClr val="bg1"/>
                </a:solidFill>
              </a:rPr>
              <a:t>Siamo entrati in un’epoca di pace?</a:t>
            </a:r>
            <a:endParaRPr lang="it-IT" dirty="0">
              <a:solidFill>
                <a:schemeClr val="bg1"/>
              </a:solidFill>
            </a:endParaRPr>
          </a:p>
        </p:txBody>
      </p:sp>
    </p:spTree>
    <p:extLst>
      <p:ext uri="{BB962C8B-B14F-4D97-AF65-F5344CB8AC3E}">
        <p14:creationId xmlns:p14="http://schemas.microsoft.com/office/powerpoint/2010/main" val="157390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275856" y="4653136"/>
            <a:ext cx="1496628" cy="707886"/>
          </a:xfrm>
          <a:prstGeom prst="rect">
            <a:avLst/>
          </a:prstGeom>
          <a:noFill/>
        </p:spPr>
        <p:txBody>
          <a:bodyPr wrap="none" rtlCol="0">
            <a:spAutoFit/>
          </a:bodyPr>
          <a:lstStyle/>
          <a:p>
            <a:r>
              <a:rPr lang="it-IT" sz="4000" dirty="0" smtClean="0">
                <a:solidFill>
                  <a:srgbClr val="FFC000"/>
                </a:solidFill>
              </a:rPr>
              <a:t>Grazie</a:t>
            </a:r>
            <a:endParaRPr lang="it-IT" sz="4000" dirty="0">
              <a:solidFill>
                <a:srgbClr val="FFC000"/>
              </a:solidFill>
            </a:endParaRPr>
          </a:p>
        </p:txBody>
      </p:sp>
      <p:sp>
        <p:nvSpPr>
          <p:cNvPr id="6" name="CasellaDiTesto 5"/>
          <p:cNvSpPr txBox="1"/>
          <p:nvPr/>
        </p:nvSpPr>
        <p:spPr>
          <a:xfrm>
            <a:off x="1585642" y="1412775"/>
            <a:ext cx="6589368" cy="707886"/>
          </a:xfrm>
          <a:prstGeom prst="rect">
            <a:avLst/>
          </a:prstGeom>
          <a:noFill/>
        </p:spPr>
        <p:txBody>
          <a:bodyPr wrap="none" rtlCol="0">
            <a:spAutoFit/>
          </a:bodyPr>
          <a:lstStyle/>
          <a:p>
            <a:r>
              <a:rPr lang="it-IT" sz="4000" dirty="0" smtClean="0">
                <a:solidFill>
                  <a:srgbClr val="FFC000"/>
                </a:solidFill>
              </a:rPr>
              <a:t>Fine della prima conversazione</a:t>
            </a:r>
            <a:endParaRPr lang="it-IT" sz="4000" dirty="0">
              <a:solidFill>
                <a:srgbClr val="FFC000"/>
              </a:solidFill>
            </a:endParaRPr>
          </a:p>
        </p:txBody>
      </p:sp>
      <p:sp>
        <p:nvSpPr>
          <p:cNvPr id="7" name="CasellaDiTesto 6"/>
          <p:cNvSpPr txBox="1"/>
          <p:nvPr/>
        </p:nvSpPr>
        <p:spPr>
          <a:xfrm>
            <a:off x="395536" y="2535537"/>
            <a:ext cx="9573335" cy="1077218"/>
          </a:xfrm>
          <a:prstGeom prst="rect">
            <a:avLst/>
          </a:prstGeom>
          <a:noFill/>
        </p:spPr>
        <p:txBody>
          <a:bodyPr wrap="square" rtlCol="0">
            <a:spAutoFit/>
          </a:bodyPr>
          <a:lstStyle/>
          <a:p>
            <a:r>
              <a:rPr lang="it-IT" sz="3200" dirty="0" smtClean="0">
                <a:solidFill>
                  <a:srgbClr val="FFC000"/>
                </a:solidFill>
              </a:rPr>
              <a:t>	</a:t>
            </a:r>
            <a:r>
              <a:rPr lang="it-IT" sz="3200" dirty="0">
                <a:solidFill>
                  <a:srgbClr val="FFC000"/>
                </a:solidFill>
              </a:rPr>
              <a:t> </a:t>
            </a:r>
            <a:r>
              <a:rPr lang="it-IT" sz="3200" dirty="0" smtClean="0">
                <a:solidFill>
                  <a:srgbClr val="FFC000"/>
                </a:solidFill>
              </a:rPr>
              <a:t>   La fine della seconda guerra mondiale </a:t>
            </a:r>
          </a:p>
          <a:p>
            <a:r>
              <a:rPr lang="it-IT" sz="3200" dirty="0">
                <a:solidFill>
                  <a:srgbClr val="FFC000"/>
                </a:solidFill>
              </a:rPr>
              <a:t>	</a:t>
            </a:r>
            <a:r>
              <a:rPr lang="it-IT" sz="3200" dirty="0" smtClean="0">
                <a:solidFill>
                  <a:srgbClr val="FFC000"/>
                </a:solidFill>
              </a:rPr>
              <a:t>		e la guerra fredda</a:t>
            </a:r>
            <a:endParaRPr lang="it-IT" sz="3200" dirty="0">
              <a:solidFill>
                <a:srgbClr val="FFC000"/>
              </a:solidFill>
            </a:endParaRPr>
          </a:p>
        </p:txBody>
      </p:sp>
      <p:sp>
        <p:nvSpPr>
          <p:cNvPr id="2" name="CasellaDiTesto 1"/>
          <p:cNvSpPr txBox="1"/>
          <p:nvPr/>
        </p:nvSpPr>
        <p:spPr>
          <a:xfrm>
            <a:off x="755576" y="6309320"/>
            <a:ext cx="1301190" cy="369332"/>
          </a:xfrm>
          <a:prstGeom prst="rect">
            <a:avLst/>
          </a:prstGeom>
          <a:noFill/>
        </p:spPr>
        <p:txBody>
          <a:bodyPr wrap="none" rtlCol="0">
            <a:spAutoFit/>
          </a:bodyPr>
          <a:lstStyle/>
          <a:p>
            <a:r>
              <a:rPr lang="it-IT" dirty="0" smtClean="0">
                <a:solidFill>
                  <a:srgbClr val="FFC000"/>
                </a:solidFill>
              </a:rPr>
              <a:t>Corso n.145</a:t>
            </a:r>
            <a:endParaRPr lang="it-IT" dirty="0">
              <a:solidFill>
                <a:srgbClr val="FFC000"/>
              </a:solidFill>
            </a:endParaRPr>
          </a:p>
        </p:txBody>
      </p:sp>
      <p:sp>
        <p:nvSpPr>
          <p:cNvPr id="3" name="CasellaDiTesto 2"/>
          <p:cNvSpPr txBox="1"/>
          <p:nvPr/>
        </p:nvSpPr>
        <p:spPr>
          <a:xfrm>
            <a:off x="6948264" y="6309320"/>
            <a:ext cx="1657313" cy="369332"/>
          </a:xfrm>
          <a:prstGeom prst="rect">
            <a:avLst/>
          </a:prstGeom>
          <a:noFill/>
        </p:spPr>
        <p:txBody>
          <a:bodyPr wrap="none" rtlCol="0">
            <a:spAutoFit/>
          </a:bodyPr>
          <a:lstStyle/>
          <a:p>
            <a:r>
              <a:rPr lang="it-IT" dirty="0" smtClean="0">
                <a:solidFill>
                  <a:srgbClr val="FFC000"/>
                </a:solidFill>
              </a:rPr>
              <a:t>Mariella Valenti</a:t>
            </a:r>
            <a:endParaRPr lang="it-IT" dirty="0">
              <a:solidFill>
                <a:srgbClr val="FFC000"/>
              </a:solidFill>
            </a:endParaRPr>
          </a:p>
        </p:txBody>
      </p:sp>
    </p:spTree>
    <p:extLst>
      <p:ext uri="{BB962C8B-B14F-4D97-AF65-F5344CB8AC3E}">
        <p14:creationId xmlns:p14="http://schemas.microsoft.com/office/powerpoint/2010/main" val="9424129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62155" y="1484784"/>
            <a:ext cx="5676362" cy="707886"/>
          </a:xfrm>
          <a:prstGeom prst="rect">
            <a:avLst/>
          </a:prstGeom>
          <a:noFill/>
        </p:spPr>
        <p:txBody>
          <a:bodyPr wrap="none" rtlCol="0">
            <a:spAutoFit/>
          </a:bodyPr>
          <a:lstStyle/>
          <a:p>
            <a:r>
              <a:rPr lang="it-IT" sz="4000" dirty="0" smtClean="0">
                <a:solidFill>
                  <a:srgbClr val="FFC000"/>
                </a:solidFill>
              </a:rPr>
              <a:t>Prospettive del Novecento</a:t>
            </a:r>
            <a:endParaRPr lang="it-IT" sz="4000" dirty="0">
              <a:solidFill>
                <a:srgbClr val="FFC000"/>
              </a:solidFill>
            </a:endParaRPr>
          </a:p>
        </p:txBody>
      </p:sp>
      <p:sp>
        <p:nvSpPr>
          <p:cNvPr id="3" name="CasellaDiTesto 2"/>
          <p:cNvSpPr txBox="1"/>
          <p:nvPr/>
        </p:nvSpPr>
        <p:spPr>
          <a:xfrm>
            <a:off x="1115616" y="2816598"/>
            <a:ext cx="6258123" cy="646331"/>
          </a:xfrm>
          <a:prstGeom prst="rect">
            <a:avLst/>
          </a:prstGeom>
          <a:noFill/>
        </p:spPr>
        <p:txBody>
          <a:bodyPr wrap="none" rtlCol="0">
            <a:spAutoFit/>
          </a:bodyPr>
          <a:lstStyle/>
          <a:p>
            <a:r>
              <a:rPr lang="it-IT" sz="3600" dirty="0" smtClean="0">
                <a:solidFill>
                  <a:srgbClr val="FFC000"/>
                </a:solidFill>
              </a:rPr>
              <a:t>Imperialismo e decolonizzazione</a:t>
            </a:r>
            <a:endParaRPr lang="it-IT" sz="3600" dirty="0">
              <a:solidFill>
                <a:srgbClr val="FFC000"/>
              </a:solidFill>
            </a:endParaRPr>
          </a:p>
        </p:txBody>
      </p:sp>
      <p:sp>
        <p:nvSpPr>
          <p:cNvPr id="4" name="CasellaDiTesto 3"/>
          <p:cNvSpPr txBox="1"/>
          <p:nvPr/>
        </p:nvSpPr>
        <p:spPr>
          <a:xfrm>
            <a:off x="2627784" y="4293096"/>
            <a:ext cx="2873479" cy="584775"/>
          </a:xfrm>
          <a:prstGeom prst="rect">
            <a:avLst/>
          </a:prstGeom>
          <a:noFill/>
        </p:spPr>
        <p:txBody>
          <a:bodyPr wrap="none" rtlCol="0">
            <a:spAutoFit/>
          </a:bodyPr>
          <a:lstStyle/>
          <a:p>
            <a:r>
              <a:rPr lang="it-IT" sz="3200" dirty="0" smtClean="0">
                <a:solidFill>
                  <a:srgbClr val="FFC000"/>
                </a:solidFill>
              </a:rPr>
              <a:t>Seconda lezione</a:t>
            </a:r>
            <a:endParaRPr lang="it-IT" sz="3200" dirty="0">
              <a:solidFill>
                <a:srgbClr val="FFC000"/>
              </a:solidFill>
            </a:endParaRPr>
          </a:p>
        </p:txBody>
      </p:sp>
      <p:sp>
        <p:nvSpPr>
          <p:cNvPr id="5" name="CasellaDiTesto 4"/>
          <p:cNvSpPr txBox="1"/>
          <p:nvPr/>
        </p:nvSpPr>
        <p:spPr>
          <a:xfrm>
            <a:off x="425491" y="5960313"/>
            <a:ext cx="1301190" cy="646331"/>
          </a:xfrm>
          <a:prstGeom prst="rect">
            <a:avLst/>
          </a:prstGeom>
          <a:noFill/>
        </p:spPr>
        <p:txBody>
          <a:bodyPr wrap="none" rtlCol="0">
            <a:spAutoFit/>
          </a:bodyPr>
          <a:lstStyle/>
          <a:p>
            <a:endParaRPr lang="it-IT" dirty="0">
              <a:solidFill>
                <a:srgbClr val="FFC000"/>
              </a:solidFill>
            </a:endParaRPr>
          </a:p>
          <a:p>
            <a:r>
              <a:rPr lang="it-IT" dirty="0" smtClean="0">
                <a:solidFill>
                  <a:srgbClr val="FFC000"/>
                </a:solidFill>
              </a:rPr>
              <a:t>Corso n.145</a:t>
            </a:r>
          </a:p>
        </p:txBody>
      </p:sp>
      <p:sp>
        <p:nvSpPr>
          <p:cNvPr id="6" name="CasellaDiTesto 5"/>
          <p:cNvSpPr txBox="1"/>
          <p:nvPr/>
        </p:nvSpPr>
        <p:spPr>
          <a:xfrm>
            <a:off x="6701857" y="6237312"/>
            <a:ext cx="1657313" cy="369332"/>
          </a:xfrm>
          <a:prstGeom prst="rect">
            <a:avLst/>
          </a:prstGeom>
          <a:noFill/>
        </p:spPr>
        <p:txBody>
          <a:bodyPr wrap="none" rtlCol="0">
            <a:spAutoFit/>
          </a:bodyPr>
          <a:lstStyle/>
          <a:p>
            <a:r>
              <a:rPr lang="it-IT" dirty="0" smtClean="0">
                <a:solidFill>
                  <a:srgbClr val="FFC000"/>
                </a:solidFill>
              </a:rPr>
              <a:t>Mariella Valenti</a:t>
            </a:r>
            <a:endParaRPr lang="it-IT" dirty="0">
              <a:solidFill>
                <a:srgbClr val="FFC000"/>
              </a:solidFill>
            </a:endParaRPr>
          </a:p>
        </p:txBody>
      </p:sp>
    </p:spTree>
    <p:extLst>
      <p:ext uri="{BB962C8B-B14F-4D97-AF65-F5344CB8AC3E}">
        <p14:creationId xmlns:p14="http://schemas.microsoft.com/office/powerpoint/2010/main" val="13558761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C000"/>
                </a:solidFill>
              </a:rPr>
              <a:t>Imperialismo/1</a:t>
            </a:r>
            <a:endParaRPr lang="it-IT" dirty="0">
              <a:solidFill>
                <a:srgbClr val="FFC000"/>
              </a:solidFill>
            </a:endParaRPr>
          </a:p>
        </p:txBody>
      </p:sp>
      <p:sp>
        <p:nvSpPr>
          <p:cNvPr id="3" name="Segnaposto contenuto 2"/>
          <p:cNvSpPr>
            <a:spLocks noGrp="1"/>
          </p:cNvSpPr>
          <p:nvPr>
            <p:ph idx="1"/>
          </p:nvPr>
        </p:nvSpPr>
        <p:spPr/>
        <p:txBody>
          <a:bodyPr/>
          <a:lstStyle/>
          <a:p>
            <a:pPr marL="0" indent="0" algn="just">
              <a:buNone/>
            </a:pPr>
            <a:r>
              <a:rPr lang="it-IT" dirty="0" smtClean="0">
                <a:solidFill>
                  <a:schemeClr val="bg1"/>
                </a:solidFill>
              </a:rPr>
              <a:t>In seguito alla crisi economica del 1870, le </a:t>
            </a:r>
            <a:r>
              <a:rPr lang="it-IT" dirty="0">
                <a:solidFill>
                  <a:schemeClr val="bg1"/>
                </a:solidFill>
              </a:rPr>
              <a:t>potenze europee</a:t>
            </a:r>
            <a:r>
              <a:rPr lang="it-IT" dirty="0" smtClean="0">
                <a:solidFill>
                  <a:schemeClr val="bg1"/>
                </a:solidFill>
              </a:rPr>
              <a:t> videro, come mezzo per superare la crisi, la conquista di territori in Africa e Asia, aree in cui le strutture statali erano deboli ed inesistenti.</a:t>
            </a:r>
          </a:p>
          <a:p>
            <a:pPr marL="0" indent="0" algn="just">
              <a:buNone/>
            </a:pPr>
            <a:r>
              <a:rPr lang="it-IT" dirty="0" smtClean="0">
                <a:solidFill>
                  <a:schemeClr val="bg1"/>
                </a:solidFill>
              </a:rPr>
              <a:t>Dalle colonie si potevano ricavare materie prime, manodopera a basso costo, rivendere prodotti.</a:t>
            </a:r>
            <a:endParaRPr lang="it-IT" dirty="0">
              <a:solidFill>
                <a:schemeClr val="bg1"/>
              </a:solidFill>
            </a:endParaRPr>
          </a:p>
        </p:txBody>
      </p:sp>
    </p:spTree>
    <p:extLst>
      <p:ext uri="{BB962C8B-B14F-4D97-AF65-F5344CB8AC3E}">
        <p14:creationId xmlns:p14="http://schemas.microsoft.com/office/powerpoint/2010/main" val="41249718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C000"/>
                </a:solidFill>
              </a:rPr>
              <a:t>Imperialismo/2</a:t>
            </a:r>
            <a:endParaRPr lang="it-IT" dirty="0">
              <a:solidFill>
                <a:srgbClr val="FFC000"/>
              </a:solidFill>
            </a:endParaRPr>
          </a:p>
        </p:txBody>
      </p:sp>
      <p:sp>
        <p:nvSpPr>
          <p:cNvPr id="3" name="Segnaposto contenuto 2"/>
          <p:cNvSpPr>
            <a:spLocks noGrp="1"/>
          </p:cNvSpPr>
          <p:nvPr>
            <p:ph idx="1"/>
          </p:nvPr>
        </p:nvSpPr>
        <p:spPr/>
        <p:txBody>
          <a:bodyPr>
            <a:normAutofit/>
          </a:bodyPr>
          <a:lstStyle/>
          <a:p>
            <a:pPr algn="just"/>
            <a:r>
              <a:rPr lang="it-IT" dirty="0" smtClean="0">
                <a:solidFill>
                  <a:schemeClr val="bg1"/>
                </a:solidFill>
              </a:rPr>
              <a:t>Gran Bretagna e Francia già da tempo si erano espanse nei continenti extraeuropei, spesso entrando in conflitto fra loro per accaparrarsi dei territori.</a:t>
            </a:r>
          </a:p>
          <a:p>
            <a:pPr algn="just"/>
            <a:r>
              <a:rPr lang="it-IT" dirty="0" smtClean="0">
                <a:solidFill>
                  <a:schemeClr val="bg1"/>
                </a:solidFill>
              </a:rPr>
              <a:t>La Germania divenuta all’inizio del 1900 una forte potenza economica dotata di una importante flotta, cominciò ad espandersi e a scontrarsi  con Francia ed G. Bretagna</a:t>
            </a:r>
            <a:endParaRPr lang="it-IT" dirty="0">
              <a:solidFill>
                <a:schemeClr val="bg1"/>
              </a:solidFill>
            </a:endParaRPr>
          </a:p>
        </p:txBody>
      </p:sp>
    </p:spTree>
    <p:extLst>
      <p:ext uri="{BB962C8B-B14F-4D97-AF65-F5344CB8AC3E}">
        <p14:creationId xmlns:p14="http://schemas.microsoft.com/office/powerpoint/2010/main" val="520275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FFC000"/>
                </a:solidFill>
              </a:rPr>
              <a:t>La  fine della seconda guerra 		mondiale/1</a:t>
            </a:r>
            <a:endParaRPr lang="it-IT" dirty="0">
              <a:solidFill>
                <a:srgbClr val="FFC000"/>
              </a:solidFill>
            </a:endParaRPr>
          </a:p>
        </p:txBody>
      </p:sp>
      <p:sp>
        <p:nvSpPr>
          <p:cNvPr id="3" name="Segnaposto contenuto 2"/>
          <p:cNvSpPr>
            <a:spLocks noGrp="1"/>
          </p:cNvSpPr>
          <p:nvPr>
            <p:ph idx="1"/>
          </p:nvPr>
        </p:nvSpPr>
        <p:spPr/>
        <p:txBody>
          <a:bodyPr>
            <a:normAutofit/>
          </a:bodyPr>
          <a:lstStyle/>
          <a:p>
            <a:pPr marL="0" indent="0" algn="just">
              <a:buNone/>
            </a:pPr>
            <a:r>
              <a:rPr lang="it-IT" dirty="0" smtClean="0">
                <a:solidFill>
                  <a:schemeClr val="bg1"/>
                </a:solidFill>
              </a:rPr>
              <a:t>La fine della seconda guerra mondiale aveva mostrato quali danni perversi avevano potuto provocare la politica di potenza, le pratiche dello sterminio, i bombardamenti sulla popolazione civile, ma anche aveva insegnato qualcosa (almeno si pensava): </a:t>
            </a:r>
          </a:p>
          <a:p>
            <a:pPr algn="just"/>
            <a:r>
              <a:rPr lang="it-IT" dirty="0" smtClean="0">
                <a:solidFill>
                  <a:schemeClr val="bg1"/>
                </a:solidFill>
              </a:rPr>
              <a:t>una nuova guerra avrebbe portato all’annientamento totale.</a:t>
            </a:r>
            <a:endParaRPr lang="it-IT" dirty="0">
              <a:solidFill>
                <a:schemeClr val="bg1"/>
              </a:solidFill>
            </a:endParaRPr>
          </a:p>
        </p:txBody>
      </p:sp>
    </p:spTree>
    <p:extLst>
      <p:ext uri="{BB962C8B-B14F-4D97-AF65-F5344CB8AC3E}">
        <p14:creationId xmlns:p14="http://schemas.microsoft.com/office/powerpoint/2010/main" val="37517902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C000"/>
                </a:solidFill>
              </a:rPr>
              <a:t>Imperialismo/3</a:t>
            </a:r>
            <a:endParaRPr lang="it-IT" dirty="0">
              <a:solidFill>
                <a:srgbClr val="FFC000"/>
              </a:solidFill>
            </a:endParaRPr>
          </a:p>
        </p:txBody>
      </p:sp>
      <p:sp>
        <p:nvSpPr>
          <p:cNvPr id="3" name="Segnaposto contenuto 2"/>
          <p:cNvSpPr>
            <a:spLocks noGrp="1"/>
          </p:cNvSpPr>
          <p:nvPr>
            <p:ph idx="1"/>
          </p:nvPr>
        </p:nvSpPr>
        <p:spPr/>
        <p:txBody>
          <a:bodyPr/>
          <a:lstStyle/>
          <a:p>
            <a:pPr marL="0" indent="0" algn="just">
              <a:buNone/>
            </a:pPr>
            <a:r>
              <a:rPr lang="it-IT" dirty="0" smtClean="0">
                <a:solidFill>
                  <a:schemeClr val="bg1"/>
                </a:solidFill>
              </a:rPr>
              <a:t>Le rivalità fra questi paesi fu uno dei motivi dello scoppio della prima guerra mondiale.</a:t>
            </a:r>
          </a:p>
          <a:p>
            <a:pPr marL="0" indent="0" algn="just">
              <a:buNone/>
            </a:pPr>
            <a:endParaRPr lang="it-IT" dirty="0" smtClean="0">
              <a:solidFill>
                <a:schemeClr val="bg1"/>
              </a:solidFill>
            </a:endParaRPr>
          </a:p>
          <a:p>
            <a:pPr marL="0" indent="0" algn="just">
              <a:buNone/>
            </a:pPr>
            <a:r>
              <a:rPr lang="it-IT" dirty="0" smtClean="0">
                <a:solidFill>
                  <a:schemeClr val="bg1"/>
                </a:solidFill>
              </a:rPr>
              <a:t>I confini dei territori conquistati vennero definiti non tenendo conto delle tribù insediate e dei loro rapporti, creando così stati artificiali, al cui interno coesistevano gruppi da sempre ostili fra loro.</a:t>
            </a:r>
            <a:endParaRPr lang="it-IT" dirty="0">
              <a:solidFill>
                <a:schemeClr val="bg1"/>
              </a:solidFill>
            </a:endParaRPr>
          </a:p>
        </p:txBody>
      </p:sp>
    </p:spTree>
    <p:extLst>
      <p:ext uri="{BB962C8B-B14F-4D97-AF65-F5344CB8AC3E}">
        <p14:creationId xmlns:p14="http://schemas.microsoft.com/office/powerpoint/2010/main" val="17341894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FFC000"/>
                </a:solidFill>
              </a:rPr>
              <a:t>Immagini delle conquiste </a:t>
            </a:r>
            <a:r>
              <a:rPr lang="it-IT" dirty="0" err="1" smtClean="0">
                <a:solidFill>
                  <a:srgbClr val="FFC000"/>
                </a:solidFill>
              </a:rPr>
              <a:t>imperialistische</a:t>
            </a:r>
            <a:endParaRPr lang="it-IT" dirty="0">
              <a:solidFill>
                <a:srgbClr val="FFC000"/>
              </a:solidFill>
            </a:endParaRP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582256"/>
            <a:ext cx="6768752" cy="5076564"/>
          </a:xfrm>
        </p:spPr>
      </p:pic>
    </p:spTree>
    <p:extLst>
      <p:ext uri="{BB962C8B-B14F-4D97-AF65-F5344CB8AC3E}">
        <p14:creationId xmlns:p14="http://schemas.microsoft.com/office/powerpoint/2010/main" val="28413078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C000"/>
                </a:solidFill>
              </a:rPr>
              <a:t>Imperialismo=portare la civiltà</a:t>
            </a:r>
            <a:endParaRPr lang="it-IT" dirty="0"/>
          </a:p>
        </p:txBody>
      </p:sp>
      <p:sp>
        <p:nvSpPr>
          <p:cNvPr id="3" name="Segnaposto contenuto 2"/>
          <p:cNvSpPr>
            <a:spLocks noGrp="1"/>
          </p:cNvSpPr>
          <p:nvPr>
            <p:ph idx="1"/>
          </p:nvPr>
        </p:nvSpPr>
        <p:spPr/>
        <p:txBody>
          <a:bodyPr>
            <a:normAutofit lnSpcReduction="10000"/>
          </a:bodyPr>
          <a:lstStyle/>
          <a:p>
            <a:pPr algn="just"/>
            <a:r>
              <a:rPr lang="it-IT" dirty="0">
                <a:solidFill>
                  <a:schemeClr val="bg1"/>
                </a:solidFill>
              </a:rPr>
              <a:t>La politica imperialistica </a:t>
            </a:r>
            <a:r>
              <a:rPr lang="it-IT" dirty="0" smtClean="0">
                <a:solidFill>
                  <a:schemeClr val="bg1"/>
                </a:solidFill>
              </a:rPr>
              <a:t>venne </a:t>
            </a:r>
            <a:r>
              <a:rPr lang="it-IT" dirty="0">
                <a:solidFill>
                  <a:schemeClr val="bg1"/>
                </a:solidFill>
              </a:rPr>
              <a:t>giustificata attraverso i media dell’epoca, come un modo per la civilizzazione di popoli ancora legati a superstizioni, a religioni paganeggianti.</a:t>
            </a:r>
          </a:p>
          <a:p>
            <a:r>
              <a:rPr lang="it-IT" dirty="0">
                <a:solidFill>
                  <a:schemeClr val="bg1"/>
                </a:solidFill>
              </a:rPr>
              <a:t>Alcuni stati, come l’Italia, ricordano i loro antichi domini , il «Mare Nostrum, l’Impero romano ed anche la possibilità per i contadini di avere terre di proprietà senza dover più emigrare</a:t>
            </a:r>
          </a:p>
          <a:p>
            <a:endParaRPr lang="it-IT" dirty="0"/>
          </a:p>
        </p:txBody>
      </p:sp>
    </p:spTree>
    <p:extLst>
      <p:ext uri="{BB962C8B-B14F-4D97-AF65-F5344CB8AC3E}">
        <p14:creationId xmlns:p14="http://schemas.microsoft.com/office/powerpoint/2010/main" val="39815450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2060848"/>
            <a:ext cx="6848833" cy="4588718"/>
          </a:xfrm>
          <a:prstGeom prst="rect">
            <a:avLst/>
          </a:prstGeom>
        </p:spPr>
      </p:pic>
      <p:sp>
        <p:nvSpPr>
          <p:cNvPr id="6" name="CasellaDiTesto 5"/>
          <p:cNvSpPr txBox="1"/>
          <p:nvPr/>
        </p:nvSpPr>
        <p:spPr>
          <a:xfrm>
            <a:off x="1619672" y="764704"/>
            <a:ext cx="7343870" cy="1200329"/>
          </a:xfrm>
          <a:prstGeom prst="rect">
            <a:avLst/>
          </a:prstGeom>
          <a:noFill/>
        </p:spPr>
        <p:txBody>
          <a:bodyPr wrap="none" rtlCol="0">
            <a:spAutoFit/>
          </a:bodyPr>
          <a:lstStyle/>
          <a:p>
            <a:r>
              <a:rPr lang="it-IT" sz="3600" dirty="0" smtClean="0">
                <a:solidFill>
                  <a:srgbClr val="FFC000"/>
                </a:solidFill>
              </a:rPr>
              <a:t>Giolitti occupa la Libia;</a:t>
            </a:r>
          </a:p>
          <a:p>
            <a:r>
              <a:rPr lang="it-IT" sz="3600" dirty="0" smtClean="0">
                <a:solidFill>
                  <a:srgbClr val="FFC000"/>
                </a:solidFill>
              </a:rPr>
              <a:t> Giovanni Pascoli parla di civilizzazione</a:t>
            </a:r>
            <a:endParaRPr lang="it-IT" sz="3600" dirty="0">
              <a:solidFill>
                <a:srgbClr val="FFC000"/>
              </a:solidFill>
            </a:endParaRPr>
          </a:p>
        </p:txBody>
      </p:sp>
    </p:spTree>
    <p:extLst>
      <p:ext uri="{BB962C8B-B14F-4D97-AF65-F5344CB8AC3E}">
        <p14:creationId xmlns:p14="http://schemas.microsoft.com/office/powerpoint/2010/main" val="15585305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C000"/>
                </a:solidFill>
              </a:rPr>
              <a:t>Decolonizzazione/1</a:t>
            </a:r>
            <a:endParaRPr lang="it-IT" dirty="0">
              <a:solidFill>
                <a:srgbClr val="FFC000"/>
              </a:solidFill>
            </a:endParaRPr>
          </a:p>
        </p:txBody>
      </p:sp>
      <p:sp>
        <p:nvSpPr>
          <p:cNvPr id="3" name="Segnaposto contenuto 2"/>
          <p:cNvSpPr>
            <a:spLocks noGrp="1"/>
          </p:cNvSpPr>
          <p:nvPr>
            <p:ph idx="1"/>
          </p:nvPr>
        </p:nvSpPr>
        <p:spPr>
          <a:xfrm>
            <a:off x="323528" y="1268760"/>
            <a:ext cx="8229600" cy="4525963"/>
          </a:xfrm>
        </p:spPr>
        <p:txBody>
          <a:bodyPr>
            <a:normAutofit fontScale="92500" lnSpcReduction="10000"/>
          </a:bodyPr>
          <a:lstStyle/>
          <a:p>
            <a:pPr marL="0" indent="0" algn="just">
              <a:buNone/>
            </a:pPr>
            <a:r>
              <a:rPr lang="it-IT" dirty="0" smtClean="0">
                <a:solidFill>
                  <a:schemeClr val="bg1"/>
                </a:solidFill>
              </a:rPr>
              <a:t>E’ un termine occidentale, i popoli decolonizzati preferiscono «risveglio». Gli storici lo definiscono una rilevanza, un processo, non un evento. Nella decolonizzazione si inseriscono due concetti:</a:t>
            </a:r>
          </a:p>
          <a:p>
            <a:pPr algn="just"/>
            <a:r>
              <a:rPr lang="it-IT" dirty="0" smtClean="0">
                <a:solidFill>
                  <a:schemeClr val="bg1"/>
                </a:solidFill>
              </a:rPr>
              <a:t>L’idea di rivoluzione mondiale, di stampo marxista, in cui popoli lottano contro il capitalismo e il colonialismo.</a:t>
            </a:r>
          </a:p>
          <a:p>
            <a:pPr algn="just"/>
            <a:r>
              <a:rPr lang="it-IT" dirty="0" smtClean="0">
                <a:solidFill>
                  <a:schemeClr val="bg1"/>
                </a:solidFill>
              </a:rPr>
              <a:t>La maturazione all’interno delle colonie del desiderio di libertà ed indipendenza di stampo occidentale.</a:t>
            </a:r>
          </a:p>
          <a:p>
            <a:pPr algn="just"/>
            <a:endParaRPr lang="it-IT" dirty="0" smtClean="0">
              <a:solidFill>
                <a:schemeClr val="bg1"/>
              </a:solidFill>
            </a:endParaRPr>
          </a:p>
          <a:p>
            <a:pPr algn="just"/>
            <a:endParaRPr lang="it-IT" dirty="0" smtClean="0">
              <a:solidFill>
                <a:schemeClr val="bg1"/>
              </a:solidFill>
            </a:endParaRPr>
          </a:p>
          <a:p>
            <a:pPr algn="just"/>
            <a:endParaRPr lang="it-IT" dirty="0"/>
          </a:p>
          <a:p>
            <a:pPr algn="just"/>
            <a:endParaRPr lang="it-IT" dirty="0" smtClean="0"/>
          </a:p>
          <a:p>
            <a:pPr algn="just"/>
            <a:endParaRPr lang="it-IT" dirty="0"/>
          </a:p>
        </p:txBody>
      </p:sp>
    </p:spTree>
    <p:extLst>
      <p:ext uri="{BB962C8B-B14F-4D97-AF65-F5344CB8AC3E}">
        <p14:creationId xmlns:p14="http://schemas.microsoft.com/office/powerpoint/2010/main" val="35194432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C000"/>
                </a:solidFill>
              </a:rPr>
              <a:t>Decolonizzazione /2</a:t>
            </a:r>
            <a:endParaRPr lang="it-IT" dirty="0">
              <a:solidFill>
                <a:srgbClr val="FFC000"/>
              </a:solidFill>
            </a:endParaRPr>
          </a:p>
        </p:txBody>
      </p:sp>
      <p:sp>
        <p:nvSpPr>
          <p:cNvPr id="3" name="Segnaposto contenuto 2"/>
          <p:cNvSpPr>
            <a:spLocks noGrp="1"/>
          </p:cNvSpPr>
          <p:nvPr>
            <p:ph idx="1"/>
          </p:nvPr>
        </p:nvSpPr>
        <p:spPr>
          <a:xfrm>
            <a:off x="395536" y="1340768"/>
            <a:ext cx="8229600" cy="4525963"/>
          </a:xfrm>
        </p:spPr>
        <p:txBody>
          <a:bodyPr>
            <a:normAutofit fontScale="92500" lnSpcReduction="10000"/>
          </a:bodyPr>
          <a:lstStyle/>
          <a:p>
            <a:pPr algn="just"/>
            <a:r>
              <a:rPr lang="it-IT" dirty="0" smtClean="0">
                <a:solidFill>
                  <a:schemeClr val="bg1"/>
                </a:solidFill>
              </a:rPr>
              <a:t>Il periodo in cui  i paesi colonizzati ottennero l’indipendenza si delinea nel secondo dopoguerra, anche perché gli stati colonizzatori non erano più in grado, indeboliti dalla guerra , di gestire le colonie.</a:t>
            </a:r>
          </a:p>
          <a:p>
            <a:pPr algn="just"/>
            <a:r>
              <a:rPr lang="it-IT" dirty="0" smtClean="0">
                <a:solidFill>
                  <a:schemeClr val="bg1"/>
                </a:solidFill>
              </a:rPr>
              <a:t>Fino al 1960  la decolonizzazione fu in gran parte pacifica frutto spesso di un pragmatismo politico (India) o di pressioni internazionali.</a:t>
            </a:r>
          </a:p>
          <a:p>
            <a:pPr algn="just"/>
            <a:r>
              <a:rPr lang="it-IT" dirty="0" smtClean="0">
                <a:solidFill>
                  <a:schemeClr val="bg1"/>
                </a:solidFill>
              </a:rPr>
              <a:t>Dopo il 1960 si avviano processi violenti e lunghe guerre (Algeria, Indocina)</a:t>
            </a:r>
          </a:p>
          <a:p>
            <a:pPr algn="just"/>
            <a:endParaRPr lang="it-IT" dirty="0">
              <a:solidFill>
                <a:schemeClr val="bg1"/>
              </a:solidFill>
            </a:endParaRPr>
          </a:p>
        </p:txBody>
      </p:sp>
    </p:spTree>
    <p:extLst>
      <p:ext uri="{BB962C8B-B14F-4D97-AF65-F5344CB8AC3E}">
        <p14:creationId xmlns:p14="http://schemas.microsoft.com/office/powerpoint/2010/main" val="39158801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84020"/>
            <a:ext cx="6096000" cy="3489960"/>
          </a:xfrm>
          <a:prstGeom prst="rect">
            <a:avLst/>
          </a:prstGeom>
        </p:spPr>
      </p:pic>
    </p:spTree>
    <p:extLst>
      <p:ext uri="{BB962C8B-B14F-4D97-AF65-F5344CB8AC3E}">
        <p14:creationId xmlns:p14="http://schemas.microsoft.com/office/powerpoint/2010/main" val="39435985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79" y="1556792"/>
            <a:ext cx="6037941" cy="5088384"/>
          </a:xfrm>
          <a:prstGeom prst="rect">
            <a:avLst/>
          </a:prstGeom>
        </p:spPr>
      </p:pic>
      <p:sp>
        <p:nvSpPr>
          <p:cNvPr id="3" name="CasellaDiTesto 2"/>
          <p:cNvSpPr txBox="1"/>
          <p:nvPr/>
        </p:nvSpPr>
        <p:spPr>
          <a:xfrm>
            <a:off x="2411760" y="620688"/>
            <a:ext cx="4305409" cy="584775"/>
          </a:xfrm>
          <a:prstGeom prst="rect">
            <a:avLst/>
          </a:prstGeom>
          <a:noFill/>
        </p:spPr>
        <p:txBody>
          <a:bodyPr wrap="none" rtlCol="0">
            <a:spAutoFit/>
          </a:bodyPr>
          <a:lstStyle/>
          <a:p>
            <a:r>
              <a:rPr lang="it-IT" sz="3200" dirty="0" smtClean="0">
                <a:solidFill>
                  <a:srgbClr val="FFC000"/>
                </a:solidFill>
              </a:rPr>
              <a:t>Indipendenza dell’ Africa</a:t>
            </a:r>
            <a:endParaRPr lang="it-IT" sz="3200" dirty="0">
              <a:solidFill>
                <a:srgbClr val="FFC000"/>
              </a:solidFill>
            </a:endParaRPr>
          </a:p>
        </p:txBody>
      </p:sp>
    </p:spTree>
    <p:extLst>
      <p:ext uri="{BB962C8B-B14F-4D97-AF65-F5344CB8AC3E}">
        <p14:creationId xmlns:p14="http://schemas.microsoft.com/office/powerpoint/2010/main" val="28244594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36912"/>
            <a:ext cx="8231615" cy="3387107"/>
          </a:xfrm>
          <a:prstGeom prst="rect">
            <a:avLst/>
          </a:prstGeom>
        </p:spPr>
      </p:pic>
      <p:sp>
        <p:nvSpPr>
          <p:cNvPr id="3" name="CasellaDiTesto 2"/>
          <p:cNvSpPr txBox="1"/>
          <p:nvPr/>
        </p:nvSpPr>
        <p:spPr>
          <a:xfrm>
            <a:off x="1691680" y="1224653"/>
            <a:ext cx="6668492" cy="707886"/>
          </a:xfrm>
          <a:prstGeom prst="rect">
            <a:avLst/>
          </a:prstGeom>
          <a:noFill/>
        </p:spPr>
        <p:txBody>
          <a:bodyPr wrap="none" rtlCol="0">
            <a:spAutoFit/>
          </a:bodyPr>
          <a:lstStyle/>
          <a:p>
            <a:r>
              <a:rPr lang="it-IT" sz="4000" dirty="0" smtClean="0">
                <a:solidFill>
                  <a:srgbClr val="FFC000"/>
                </a:solidFill>
              </a:rPr>
              <a:t>1954-1962   la guerra di Algeria</a:t>
            </a:r>
            <a:endParaRPr lang="it-IT" sz="4000" dirty="0">
              <a:solidFill>
                <a:srgbClr val="FFC000"/>
              </a:solidFill>
            </a:endParaRPr>
          </a:p>
        </p:txBody>
      </p:sp>
    </p:spTree>
    <p:extLst>
      <p:ext uri="{BB962C8B-B14F-4D97-AF65-F5344CB8AC3E}">
        <p14:creationId xmlns:p14="http://schemas.microsoft.com/office/powerpoint/2010/main" val="35627955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2636912"/>
            <a:ext cx="7740352" cy="3870176"/>
          </a:xfrm>
          <a:prstGeom prst="rect">
            <a:avLst/>
          </a:prstGeom>
        </p:spPr>
      </p:pic>
      <p:sp>
        <p:nvSpPr>
          <p:cNvPr id="3" name="CasellaDiTesto 2"/>
          <p:cNvSpPr txBox="1"/>
          <p:nvPr/>
        </p:nvSpPr>
        <p:spPr>
          <a:xfrm>
            <a:off x="1907704" y="1084068"/>
            <a:ext cx="6639831" cy="1200329"/>
          </a:xfrm>
          <a:prstGeom prst="rect">
            <a:avLst/>
          </a:prstGeom>
          <a:noFill/>
        </p:spPr>
        <p:txBody>
          <a:bodyPr wrap="none" rtlCol="0">
            <a:spAutoFit/>
          </a:bodyPr>
          <a:lstStyle/>
          <a:p>
            <a:r>
              <a:rPr lang="it-IT" sz="3600" dirty="0" smtClean="0">
                <a:solidFill>
                  <a:srgbClr val="FFC000"/>
                </a:solidFill>
              </a:rPr>
              <a:t>De Gaulle firma gli accordi di Evian</a:t>
            </a:r>
          </a:p>
          <a:p>
            <a:r>
              <a:rPr lang="it-IT" sz="3600" dirty="0">
                <a:solidFill>
                  <a:srgbClr val="FFC000"/>
                </a:solidFill>
              </a:rPr>
              <a:t>	</a:t>
            </a:r>
            <a:r>
              <a:rPr lang="it-IT" sz="3600" dirty="0" smtClean="0">
                <a:solidFill>
                  <a:srgbClr val="FFC000"/>
                </a:solidFill>
              </a:rPr>
              <a:t> l’Algeria è indipendente</a:t>
            </a:r>
            <a:endParaRPr lang="it-IT" sz="3600" dirty="0">
              <a:solidFill>
                <a:srgbClr val="FFC000"/>
              </a:solidFill>
            </a:endParaRPr>
          </a:p>
        </p:txBody>
      </p:sp>
    </p:spTree>
    <p:extLst>
      <p:ext uri="{BB962C8B-B14F-4D97-AF65-F5344CB8AC3E}">
        <p14:creationId xmlns:p14="http://schemas.microsoft.com/office/powerpoint/2010/main" val="1330359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just"/>
            <a:r>
              <a:rPr lang="it-IT" dirty="0">
                <a:solidFill>
                  <a:srgbClr val="FFC000"/>
                </a:solidFill>
              </a:rPr>
              <a:t>La  fine della seconda guerra </a:t>
            </a:r>
            <a:r>
              <a:rPr lang="it-IT" dirty="0" smtClean="0">
                <a:solidFill>
                  <a:srgbClr val="FFC000"/>
                </a:solidFill>
              </a:rPr>
              <a:t>					</a:t>
            </a:r>
            <a:r>
              <a:rPr lang="it-IT" dirty="0">
                <a:solidFill>
                  <a:srgbClr val="FFC000"/>
                </a:solidFill>
              </a:rPr>
              <a:t>m</a:t>
            </a:r>
            <a:r>
              <a:rPr lang="it-IT" dirty="0" smtClean="0">
                <a:solidFill>
                  <a:srgbClr val="FFC000"/>
                </a:solidFill>
              </a:rPr>
              <a:t>ondiale/2</a:t>
            </a:r>
            <a:endParaRPr lang="it-IT" dirty="0">
              <a:solidFill>
                <a:srgbClr val="FFC000"/>
              </a:solidFill>
            </a:endParaRPr>
          </a:p>
        </p:txBody>
      </p:sp>
      <p:sp>
        <p:nvSpPr>
          <p:cNvPr id="3" name="Segnaposto contenuto 2"/>
          <p:cNvSpPr>
            <a:spLocks noGrp="1"/>
          </p:cNvSpPr>
          <p:nvPr>
            <p:ph idx="1"/>
          </p:nvPr>
        </p:nvSpPr>
        <p:spPr/>
        <p:txBody>
          <a:bodyPr/>
          <a:lstStyle/>
          <a:p>
            <a:pPr algn="just"/>
            <a:r>
              <a:rPr lang="it-IT" dirty="0" smtClean="0">
                <a:solidFill>
                  <a:schemeClr val="bg1"/>
                </a:solidFill>
              </a:rPr>
              <a:t>Sulla base dell’esperienza della Prima guerra già nel corso della Seconda , gli Alleati( che saranno i vincitori) si erano accordati sul alcuni punti relativamente alla spartizione delle zone occupate dai tedesche e alla ricostruzione.</a:t>
            </a:r>
          </a:p>
          <a:p>
            <a:pPr algn="just"/>
            <a:r>
              <a:rPr lang="it-IT" dirty="0" smtClean="0">
                <a:solidFill>
                  <a:schemeClr val="bg1"/>
                </a:solidFill>
              </a:rPr>
              <a:t>Si era creata una certa fiducia fra </a:t>
            </a:r>
            <a:r>
              <a:rPr lang="it-IT" dirty="0" err="1" smtClean="0">
                <a:solidFill>
                  <a:schemeClr val="bg1"/>
                </a:solidFill>
              </a:rPr>
              <a:t>Roosvelt</a:t>
            </a:r>
            <a:r>
              <a:rPr lang="it-IT" dirty="0" smtClean="0">
                <a:solidFill>
                  <a:schemeClr val="bg1"/>
                </a:solidFill>
              </a:rPr>
              <a:t> e Stalin e fra quest’ultimo e </a:t>
            </a:r>
            <a:r>
              <a:rPr lang="it-IT" dirty="0" err="1" smtClean="0">
                <a:solidFill>
                  <a:schemeClr val="bg1"/>
                </a:solidFill>
              </a:rPr>
              <a:t>Churcill</a:t>
            </a:r>
            <a:r>
              <a:rPr lang="it-IT" dirty="0" smtClean="0">
                <a:solidFill>
                  <a:schemeClr val="bg1"/>
                </a:solidFill>
              </a:rPr>
              <a:t> .</a:t>
            </a:r>
          </a:p>
          <a:p>
            <a:pPr algn="just"/>
            <a:endParaRPr lang="it-IT" dirty="0">
              <a:solidFill>
                <a:schemeClr val="bg1"/>
              </a:solidFill>
            </a:endParaRPr>
          </a:p>
        </p:txBody>
      </p:sp>
    </p:spTree>
    <p:extLst>
      <p:ext uri="{BB962C8B-B14F-4D97-AF65-F5344CB8AC3E}">
        <p14:creationId xmlns:p14="http://schemas.microsoft.com/office/powerpoint/2010/main" val="34114266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63688" y="476672"/>
            <a:ext cx="5854103" cy="584775"/>
          </a:xfrm>
          <a:prstGeom prst="rect">
            <a:avLst/>
          </a:prstGeom>
        </p:spPr>
        <p:txBody>
          <a:bodyPr wrap="none">
            <a:spAutoFit/>
          </a:bodyPr>
          <a:lstStyle/>
          <a:p>
            <a:r>
              <a:rPr lang="it-IT" sz="3200" dirty="0" err="1" smtClean="0">
                <a:solidFill>
                  <a:srgbClr val="FFC000"/>
                </a:solidFill>
              </a:rPr>
              <a:t>Ghandi</a:t>
            </a:r>
            <a:r>
              <a:rPr lang="it-IT" sz="3200" dirty="0" smtClean="0">
                <a:solidFill>
                  <a:srgbClr val="FFC000"/>
                </a:solidFill>
              </a:rPr>
              <a:t> </a:t>
            </a:r>
            <a:r>
              <a:rPr lang="it-IT" sz="3200" dirty="0">
                <a:solidFill>
                  <a:srgbClr val="FFC000"/>
                </a:solidFill>
              </a:rPr>
              <a:t>e l’indipendenza dell’India</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318613"/>
            <a:ext cx="7592268" cy="5249342"/>
          </a:xfrm>
          <a:prstGeom prst="rect">
            <a:avLst/>
          </a:prstGeom>
        </p:spPr>
      </p:pic>
    </p:spTree>
    <p:extLst>
      <p:ext uri="{BB962C8B-B14F-4D97-AF65-F5344CB8AC3E}">
        <p14:creationId xmlns:p14="http://schemas.microsoft.com/office/powerpoint/2010/main" val="9547316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C000"/>
                </a:solidFill>
              </a:rPr>
              <a:t>Decolonizzazione /3</a:t>
            </a:r>
            <a:endParaRPr lang="it-IT" dirty="0">
              <a:solidFill>
                <a:srgbClr val="FFC000"/>
              </a:solidFill>
            </a:endParaRPr>
          </a:p>
        </p:txBody>
      </p:sp>
      <p:sp>
        <p:nvSpPr>
          <p:cNvPr id="3" name="Segnaposto contenuto 2"/>
          <p:cNvSpPr>
            <a:spLocks noGrp="1"/>
          </p:cNvSpPr>
          <p:nvPr>
            <p:ph idx="1"/>
          </p:nvPr>
        </p:nvSpPr>
        <p:spPr/>
        <p:txBody>
          <a:bodyPr>
            <a:normAutofit fontScale="92500" lnSpcReduction="20000"/>
          </a:bodyPr>
          <a:lstStyle/>
          <a:p>
            <a:pPr algn="just"/>
            <a:r>
              <a:rPr lang="it-IT" dirty="0" smtClean="0">
                <a:solidFill>
                  <a:schemeClr val="bg1"/>
                </a:solidFill>
              </a:rPr>
              <a:t>Il fenomeno della decolonizzazione non ha nulla a che vedere con esperienze precedenti:</a:t>
            </a:r>
          </a:p>
          <a:p>
            <a:pPr algn="just"/>
            <a:r>
              <a:rPr lang="it-IT" dirty="0" smtClean="0">
                <a:solidFill>
                  <a:schemeClr val="bg1"/>
                </a:solidFill>
              </a:rPr>
              <a:t> il caso della nascita degli USA, i movimenti novecenteschi rivendicano la propria specificità, la propria cultura  ben distanti da quella occidentale.</a:t>
            </a:r>
          </a:p>
          <a:p>
            <a:pPr algn="just"/>
            <a:r>
              <a:rPr lang="it-IT" dirty="0" smtClean="0">
                <a:solidFill>
                  <a:schemeClr val="bg1"/>
                </a:solidFill>
              </a:rPr>
              <a:t>Esiste tuttavia un paradosso: i popoli colonizzati a contatto con quelli europei, hanno scoperto la loro diversità, tuttavia nella ricostruzione della identità hanno recuperato concetti ideologie europee: nazione, socialismo democrazia.</a:t>
            </a:r>
            <a:endParaRPr lang="it-IT" dirty="0">
              <a:solidFill>
                <a:schemeClr val="bg1"/>
              </a:solidFill>
            </a:endParaRPr>
          </a:p>
        </p:txBody>
      </p:sp>
    </p:spTree>
    <p:extLst>
      <p:ext uri="{BB962C8B-B14F-4D97-AF65-F5344CB8AC3E}">
        <p14:creationId xmlns:p14="http://schemas.microsoft.com/office/powerpoint/2010/main" val="4034601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FFC000"/>
                </a:solidFill>
              </a:rPr>
              <a:t>I problemi degli stati decolonizzati/1</a:t>
            </a:r>
            <a:endParaRPr lang="it-IT" dirty="0">
              <a:solidFill>
                <a:srgbClr val="FFC000"/>
              </a:solidFill>
            </a:endParaRPr>
          </a:p>
        </p:txBody>
      </p:sp>
      <p:sp>
        <p:nvSpPr>
          <p:cNvPr id="3" name="Segnaposto contenuto 2"/>
          <p:cNvSpPr>
            <a:spLocks noGrp="1"/>
          </p:cNvSpPr>
          <p:nvPr>
            <p:ph idx="1"/>
          </p:nvPr>
        </p:nvSpPr>
        <p:spPr/>
        <p:txBody>
          <a:bodyPr>
            <a:normAutofit lnSpcReduction="10000"/>
          </a:bodyPr>
          <a:lstStyle/>
          <a:p>
            <a:pPr algn="just"/>
            <a:r>
              <a:rPr lang="it-IT" dirty="0" smtClean="0">
                <a:solidFill>
                  <a:schemeClr val="bg1"/>
                </a:solidFill>
              </a:rPr>
              <a:t>Tutti gli stati emancipati si trovarono di fronte a problemi simili che non sempre riuscirono a risolvere:</a:t>
            </a:r>
          </a:p>
          <a:p>
            <a:r>
              <a:rPr lang="it-IT" dirty="0" smtClean="0">
                <a:solidFill>
                  <a:schemeClr val="bg1"/>
                </a:solidFill>
              </a:rPr>
              <a:t>Esplosione demografica: frutto di un forte aumento del tasso di natalità e della caduta del tasso di natalità.   La crescita non fu supportata da una trasformazione economica e dalle istituzioni non particolarmente attente al problema.</a:t>
            </a:r>
          </a:p>
        </p:txBody>
      </p:sp>
    </p:spTree>
    <p:extLst>
      <p:ext uri="{BB962C8B-B14F-4D97-AF65-F5344CB8AC3E}">
        <p14:creationId xmlns:p14="http://schemas.microsoft.com/office/powerpoint/2010/main" val="42143904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solidFill>
                  <a:srgbClr val="FFC000"/>
                </a:solidFill>
              </a:rPr>
              <a:t>I problemi degli stati </a:t>
            </a:r>
            <a:r>
              <a:rPr lang="it-IT" dirty="0" smtClean="0">
                <a:solidFill>
                  <a:srgbClr val="FFC000"/>
                </a:solidFill>
              </a:rPr>
              <a:t>decolonizzati/2</a:t>
            </a:r>
            <a:endParaRPr lang="it-IT" dirty="0"/>
          </a:p>
        </p:txBody>
      </p:sp>
      <p:sp>
        <p:nvSpPr>
          <p:cNvPr id="3" name="Segnaposto contenuto 2"/>
          <p:cNvSpPr>
            <a:spLocks noGrp="1"/>
          </p:cNvSpPr>
          <p:nvPr>
            <p:ph idx="1"/>
          </p:nvPr>
        </p:nvSpPr>
        <p:spPr/>
        <p:txBody>
          <a:bodyPr>
            <a:normAutofit fontScale="92500" lnSpcReduction="20000"/>
          </a:bodyPr>
          <a:lstStyle/>
          <a:p>
            <a:pPr algn="just"/>
            <a:r>
              <a:rPr lang="it-IT" dirty="0" smtClean="0">
                <a:solidFill>
                  <a:schemeClr val="bg1"/>
                </a:solidFill>
              </a:rPr>
              <a:t>Organizzazione costituzionale : molti dei nuovi stati adottarono i sistemi politici dei loro colonizzatori, una minoranza, che usciva da una lunga guerra di liberazione era più propensa a seguire il modello sovietico.</a:t>
            </a:r>
            <a:endParaRPr lang="it-IT" dirty="0">
              <a:solidFill>
                <a:schemeClr val="bg1"/>
              </a:solidFill>
            </a:endParaRPr>
          </a:p>
          <a:p>
            <a:pPr algn="just"/>
            <a:r>
              <a:rPr lang="it-IT" dirty="0" smtClean="0">
                <a:solidFill>
                  <a:schemeClr val="bg1"/>
                </a:solidFill>
              </a:rPr>
              <a:t>In teoria tutti i nuovi paesi si dichiararono democratici, ma la democrazia era solo una etichetta in  quanto mancavano delle condizioni materiali e politiche perché la realtà dello stato corrispondesse al quadro previsto dalla </a:t>
            </a:r>
            <a:r>
              <a:rPr lang="it-IT" dirty="0" err="1" smtClean="0">
                <a:solidFill>
                  <a:schemeClr val="bg1"/>
                </a:solidFill>
              </a:rPr>
              <a:t>costituziome</a:t>
            </a:r>
            <a:endParaRPr lang="it-IT" dirty="0">
              <a:solidFill>
                <a:schemeClr val="bg1"/>
              </a:solidFill>
            </a:endParaRPr>
          </a:p>
        </p:txBody>
      </p:sp>
    </p:spTree>
    <p:extLst>
      <p:ext uri="{BB962C8B-B14F-4D97-AF65-F5344CB8AC3E}">
        <p14:creationId xmlns:p14="http://schemas.microsoft.com/office/powerpoint/2010/main" val="16322441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solidFill>
                  <a:srgbClr val="FFC000"/>
                </a:solidFill>
              </a:rPr>
              <a:t>I problemi degli stati </a:t>
            </a:r>
            <a:r>
              <a:rPr lang="it-IT" dirty="0" smtClean="0">
                <a:solidFill>
                  <a:srgbClr val="FFC000"/>
                </a:solidFill>
              </a:rPr>
              <a:t>decolonizzati/3</a:t>
            </a:r>
            <a:endParaRPr lang="it-IT" dirty="0"/>
          </a:p>
        </p:txBody>
      </p:sp>
      <p:sp>
        <p:nvSpPr>
          <p:cNvPr id="3" name="Segnaposto contenuto 2"/>
          <p:cNvSpPr>
            <a:spLocks noGrp="1"/>
          </p:cNvSpPr>
          <p:nvPr>
            <p:ph idx="1"/>
          </p:nvPr>
        </p:nvSpPr>
        <p:spPr/>
        <p:txBody>
          <a:bodyPr>
            <a:normAutofit fontScale="92500" lnSpcReduction="10000"/>
          </a:bodyPr>
          <a:lstStyle/>
          <a:p>
            <a:pPr algn="just"/>
            <a:r>
              <a:rPr lang="it-IT" dirty="0" smtClean="0">
                <a:solidFill>
                  <a:schemeClr val="bg1"/>
                </a:solidFill>
              </a:rPr>
              <a:t>Gran parte dei paesi del Terzo Mondo  divennero dittature militari, in quanto la guerra fredda era stata condotta  dalle forze armate dei paesi dipendenti ed alleati , che venivano finanziate dalle superpotenze. </a:t>
            </a:r>
          </a:p>
          <a:p>
            <a:pPr algn="just"/>
            <a:r>
              <a:rPr lang="it-IT" dirty="0" smtClean="0">
                <a:solidFill>
                  <a:schemeClr val="bg1"/>
                </a:solidFill>
              </a:rPr>
              <a:t>L’India fu uno dei pochi stati che salvaguardò la supremazia dei civili sui militari.</a:t>
            </a:r>
          </a:p>
          <a:p>
            <a:pPr algn="just"/>
            <a:r>
              <a:rPr lang="it-IT" dirty="0" smtClean="0">
                <a:solidFill>
                  <a:schemeClr val="bg1"/>
                </a:solidFill>
              </a:rPr>
              <a:t>Governi militari in questi paesi si realizzarono facilmente perché c’era assenza di forze civili e un caos generale.</a:t>
            </a:r>
            <a:endParaRPr lang="it-IT" dirty="0">
              <a:solidFill>
                <a:schemeClr val="bg1"/>
              </a:solidFill>
            </a:endParaRPr>
          </a:p>
        </p:txBody>
      </p:sp>
    </p:spTree>
    <p:extLst>
      <p:ext uri="{BB962C8B-B14F-4D97-AF65-F5344CB8AC3E}">
        <p14:creationId xmlns:p14="http://schemas.microsoft.com/office/powerpoint/2010/main" val="40175657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FFC000"/>
                </a:solidFill>
              </a:rPr>
              <a:t>Le relazioni internazionali dei paesi decolonizzati</a:t>
            </a:r>
            <a:endParaRPr lang="it-IT" dirty="0">
              <a:solidFill>
                <a:srgbClr val="FFC000"/>
              </a:solidFill>
            </a:endParaRPr>
          </a:p>
        </p:txBody>
      </p:sp>
      <p:sp>
        <p:nvSpPr>
          <p:cNvPr id="3" name="Segnaposto contenuto 2"/>
          <p:cNvSpPr>
            <a:spLocks noGrp="1"/>
          </p:cNvSpPr>
          <p:nvPr>
            <p:ph idx="1"/>
          </p:nvPr>
        </p:nvSpPr>
        <p:spPr/>
        <p:txBody>
          <a:bodyPr>
            <a:normAutofit fontScale="92500" lnSpcReduction="20000"/>
          </a:bodyPr>
          <a:lstStyle/>
          <a:p>
            <a:pPr marL="0" indent="0" algn="just">
              <a:buNone/>
            </a:pPr>
            <a:r>
              <a:rPr lang="it-IT" dirty="0" smtClean="0">
                <a:solidFill>
                  <a:schemeClr val="bg1"/>
                </a:solidFill>
              </a:rPr>
              <a:t>A livello internazionale </a:t>
            </a:r>
          </a:p>
          <a:p>
            <a:pPr algn="just"/>
            <a:r>
              <a:rPr lang="it-IT" dirty="0" smtClean="0">
                <a:solidFill>
                  <a:schemeClr val="bg1"/>
                </a:solidFill>
              </a:rPr>
              <a:t>i paesi decolonizzati negli anni 50, costruirono il gruppo dei paesi «non allineati». Nella Conferenza di Bandung, tenutasi in Indonesia nel 1955 dichiararono di voler costituire un polo distante dalle superpotenze. Lottavano contro il colonialismo ed il neocolonialismo, per l’azzeramento del debito  Ma già negli anni 70 il gruppo si sfaldava, orientandosi verso le super potenze. Con il crollo dell’Urss l’instabilità prese il sopravvento.</a:t>
            </a:r>
            <a:endParaRPr lang="it-IT" dirty="0">
              <a:solidFill>
                <a:schemeClr val="bg1"/>
              </a:solidFill>
            </a:endParaRPr>
          </a:p>
        </p:txBody>
      </p:sp>
    </p:spTree>
    <p:extLst>
      <p:ext uri="{BB962C8B-B14F-4D97-AF65-F5344CB8AC3E}">
        <p14:creationId xmlns:p14="http://schemas.microsoft.com/office/powerpoint/2010/main" val="2489331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791197"/>
            <a:ext cx="6876256" cy="3867894"/>
          </a:xfrm>
          <a:prstGeom prst="rect">
            <a:avLst/>
          </a:prstGeom>
        </p:spPr>
      </p:pic>
      <p:sp>
        <p:nvSpPr>
          <p:cNvPr id="5" name="CasellaDiTesto 4"/>
          <p:cNvSpPr txBox="1"/>
          <p:nvPr/>
        </p:nvSpPr>
        <p:spPr>
          <a:xfrm>
            <a:off x="422325" y="741022"/>
            <a:ext cx="8057847" cy="1569660"/>
          </a:xfrm>
          <a:prstGeom prst="rect">
            <a:avLst/>
          </a:prstGeom>
          <a:noFill/>
        </p:spPr>
        <p:txBody>
          <a:bodyPr wrap="none" rtlCol="0">
            <a:spAutoFit/>
          </a:bodyPr>
          <a:lstStyle/>
          <a:p>
            <a:r>
              <a:rPr lang="it-IT" sz="3200" dirty="0" smtClean="0">
                <a:solidFill>
                  <a:srgbClr val="FFC000"/>
                </a:solidFill>
              </a:rPr>
              <a:t>		Conferenza di Bandung aprile 1955: </a:t>
            </a:r>
          </a:p>
          <a:p>
            <a:r>
              <a:rPr lang="it-IT" sz="3200" dirty="0" smtClean="0">
                <a:solidFill>
                  <a:srgbClr val="FFC000"/>
                </a:solidFill>
              </a:rPr>
              <a:t>	si riuniscono »i paesi non allineati «</a:t>
            </a:r>
          </a:p>
          <a:p>
            <a:r>
              <a:rPr lang="it-IT" sz="3200" dirty="0" smtClean="0">
                <a:solidFill>
                  <a:srgbClr val="FFC000"/>
                </a:solidFill>
              </a:rPr>
              <a:t>Sono 29 paesi del Sud del mondo.</a:t>
            </a:r>
            <a:endParaRPr lang="it-IT" sz="3200" dirty="0">
              <a:solidFill>
                <a:srgbClr val="FFC000"/>
              </a:solidFill>
            </a:endParaRPr>
          </a:p>
        </p:txBody>
      </p:sp>
    </p:spTree>
    <p:extLst>
      <p:ext uri="{BB962C8B-B14F-4D97-AF65-F5344CB8AC3E}">
        <p14:creationId xmlns:p14="http://schemas.microsoft.com/office/powerpoint/2010/main" val="11040048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FFC000"/>
                </a:solidFill>
              </a:rPr>
              <a:t>La politica economica degli stati decolonizzati</a:t>
            </a:r>
            <a:endParaRPr lang="it-IT" dirty="0">
              <a:solidFill>
                <a:srgbClr val="FFC000"/>
              </a:solidFill>
            </a:endParaRPr>
          </a:p>
        </p:txBody>
      </p:sp>
      <p:sp>
        <p:nvSpPr>
          <p:cNvPr id="3" name="Segnaposto contenuto 2"/>
          <p:cNvSpPr>
            <a:spLocks noGrp="1"/>
          </p:cNvSpPr>
          <p:nvPr>
            <p:ph idx="1"/>
          </p:nvPr>
        </p:nvSpPr>
        <p:spPr/>
        <p:txBody>
          <a:bodyPr>
            <a:normAutofit fontScale="92500" lnSpcReduction="10000"/>
          </a:bodyPr>
          <a:lstStyle/>
          <a:p>
            <a:pPr marL="0" indent="0" algn="just">
              <a:buNone/>
            </a:pPr>
            <a:r>
              <a:rPr lang="it-IT" dirty="0" smtClean="0">
                <a:solidFill>
                  <a:schemeClr val="bg1"/>
                </a:solidFill>
              </a:rPr>
              <a:t>L’esigenza economiche dei nuovi stati erano di non di non dipendere dai paesi colonizzatori ed il modello URSS sembrava alternativo.</a:t>
            </a:r>
          </a:p>
          <a:p>
            <a:pPr marL="0" indent="0" algn="just">
              <a:buNone/>
            </a:pPr>
            <a:r>
              <a:rPr lang="it-IT" dirty="0" smtClean="0">
                <a:solidFill>
                  <a:schemeClr val="bg1"/>
                </a:solidFill>
              </a:rPr>
              <a:t>I progetti erano vari, ma in tutti lo  Stato aveva un ruolo centrale; si </a:t>
            </a:r>
            <a:r>
              <a:rPr lang="it-IT" dirty="0">
                <a:solidFill>
                  <a:schemeClr val="bg1"/>
                </a:solidFill>
              </a:rPr>
              <a:t>puntava alla </a:t>
            </a:r>
            <a:r>
              <a:rPr lang="it-IT" dirty="0" smtClean="0">
                <a:solidFill>
                  <a:schemeClr val="bg1"/>
                </a:solidFill>
              </a:rPr>
              <a:t>industrializzazione sia attraverso la pianificazione di tipo sovietico, sia attraverso la sostituzione delle importazioni con prodotti locali. Ci furono delle trasformazioni con sprechi e corruzione , ma l’industrializzazione fu avviata.</a:t>
            </a:r>
          </a:p>
          <a:p>
            <a:pPr marL="0" indent="0" algn="just">
              <a:buNone/>
            </a:pPr>
            <a:endParaRPr lang="it-IT" dirty="0">
              <a:solidFill>
                <a:schemeClr val="bg1"/>
              </a:solidFill>
            </a:endParaRPr>
          </a:p>
          <a:p>
            <a:pPr marL="0" indent="0" algn="just">
              <a:buNone/>
            </a:pPr>
            <a:endParaRPr lang="it-IT" dirty="0">
              <a:solidFill>
                <a:schemeClr val="bg1"/>
              </a:solidFill>
            </a:endParaRPr>
          </a:p>
        </p:txBody>
      </p:sp>
    </p:spTree>
    <p:extLst>
      <p:ext uri="{BB962C8B-B14F-4D97-AF65-F5344CB8AC3E}">
        <p14:creationId xmlns:p14="http://schemas.microsoft.com/office/powerpoint/2010/main" val="28216322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39332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8520"/>
            <a:ext cx="9144000" cy="5140960"/>
          </a:xfrm>
          <a:prstGeom prst="rect">
            <a:avLst/>
          </a:prstGeom>
        </p:spPr>
      </p:pic>
      <p:sp>
        <p:nvSpPr>
          <p:cNvPr id="2" name="CasellaDiTesto 1"/>
          <p:cNvSpPr txBox="1"/>
          <p:nvPr/>
        </p:nvSpPr>
        <p:spPr>
          <a:xfrm>
            <a:off x="2821521" y="340661"/>
            <a:ext cx="2616678" cy="523220"/>
          </a:xfrm>
          <a:prstGeom prst="rect">
            <a:avLst/>
          </a:prstGeom>
          <a:noFill/>
        </p:spPr>
        <p:txBody>
          <a:bodyPr wrap="none" rtlCol="0">
            <a:spAutoFit/>
          </a:bodyPr>
          <a:lstStyle/>
          <a:p>
            <a:r>
              <a:rPr lang="it-IT" sz="2800" dirty="0" smtClean="0">
                <a:solidFill>
                  <a:srgbClr val="FFC000"/>
                </a:solidFill>
              </a:rPr>
              <a:t>Neocolonialismo</a:t>
            </a:r>
            <a:endParaRPr lang="it-IT" sz="2800" dirty="0">
              <a:solidFill>
                <a:srgbClr val="FFC000"/>
              </a:solidFill>
            </a:endParaRPr>
          </a:p>
        </p:txBody>
      </p:sp>
    </p:spTree>
    <p:extLst>
      <p:ext uri="{BB962C8B-B14F-4D97-AF65-F5344CB8AC3E}">
        <p14:creationId xmlns:p14="http://schemas.microsoft.com/office/powerpoint/2010/main" val="1952860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just"/>
            <a:r>
              <a:rPr lang="it-IT" dirty="0">
                <a:solidFill>
                  <a:srgbClr val="FFC000"/>
                </a:solidFill>
              </a:rPr>
              <a:t>La  fine della seconda guerra </a:t>
            </a:r>
            <a:r>
              <a:rPr lang="it-IT" dirty="0" smtClean="0">
                <a:solidFill>
                  <a:srgbClr val="FFC000"/>
                </a:solidFill>
              </a:rPr>
              <a:t>					mondiale/3</a:t>
            </a:r>
            <a:endParaRPr lang="it-IT" dirty="0"/>
          </a:p>
        </p:txBody>
      </p:sp>
      <p:sp>
        <p:nvSpPr>
          <p:cNvPr id="3" name="Segnaposto contenuto 2"/>
          <p:cNvSpPr>
            <a:spLocks noGrp="1"/>
          </p:cNvSpPr>
          <p:nvPr>
            <p:ph idx="1"/>
          </p:nvPr>
        </p:nvSpPr>
        <p:spPr/>
        <p:txBody>
          <a:bodyPr>
            <a:normAutofit fontScale="85000" lnSpcReduction="10000"/>
          </a:bodyPr>
          <a:lstStyle/>
          <a:p>
            <a:pPr algn="just"/>
            <a:r>
              <a:rPr lang="it-IT" dirty="0" smtClean="0">
                <a:solidFill>
                  <a:schemeClr val="bg1"/>
                </a:solidFill>
              </a:rPr>
              <a:t>Nell’incontro di Potsdam, l’ultimo della guerra, fra alleati e l’Urss, si decise l’ attacco definitivo al Giappone con il lancio della bomba atomica.</a:t>
            </a:r>
          </a:p>
          <a:p>
            <a:pPr algn="just"/>
            <a:r>
              <a:rPr lang="it-IT" dirty="0" smtClean="0">
                <a:solidFill>
                  <a:schemeClr val="bg1"/>
                </a:solidFill>
              </a:rPr>
              <a:t>Questa scelta non era certamente necessaria, ma fu una prova di forza degli Usa , che dopo la morte di </a:t>
            </a:r>
            <a:r>
              <a:rPr lang="it-IT" dirty="0" err="1" smtClean="0">
                <a:solidFill>
                  <a:schemeClr val="bg1"/>
                </a:solidFill>
              </a:rPr>
              <a:t>Roosvelt</a:t>
            </a:r>
            <a:r>
              <a:rPr lang="it-IT" dirty="0" smtClean="0">
                <a:solidFill>
                  <a:schemeClr val="bg1"/>
                </a:solidFill>
              </a:rPr>
              <a:t>, erano rappresentati da Truman.</a:t>
            </a:r>
          </a:p>
          <a:p>
            <a:pPr algn="just"/>
            <a:r>
              <a:rPr lang="it-IT" dirty="0" smtClean="0">
                <a:solidFill>
                  <a:schemeClr val="bg1"/>
                </a:solidFill>
              </a:rPr>
              <a:t>La conferenza di San Francisco nel giugno del 1945,in cui nacque l’ONU, per la prima volta  condannò la guerra, come strumento di risoluzione dei conflitti. </a:t>
            </a:r>
          </a:p>
          <a:p>
            <a:pPr algn="just"/>
            <a:r>
              <a:rPr lang="it-IT" dirty="0" smtClean="0">
                <a:solidFill>
                  <a:schemeClr val="bg1"/>
                </a:solidFill>
              </a:rPr>
              <a:t>Gli accordi di pace lasciarono aperti  alcune questioni : la questione coloniale e quella tedesca.</a:t>
            </a:r>
            <a:endParaRPr lang="it-IT" dirty="0">
              <a:solidFill>
                <a:schemeClr val="bg1"/>
              </a:solidFill>
            </a:endParaRPr>
          </a:p>
        </p:txBody>
      </p:sp>
    </p:spTree>
    <p:extLst>
      <p:ext uri="{BB962C8B-B14F-4D97-AF65-F5344CB8AC3E}">
        <p14:creationId xmlns:p14="http://schemas.microsoft.com/office/powerpoint/2010/main" val="11934834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C000"/>
                </a:solidFill>
              </a:rPr>
              <a:t>Considerazioni finali</a:t>
            </a:r>
            <a:endParaRPr lang="it-IT" dirty="0">
              <a:solidFill>
                <a:srgbClr val="FFC000"/>
              </a:solidFill>
            </a:endParaRPr>
          </a:p>
        </p:txBody>
      </p:sp>
      <p:sp>
        <p:nvSpPr>
          <p:cNvPr id="3" name="Segnaposto contenuto 2"/>
          <p:cNvSpPr>
            <a:spLocks noGrp="1"/>
          </p:cNvSpPr>
          <p:nvPr>
            <p:ph idx="1"/>
          </p:nvPr>
        </p:nvSpPr>
        <p:spPr/>
        <p:txBody>
          <a:bodyPr>
            <a:normAutofit fontScale="85000" lnSpcReduction="10000"/>
          </a:bodyPr>
          <a:lstStyle/>
          <a:p>
            <a:pPr algn="just"/>
            <a:r>
              <a:rPr lang="it-IT" dirty="0" smtClean="0">
                <a:solidFill>
                  <a:schemeClr val="bg1"/>
                </a:solidFill>
              </a:rPr>
              <a:t>Il processo di decolonizzazione in senso politico si è realizzato.   Sono stati sradicati i modelli tradizionali  di villaggio, le tradizionali forme di devozione,  si è creata una nuova mobilità fondata sulla ricchezza. Sono nate nuove diversità.</a:t>
            </a:r>
          </a:p>
          <a:p>
            <a:r>
              <a:rPr lang="it-IT" dirty="0" smtClean="0">
                <a:solidFill>
                  <a:schemeClr val="bg1"/>
                </a:solidFill>
              </a:rPr>
              <a:t>L’emigrazione è un fenomeno oggi molto presente in cui si intrecciano motivi economici, religiosi, politici.</a:t>
            </a:r>
          </a:p>
          <a:p>
            <a:r>
              <a:rPr lang="it-IT" dirty="0" smtClean="0">
                <a:solidFill>
                  <a:schemeClr val="bg1"/>
                </a:solidFill>
              </a:rPr>
              <a:t>La democrazia è rimasta per lo più una etichetta e si è formato un neocolonialismo che mira a sfruttare paesi ricchi di nuove materie prime necessarie alle nuove tecnologie.</a:t>
            </a:r>
            <a:endParaRPr lang="it-IT" dirty="0">
              <a:solidFill>
                <a:schemeClr val="bg1"/>
              </a:solidFill>
            </a:endParaRPr>
          </a:p>
        </p:txBody>
      </p:sp>
    </p:spTree>
    <p:extLst>
      <p:ext uri="{BB962C8B-B14F-4D97-AF65-F5344CB8AC3E}">
        <p14:creationId xmlns:p14="http://schemas.microsoft.com/office/powerpoint/2010/main" val="23840123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404664"/>
            <a:ext cx="7772400" cy="1470025"/>
          </a:xfrm>
        </p:spPr>
        <p:txBody>
          <a:bodyPr>
            <a:normAutofit/>
          </a:bodyPr>
          <a:lstStyle/>
          <a:p>
            <a:r>
              <a:rPr lang="it-IT" dirty="0" smtClean="0">
                <a:solidFill>
                  <a:srgbClr val="FFC000"/>
                </a:solidFill>
              </a:rPr>
              <a:t>Fine della seconda conversazione</a:t>
            </a:r>
            <a:endParaRPr lang="it-IT" dirty="0">
              <a:solidFill>
                <a:srgbClr val="FFC000"/>
              </a:solidFill>
            </a:endParaRPr>
          </a:p>
        </p:txBody>
      </p:sp>
      <p:sp>
        <p:nvSpPr>
          <p:cNvPr id="3" name="Sottotitolo 2"/>
          <p:cNvSpPr>
            <a:spLocks noGrp="1"/>
          </p:cNvSpPr>
          <p:nvPr>
            <p:ph type="subTitle" idx="1"/>
          </p:nvPr>
        </p:nvSpPr>
        <p:spPr>
          <a:xfrm>
            <a:off x="1043608" y="2060848"/>
            <a:ext cx="6688832" cy="1224136"/>
          </a:xfrm>
        </p:spPr>
        <p:txBody>
          <a:bodyPr>
            <a:normAutofit/>
          </a:bodyPr>
          <a:lstStyle/>
          <a:p>
            <a:r>
              <a:rPr lang="it-IT" sz="3600" dirty="0" smtClean="0">
                <a:solidFill>
                  <a:srgbClr val="FFC000"/>
                </a:solidFill>
              </a:rPr>
              <a:t>Imperialismo e decolonizzazione</a:t>
            </a:r>
            <a:endParaRPr lang="it-IT" sz="3600" dirty="0">
              <a:solidFill>
                <a:srgbClr val="FFC000"/>
              </a:solidFill>
            </a:endParaRPr>
          </a:p>
        </p:txBody>
      </p:sp>
      <p:sp>
        <p:nvSpPr>
          <p:cNvPr id="4" name="CasellaDiTesto 3"/>
          <p:cNvSpPr txBox="1"/>
          <p:nvPr/>
        </p:nvSpPr>
        <p:spPr>
          <a:xfrm>
            <a:off x="3491880" y="3534368"/>
            <a:ext cx="1704313" cy="707886"/>
          </a:xfrm>
          <a:prstGeom prst="rect">
            <a:avLst/>
          </a:prstGeom>
          <a:noFill/>
        </p:spPr>
        <p:txBody>
          <a:bodyPr wrap="none" rtlCol="0">
            <a:spAutoFit/>
          </a:bodyPr>
          <a:lstStyle/>
          <a:p>
            <a:r>
              <a:rPr lang="it-IT" sz="4000" dirty="0" smtClean="0">
                <a:solidFill>
                  <a:srgbClr val="FFC000"/>
                </a:solidFill>
              </a:rPr>
              <a:t>GRAZIE</a:t>
            </a:r>
            <a:endParaRPr lang="it-IT" sz="4000" dirty="0">
              <a:solidFill>
                <a:srgbClr val="FFC000"/>
              </a:solidFill>
            </a:endParaRPr>
          </a:p>
        </p:txBody>
      </p:sp>
      <p:sp>
        <p:nvSpPr>
          <p:cNvPr id="5" name="CasellaDiTesto 4"/>
          <p:cNvSpPr txBox="1"/>
          <p:nvPr/>
        </p:nvSpPr>
        <p:spPr>
          <a:xfrm>
            <a:off x="685637" y="5877272"/>
            <a:ext cx="1412566" cy="400110"/>
          </a:xfrm>
          <a:prstGeom prst="rect">
            <a:avLst/>
          </a:prstGeom>
          <a:noFill/>
        </p:spPr>
        <p:txBody>
          <a:bodyPr wrap="none" rtlCol="0">
            <a:spAutoFit/>
          </a:bodyPr>
          <a:lstStyle/>
          <a:p>
            <a:r>
              <a:rPr lang="it-IT" sz="2000" i="1" dirty="0" smtClean="0">
                <a:solidFill>
                  <a:srgbClr val="FFC000"/>
                </a:solidFill>
              </a:rPr>
              <a:t>Corso n.145</a:t>
            </a:r>
            <a:endParaRPr lang="it-IT" sz="2000" i="1" dirty="0">
              <a:solidFill>
                <a:srgbClr val="FFC000"/>
              </a:solidFill>
            </a:endParaRPr>
          </a:p>
        </p:txBody>
      </p:sp>
      <p:sp>
        <p:nvSpPr>
          <p:cNvPr id="6" name="CasellaDiTesto 5"/>
          <p:cNvSpPr txBox="1"/>
          <p:nvPr/>
        </p:nvSpPr>
        <p:spPr>
          <a:xfrm>
            <a:off x="7092280" y="6077327"/>
            <a:ext cx="1833579" cy="400110"/>
          </a:xfrm>
          <a:prstGeom prst="rect">
            <a:avLst/>
          </a:prstGeom>
          <a:noFill/>
        </p:spPr>
        <p:txBody>
          <a:bodyPr wrap="none" rtlCol="0">
            <a:spAutoFit/>
          </a:bodyPr>
          <a:lstStyle/>
          <a:p>
            <a:r>
              <a:rPr lang="it-IT" sz="2000" i="1" dirty="0" smtClean="0">
                <a:solidFill>
                  <a:srgbClr val="FFC000"/>
                </a:solidFill>
              </a:rPr>
              <a:t>Mariella Valenti</a:t>
            </a:r>
            <a:endParaRPr lang="it-IT" sz="2000" i="1" dirty="0">
              <a:solidFill>
                <a:srgbClr val="FFC000"/>
              </a:solidFill>
            </a:endParaRPr>
          </a:p>
        </p:txBody>
      </p:sp>
    </p:spTree>
    <p:extLst>
      <p:ext uri="{BB962C8B-B14F-4D97-AF65-F5344CB8AC3E}">
        <p14:creationId xmlns:p14="http://schemas.microsoft.com/office/powerpoint/2010/main" val="21894234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835696" y="1028067"/>
            <a:ext cx="5676362" cy="707886"/>
          </a:xfrm>
          <a:prstGeom prst="rect">
            <a:avLst/>
          </a:prstGeom>
        </p:spPr>
        <p:txBody>
          <a:bodyPr wrap="none">
            <a:spAutoFit/>
          </a:bodyPr>
          <a:lstStyle/>
          <a:p>
            <a:r>
              <a:rPr lang="it-IT" sz="4000" dirty="0">
                <a:solidFill>
                  <a:srgbClr val="FFC000"/>
                </a:solidFill>
              </a:rPr>
              <a:t>Prospettive del Novecento</a:t>
            </a:r>
          </a:p>
        </p:txBody>
      </p:sp>
      <p:sp>
        <p:nvSpPr>
          <p:cNvPr id="6" name="Rettangolo 5"/>
          <p:cNvSpPr/>
          <p:nvPr/>
        </p:nvSpPr>
        <p:spPr>
          <a:xfrm>
            <a:off x="2271030" y="2402709"/>
            <a:ext cx="5535105" cy="1077218"/>
          </a:xfrm>
          <a:prstGeom prst="rect">
            <a:avLst/>
          </a:prstGeom>
        </p:spPr>
        <p:txBody>
          <a:bodyPr wrap="none">
            <a:spAutoFit/>
          </a:bodyPr>
          <a:lstStyle/>
          <a:p>
            <a:r>
              <a:rPr lang="it-IT" sz="3200" dirty="0" smtClean="0">
                <a:solidFill>
                  <a:srgbClr val="FFC000"/>
                </a:solidFill>
              </a:rPr>
              <a:t>La crisi economica degli anni 70 </a:t>
            </a:r>
          </a:p>
          <a:p>
            <a:r>
              <a:rPr lang="it-IT" sz="3200" dirty="0" smtClean="0">
                <a:solidFill>
                  <a:srgbClr val="FFC000"/>
                </a:solidFill>
              </a:rPr>
              <a:t>ed il suo superamento</a:t>
            </a:r>
            <a:endParaRPr lang="it-IT" sz="3200" dirty="0">
              <a:solidFill>
                <a:srgbClr val="FFC000"/>
              </a:solidFill>
            </a:endParaRPr>
          </a:p>
        </p:txBody>
      </p:sp>
      <p:sp>
        <p:nvSpPr>
          <p:cNvPr id="7" name="CasellaDiTesto 6"/>
          <p:cNvSpPr txBox="1"/>
          <p:nvPr/>
        </p:nvSpPr>
        <p:spPr>
          <a:xfrm>
            <a:off x="2915816" y="4293096"/>
            <a:ext cx="3087320" cy="523220"/>
          </a:xfrm>
          <a:prstGeom prst="rect">
            <a:avLst/>
          </a:prstGeom>
          <a:noFill/>
        </p:spPr>
        <p:txBody>
          <a:bodyPr wrap="none" rtlCol="0">
            <a:spAutoFit/>
          </a:bodyPr>
          <a:lstStyle/>
          <a:p>
            <a:r>
              <a:rPr lang="it-IT" sz="2800" dirty="0" smtClean="0">
                <a:solidFill>
                  <a:srgbClr val="FFC000"/>
                </a:solidFill>
              </a:rPr>
              <a:t>Terza conversazione</a:t>
            </a:r>
            <a:endParaRPr lang="it-IT" sz="2800" dirty="0">
              <a:solidFill>
                <a:srgbClr val="FFC000"/>
              </a:solidFill>
            </a:endParaRPr>
          </a:p>
        </p:txBody>
      </p:sp>
      <p:sp>
        <p:nvSpPr>
          <p:cNvPr id="8" name="Rettangolo 7"/>
          <p:cNvSpPr/>
          <p:nvPr/>
        </p:nvSpPr>
        <p:spPr>
          <a:xfrm>
            <a:off x="636019" y="6093296"/>
            <a:ext cx="1290738" cy="369332"/>
          </a:xfrm>
          <a:prstGeom prst="rect">
            <a:avLst/>
          </a:prstGeom>
        </p:spPr>
        <p:txBody>
          <a:bodyPr wrap="none">
            <a:spAutoFit/>
          </a:bodyPr>
          <a:lstStyle/>
          <a:p>
            <a:r>
              <a:rPr lang="it-IT" i="1" dirty="0" smtClean="0">
                <a:solidFill>
                  <a:srgbClr val="FFC000"/>
                </a:solidFill>
              </a:rPr>
              <a:t>Corso n.145</a:t>
            </a:r>
            <a:endParaRPr lang="it-IT" i="1" dirty="0">
              <a:solidFill>
                <a:srgbClr val="FFC000"/>
              </a:solidFill>
            </a:endParaRPr>
          </a:p>
        </p:txBody>
      </p:sp>
      <p:sp>
        <p:nvSpPr>
          <p:cNvPr id="9" name="Rettangolo 8"/>
          <p:cNvSpPr/>
          <p:nvPr/>
        </p:nvSpPr>
        <p:spPr>
          <a:xfrm>
            <a:off x="6971964" y="6093296"/>
            <a:ext cx="1668342" cy="369332"/>
          </a:xfrm>
          <a:prstGeom prst="rect">
            <a:avLst/>
          </a:prstGeom>
        </p:spPr>
        <p:txBody>
          <a:bodyPr wrap="none">
            <a:spAutoFit/>
          </a:bodyPr>
          <a:lstStyle/>
          <a:p>
            <a:r>
              <a:rPr lang="it-IT" i="1" dirty="0" smtClean="0">
                <a:solidFill>
                  <a:srgbClr val="FFC000"/>
                </a:solidFill>
              </a:rPr>
              <a:t>Mariella Valenti</a:t>
            </a:r>
            <a:endParaRPr lang="it-IT" i="1" dirty="0">
              <a:solidFill>
                <a:srgbClr val="FFC000"/>
              </a:solidFill>
            </a:endParaRPr>
          </a:p>
        </p:txBody>
      </p:sp>
    </p:spTree>
    <p:extLst>
      <p:ext uri="{BB962C8B-B14F-4D97-AF65-F5344CB8AC3E}">
        <p14:creationId xmlns:p14="http://schemas.microsoft.com/office/powerpoint/2010/main" val="25553961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FFC000"/>
                </a:solidFill>
              </a:rPr>
              <a:t>La ripresa economica del dopoguerra</a:t>
            </a:r>
            <a:endParaRPr lang="it-IT" dirty="0">
              <a:solidFill>
                <a:srgbClr val="FFC000"/>
              </a:solidFill>
            </a:endParaRPr>
          </a:p>
        </p:txBody>
      </p:sp>
      <p:sp>
        <p:nvSpPr>
          <p:cNvPr id="3" name="Segnaposto contenuto 2"/>
          <p:cNvSpPr>
            <a:spLocks noGrp="1"/>
          </p:cNvSpPr>
          <p:nvPr>
            <p:ph idx="1"/>
          </p:nvPr>
        </p:nvSpPr>
        <p:spPr>
          <a:xfrm>
            <a:off x="395536" y="1340768"/>
            <a:ext cx="8229600" cy="4525963"/>
          </a:xfrm>
        </p:spPr>
        <p:txBody>
          <a:bodyPr>
            <a:normAutofit fontScale="92500" lnSpcReduction="10000"/>
          </a:bodyPr>
          <a:lstStyle/>
          <a:p>
            <a:endParaRPr lang="it-IT" dirty="0"/>
          </a:p>
          <a:p>
            <a:pPr algn="just"/>
            <a:r>
              <a:rPr lang="it-IT" dirty="0" smtClean="0">
                <a:solidFill>
                  <a:schemeClr val="bg1"/>
                </a:solidFill>
              </a:rPr>
              <a:t>Gli anni 1950-70 sono considerati gli anni d’oro del 1900 a livello mondiale anche se i protagonisti non se ne accorsero affatto o solo più tardi.  Soprattutto per coloro che avevano vissuto la guerra era difficile rendersi conto che il tempo delle privazioni era finito e che si apriva una nuova era caratterizzata da un liberalismo economico e una democrazia sociale con aspetti non secondari ripresi dall’economia sovietica.</a:t>
            </a:r>
            <a:endParaRPr lang="it-IT" dirty="0"/>
          </a:p>
        </p:txBody>
      </p:sp>
    </p:spTree>
    <p:extLst>
      <p:ext uri="{BB962C8B-B14F-4D97-AF65-F5344CB8AC3E}">
        <p14:creationId xmlns:p14="http://schemas.microsoft.com/office/powerpoint/2010/main" val="10325296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658766"/>
            <a:ext cx="4624655" cy="6079495"/>
          </a:xfrm>
          <a:prstGeom prst="rect">
            <a:avLst/>
          </a:prstGeom>
        </p:spPr>
      </p:pic>
      <p:sp>
        <p:nvSpPr>
          <p:cNvPr id="2" name="CasellaDiTesto 1"/>
          <p:cNvSpPr txBox="1"/>
          <p:nvPr/>
        </p:nvSpPr>
        <p:spPr>
          <a:xfrm>
            <a:off x="611560" y="1052736"/>
            <a:ext cx="3470437" cy="707886"/>
          </a:xfrm>
          <a:prstGeom prst="rect">
            <a:avLst/>
          </a:prstGeom>
          <a:noFill/>
        </p:spPr>
        <p:txBody>
          <a:bodyPr wrap="none" rtlCol="0">
            <a:spAutoFit/>
          </a:bodyPr>
          <a:lstStyle/>
          <a:p>
            <a:r>
              <a:rPr lang="it-IT" sz="4000" dirty="0" smtClean="0">
                <a:solidFill>
                  <a:srgbClr val="FFC000"/>
                </a:solidFill>
              </a:rPr>
              <a:t>La ricostruzione</a:t>
            </a:r>
            <a:endParaRPr lang="it-IT" sz="4000" dirty="0">
              <a:solidFill>
                <a:srgbClr val="FFC000"/>
              </a:solidFill>
            </a:endParaRPr>
          </a:p>
        </p:txBody>
      </p:sp>
      <p:sp>
        <p:nvSpPr>
          <p:cNvPr id="3" name="CasellaDiTesto 2"/>
          <p:cNvSpPr txBox="1"/>
          <p:nvPr/>
        </p:nvSpPr>
        <p:spPr>
          <a:xfrm>
            <a:off x="107504" y="2532639"/>
            <a:ext cx="4078617" cy="523220"/>
          </a:xfrm>
          <a:prstGeom prst="rect">
            <a:avLst/>
          </a:prstGeom>
          <a:noFill/>
        </p:spPr>
        <p:txBody>
          <a:bodyPr wrap="none" rtlCol="0">
            <a:spAutoFit/>
          </a:bodyPr>
          <a:lstStyle/>
          <a:p>
            <a:r>
              <a:rPr lang="it-IT" sz="2800" dirty="0" smtClean="0">
                <a:solidFill>
                  <a:srgbClr val="FFC000"/>
                </a:solidFill>
              </a:rPr>
              <a:t>Gli aiuti del piano Marshall</a:t>
            </a:r>
            <a:endParaRPr lang="it-IT" sz="2800" dirty="0">
              <a:solidFill>
                <a:srgbClr val="FFC000"/>
              </a:solidFill>
            </a:endParaRPr>
          </a:p>
        </p:txBody>
      </p:sp>
      <p:sp>
        <p:nvSpPr>
          <p:cNvPr id="5" name="CasellaDiTesto 4"/>
          <p:cNvSpPr txBox="1"/>
          <p:nvPr/>
        </p:nvSpPr>
        <p:spPr>
          <a:xfrm>
            <a:off x="395536" y="4149080"/>
            <a:ext cx="3637406" cy="400110"/>
          </a:xfrm>
          <a:prstGeom prst="rect">
            <a:avLst/>
          </a:prstGeom>
          <a:noFill/>
        </p:spPr>
        <p:txBody>
          <a:bodyPr wrap="none" rtlCol="0">
            <a:spAutoFit/>
          </a:bodyPr>
          <a:lstStyle/>
          <a:p>
            <a:r>
              <a:rPr lang="it-IT" sz="2000" dirty="0" smtClean="0">
                <a:solidFill>
                  <a:srgbClr val="FFC000"/>
                </a:solidFill>
              </a:rPr>
              <a:t>Estate 1947   Conferenza di Parigi</a:t>
            </a:r>
            <a:endParaRPr lang="it-IT" sz="2000" dirty="0">
              <a:solidFill>
                <a:srgbClr val="FFC000"/>
              </a:solidFill>
            </a:endParaRPr>
          </a:p>
        </p:txBody>
      </p:sp>
    </p:spTree>
    <p:extLst>
      <p:ext uri="{BB962C8B-B14F-4D97-AF65-F5344CB8AC3E}">
        <p14:creationId xmlns:p14="http://schemas.microsoft.com/office/powerpoint/2010/main" val="13771132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836712"/>
            <a:ext cx="4229234" cy="5733256"/>
          </a:xfrm>
          <a:prstGeom prst="rect">
            <a:avLst/>
          </a:prstGeom>
        </p:spPr>
      </p:pic>
      <p:sp>
        <p:nvSpPr>
          <p:cNvPr id="3" name="CasellaDiTesto 2"/>
          <p:cNvSpPr txBox="1"/>
          <p:nvPr/>
        </p:nvSpPr>
        <p:spPr>
          <a:xfrm>
            <a:off x="5436096" y="1700808"/>
            <a:ext cx="3470437" cy="707886"/>
          </a:xfrm>
          <a:prstGeom prst="rect">
            <a:avLst/>
          </a:prstGeom>
          <a:noFill/>
        </p:spPr>
        <p:txBody>
          <a:bodyPr wrap="none" rtlCol="0">
            <a:spAutoFit/>
          </a:bodyPr>
          <a:lstStyle/>
          <a:p>
            <a:r>
              <a:rPr lang="it-IT" sz="4000" dirty="0" smtClean="0">
                <a:solidFill>
                  <a:srgbClr val="FFC000"/>
                </a:solidFill>
              </a:rPr>
              <a:t>La ricostruzione</a:t>
            </a:r>
            <a:endParaRPr lang="it-IT" sz="4000" dirty="0">
              <a:solidFill>
                <a:srgbClr val="FFC000"/>
              </a:solidFill>
            </a:endParaRPr>
          </a:p>
        </p:txBody>
      </p:sp>
      <p:sp>
        <p:nvSpPr>
          <p:cNvPr id="4" name="CasellaDiTesto 3"/>
          <p:cNvSpPr txBox="1"/>
          <p:nvPr/>
        </p:nvSpPr>
        <p:spPr>
          <a:xfrm>
            <a:off x="5148064" y="3284984"/>
            <a:ext cx="4014240" cy="830997"/>
          </a:xfrm>
          <a:prstGeom prst="rect">
            <a:avLst/>
          </a:prstGeom>
          <a:noFill/>
        </p:spPr>
        <p:txBody>
          <a:bodyPr wrap="none" rtlCol="0">
            <a:spAutoFit/>
          </a:bodyPr>
          <a:lstStyle/>
          <a:p>
            <a:r>
              <a:rPr lang="it-IT" sz="2400" dirty="0" smtClean="0">
                <a:solidFill>
                  <a:srgbClr val="FFC000"/>
                </a:solidFill>
              </a:rPr>
              <a:t>16 paesi fruirono del piano </a:t>
            </a:r>
          </a:p>
          <a:p>
            <a:r>
              <a:rPr lang="it-IT" sz="2400" dirty="0" smtClean="0">
                <a:solidFill>
                  <a:srgbClr val="FFC000"/>
                </a:solidFill>
              </a:rPr>
              <a:t>di 14 milioni di dollari in 4 anni</a:t>
            </a:r>
            <a:endParaRPr lang="it-IT" sz="2400" dirty="0">
              <a:solidFill>
                <a:srgbClr val="FFC000"/>
              </a:solidFill>
            </a:endParaRPr>
          </a:p>
        </p:txBody>
      </p:sp>
      <p:sp>
        <p:nvSpPr>
          <p:cNvPr id="5" name="CasellaDiTesto 4"/>
          <p:cNvSpPr txBox="1"/>
          <p:nvPr/>
        </p:nvSpPr>
        <p:spPr>
          <a:xfrm>
            <a:off x="5292080" y="4725144"/>
            <a:ext cx="2580706" cy="646331"/>
          </a:xfrm>
          <a:prstGeom prst="rect">
            <a:avLst/>
          </a:prstGeom>
          <a:noFill/>
        </p:spPr>
        <p:txBody>
          <a:bodyPr wrap="none" rtlCol="0">
            <a:spAutoFit/>
          </a:bodyPr>
          <a:lstStyle/>
          <a:p>
            <a:r>
              <a:rPr lang="it-IT" dirty="0" smtClean="0">
                <a:solidFill>
                  <a:srgbClr val="FFC000"/>
                </a:solidFill>
              </a:rPr>
              <a:t>Furono rifiutati dall’URSS </a:t>
            </a:r>
          </a:p>
          <a:p>
            <a:r>
              <a:rPr lang="it-IT" dirty="0" smtClean="0">
                <a:solidFill>
                  <a:srgbClr val="FFC000"/>
                </a:solidFill>
              </a:rPr>
              <a:t>e dai paesi satelliti</a:t>
            </a:r>
            <a:endParaRPr lang="it-IT" dirty="0">
              <a:solidFill>
                <a:srgbClr val="FFC000"/>
              </a:solidFill>
            </a:endParaRPr>
          </a:p>
        </p:txBody>
      </p:sp>
    </p:spTree>
    <p:extLst>
      <p:ext uri="{BB962C8B-B14F-4D97-AF65-F5344CB8AC3E}">
        <p14:creationId xmlns:p14="http://schemas.microsoft.com/office/powerpoint/2010/main" val="30208420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FFC000"/>
                </a:solidFill>
              </a:rPr>
              <a:t>La ripresa economica del dopoguerra</a:t>
            </a:r>
            <a:endParaRPr lang="it-IT" dirty="0">
              <a:solidFill>
                <a:srgbClr val="FFC000"/>
              </a:solidFill>
            </a:endParaRPr>
          </a:p>
        </p:txBody>
      </p:sp>
      <p:sp>
        <p:nvSpPr>
          <p:cNvPr id="3" name="Segnaposto contenuto 2"/>
          <p:cNvSpPr>
            <a:spLocks noGrp="1"/>
          </p:cNvSpPr>
          <p:nvPr>
            <p:ph idx="1"/>
          </p:nvPr>
        </p:nvSpPr>
        <p:spPr/>
        <p:txBody>
          <a:bodyPr>
            <a:normAutofit fontScale="92500" lnSpcReduction="20000"/>
          </a:bodyPr>
          <a:lstStyle/>
          <a:p>
            <a:pPr algn="just"/>
            <a:r>
              <a:rPr lang="it-IT" dirty="0" smtClean="0">
                <a:solidFill>
                  <a:schemeClr val="bg1"/>
                </a:solidFill>
              </a:rPr>
              <a:t>L’economia mista( collaborazione fra pubblico e privato) si accompagnava alla creazione del Welfare: lo stato del benessere.  Lo stato si faceva carico dei suoi cittadini provvedendo gratuitamente alle loro necessità scolastiche sanitarie, assicurative.</a:t>
            </a:r>
          </a:p>
          <a:p>
            <a:pPr algn="just"/>
            <a:r>
              <a:rPr lang="it-IT" dirty="0" smtClean="0">
                <a:solidFill>
                  <a:schemeClr val="bg1"/>
                </a:solidFill>
              </a:rPr>
              <a:t>Gli interventi degli stati potevano essere diversi,  ma il principio era lo stesso: una istituzionalizzazione della solidarietà attraverso la creazione  di servizi e non attraverso distribuzione di danaro.</a:t>
            </a:r>
            <a:endParaRPr lang="it-IT" dirty="0">
              <a:solidFill>
                <a:schemeClr val="bg1"/>
              </a:solidFill>
            </a:endParaRPr>
          </a:p>
        </p:txBody>
      </p:sp>
    </p:spTree>
    <p:extLst>
      <p:ext uri="{BB962C8B-B14F-4D97-AF65-F5344CB8AC3E}">
        <p14:creationId xmlns:p14="http://schemas.microsoft.com/office/powerpoint/2010/main" val="24754457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831" y="1196752"/>
            <a:ext cx="5915827" cy="3532594"/>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941168"/>
            <a:ext cx="3352800" cy="1676400"/>
          </a:xfrm>
          <a:prstGeom prst="rect">
            <a:avLst/>
          </a:prstGeom>
        </p:spPr>
      </p:pic>
      <p:sp>
        <p:nvSpPr>
          <p:cNvPr id="6" name="CasellaDiTesto 5"/>
          <p:cNvSpPr txBox="1"/>
          <p:nvPr/>
        </p:nvSpPr>
        <p:spPr>
          <a:xfrm>
            <a:off x="611560" y="548680"/>
            <a:ext cx="4239687" cy="584775"/>
          </a:xfrm>
          <a:prstGeom prst="rect">
            <a:avLst/>
          </a:prstGeom>
          <a:noFill/>
        </p:spPr>
        <p:txBody>
          <a:bodyPr wrap="none" rtlCol="0">
            <a:spAutoFit/>
          </a:bodyPr>
          <a:lstStyle/>
          <a:p>
            <a:r>
              <a:rPr lang="it-IT" sz="3200" dirty="0" smtClean="0">
                <a:solidFill>
                  <a:srgbClr val="FFC000"/>
                </a:solidFill>
              </a:rPr>
              <a:t>Lo stato della solidarietà</a:t>
            </a:r>
            <a:endParaRPr lang="it-IT" sz="3200" dirty="0">
              <a:solidFill>
                <a:srgbClr val="FFC000"/>
              </a:solidFill>
            </a:endParaRPr>
          </a:p>
        </p:txBody>
      </p:sp>
    </p:spTree>
    <p:extLst>
      <p:ext uri="{BB962C8B-B14F-4D97-AF65-F5344CB8AC3E}">
        <p14:creationId xmlns:p14="http://schemas.microsoft.com/office/powerpoint/2010/main" val="672608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C000"/>
                </a:solidFill>
              </a:rPr>
              <a:t>La crisi degli anni ‘70</a:t>
            </a:r>
            <a:endParaRPr lang="it-IT" dirty="0">
              <a:solidFill>
                <a:srgbClr val="FFC000"/>
              </a:solidFill>
            </a:endParaRPr>
          </a:p>
        </p:txBody>
      </p:sp>
      <p:sp>
        <p:nvSpPr>
          <p:cNvPr id="3" name="Segnaposto contenuto 2"/>
          <p:cNvSpPr>
            <a:spLocks noGrp="1"/>
          </p:cNvSpPr>
          <p:nvPr>
            <p:ph idx="1"/>
          </p:nvPr>
        </p:nvSpPr>
        <p:spPr/>
        <p:txBody>
          <a:bodyPr>
            <a:normAutofit fontScale="92500" lnSpcReduction="20000"/>
          </a:bodyPr>
          <a:lstStyle/>
          <a:p>
            <a:pPr marL="0" indent="0" algn="just">
              <a:buNone/>
            </a:pPr>
            <a:r>
              <a:rPr lang="it-IT" dirty="0" smtClean="0">
                <a:solidFill>
                  <a:schemeClr val="bg1"/>
                </a:solidFill>
              </a:rPr>
              <a:t>Negli anni ’70 il clima cambia totalmente ,si delinea una crisi strutturale in cui si intrecciano questioni economiche, politiche e di varia natura:</a:t>
            </a:r>
          </a:p>
          <a:p>
            <a:pPr algn="just"/>
            <a:r>
              <a:rPr lang="it-IT" dirty="0" smtClean="0">
                <a:solidFill>
                  <a:schemeClr val="bg1"/>
                </a:solidFill>
              </a:rPr>
              <a:t>Aumento dei prezzi per la crisi energetica.</a:t>
            </a:r>
          </a:p>
          <a:p>
            <a:pPr algn="just"/>
            <a:r>
              <a:rPr lang="it-IT" dirty="0" smtClean="0">
                <a:solidFill>
                  <a:schemeClr val="bg1"/>
                </a:solidFill>
              </a:rPr>
              <a:t>Inflazione del dollaro.</a:t>
            </a:r>
          </a:p>
          <a:p>
            <a:pPr algn="just"/>
            <a:r>
              <a:rPr lang="it-IT" dirty="0" smtClean="0">
                <a:solidFill>
                  <a:schemeClr val="bg1"/>
                </a:solidFill>
              </a:rPr>
              <a:t>Sovrapproduzione.</a:t>
            </a:r>
          </a:p>
          <a:p>
            <a:pPr marL="0" indent="0" algn="just">
              <a:buNone/>
            </a:pPr>
            <a:r>
              <a:rPr lang="it-IT" dirty="0" smtClean="0">
                <a:solidFill>
                  <a:schemeClr val="bg1"/>
                </a:solidFill>
              </a:rPr>
              <a:t>La crisi è un intreccio nuovo di stagnazione e di inflazione(stagflazione), disoccupazione durata un decennio. Questa crisi colpi non solo i paesi capitalisti, ma anche quelli socialisti</a:t>
            </a:r>
          </a:p>
          <a:p>
            <a:pPr algn="just"/>
            <a:endParaRPr lang="it-IT" dirty="0">
              <a:solidFill>
                <a:schemeClr val="bg1"/>
              </a:solidFill>
            </a:endParaRPr>
          </a:p>
        </p:txBody>
      </p:sp>
    </p:spTree>
    <p:extLst>
      <p:ext uri="{BB962C8B-B14F-4D97-AF65-F5344CB8AC3E}">
        <p14:creationId xmlns:p14="http://schemas.microsoft.com/office/powerpoint/2010/main" val="20400966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572" y="3861048"/>
            <a:ext cx="4137925" cy="2448272"/>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4020472"/>
            <a:ext cx="3875340" cy="2664296"/>
          </a:xfrm>
          <a:prstGeom prst="rect">
            <a:avLst/>
          </a:prstGeom>
        </p:spPr>
      </p:pic>
      <p:sp>
        <p:nvSpPr>
          <p:cNvPr id="6" name="CasellaDiTesto 5"/>
          <p:cNvSpPr txBox="1"/>
          <p:nvPr/>
        </p:nvSpPr>
        <p:spPr>
          <a:xfrm>
            <a:off x="971600" y="764704"/>
            <a:ext cx="3592650" cy="646331"/>
          </a:xfrm>
          <a:prstGeom prst="rect">
            <a:avLst/>
          </a:prstGeom>
          <a:noFill/>
        </p:spPr>
        <p:txBody>
          <a:bodyPr wrap="none" rtlCol="0">
            <a:spAutoFit/>
          </a:bodyPr>
          <a:lstStyle/>
          <a:p>
            <a:r>
              <a:rPr lang="it-IT" sz="3600" dirty="0" smtClean="0">
                <a:solidFill>
                  <a:srgbClr val="FFC000"/>
                </a:solidFill>
              </a:rPr>
              <a:t>Crisi degli anni ‘70</a:t>
            </a:r>
            <a:endParaRPr lang="it-IT" sz="3600" dirty="0">
              <a:solidFill>
                <a:srgbClr val="FFC000"/>
              </a:solidFill>
            </a:endParaRPr>
          </a:p>
        </p:txBody>
      </p:sp>
      <p:sp>
        <p:nvSpPr>
          <p:cNvPr id="7" name="CasellaDiTesto 6"/>
          <p:cNvSpPr txBox="1"/>
          <p:nvPr/>
        </p:nvSpPr>
        <p:spPr>
          <a:xfrm>
            <a:off x="2545534" y="2060848"/>
            <a:ext cx="5419689" cy="584775"/>
          </a:xfrm>
          <a:prstGeom prst="rect">
            <a:avLst/>
          </a:prstGeom>
          <a:noFill/>
        </p:spPr>
        <p:txBody>
          <a:bodyPr wrap="none" rtlCol="0">
            <a:spAutoFit/>
          </a:bodyPr>
          <a:lstStyle/>
          <a:p>
            <a:r>
              <a:rPr lang="it-IT" sz="3200" dirty="0" smtClean="0">
                <a:solidFill>
                  <a:srgbClr val="FFC000"/>
                </a:solidFill>
              </a:rPr>
              <a:t>Aumento dei prezzi del petrolio</a:t>
            </a:r>
            <a:endParaRPr lang="it-IT" sz="3200" dirty="0">
              <a:solidFill>
                <a:srgbClr val="FFC000"/>
              </a:solidFill>
            </a:endParaRPr>
          </a:p>
        </p:txBody>
      </p:sp>
    </p:spTree>
    <p:extLst>
      <p:ext uri="{BB962C8B-B14F-4D97-AF65-F5344CB8AC3E}">
        <p14:creationId xmlns:p14="http://schemas.microsoft.com/office/powerpoint/2010/main" val="3799973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2276872"/>
            <a:ext cx="6172200" cy="3703320"/>
          </a:xfrm>
          <a:prstGeom prst="rect">
            <a:avLst/>
          </a:prstGeom>
        </p:spPr>
      </p:pic>
      <p:sp>
        <p:nvSpPr>
          <p:cNvPr id="5" name="CasellaDiTesto 4"/>
          <p:cNvSpPr txBox="1"/>
          <p:nvPr/>
        </p:nvSpPr>
        <p:spPr>
          <a:xfrm>
            <a:off x="1619672" y="764704"/>
            <a:ext cx="5544616" cy="461665"/>
          </a:xfrm>
          <a:prstGeom prst="rect">
            <a:avLst/>
          </a:prstGeom>
          <a:noFill/>
        </p:spPr>
        <p:txBody>
          <a:bodyPr wrap="square" rtlCol="0">
            <a:spAutoFit/>
          </a:bodyPr>
          <a:lstStyle/>
          <a:p>
            <a:r>
              <a:rPr lang="it-IT" sz="2400" dirty="0" smtClean="0">
                <a:solidFill>
                  <a:srgbClr val="FFC000"/>
                </a:solidFill>
              </a:rPr>
              <a:t>I protagonisti dell’ incontro di Potsdam</a:t>
            </a:r>
            <a:endParaRPr lang="it-IT" sz="2400" dirty="0">
              <a:solidFill>
                <a:srgbClr val="FFC000"/>
              </a:solidFill>
            </a:endParaRPr>
          </a:p>
        </p:txBody>
      </p:sp>
      <p:sp>
        <p:nvSpPr>
          <p:cNvPr id="6" name="CasellaDiTesto 5"/>
          <p:cNvSpPr txBox="1"/>
          <p:nvPr/>
        </p:nvSpPr>
        <p:spPr>
          <a:xfrm>
            <a:off x="2954621" y="1563248"/>
            <a:ext cx="3533531" cy="523220"/>
          </a:xfrm>
          <a:prstGeom prst="rect">
            <a:avLst/>
          </a:prstGeom>
          <a:noFill/>
        </p:spPr>
        <p:txBody>
          <a:bodyPr wrap="none" rtlCol="0">
            <a:spAutoFit/>
          </a:bodyPr>
          <a:lstStyle/>
          <a:p>
            <a:r>
              <a:rPr lang="it-IT" sz="2800" dirty="0" smtClean="0">
                <a:solidFill>
                  <a:srgbClr val="FFC000"/>
                </a:solidFill>
              </a:rPr>
              <a:t>Stalin, Truman, </a:t>
            </a:r>
            <a:r>
              <a:rPr lang="it-IT" sz="2800" dirty="0" err="1" smtClean="0">
                <a:solidFill>
                  <a:srgbClr val="FFC000"/>
                </a:solidFill>
              </a:rPr>
              <a:t>Churcill</a:t>
            </a:r>
            <a:endParaRPr lang="it-IT" sz="2800" dirty="0">
              <a:solidFill>
                <a:srgbClr val="FFC000"/>
              </a:solidFill>
            </a:endParaRPr>
          </a:p>
        </p:txBody>
      </p:sp>
    </p:spTree>
    <p:extLst>
      <p:ext uri="{BB962C8B-B14F-4D97-AF65-F5344CB8AC3E}">
        <p14:creationId xmlns:p14="http://schemas.microsoft.com/office/powerpoint/2010/main" val="22346043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2132856"/>
            <a:ext cx="6168886" cy="4536504"/>
          </a:xfrm>
          <a:prstGeom prst="rect">
            <a:avLst/>
          </a:prstGeom>
        </p:spPr>
      </p:pic>
      <p:sp>
        <p:nvSpPr>
          <p:cNvPr id="3" name="CasellaDiTesto 2"/>
          <p:cNvSpPr txBox="1"/>
          <p:nvPr/>
        </p:nvSpPr>
        <p:spPr>
          <a:xfrm>
            <a:off x="611560" y="548680"/>
            <a:ext cx="7527317" cy="1077218"/>
          </a:xfrm>
          <a:prstGeom prst="rect">
            <a:avLst/>
          </a:prstGeom>
          <a:noFill/>
        </p:spPr>
        <p:txBody>
          <a:bodyPr wrap="none" rtlCol="0">
            <a:spAutoFit/>
          </a:bodyPr>
          <a:lstStyle/>
          <a:p>
            <a:r>
              <a:rPr lang="it-IT" sz="3200" dirty="0" smtClean="0">
                <a:solidFill>
                  <a:srgbClr val="FFC000"/>
                </a:solidFill>
              </a:rPr>
              <a:t>Inflazione del dollaro</a:t>
            </a:r>
          </a:p>
          <a:p>
            <a:r>
              <a:rPr lang="it-IT" sz="3200" dirty="0" smtClean="0">
                <a:solidFill>
                  <a:srgbClr val="FFC000"/>
                </a:solidFill>
              </a:rPr>
              <a:t> Nixon: agosto 1971 dollaro sganciato all’oro</a:t>
            </a:r>
            <a:endParaRPr lang="it-IT" sz="3200" dirty="0">
              <a:solidFill>
                <a:srgbClr val="FFC000"/>
              </a:solidFill>
            </a:endParaRPr>
          </a:p>
        </p:txBody>
      </p:sp>
    </p:spTree>
    <p:extLst>
      <p:ext uri="{BB962C8B-B14F-4D97-AF65-F5344CB8AC3E}">
        <p14:creationId xmlns:p14="http://schemas.microsoft.com/office/powerpoint/2010/main" val="755161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C000"/>
                </a:solidFill>
              </a:rPr>
              <a:t>La ripresa degli anni ‘80</a:t>
            </a:r>
            <a:endParaRPr lang="it-IT" dirty="0">
              <a:solidFill>
                <a:srgbClr val="FFC000"/>
              </a:solidFill>
            </a:endParaRPr>
          </a:p>
        </p:txBody>
      </p:sp>
      <p:sp>
        <p:nvSpPr>
          <p:cNvPr id="3" name="Segnaposto contenuto 2"/>
          <p:cNvSpPr>
            <a:spLocks noGrp="1"/>
          </p:cNvSpPr>
          <p:nvPr>
            <p:ph idx="1"/>
          </p:nvPr>
        </p:nvSpPr>
        <p:spPr/>
        <p:txBody>
          <a:bodyPr>
            <a:normAutofit lnSpcReduction="10000"/>
          </a:bodyPr>
          <a:lstStyle/>
          <a:p>
            <a:pPr marL="0" indent="0" algn="just">
              <a:buNone/>
            </a:pPr>
            <a:r>
              <a:rPr lang="it-IT" dirty="0" smtClean="0">
                <a:solidFill>
                  <a:schemeClr val="bg1"/>
                </a:solidFill>
              </a:rPr>
              <a:t>Alla fine degli anni ‘70 si avvia lentamente una ripresa, una crescita intensa pur con la presenza di rischi dovuti alla instabilità dei cambi, a brusche oscillazioni dei mercati azionari e al permanere  di squilibri strutturali.</a:t>
            </a:r>
          </a:p>
          <a:p>
            <a:pPr marL="0" indent="0" algn="just">
              <a:buNone/>
            </a:pPr>
            <a:r>
              <a:rPr lang="it-IT" dirty="0" smtClean="0">
                <a:solidFill>
                  <a:schemeClr val="bg1"/>
                </a:solidFill>
              </a:rPr>
              <a:t>Dietro alla ripresa si intravedevano:</a:t>
            </a:r>
          </a:p>
          <a:p>
            <a:pPr algn="just"/>
            <a:r>
              <a:rPr lang="it-IT" dirty="0" smtClean="0">
                <a:solidFill>
                  <a:schemeClr val="bg1"/>
                </a:solidFill>
              </a:rPr>
              <a:t>La nascita di nuove tecnologie</a:t>
            </a:r>
          </a:p>
          <a:p>
            <a:pPr algn="just"/>
            <a:r>
              <a:rPr lang="it-IT" dirty="0" smtClean="0">
                <a:solidFill>
                  <a:schemeClr val="bg1"/>
                </a:solidFill>
              </a:rPr>
              <a:t>Il ripensamento su Welfare</a:t>
            </a:r>
          </a:p>
          <a:p>
            <a:pPr algn="just"/>
            <a:r>
              <a:rPr lang="it-IT" dirty="0" smtClean="0">
                <a:solidFill>
                  <a:schemeClr val="bg1"/>
                </a:solidFill>
              </a:rPr>
              <a:t>Flessione dei prezzi del petrolio</a:t>
            </a:r>
            <a:endParaRPr lang="it-IT" dirty="0">
              <a:solidFill>
                <a:schemeClr val="bg1"/>
              </a:solidFill>
            </a:endParaRPr>
          </a:p>
        </p:txBody>
      </p:sp>
    </p:spTree>
    <p:extLst>
      <p:ext uri="{BB962C8B-B14F-4D97-AF65-F5344CB8AC3E}">
        <p14:creationId xmlns:p14="http://schemas.microsoft.com/office/powerpoint/2010/main" val="14772240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C000"/>
                </a:solidFill>
              </a:rPr>
              <a:t>La ripresa degli anni ‘80</a:t>
            </a:r>
            <a:endParaRPr lang="it-IT" dirty="0"/>
          </a:p>
        </p:txBody>
      </p:sp>
      <p:sp>
        <p:nvSpPr>
          <p:cNvPr id="3" name="Segnaposto contenuto 2"/>
          <p:cNvSpPr>
            <a:spLocks noGrp="1"/>
          </p:cNvSpPr>
          <p:nvPr>
            <p:ph idx="1"/>
          </p:nvPr>
        </p:nvSpPr>
        <p:spPr/>
        <p:txBody>
          <a:bodyPr/>
          <a:lstStyle/>
          <a:p>
            <a:pPr marL="0" indent="0" algn="just">
              <a:buNone/>
            </a:pPr>
            <a:r>
              <a:rPr lang="it-IT" dirty="0" smtClean="0">
                <a:solidFill>
                  <a:schemeClr val="bg1"/>
                </a:solidFill>
              </a:rPr>
              <a:t>Le trasformazioni sono  significative:</a:t>
            </a:r>
          </a:p>
          <a:p>
            <a:pPr algn="just"/>
            <a:r>
              <a:rPr lang="it-IT" dirty="0" smtClean="0">
                <a:solidFill>
                  <a:schemeClr val="bg1"/>
                </a:solidFill>
              </a:rPr>
              <a:t>nuova organizzazione produttiva: dal fordismo al </a:t>
            </a:r>
            <a:r>
              <a:rPr lang="it-IT" dirty="0" err="1" smtClean="0">
                <a:solidFill>
                  <a:schemeClr val="bg1"/>
                </a:solidFill>
              </a:rPr>
              <a:t>toyotismo</a:t>
            </a:r>
            <a:endParaRPr lang="it-IT" dirty="0" smtClean="0">
              <a:solidFill>
                <a:schemeClr val="bg1"/>
              </a:solidFill>
            </a:endParaRPr>
          </a:p>
          <a:p>
            <a:pPr algn="just"/>
            <a:r>
              <a:rPr lang="it-IT" dirty="0" smtClean="0">
                <a:solidFill>
                  <a:schemeClr val="bg1"/>
                </a:solidFill>
              </a:rPr>
              <a:t>Nuovi prodotti sul mercato: informatica</a:t>
            </a:r>
          </a:p>
          <a:p>
            <a:pPr algn="just"/>
            <a:r>
              <a:rPr lang="it-IT" dirty="0" smtClean="0">
                <a:solidFill>
                  <a:schemeClr val="bg1"/>
                </a:solidFill>
              </a:rPr>
              <a:t>Il terziario diventa trainante</a:t>
            </a:r>
          </a:p>
          <a:p>
            <a:pPr algn="just"/>
            <a:r>
              <a:rPr lang="it-IT" dirty="0" smtClean="0">
                <a:solidFill>
                  <a:schemeClr val="bg1"/>
                </a:solidFill>
              </a:rPr>
              <a:t>Nuova rete di imprese non più gerarchica, ma creazione di </a:t>
            </a:r>
            <a:r>
              <a:rPr lang="it-IT" dirty="0" err="1" smtClean="0">
                <a:solidFill>
                  <a:schemeClr val="bg1"/>
                </a:solidFill>
              </a:rPr>
              <a:t>patnership</a:t>
            </a:r>
            <a:r>
              <a:rPr lang="it-IT" dirty="0" smtClean="0">
                <a:solidFill>
                  <a:schemeClr val="bg1"/>
                </a:solidFill>
              </a:rPr>
              <a:t> con le aziende dei paesi di nuova industrializzazione.</a:t>
            </a:r>
            <a:endParaRPr lang="it-IT" dirty="0">
              <a:solidFill>
                <a:schemeClr val="bg1"/>
              </a:solidFill>
            </a:endParaRPr>
          </a:p>
        </p:txBody>
      </p:sp>
    </p:spTree>
    <p:extLst>
      <p:ext uri="{BB962C8B-B14F-4D97-AF65-F5344CB8AC3E}">
        <p14:creationId xmlns:p14="http://schemas.microsoft.com/office/powerpoint/2010/main" val="11436019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516275"/>
            <a:ext cx="6102424" cy="5227743"/>
          </a:xfrm>
          <a:prstGeom prst="rect">
            <a:avLst/>
          </a:prstGeom>
        </p:spPr>
      </p:pic>
      <p:sp>
        <p:nvSpPr>
          <p:cNvPr id="5" name="CasellaDiTesto 4"/>
          <p:cNvSpPr txBox="1"/>
          <p:nvPr/>
        </p:nvSpPr>
        <p:spPr>
          <a:xfrm>
            <a:off x="323528" y="332656"/>
            <a:ext cx="8128444" cy="954107"/>
          </a:xfrm>
          <a:prstGeom prst="rect">
            <a:avLst/>
          </a:prstGeom>
          <a:noFill/>
        </p:spPr>
        <p:txBody>
          <a:bodyPr wrap="none" rtlCol="0">
            <a:spAutoFit/>
          </a:bodyPr>
          <a:lstStyle/>
          <a:p>
            <a:r>
              <a:rPr lang="it-IT" sz="2800" dirty="0" smtClean="0">
                <a:solidFill>
                  <a:srgbClr val="FFC000"/>
                </a:solidFill>
              </a:rPr>
              <a:t>Strutture produttive più piccole </a:t>
            </a:r>
          </a:p>
          <a:p>
            <a:r>
              <a:rPr lang="it-IT" sz="2800" dirty="0" smtClean="0">
                <a:solidFill>
                  <a:srgbClr val="FFC000"/>
                </a:solidFill>
              </a:rPr>
              <a:t>attente all’impatto ambientale e a i consumi energetici</a:t>
            </a:r>
            <a:endParaRPr lang="it-IT" sz="2800" dirty="0">
              <a:solidFill>
                <a:srgbClr val="FFC000"/>
              </a:solidFill>
            </a:endParaRPr>
          </a:p>
        </p:txBody>
      </p:sp>
    </p:spTree>
    <p:extLst>
      <p:ext uri="{BB962C8B-B14F-4D97-AF65-F5344CB8AC3E}">
        <p14:creationId xmlns:p14="http://schemas.microsoft.com/office/powerpoint/2010/main" val="29804302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060848"/>
            <a:ext cx="6726324" cy="4484216"/>
          </a:xfrm>
          <a:prstGeom prst="rect">
            <a:avLst/>
          </a:prstGeom>
        </p:spPr>
      </p:pic>
      <p:sp>
        <p:nvSpPr>
          <p:cNvPr id="3" name="CasellaDiTesto 2"/>
          <p:cNvSpPr txBox="1"/>
          <p:nvPr/>
        </p:nvSpPr>
        <p:spPr>
          <a:xfrm>
            <a:off x="323528" y="704260"/>
            <a:ext cx="7606954" cy="1077218"/>
          </a:xfrm>
          <a:prstGeom prst="rect">
            <a:avLst/>
          </a:prstGeom>
          <a:noFill/>
        </p:spPr>
        <p:txBody>
          <a:bodyPr wrap="none" rtlCol="0">
            <a:spAutoFit/>
          </a:bodyPr>
          <a:lstStyle/>
          <a:p>
            <a:r>
              <a:rPr lang="it-IT" sz="3200" dirty="0" smtClean="0">
                <a:solidFill>
                  <a:srgbClr val="FFC000"/>
                </a:solidFill>
              </a:rPr>
              <a:t>La produzione è flessibile</a:t>
            </a:r>
          </a:p>
          <a:p>
            <a:r>
              <a:rPr lang="it-IT" sz="3200" dirty="0" smtClean="0">
                <a:solidFill>
                  <a:srgbClr val="FFC000"/>
                </a:solidFill>
              </a:rPr>
              <a:t>				e si adegua al mercato</a:t>
            </a:r>
            <a:endParaRPr lang="it-IT" sz="3200" dirty="0">
              <a:solidFill>
                <a:srgbClr val="FFC000"/>
              </a:solidFill>
            </a:endParaRPr>
          </a:p>
        </p:txBody>
      </p:sp>
    </p:spTree>
    <p:extLst>
      <p:ext uri="{BB962C8B-B14F-4D97-AF65-F5344CB8AC3E}">
        <p14:creationId xmlns:p14="http://schemas.microsoft.com/office/powerpoint/2010/main" val="37148049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782763"/>
            <a:ext cx="8229600" cy="4160837"/>
          </a:xfrm>
        </p:spPr>
      </p:pic>
      <p:sp>
        <p:nvSpPr>
          <p:cNvPr id="5" name="CasellaDiTesto 4"/>
          <p:cNvSpPr txBox="1"/>
          <p:nvPr/>
        </p:nvSpPr>
        <p:spPr>
          <a:xfrm>
            <a:off x="683568" y="768752"/>
            <a:ext cx="7888826" cy="707886"/>
          </a:xfrm>
          <a:prstGeom prst="rect">
            <a:avLst/>
          </a:prstGeom>
          <a:noFill/>
        </p:spPr>
        <p:txBody>
          <a:bodyPr wrap="none" rtlCol="0">
            <a:spAutoFit/>
          </a:bodyPr>
          <a:lstStyle/>
          <a:p>
            <a:r>
              <a:rPr lang="it-IT" sz="4000" dirty="0" err="1" smtClean="0">
                <a:solidFill>
                  <a:srgbClr val="FFC000"/>
                </a:solidFill>
              </a:rPr>
              <a:t>Toyotismo</a:t>
            </a:r>
            <a:r>
              <a:rPr lang="it-IT" sz="4000" dirty="0" smtClean="0">
                <a:solidFill>
                  <a:srgbClr val="FFC000"/>
                </a:solidFill>
              </a:rPr>
              <a:t> nuovo modello produttivo</a:t>
            </a:r>
            <a:endParaRPr lang="it-IT" sz="4000" dirty="0">
              <a:solidFill>
                <a:srgbClr val="FFC000"/>
              </a:solidFill>
            </a:endParaRPr>
          </a:p>
        </p:txBody>
      </p:sp>
    </p:spTree>
    <p:extLst>
      <p:ext uri="{BB962C8B-B14F-4D97-AF65-F5344CB8AC3E}">
        <p14:creationId xmlns:p14="http://schemas.microsoft.com/office/powerpoint/2010/main" val="12295857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789040"/>
            <a:ext cx="5120569" cy="2880320"/>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5988" y="0"/>
            <a:ext cx="4668011" cy="3501008"/>
          </a:xfrm>
          <a:prstGeom prst="rect">
            <a:avLst/>
          </a:prstGeom>
        </p:spPr>
      </p:pic>
      <p:sp>
        <p:nvSpPr>
          <p:cNvPr id="4" name="CasellaDiTesto 3"/>
          <p:cNvSpPr txBox="1"/>
          <p:nvPr/>
        </p:nvSpPr>
        <p:spPr>
          <a:xfrm>
            <a:off x="440257" y="548679"/>
            <a:ext cx="4073744" cy="2554545"/>
          </a:xfrm>
          <a:prstGeom prst="rect">
            <a:avLst/>
          </a:prstGeom>
          <a:noFill/>
        </p:spPr>
        <p:txBody>
          <a:bodyPr wrap="none" rtlCol="0">
            <a:spAutoFit/>
          </a:bodyPr>
          <a:lstStyle/>
          <a:p>
            <a:r>
              <a:rPr lang="it-IT" sz="3200" dirty="0" smtClean="0">
                <a:solidFill>
                  <a:srgbClr val="FFC000"/>
                </a:solidFill>
              </a:rPr>
              <a:t>Informatica :</a:t>
            </a:r>
          </a:p>
          <a:p>
            <a:r>
              <a:rPr lang="it-IT" sz="3200" dirty="0" smtClean="0">
                <a:solidFill>
                  <a:srgbClr val="FFC000"/>
                </a:solidFill>
              </a:rPr>
              <a:t> la grande novità,</a:t>
            </a:r>
          </a:p>
          <a:p>
            <a:r>
              <a:rPr lang="it-IT" sz="3200" dirty="0" smtClean="0">
                <a:solidFill>
                  <a:srgbClr val="FFC000"/>
                </a:solidFill>
              </a:rPr>
              <a:t>a metà degli anni 80 </a:t>
            </a:r>
          </a:p>
          <a:p>
            <a:r>
              <a:rPr lang="it-IT" sz="3200" dirty="0" smtClean="0">
                <a:solidFill>
                  <a:srgbClr val="FFC000"/>
                </a:solidFill>
              </a:rPr>
              <a:t>IBM lancia il computer</a:t>
            </a:r>
          </a:p>
          <a:p>
            <a:r>
              <a:rPr lang="it-IT" sz="3200" dirty="0" smtClean="0">
                <a:solidFill>
                  <a:srgbClr val="FFC000"/>
                </a:solidFill>
              </a:rPr>
              <a:t>portatile</a:t>
            </a:r>
            <a:endParaRPr lang="it-IT" sz="3200" dirty="0">
              <a:solidFill>
                <a:srgbClr val="FFC000"/>
              </a:solidFill>
            </a:endParaRPr>
          </a:p>
        </p:txBody>
      </p:sp>
    </p:spTree>
    <p:extLst>
      <p:ext uri="{BB962C8B-B14F-4D97-AF65-F5344CB8AC3E}">
        <p14:creationId xmlns:p14="http://schemas.microsoft.com/office/powerpoint/2010/main" val="18485601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C000"/>
                </a:solidFill>
              </a:rPr>
              <a:t>La ripresa degli anni ‘80</a:t>
            </a:r>
            <a:endParaRPr lang="it-IT" dirty="0"/>
          </a:p>
        </p:txBody>
      </p:sp>
      <p:sp>
        <p:nvSpPr>
          <p:cNvPr id="3" name="Segnaposto contenuto 2"/>
          <p:cNvSpPr>
            <a:spLocks noGrp="1"/>
          </p:cNvSpPr>
          <p:nvPr>
            <p:ph idx="1"/>
          </p:nvPr>
        </p:nvSpPr>
        <p:spPr/>
        <p:txBody>
          <a:bodyPr>
            <a:normAutofit lnSpcReduction="10000"/>
          </a:bodyPr>
          <a:lstStyle/>
          <a:p>
            <a:pPr algn="just"/>
            <a:r>
              <a:rPr lang="it-IT" dirty="0">
                <a:solidFill>
                  <a:schemeClr val="bg1"/>
                </a:solidFill>
              </a:rPr>
              <a:t>I protagonisti di questa nuova fase sono in un primo tempo Giappone e Germania, alla metà degli anni ‘’80 gli Usa riprendono la guida dell’economia mondiale.</a:t>
            </a:r>
          </a:p>
          <a:p>
            <a:r>
              <a:rPr lang="it-IT" dirty="0">
                <a:solidFill>
                  <a:schemeClr val="bg1"/>
                </a:solidFill>
              </a:rPr>
              <a:t>I teorici di questa fase neoliberista:  la Scuola di Chicago e M. </a:t>
            </a:r>
            <a:r>
              <a:rPr lang="it-IT" dirty="0" err="1">
                <a:solidFill>
                  <a:schemeClr val="bg1"/>
                </a:solidFill>
              </a:rPr>
              <a:t>Friednam</a:t>
            </a:r>
            <a:r>
              <a:rPr lang="it-IT" dirty="0">
                <a:solidFill>
                  <a:schemeClr val="bg1"/>
                </a:solidFill>
              </a:rPr>
              <a:t> che mettevano in discussione le tesi di Keynes..</a:t>
            </a:r>
          </a:p>
          <a:p>
            <a:r>
              <a:rPr lang="it-IT" dirty="0">
                <a:solidFill>
                  <a:schemeClr val="bg1"/>
                </a:solidFill>
              </a:rPr>
              <a:t>Gli attuatori – interpreti di queste posizioni:  </a:t>
            </a:r>
            <a:r>
              <a:rPr lang="it-IT" dirty="0" err="1" smtClean="0">
                <a:solidFill>
                  <a:schemeClr val="bg1"/>
                </a:solidFill>
              </a:rPr>
              <a:t>Tatcher</a:t>
            </a:r>
            <a:r>
              <a:rPr lang="it-IT" dirty="0" smtClean="0">
                <a:solidFill>
                  <a:schemeClr val="bg1"/>
                </a:solidFill>
              </a:rPr>
              <a:t> </a:t>
            </a:r>
            <a:r>
              <a:rPr lang="it-IT" dirty="0">
                <a:solidFill>
                  <a:schemeClr val="bg1"/>
                </a:solidFill>
              </a:rPr>
              <a:t>in </a:t>
            </a:r>
            <a:r>
              <a:rPr lang="it-IT" dirty="0" err="1">
                <a:solidFill>
                  <a:schemeClr val="bg1"/>
                </a:solidFill>
              </a:rPr>
              <a:t>G.Bretagna</a:t>
            </a:r>
            <a:r>
              <a:rPr lang="it-IT" dirty="0">
                <a:solidFill>
                  <a:schemeClr val="bg1"/>
                </a:solidFill>
              </a:rPr>
              <a:t> e Reagan negli USA.</a:t>
            </a:r>
          </a:p>
          <a:p>
            <a:endParaRPr lang="it-IT" dirty="0"/>
          </a:p>
        </p:txBody>
      </p:sp>
    </p:spTree>
    <p:extLst>
      <p:ext uri="{BB962C8B-B14F-4D97-AF65-F5344CB8AC3E}">
        <p14:creationId xmlns:p14="http://schemas.microsoft.com/office/powerpoint/2010/main" val="603663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488" y="2249488"/>
            <a:ext cx="4608512" cy="4608512"/>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55194"/>
            <a:ext cx="5322168" cy="3523275"/>
          </a:xfrm>
          <a:prstGeom prst="rect">
            <a:avLst/>
          </a:prstGeom>
        </p:spPr>
      </p:pic>
      <p:sp>
        <p:nvSpPr>
          <p:cNvPr id="6" name="CasellaDiTesto 5"/>
          <p:cNvSpPr txBox="1"/>
          <p:nvPr/>
        </p:nvSpPr>
        <p:spPr>
          <a:xfrm>
            <a:off x="35496" y="4653136"/>
            <a:ext cx="4902689" cy="1200329"/>
          </a:xfrm>
          <a:prstGeom prst="rect">
            <a:avLst/>
          </a:prstGeom>
          <a:noFill/>
        </p:spPr>
        <p:txBody>
          <a:bodyPr wrap="none" rtlCol="0">
            <a:spAutoFit/>
          </a:bodyPr>
          <a:lstStyle/>
          <a:p>
            <a:r>
              <a:rPr lang="it-IT" sz="2400" dirty="0" smtClean="0">
                <a:solidFill>
                  <a:srgbClr val="FFC000"/>
                </a:solidFill>
              </a:rPr>
              <a:t>Reagan diventa presidente degli USA; </a:t>
            </a:r>
          </a:p>
          <a:p>
            <a:r>
              <a:rPr lang="it-IT" sz="2400" dirty="0" smtClean="0">
                <a:solidFill>
                  <a:srgbClr val="FFC000"/>
                </a:solidFill>
              </a:rPr>
              <a:t>	si avvia</a:t>
            </a:r>
          </a:p>
          <a:p>
            <a:r>
              <a:rPr lang="it-IT" sz="2400" dirty="0" smtClean="0">
                <a:solidFill>
                  <a:srgbClr val="FFC000"/>
                </a:solidFill>
              </a:rPr>
              <a:t> una nuova politica economica</a:t>
            </a:r>
            <a:endParaRPr lang="it-IT" sz="2400" dirty="0">
              <a:solidFill>
                <a:srgbClr val="FFC000"/>
              </a:solidFill>
            </a:endParaRPr>
          </a:p>
        </p:txBody>
      </p:sp>
      <p:sp>
        <p:nvSpPr>
          <p:cNvPr id="7" name="CasellaDiTesto 6"/>
          <p:cNvSpPr txBox="1"/>
          <p:nvPr/>
        </p:nvSpPr>
        <p:spPr>
          <a:xfrm>
            <a:off x="5508104" y="476672"/>
            <a:ext cx="3817968" cy="1200329"/>
          </a:xfrm>
          <a:prstGeom prst="rect">
            <a:avLst/>
          </a:prstGeom>
          <a:noFill/>
        </p:spPr>
        <p:txBody>
          <a:bodyPr wrap="none" rtlCol="0">
            <a:spAutoFit/>
          </a:bodyPr>
          <a:lstStyle/>
          <a:p>
            <a:r>
              <a:rPr lang="it-IT" sz="2400" dirty="0" smtClean="0"/>
              <a:t>L</a:t>
            </a:r>
            <a:r>
              <a:rPr lang="it-IT" sz="2400" dirty="0" smtClean="0">
                <a:solidFill>
                  <a:srgbClr val="FFC000"/>
                </a:solidFill>
              </a:rPr>
              <a:t>M. Thatcher e i conservatori</a:t>
            </a:r>
          </a:p>
          <a:p>
            <a:r>
              <a:rPr lang="it-IT" sz="2400" dirty="0" smtClean="0">
                <a:solidFill>
                  <a:srgbClr val="FFC000"/>
                </a:solidFill>
              </a:rPr>
              <a:t> avviano il liberismo</a:t>
            </a:r>
          </a:p>
          <a:p>
            <a:r>
              <a:rPr lang="it-IT" sz="2400" dirty="0" smtClean="0">
                <a:solidFill>
                  <a:srgbClr val="FFC000"/>
                </a:solidFill>
              </a:rPr>
              <a:t> e </a:t>
            </a:r>
            <a:r>
              <a:rPr lang="it-IT" sz="2400" dirty="0" err="1" smtClean="0">
                <a:solidFill>
                  <a:srgbClr val="FFC000"/>
                </a:solidFill>
              </a:rPr>
              <a:t>smntellano</a:t>
            </a:r>
            <a:r>
              <a:rPr lang="it-IT" sz="2400" dirty="0" smtClean="0">
                <a:solidFill>
                  <a:srgbClr val="FFC000"/>
                </a:solidFill>
              </a:rPr>
              <a:t> il </a:t>
            </a:r>
            <a:r>
              <a:rPr lang="it-IT" sz="2400" dirty="0" err="1" smtClean="0">
                <a:solidFill>
                  <a:srgbClr val="FFC000"/>
                </a:solidFill>
              </a:rPr>
              <a:t>Wefare</a:t>
            </a:r>
            <a:endParaRPr lang="it-IT" sz="2400" dirty="0"/>
          </a:p>
        </p:txBody>
      </p:sp>
    </p:spTree>
    <p:extLst>
      <p:ext uri="{BB962C8B-B14F-4D97-AF65-F5344CB8AC3E}">
        <p14:creationId xmlns:p14="http://schemas.microsoft.com/office/powerpoint/2010/main" val="2380006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2276872"/>
            <a:ext cx="6096000" cy="3619500"/>
          </a:xfrm>
          <a:prstGeom prst="rect">
            <a:avLst/>
          </a:prstGeom>
        </p:spPr>
      </p:pic>
      <p:sp>
        <p:nvSpPr>
          <p:cNvPr id="3" name="CasellaDiTesto 2"/>
          <p:cNvSpPr txBox="1"/>
          <p:nvPr/>
        </p:nvSpPr>
        <p:spPr>
          <a:xfrm>
            <a:off x="683568" y="764703"/>
            <a:ext cx="7588937" cy="1200329"/>
          </a:xfrm>
          <a:prstGeom prst="rect">
            <a:avLst/>
          </a:prstGeom>
          <a:noFill/>
        </p:spPr>
        <p:txBody>
          <a:bodyPr wrap="none" rtlCol="0">
            <a:spAutoFit/>
          </a:bodyPr>
          <a:lstStyle/>
          <a:p>
            <a:r>
              <a:rPr lang="it-IT" sz="3600" dirty="0" smtClean="0">
                <a:solidFill>
                  <a:srgbClr val="FFC000"/>
                </a:solidFill>
              </a:rPr>
              <a:t>	La Bomba atomica lanciata </a:t>
            </a:r>
          </a:p>
          <a:p>
            <a:r>
              <a:rPr lang="it-IT" sz="3600" dirty="0">
                <a:solidFill>
                  <a:srgbClr val="FFC000"/>
                </a:solidFill>
              </a:rPr>
              <a:t>	</a:t>
            </a:r>
            <a:r>
              <a:rPr lang="it-IT" sz="3600" dirty="0" smtClean="0">
                <a:solidFill>
                  <a:srgbClr val="FFC000"/>
                </a:solidFill>
              </a:rPr>
              <a:t>	sul Giappone agosto 6-9 1945</a:t>
            </a:r>
            <a:endParaRPr lang="it-IT" sz="3600" dirty="0">
              <a:solidFill>
                <a:srgbClr val="FFC000"/>
              </a:solidFill>
            </a:endParaRPr>
          </a:p>
        </p:txBody>
      </p:sp>
    </p:spTree>
    <p:extLst>
      <p:ext uri="{BB962C8B-B14F-4D97-AF65-F5344CB8AC3E}">
        <p14:creationId xmlns:p14="http://schemas.microsoft.com/office/powerpoint/2010/main" val="1072216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FFC000"/>
                </a:solidFill>
              </a:rPr>
              <a:t>Una nuova guerra : la guerra fredda/1</a:t>
            </a:r>
            <a:endParaRPr lang="it-IT" dirty="0"/>
          </a:p>
        </p:txBody>
      </p:sp>
      <p:sp>
        <p:nvSpPr>
          <p:cNvPr id="3" name="Segnaposto contenuto 2"/>
          <p:cNvSpPr>
            <a:spLocks noGrp="1"/>
          </p:cNvSpPr>
          <p:nvPr>
            <p:ph idx="1"/>
          </p:nvPr>
        </p:nvSpPr>
        <p:spPr/>
        <p:txBody>
          <a:bodyPr>
            <a:normAutofit/>
          </a:bodyPr>
          <a:lstStyle/>
          <a:p>
            <a:pPr algn="just"/>
            <a:r>
              <a:rPr lang="it-IT" dirty="0" smtClean="0">
                <a:solidFill>
                  <a:schemeClr val="bg1"/>
                </a:solidFill>
              </a:rPr>
              <a:t>Il termine usato per ricostruire gli anni dal 1950-89 «guerra fredda» fu coniato dal giornalista  </a:t>
            </a:r>
            <a:r>
              <a:rPr lang="it-IT" dirty="0" err="1" smtClean="0">
                <a:solidFill>
                  <a:schemeClr val="bg1"/>
                </a:solidFill>
              </a:rPr>
              <a:t>Lippman</a:t>
            </a:r>
            <a:r>
              <a:rPr lang="it-IT" dirty="0" smtClean="0">
                <a:solidFill>
                  <a:schemeClr val="bg1"/>
                </a:solidFill>
              </a:rPr>
              <a:t> ed ebbe molto successo.</a:t>
            </a:r>
          </a:p>
          <a:p>
            <a:pPr algn="just"/>
            <a:r>
              <a:rPr lang="it-IT" dirty="0" smtClean="0">
                <a:solidFill>
                  <a:schemeClr val="bg1"/>
                </a:solidFill>
              </a:rPr>
              <a:t>Alcuni storici parlavano anche di terza guerra mondiale, anche se  non combattuta.</a:t>
            </a:r>
          </a:p>
          <a:p>
            <a:pPr algn="just"/>
            <a:r>
              <a:rPr lang="it-IT" dirty="0" smtClean="0">
                <a:solidFill>
                  <a:schemeClr val="bg1"/>
                </a:solidFill>
              </a:rPr>
              <a:t>Il mondo era diviso in due blocchi ideologicamente  contrapposti che continuavano a produrre armi</a:t>
            </a:r>
            <a:endParaRPr lang="it-IT" dirty="0">
              <a:solidFill>
                <a:schemeClr val="bg1"/>
              </a:solidFill>
            </a:endParaRPr>
          </a:p>
        </p:txBody>
      </p:sp>
    </p:spTree>
    <p:extLst>
      <p:ext uri="{BB962C8B-B14F-4D97-AF65-F5344CB8AC3E}">
        <p14:creationId xmlns:p14="http://schemas.microsoft.com/office/powerpoint/2010/main" val="3477951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C000"/>
                </a:solidFill>
              </a:rPr>
              <a:t>La guerra fredda/2</a:t>
            </a:r>
            <a:endParaRPr lang="it-IT" dirty="0">
              <a:solidFill>
                <a:srgbClr val="FFC000"/>
              </a:solidFill>
            </a:endParaRPr>
          </a:p>
        </p:txBody>
      </p:sp>
      <p:sp>
        <p:nvSpPr>
          <p:cNvPr id="3" name="Segnaposto contenuto 2"/>
          <p:cNvSpPr>
            <a:spLocks noGrp="1"/>
          </p:cNvSpPr>
          <p:nvPr>
            <p:ph idx="1"/>
          </p:nvPr>
        </p:nvSpPr>
        <p:spPr>
          <a:xfrm>
            <a:off x="251520" y="1196752"/>
            <a:ext cx="8229600" cy="4525963"/>
          </a:xfrm>
        </p:spPr>
        <p:txBody>
          <a:bodyPr>
            <a:noAutofit/>
          </a:bodyPr>
          <a:lstStyle/>
          <a:p>
            <a:pPr marL="0" indent="0" algn="just">
              <a:buNone/>
            </a:pPr>
            <a:r>
              <a:rPr lang="it-IT" sz="2800" dirty="0" smtClean="0">
                <a:solidFill>
                  <a:schemeClr val="bg1"/>
                </a:solidFill>
              </a:rPr>
              <a:t>Le due superpotenze  alleate durante la guerra avevano scelto due vie che le portavano a confrontarsi e a scontrarsi:</a:t>
            </a:r>
          </a:p>
          <a:p>
            <a:pPr algn="just"/>
            <a:r>
              <a:rPr lang="it-IT" sz="2800" dirty="0" smtClean="0">
                <a:solidFill>
                  <a:schemeClr val="bg1"/>
                </a:solidFill>
              </a:rPr>
              <a:t> gli USA avevano abbandonato l’isolazionismo proposto dalla vecchia guardia repubblicana.</a:t>
            </a:r>
          </a:p>
          <a:p>
            <a:pPr algn="just"/>
            <a:r>
              <a:rPr lang="it-IT" sz="2800" dirty="0" smtClean="0">
                <a:solidFill>
                  <a:schemeClr val="bg1"/>
                </a:solidFill>
              </a:rPr>
              <a:t>L’URRS aveva seguito la linea occidentale in cui occorreva organizzare la pace e ricostruire materialmente e politicamente l’Europa.</a:t>
            </a:r>
          </a:p>
          <a:p>
            <a:pPr algn="just"/>
            <a:r>
              <a:rPr lang="it-IT" sz="2800" dirty="0" smtClean="0">
                <a:solidFill>
                  <a:schemeClr val="bg1"/>
                </a:solidFill>
              </a:rPr>
              <a:t>L’URSS che aveva vinto la battaglia di Stalingrado,</a:t>
            </a:r>
            <a:r>
              <a:rPr lang="it-IT" sz="2800" dirty="0">
                <a:solidFill>
                  <a:schemeClr val="bg1"/>
                </a:solidFill>
              </a:rPr>
              <a:t> aveva superato la crisi del </a:t>
            </a:r>
            <a:r>
              <a:rPr lang="it-IT" sz="2800" dirty="0" smtClean="0">
                <a:solidFill>
                  <a:schemeClr val="bg1"/>
                </a:solidFill>
              </a:rPr>
              <a:t>1929, era agli occhi di molti la vera vincitrice della guerra valorizzando il sistema socialista</a:t>
            </a:r>
            <a:endParaRPr lang="it-IT" sz="2800" dirty="0">
              <a:solidFill>
                <a:schemeClr val="bg1"/>
              </a:solidFill>
            </a:endParaRPr>
          </a:p>
        </p:txBody>
      </p:sp>
    </p:spTree>
    <p:extLst>
      <p:ext uri="{BB962C8B-B14F-4D97-AF65-F5344CB8AC3E}">
        <p14:creationId xmlns:p14="http://schemas.microsoft.com/office/powerpoint/2010/main" val="562329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4452</TotalTime>
  <Words>2269</Words>
  <Application>Microsoft Office PowerPoint</Application>
  <PresentationFormat>Presentazione su schermo (4:3)</PresentationFormat>
  <Paragraphs>218</Paragraphs>
  <Slides>68</Slides>
  <Notes>1</Notes>
  <HiddenSlides>0</HiddenSlides>
  <MMClips>0</MMClips>
  <ScaleCrop>false</ScaleCrop>
  <HeadingPairs>
    <vt:vector size="4" baseType="variant">
      <vt:variant>
        <vt:lpstr>Tema</vt:lpstr>
      </vt:variant>
      <vt:variant>
        <vt:i4>1</vt:i4>
      </vt:variant>
      <vt:variant>
        <vt:lpstr>Titoli diapositive</vt:lpstr>
      </vt:variant>
      <vt:variant>
        <vt:i4>68</vt:i4>
      </vt:variant>
    </vt:vector>
  </HeadingPairs>
  <TitlesOfParts>
    <vt:vector size="69" baseType="lpstr">
      <vt:lpstr>Tema di Office</vt:lpstr>
      <vt:lpstr>Presentazione standard di PowerPoint</vt:lpstr>
      <vt:lpstr> </vt:lpstr>
      <vt:lpstr>La  fine della seconda guerra   mondiale/1</vt:lpstr>
      <vt:lpstr>La  fine della seconda guerra      mondiale/2</vt:lpstr>
      <vt:lpstr>La  fine della seconda guerra      mondiale/3</vt:lpstr>
      <vt:lpstr>Presentazione standard di PowerPoint</vt:lpstr>
      <vt:lpstr>Presentazione standard di PowerPoint</vt:lpstr>
      <vt:lpstr>Una nuova guerra : la guerra fredda/1</vt:lpstr>
      <vt:lpstr>La guerra fredda/2</vt:lpstr>
      <vt:lpstr>La guerra fredda/3</vt:lpstr>
      <vt:lpstr>La guerra  fredda/4</vt:lpstr>
      <vt:lpstr>Presentazione standard di PowerPoint</vt:lpstr>
      <vt:lpstr>Presentazione standard di PowerPoint</vt:lpstr>
      <vt:lpstr>Dottrina Truman marzo 1947</vt:lpstr>
      <vt:lpstr>La guerra fredda /5</vt:lpstr>
      <vt:lpstr>Presentazione standard di PowerPoint</vt:lpstr>
      <vt:lpstr>Presentazione standard di PowerPoint</vt:lpstr>
      <vt:lpstr>  La guerra fredda/6</vt:lpstr>
      <vt:lpstr>Presentazione standard di PowerPoint</vt:lpstr>
      <vt:lpstr>Presentazione standard di PowerPoint</vt:lpstr>
      <vt:lpstr>Presentazione standard di PowerPoint</vt:lpstr>
      <vt:lpstr>Fine della guerra fredda</vt:lpstr>
      <vt:lpstr>Presentazione standard di PowerPoint</vt:lpstr>
      <vt:lpstr>Presentazione standard di PowerPoint</vt:lpstr>
      <vt:lpstr>Alcuni interrogativi</vt:lpstr>
      <vt:lpstr>Presentazione standard di PowerPoint</vt:lpstr>
      <vt:lpstr>Presentazione standard di PowerPoint</vt:lpstr>
      <vt:lpstr>Imperialismo/1</vt:lpstr>
      <vt:lpstr>Imperialismo/2</vt:lpstr>
      <vt:lpstr>Imperialismo/3</vt:lpstr>
      <vt:lpstr>Immagini delle conquiste imperialistische</vt:lpstr>
      <vt:lpstr>Imperialismo=portare la civiltà</vt:lpstr>
      <vt:lpstr>Presentazione standard di PowerPoint</vt:lpstr>
      <vt:lpstr>Decolonizzazione/1</vt:lpstr>
      <vt:lpstr>Decolonizzazione /2</vt:lpstr>
      <vt:lpstr>Presentazione standard di PowerPoint</vt:lpstr>
      <vt:lpstr>Presentazione standard di PowerPoint</vt:lpstr>
      <vt:lpstr>Presentazione standard di PowerPoint</vt:lpstr>
      <vt:lpstr>Presentazione standard di PowerPoint</vt:lpstr>
      <vt:lpstr>Presentazione standard di PowerPoint</vt:lpstr>
      <vt:lpstr>Decolonizzazione /3</vt:lpstr>
      <vt:lpstr>I problemi degli stati decolonizzati/1</vt:lpstr>
      <vt:lpstr>I problemi degli stati decolonizzati/2</vt:lpstr>
      <vt:lpstr>I problemi degli stati decolonizzati/3</vt:lpstr>
      <vt:lpstr>Le relazioni internazionali dei paesi decolonizzati</vt:lpstr>
      <vt:lpstr>Presentazione standard di PowerPoint</vt:lpstr>
      <vt:lpstr>La politica economica degli stati decolonizzati</vt:lpstr>
      <vt:lpstr>Presentazione standard di PowerPoint</vt:lpstr>
      <vt:lpstr>Presentazione standard di PowerPoint</vt:lpstr>
      <vt:lpstr>Considerazioni finali</vt:lpstr>
      <vt:lpstr>Fine della seconda conversazione</vt:lpstr>
      <vt:lpstr>Presentazione standard di PowerPoint</vt:lpstr>
      <vt:lpstr>La ripresa economica del dopoguerra</vt:lpstr>
      <vt:lpstr>Presentazione standard di PowerPoint</vt:lpstr>
      <vt:lpstr>Presentazione standard di PowerPoint</vt:lpstr>
      <vt:lpstr>La ripresa economica del dopoguerra</vt:lpstr>
      <vt:lpstr>Presentazione standard di PowerPoint</vt:lpstr>
      <vt:lpstr>La crisi degli anni ‘70</vt:lpstr>
      <vt:lpstr>Presentazione standard di PowerPoint</vt:lpstr>
      <vt:lpstr>Presentazione standard di PowerPoint</vt:lpstr>
      <vt:lpstr>La ripresa degli anni ‘80</vt:lpstr>
      <vt:lpstr>La ripresa degli anni ‘80</vt:lpstr>
      <vt:lpstr>Presentazione standard di PowerPoint</vt:lpstr>
      <vt:lpstr>Presentazione standard di PowerPoint</vt:lpstr>
      <vt:lpstr>Presentazione standard di PowerPoint</vt:lpstr>
      <vt:lpstr>Presentazione standard di PowerPoint</vt:lpstr>
      <vt:lpstr>La ripresa degli anni ‘80</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Mariella Valenti</dc:creator>
  <cp:lastModifiedBy>Mariella Valenti</cp:lastModifiedBy>
  <cp:revision>664</cp:revision>
  <dcterms:created xsi:type="dcterms:W3CDTF">2022-08-19T10:15:27Z</dcterms:created>
  <dcterms:modified xsi:type="dcterms:W3CDTF">2023-03-02T06:56:34Z</dcterms:modified>
</cp:coreProperties>
</file>