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62" r:id="rId2"/>
    <p:sldId id="495" r:id="rId3"/>
    <p:sldId id="494" r:id="rId4"/>
    <p:sldId id="497" r:id="rId5"/>
    <p:sldId id="560" r:id="rId6"/>
    <p:sldId id="498" r:id="rId7"/>
    <p:sldId id="561" r:id="rId8"/>
    <p:sldId id="499" r:id="rId9"/>
    <p:sldId id="500" r:id="rId10"/>
    <p:sldId id="565" r:id="rId11"/>
    <p:sldId id="568" r:id="rId12"/>
    <p:sldId id="562" r:id="rId13"/>
    <p:sldId id="501" r:id="rId14"/>
    <p:sldId id="504" r:id="rId15"/>
    <p:sldId id="564" r:id="rId16"/>
    <p:sldId id="505" r:id="rId17"/>
    <p:sldId id="506" r:id="rId18"/>
    <p:sldId id="507" r:id="rId19"/>
    <p:sldId id="508" r:id="rId20"/>
    <p:sldId id="509" r:id="rId21"/>
    <p:sldId id="510" r:id="rId22"/>
    <p:sldId id="566" r:id="rId23"/>
    <p:sldId id="511" r:id="rId24"/>
    <p:sldId id="567" r:id="rId25"/>
    <p:sldId id="373" r:id="rId26"/>
    <p:sldId id="502" r:id="rId27"/>
    <p:sldId id="512" r:id="rId28"/>
    <p:sldId id="569" r:id="rId29"/>
    <p:sldId id="513" r:id="rId30"/>
    <p:sldId id="570" r:id="rId31"/>
    <p:sldId id="571" r:id="rId32"/>
    <p:sldId id="514" r:id="rId33"/>
    <p:sldId id="572" r:id="rId34"/>
    <p:sldId id="515" r:id="rId35"/>
    <p:sldId id="573" r:id="rId36"/>
    <p:sldId id="516" r:id="rId37"/>
    <p:sldId id="517" r:id="rId38"/>
    <p:sldId id="575" r:id="rId39"/>
    <p:sldId id="574" r:id="rId40"/>
    <p:sldId id="576" r:id="rId41"/>
    <p:sldId id="577" r:id="rId42"/>
    <p:sldId id="518" r:id="rId43"/>
    <p:sldId id="581" r:id="rId44"/>
    <p:sldId id="578" r:id="rId45"/>
    <p:sldId id="519" r:id="rId46"/>
    <p:sldId id="520" r:id="rId47"/>
    <p:sldId id="579" r:id="rId48"/>
    <p:sldId id="521" r:id="rId49"/>
    <p:sldId id="580" r:id="rId50"/>
    <p:sldId id="582" r:id="rId51"/>
    <p:sldId id="522" r:id="rId52"/>
    <p:sldId id="523" r:id="rId53"/>
    <p:sldId id="584" r:id="rId54"/>
    <p:sldId id="524" r:id="rId55"/>
    <p:sldId id="583" r:id="rId56"/>
    <p:sldId id="594" r:id="rId57"/>
    <p:sldId id="525" r:id="rId58"/>
    <p:sldId id="526" r:id="rId59"/>
    <p:sldId id="527" r:id="rId60"/>
    <p:sldId id="528" r:id="rId61"/>
    <p:sldId id="586" r:id="rId62"/>
    <p:sldId id="585" r:id="rId63"/>
    <p:sldId id="530" r:id="rId64"/>
    <p:sldId id="531" r:id="rId65"/>
    <p:sldId id="532" r:id="rId66"/>
    <p:sldId id="533" r:id="rId67"/>
    <p:sldId id="588" r:id="rId68"/>
    <p:sldId id="534" r:id="rId69"/>
    <p:sldId id="589" r:id="rId70"/>
    <p:sldId id="535" r:id="rId71"/>
    <p:sldId id="536" r:id="rId72"/>
    <p:sldId id="590" r:id="rId73"/>
    <p:sldId id="537" r:id="rId74"/>
    <p:sldId id="592" r:id="rId75"/>
    <p:sldId id="593" r:id="rId76"/>
    <p:sldId id="591" r:id="rId77"/>
    <p:sldId id="538" r:id="rId78"/>
    <p:sldId id="595" r:id="rId79"/>
    <p:sldId id="539" r:id="rId80"/>
    <p:sldId id="540" r:id="rId81"/>
    <p:sldId id="542" r:id="rId82"/>
    <p:sldId id="541" r:id="rId83"/>
    <p:sldId id="596" r:id="rId84"/>
    <p:sldId id="544" r:id="rId8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0330" autoAdjust="0"/>
  </p:normalViewPr>
  <p:slideViewPr>
    <p:cSldViewPr>
      <p:cViewPr>
        <p:scale>
          <a:sx n="74" d="100"/>
          <a:sy n="74" d="100"/>
        </p:scale>
        <p:origin x="-169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BDB74-1DBC-42EF-A5DA-BDD985517549}" type="datetimeFigureOut">
              <a:rPr lang="it-IT" smtClean="0"/>
              <a:t>02/03/2023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7EAFD-C8A8-4D13-83FF-2A28E47A98C1}" type="slidenum">
              <a:rPr lang="it-IT" smtClean="0"/>
              <a:t>‹N›</a:t>
            </a:fld>
            <a:endParaRPr lang="it-IT"/>
          </a:p>
        </p:txBody>
      </p:sp>
    </p:spTree>
    <p:extLst>
      <p:ext uri="{BB962C8B-B14F-4D97-AF65-F5344CB8AC3E}">
        <p14:creationId xmlns:p14="http://schemas.microsoft.com/office/powerpoint/2010/main" val="277115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BE7EAFD-C8A8-4D13-83FF-2A28E47A98C1}" type="slidenum">
              <a:rPr lang="it-IT" smtClean="0"/>
              <a:t>63</a:t>
            </a:fld>
            <a:endParaRPr lang="it-IT"/>
          </a:p>
        </p:txBody>
      </p:sp>
    </p:spTree>
    <p:extLst>
      <p:ext uri="{BB962C8B-B14F-4D97-AF65-F5344CB8AC3E}">
        <p14:creationId xmlns:p14="http://schemas.microsoft.com/office/powerpoint/2010/main" val="100165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D7196D-B61E-4B41-A988-A8259FD7B399}" type="datetimeFigureOut">
              <a:rPr lang="it-IT" smtClean="0"/>
              <a:t>02/03/2023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89500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D7196D-B61E-4B41-A988-A8259FD7B399}" type="datetimeFigureOut">
              <a:rPr lang="it-IT" smtClean="0"/>
              <a:t>02/03/2023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4969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D7196D-B61E-4B41-A988-A8259FD7B399}" type="datetimeFigureOut">
              <a:rPr lang="it-IT" smtClean="0"/>
              <a:t>02/03/2023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421177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D7196D-B61E-4B41-A988-A8259FD7B399}" type="datetimeFigureOut">
              <a:rPr lang="it-IT" smtClean="0"/>
              <a:t>02/03/2023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41872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D7196D-B61E-4B41-A988-A8259FD7B399}" type="datetimeFigureOut">
              <a:rPr lang="it-IT" smtClean="0"/>
              <a:t>02/03/2023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145195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D7196D-B61E-4B41-A988-A8259FD7B399}" type="datetimeFigureOut">
              <a:rPr lang="it-IT" smtClean="0"/>
              <a:t>02/03/2023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258789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D7196D-B61E-4B41-A988-A8259FD7B399}" type="datetimeFigureOut">
              <a:rPr lang="it-IT" smtClean="0"/>
              <a:t>02/03/2023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43735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AD7196D-B61E-4B41-A988-A8259FD7B399}" type="datetimeFigureOut">
              <a:rPr lang="it-IT" smtClean="0"/>
              <a:t>02/03/2023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46514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D7196D-B61E-4B41-A988-A8259FD7B399}" type="datetimeFigureOut">
              <a:rPr lang="it-IT" smtClean="0"/>
              <a:t>02/03/2023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263504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D7196D-B61E-4B41-A988-A8259FD7B399}" type="datetimeFigureOut">
              <a:rPr lang="it-IT" smtClean="0"/>
              <a:t>02/03/2023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97764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AD7196D-B61E-4B41-A988-A8259FD7B399}" type="datetimeFigureOut">
              <a:rPr lang="it-IT" smtClean="0"/>
              <a:t>02/03/2023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2055D6-C501-451C-B69C-6748829124DC}" type="slidenum">
              <a:rPr lang="it-IT" smtClean="0"/>
              <a:t>‹N›</a:t>
            </a:fld>
            <a:endParaRPr lang="it-IT"/>
          </a:p>
        </p:txBody>
      </p:sp>
    </p:spTree>
    <p:extLst>
      <p:ext uri="{BB962C8B-B14F-4D97-AF65-F5344CB8AC3E}">
        <p14:creationId xmlns:p14="http://schemas.microsoft.com/office/powerpoint/2010/main" val="123668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196D-B61E-4B41-A988-A8259FD7B399}" type="datetimeFigureOut">
              <a:rPr lang="it-IT" smtClean="0"/>
              <a:t>02/03/2023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055D6-C501-451C-B69C-6748829124DC}" type="slidenum">
              <a:rPr lang="it-IT" smtClean="0"/>
              <a:t>‹N›</a:t>
            </a:fld>
            <a:endParaRPr lang="it-IT"/>
          </a:p>
        </p:txBody>
      </p:sp>
    </p:spTree>
    <p:extLst>
      <p:ext uri="{BB962C8B-B14F-4D97-AF65-F5344CB8AC3E}">
        <p14:creationId xmlns:p14="http://schemas.microsoft.com/office/powerpoint/2010/main" val="370335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f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flipH="1">
            <a:off x="1422493" y="2571991"/>
            <a:ext cx="7339846" cy="1077218"/>
          </a:xfrm>
          <a:prstGeom prst="rect">
            <a:avLst/>
          </a:prstGeom>
          <a:noFill/>
        </p:spPr>
        <p:txBody>
          <a:bodyPr wrap="square" rtlCol="0">
            <a:spAutoFit/>
          </a:bodyPr>
          <a:lstStyle/>
          <a:p>
            <a:r>
              <a:rPr lang="it-IT" sz="3200" dirty="0" smtClean="0">
                <a:solidFill>
                  <a:srgbClr val="FFC000"/>
                </a:solidFill>
              </a:rPr>
              <a:t>La seconda metà del 900 fra speranze e 			timori</a:t>
            </a:r>
            <a:endParaRPr lang="it-IT" sz="3200" dirty="0">
              <a:solidFill>
                <a:srgbClr val="FFC000"/>
              </a:solidFill>
            </a:endParaRPr>
          </a:p>
        </p:txBody>
      </p:sp>
      <p:sp>
        <p:nvSpPr>
          <p:cNvPr id="3" name="CasellaDiTesto 2"/>
          <p:cNvSpPr txBox="1"/>
          <p:nvPr/>
        </p:nvSpPr>
        <p:spPr>
          <a:xfrm flipH="1">
            <a:off x="3316571" y="4221088"/>
            <a:ext cx="3343661" cy="646331"/>
          </a:xfrm>
          <a:prstGeom prst="rect">
            <a:avLst/>
          </a:prstGeom>
          <a:noFill/>
        </p:spPr>
        <p:txBody>
          <a:bodyPr wrap="square" rtlCol="0">
            <a:spAutoFit/>
          </a:bodyPr>
          <a:lstStyle/>
          <a:p>
            <a:r>
              <a:rPr lang="it-IT" sz="3600" i="1" dirty="0" smtClean="0">
                <a:solidFill>
                  <a:srgbClr val="FFC000"/>
                </a:solidFill>
              </a:rPr>
              <a:t>Mariella Valenti</a:t>
            </a:r>
            <a:endParaRPr lang="it-IT" sz="3600" i="1" dirty="0">
              <a:solidFill>
                <a:srgbClr val="FFC000"/>
              </a:solidFill>
            </a:endParaRPr>
          </a:p>
        </p:txBody>
      </p:sp>
      <p:sp>
        <p:nvSpPr>
          <p:cNvPr id="5" name="CasellaDiTesto 4"/>
          <p:cNvSpPr txBox="1"/>
          <p:nvPr/>
        </p:nvSpPr>
        <p:spPr>
          <a:xfrm flipH="1">
            <a:off x="6948264" y="6070060"/>
            <a:ext cx="1800200" cy="369332"/>
          </a:xfrm>
          <a:prstGeom prst="rect">
            <a:avLst/>
          </a:prstGeom>
          <a:noFill/>
        </p:spPr>
        <p:txBody>
          <a:bodyPr wrap="square" rtlCol="0">
            <a:spAutoFit/>
          </a:bodyPr>
          <a:lstStyle/>
          <a:p>
            <a:r>
              <a:rPr lang="it-IT" dirty="0" smtClean="0">
                <a:solidFill>
                  <a:srgbClr val="FFC000"/>
                </a:solidFill>
              </a:rPr>
              <a:t>Corso n.145</a:t>
            </a:r>
            <a:endParaRPr lang="it-IT" dirty="0">
              <a:solidFill>
                <a:srgbClr val="FFC000"/>
              </a:solidFill>
            </a:endParaRPr>
          </a:p>
        </p:txBody>
      </p:sp>
      <p:sp>
        <p:nvSpPr>
          <p:cNvPr id="4" name="CasellaDiTesto 3"/>
          <p:cNvSpPr txBox="1"/>
          <p:nvPr/>
        </p:nvSpPr>
        <p:spPr>
          <a:xfrm>
            <a:off x="1331640" y="1052736"/>
            <a:ext cx="7284695" cy="830997"/>
          </a:xfrm>
          <a:prstGeom prst="rect">
            <a:avLst/>
          </a:prstGeom>
          <a:noFill/>
        </p:spPr>
        <p:txBody>
          <a:bodyPr wrap="square" rtlCol="0">
            <a:spAutoFit/>
          </a:bodyPr>
          <a:lstStyle/>
          <a:p>
            <a:r>
              <a:rPr lang="it-IT" sz="4800" dirty="0" smtClean="0">
                <a:solidFill>
                  <a:srgbClr val="FFC000"/>
                </a:solidFill>
              </a:rPr>
              <a:t>Prospettive del Novecento</a:t>
            </a:r>
            <a:endParaRPr lang="it-IT" sz="4800" dirty="0">
              <a:solidFill>
                <a:srgbClr val="FFC000"/>
              </a:solidFill>
            </a:endParaRPr>
          </a:p>
        </p:txBody>
      </p:sp>
    </p:spTree>
    <p:extLst>
      <p:ext uri="{BB962C8B-B14F-4D97-AF65-F5344CB8AC3E}">
        <p14:creationId xmlns:p14="http://schemas.microsoft.com/office/powerpoint/2010/main" val="1607075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8799"/>
            <a:ext cx="3350096" cy="5080979"/>
          </a:xfrm>
          <a:prstGeom prst="rect">
            <a:avLst/>
          </a:prstGeom>
        </p:spPr>
      </p:pic>
      <p:sp>
        <p:nvSpPr>
          <p:cNvPr id="5" name="CasellaDiTesto 4"/>
          <p:cNvSpPr txBox="1"/>
          <p:nvPr/>
        </p:nvSpPr>
        <p:spPr>
          <a:xfrm>
            <a:off x="323528" y="188640"/>
            <a:ext cx="9067867" cy="954107"/>
          </a:xfrm>
          <a:prstGeom prst="rect">
            <a:avLst/>
          </a:prstGeom>
          <a:noFill/>
        </p:spPr>
        <p:txBody>
          <a:bodyPr wrap="none" rtlCol="0">
            <a:spAutoFit/>
          </a:bodyPr>
          <a:lstStyle/>
          <a:p>
            <a:r>
              <a:rPr lang="it-IT" sz="2800" dirty="0" smtClean="0">
                <a:solidFill>
                  <a:srgbClr val="FFC000"/>
                </a:solidFill>
              </a:rPr>
              <a:t>I paesi satelliti già da tempo avevano cercato l’indipendenza, </a:t>
            </a:r>
          </a:p>
          <a:p>
            <a:r>
              <a:rPr lang="it-IT" sz="2800" dirty="0" smtClean="0">
                <a:solidFill>
                  <a:srgbClr val="FFC000"/>
                </a:solidFill>
              </a:rPr>
              <a:t>ma le repressioni erano state durissime</a:t>
            </a:r>
            <a:endParaRPr lang="it-IT" sz="2800" dirty="0">
              <a:solidFill>
                <a:srgbClr val="FFC000"/>
              </a:solidFill>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539" y="2990234"/>
            <a:ext cx="5004986" cy="3463102"/>
          </a:xfrm>
          <a:prstGeom prst="rect">
            <a:avLst/>
          </a:prstGeom>
        </p:spPr>
      </p:pic>
      <p:sp>
        <p:nvSpPr>
          <p:cNvPr id="3" name="CasellaDiTesto 2"/>
          <p:cNvSpPr txBox="1"/>
          <p:nvPr/>
        </p:nvSpPr>
        <p:spPr>
          <a:xfrm>
            <a:off x="4572000" y="2132856"/>
            <a:ext cx="4276363" cy="584775"/>
          </a:xfrm>
          <a:prstGeom prst="rect">
            <a:avLst/>
          </a:prstGeom>
          <a:noFill/>
        </p:spPr>
        <p:txBody>
          <a:bodyPr wrap="none" rtlCol="0">
            <a:spAutoFit/>
          </a:bodyPr>
          <a:lstStyle/>
          <a:p>
            <a:r>
              <a:rPr lang="it-IT" sz="3200" dirty="0" smtClean="0">
                <a:solidFill>
                  <a:srgbClr val="FFC000"/>
                </a:solidFill>
              </a:rPr>
              <a:t>Rivolta di Ungheria 1956</a:t>
            </a:r>
            <a:endParaRPr lang="it-IT" sz="3200" dirty="0">
              <a:solidFill>
                <a:srgbClr val="FFC000"/>
              </a:solidFill>
            </a:endParaRPr>
          </a:p>
        </p:txBody>
      </p:sp>
    </p:spTree>
    <p:extLst>
      <p:ext uri="{BB962C8B-B14F-4D97-AF65-F5344CB8AC3E}">
        <p14:creationId xmlns:p14="http://schemas.microsoft.com/office/powerpoint/2010/main" val="235134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56792"/>
            <a:ext cx="7599293" cy="5061248"/>
          </a:xfrm>
          <a:prstGeom prst="rect">
            <a:avLst/>
          </a:prstGeom>
        </p:spPr>
      </p:pic>
      <p:sp>
        <p:nvSpPr>
          <p:cNvPr id="5" name="CasellaDiTesto 4"/>
          <p:cNvSpPr txBox="1"/>
          <p:nvPr/>
        </p:nvSpPr>
        <p:spPr>
          <a:xfrm>
            <a:off x="936604" y="260648"/>
            <a:ext cx="7758214" cy="1077218"/>
          </a:xfrm>
          <a:prstGeom prst="rect">
            <a:avLst/>
          </a:prstGeom>
          <a:noFill/>
        </p:spPr>
        <p:txBody>
          <a:bodyPr wrap="none" rtlCol="0">
            <a:spAutoFit/>
          </a:bodyPr>
          <a:lstStyle/>
          <a:p>
            <a:r>
              <a:rPr lang="it-IT" sz="3200" dirty="0" smtClean="0">
                <a:solidFill>
                  <a:srgbClr val="FFC000"/>
                </a:solidFill>
              </a:rPr>
              <a:t>Praga 1968: </a:t>
            </a:r>
          </a:p>
          <a:p>
            <a:r>
              <a:rPr lang="it-IT" sz="3200" dirty="0" smtClean="0">
                <a:solidFill>
                  <a:srgbClr val="FFC000"/>
                </a:solidFill>
              </a:rPr>
              <a:t>il socialismo dal volto umano viene abbattuto</a:t>
            </a:r>
            <a:endParaRPr lang="it-IT" sz="3200" dirty="0">
              <a:solidFill>
                <a:srgbClr val="FFC000"/>
              </a:solidFill>
            </a:endParaRPr>
          </a:p>
        </p:txBody>
      </p:sp>
    </p:spTree>
    <p:extLst>
      <p:ext uri="{BB962C8B-B14F-4D97-AF65-F5344CB8AC3E}">
        <p14:creationId xmlns:p14="http://schemas.microsoft.com/office/powerpoint/2010/main" val="181617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8243731" cy="5299541"/>
          </a:xfrm>
          <a:prstGeom prst="rect">
            <a:avLst/>
          </a:prstGeom>
        </p:spPr>
      </p:pic>
      <p:sp>
        <p:nvSpPr>
          <p:cNvPr id="5" name="CasellaDiTesto 4"/>
          <p:cNvSpPr txBox="1"/>
          <p:nvPr/>
        </p:nvSpPr>
        <p:spPr>
          <a:xfrm>
            <a:off x="395536" y="476671"/>
            <a:ext cx="10189458" cy="523220"/>
          </a:xfrm>
          <a:prstGeom prst="rect">
            <a:avLst/>
          </a:prstGeom>
          <a:noFill/>
        </p:spPr>
        <p:txBody>
          <a:bodyPr wrap="square" rtlCol="0">
            <a:spAutoFit/>
          </a:bodyPr>
          <a:lstStyle/>
          <a:p>
            <a:r>
              <a:rPr lang="it-IT" sz="2800" dirty="0" smtClean="0">
                <a:solidFill>
                  <a:srgbClr val="FFC000"/>
                </a:solidFill>
              </a:rPr>
              <a:t>Le Repubbliche sovietiche aspirano alla indipendenza</a:t>
            </a:r>
            <a:endParaRPr lang="it-IT" sz="2800" dirty="0">
              <a:solidFill>
                <a:srgbClr val="FFC000"/>
              </a:solidFill>
            </a:endParaRPr>
          </a:p>
        </p:txBody>
      </p:sp>
    </p:spTree>
    <p:extLst>
      <p:ext uri="{BB962C8B-B14F-4D97-AF65-F5344CB8AC3E}">
        <p14:creationId xmlns:p14="http://schemas.microsoft.com/office/powerpoint/2010/main" val="417366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crollo dell’URSS ed i nazionalismi/2</a:t>
            </a:r>
            <a:endParaRPr lang="it-IT" dirty="0">
              <a:solidFill>
                <a:srgbClr val="FFC000"/>
              </a:solidFill>
            </a:endParaRPr>
          </a:p>
        </p:txBody>
      </p:sp>
      <p:sp>
        <p:nvSpPr>
          <p:cNvPr id="3" name="Segnaposto contenuto 2"/>
          <p:cNvSpPr>
            <a:spLocks noGrp="1"/>
          </p:cNvSpPr>
          <p:nvPr>
            <p:ph idx="1"/>
          </p:nvPr>
        </p:nvSpPr>
        <p:spPr/>
        <p:txBody>
          <a:bodyPr>
            <a:normAutofit lnSpcReduction="10000"/>
          </a:bodyPr>
          <a:lstStyle/>
          <a:p>
            <a:pPr algn="just"/>
            <a:r>
              <a:rPr lang="it-IT" dirty="0" smtClean="0">
                <a:solidFill>
                  <a:schemeClr val="bg1"/>
                </a:solidFill>
              </a:rPr>
              <a:t>Anche in queste repubbliche  si era creata un’evoluzione culturale e mentre prima del’70 il sostegno di Mosca soddisfaceva le esigenze delle varie nazionalità, in seguito alla crisi gli aiuti erano diminuiti e variamente distribuiti dai governanti locali.</a:t>
            </a:r>
          </a:p>
          <a:p>
            <a:pPr algn="just"/>
            <a:r>
              <a:rPr lang="it-IT" dirty="0" smtClean="0">
                <a:solidFill>
                  <a:schemeClr val="bg1"/>
                </a:solidFill>
              </a:rPr>
              <a:t>Le proposte di </a:t>
            </a:r>
            <a:r>
              <a:rPr lang="it-IT" dirty="0" err="1" smtClean="0">
                <a:solidFill>
                  <a:schemeClr val="bg1"/>
                </a:solidFill>
              </a:rPr>
              <a:t>Gorbacev</a:t>
            </a:r>
            <a:r>
              <a:rPr lang="it-IT" dirty="0" smtClean="0">
                <a:solidFill>
                  <a:schemeClr val="bg1"/>
                </a:solidFill>
              </a:rPr>
              <a:t> che puntavano a mantenere viva l’Unione suscitarono molta diffidenza.</a:t>
            </a:r>
            <a:endParaRPr lang="it-IT" dirty="0">
              <a:solidFill>
                <a:schemeClr val="bg1"/>
              </a:solidFill>
            </a:endParaRPr>
          </a:p>
        </p:txBody>
      </p:sp>
    </p:spTree>
    <p:extLst>
      <p:ext uri="{BB962C8B-B14F-4D97-AF65-F5344CB8AC3E}">
        <p14:creationId xmlns:p14="http://schemas.microsoft.com/office/powerpoint/2010/main" val="3605580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La politica di </a:t>
            </a:r>
            <a:r>
              <a:rPr lang="it-IT" dirty="0" err="1" smtClean="0">
                <a:solidFill>
                  <a:srgbClr val="FFC000"/>
                </a:solidFill>
              </a:rPr>
              <a:t>Gorbacev</a:t>
            </a:r>
            <a:r>
              <a:rPr lang="it-IT" dirty="0" smtClean="0">
                <a:solidFill>
                  <a:srgbClr val="FFC000"/>
                </a:solidFill>
              </a:rPr>
              <a:t>/1</a:t>
            </a:r>
            <a:endParaRPr lang="it-IT" dirty="0">
              <a:solidFill>
                <a:srgbClr val="FFC000"/>
              </a:solidFill>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solidFill>
                  <a:schemeClr val="bg1"/>
                </a:solidFill>
              </a:rPr>
              <a:t>Nel 1985 </a:t>
            </a:r>
            <a:r>
              <a:rPr lang="it-IT" dirty="0" err="1" smtClean="0">
                <a:solidFill>
                  <a:schemeClr val="bg1"/>
                </a:solidFill>
              </a:rPr>
              <a:t>Gorbacev</a:t>
            </a:r>
            <a:r>
              <a:rPr lang="it-IT" dirty="0" smtClean="0">
                <a:solidFill>
                  <a:schemeClr val="bg1"/>
                </a:solidFill>
              </a:rPr>
              <a:t> divenne segretario del partito con la convinzione della necessità di riforme a tutto campo. </a:t>
            </a:r>
          </a:p>
          <a:p>
            <a:pPr algn="just"/>
            <a:r>
              <a:rPr lang="it-IT" dirty="0" smtClean="0">
                <a:solidFill>
                  <a:schemeClr val="bg1"/>
                </a:solidFill>
              </a:rPr>
              <a:t> La perestroika in campo economico puntava a mantenere il controllo dello stato nelle posizioni </a:t>
            </a:r>
            <a:r>
              <a:rPr lang="it-IT" smtClean="0">
                <a:solidFill>
                  <a:schemeClr val="bg1"/>
                </a:solidFill>
              </a:rPr>
              <a:t>chiave dell’economia e </a:t>
            </a:r>
            <a:r>
              <a:rPr lang="it-IT" dirty="0" smtClean="0">
                <a:solidFill>
                  <a:schemeClr val="bg1"/>
                </a:solidFill>
              </a:rPr>
              <a:t>fissare linee flessibili nella pianificazione. Gli effetti di questi provvedimenti non potevano essere immediati, mentre lo furono l’aumento dei prezzi, deficit pubblico, l’inflazione.</a:t>
            </a:r>
            <a:endParaRPr lang="it-IT" dirty="0">
              <a:solidFill>
                <a:schemeClr val="bg1"/>
              </a:solidFill>
            </a:endParaRPr>
          </a:p>
        </p:txBody>
      </p:sp>
    </p:spTree>
    <p:extLst>
      <p:ext uri="{BB962C8B-B14F-4D97-AF65-F5344CB8AC3E}">
        <p14:creationId xmlns:p14="http://schemas.microsoft.com/office/powerpoint/2010/main" val="194742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36712"/>
            <a:ext cx="3862152" cy="5793228"/>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280652"/>
            <a:ext cx="3148584" cy="4236720"/>
          </a:xfrm>
          <a:prstGeom prst="rect">
            <a:avLst/>
          </a:prstGeom>
        </p:spPr>
      </p:pic>
    </p:spTree>
    <p:extLst>
      <p:ext uri="{BB962C8B-B14F-4D97-AF65-F5344CB8AC3E}">
        <p14:creationId xmlns:p14="http://schemas.microsoft.com/office/powerpoint/2010/main" val="1867173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La politica di </a:t>
            </a:r>
            <a:r>
              <a:rPr lang="it-IT" dirty="0" err="1" smtClean="0">
                <a:solidFill>
                  <a:srgbClr val="FFC000"/>
                </a:solidFill>
              </a:rPr>
              <a:t>Gorbacev</a:t>
            </a:r>
            <a:r>
              <a:rPr lang="it-IT" dirty="0" smtClean="0">
                <a:solidFill>
                  <a:srgbClr val="FFC000"/>
                </a:solidFill>
              </a:rPr>
              <a:t>/2</a:t>
            </a:r>
            <a:endParaRPr lang="it-IT" dirty="0">
              <a:solidFill>
                <a:srgbClr val="FFC000"/>
              </a:solidFill>
            </a:endParaRPr>
          </a:p>
        </p:txBody>
      </p:sp>
      <p:sp>
        <p:nvSpPr>
          <p:cNvPr id="3" name="Segnaposto contenuto 2"/>
          <p:cNvSpPr>
            <a:spLocks noGrp="1"/>
          </p:cNvSpPr>
          <p:nvPr>
            <p:ph idx="1"/>
          </p:nvPr>
        </p:nvSpPr>
        <p:spPr/>
        <p:txBody>
          <a:bodyPr/>
          <a:lstStyle/>
          <a:p>
            <a:r>
              <a:rPr lang="it-IT" dirty="0" smtClean="0">
                <a:solidFill>
                  <a:schemeClr val="bg1"/>
                </a:solidFill>
              </a:rPr>
              <a:t>Si ritornò al razionamento dei beni primari, si avviò lo smantellamento delle garanzie sociali senza riuscire a riprendere una vera crescita economica.Nell’89 non c’erano più piani quinquennali e l’economia era in enormi difficoltà. Non si era riusciti a trovare una soluzione fra i principi della tradizionale economia sovietica </a:t>
            </a:r>
            <a:r>
              <a:rPr lang="it-IT" dirty="0" err="1" smtClean="0">
                <a:solidFill>
                  <a:schemeClr val="bg1"/>
                </a:solidFill>
              </a:rPr>
              <a:t>ele</a:t>
            </a:r>
            <a:r>
              <a:rPr lang="it-IT" dirty="0" smtClean="0">
                <a:solidFill>
                  <a:schemeClr val="bg1"/>
                </a:solidFill>
              </a:rPr>
              <a:t> aperture capitalistiche.</a:t>
            </a:r>
            <a:endParaRPr lang="it-IT" dirty="0">
              <a:solidFill>
                <a:schemeClr val="bg1"/>
              </a:solidFill>
            </a:endParaRPr>
          </a:p>
        </p:txBody>
      </p:sp>
    </p:spTree>
    <p:extLst>
      <p:ext uri="{BB962C8B-B14F-4D97-AF65-F5344CB8AC3E}">
        <p14:creationId xmlns:p14="http://schemas.microsoft.com/office/powerpoint/2010/main" val="403151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La politica di </a:t>
            </a:r>
            <a:r>
              <a:rPr lang="it-IT" dirty="0" err="1" smtClean="0">
                <a:solidFill>
                  <a:srgbClr val="FFC000"/>
                </a:solidFill>
              </a:rPr>
              <a:t>Gorbacev</a:t>
            </a:r>
            <a:r>
              <a:rPr lang="it-IT" dirty="0" smtClean="0">
                <a:solidFill>
                  <a:srgbClr val="FFC000"/>
                </a:solidFill>
              </a:rPr>
              <a:t>/3</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solidFill>
                  <a:schemeClr val="bg1"/>
                </a:solidFill>
              </a:rPr>
              <a:t>La riforma politica (glasnost) .</a:t>
            </a:r>
          </a:p>
          <a:p>
            <a:pPr algn="just"/>
            <a:r>
              <a:rPr lang="it-IT" dirty="0" smtClean="0">
                <a:solidFill>
                  <a:schemeClr val="bg1"/>
                </a:solidFill>
              </a:rPr>
              <a:t> Anche in questo campo si mosse gradualmente verso la democrazia , si parlava di pluralismo socialista in quanto il partito socialista doveva rappresentare una varietà di posizioni.</a:t>
            </a:r>
          </a:p>
          <a:p>
            <a:pPr algn="just"/>
            <a:r>
              <a:rPr lang="it-IT" dirty="0" smtClean="0">
                <a:solidFill>
                  <a:schemeClr val="bg1"/>
                </a:solidFill>
              </a:rPr>
              <a:t>Si avviò la tutela dei diritti individuali(Sacharov entrò nell’</a:t>
            </a:r>
            <a:r>
              <a:rPr lang="it-IT" dirty="0" err="1" smtClean="0">
                <a:solidFill>
                  <a:schemeClr val="bg1"/>
                </a:solidFill>
              </a:rPr>
              <a:t>enturage</a:t>
            </a:r>
            <a:r>
              <a:rPr lang="it-IT" dirty="0" smtClean="0">
                <a:solidFill>
                  <a:schemeClr val="bg1"/>
                </a:solidFill>
              </a:rPr>
              <a:t> del presidente).</a:t>
            </a:r>
          </a:p>
          <a:p>
            <a:pPr algn="just"/>
            <a:r>
              <a:rPr lang="it-IT" dirty="0" smtClean="0">
                <a:solidFill>
                  <a:schemeClr val="bg1"/>
                </a:solidFill>
              </a:rPr>
              <a:t>Si cercò di rompere il connubio stato partito.</a:t>
            </a:r>
          </a:p>
          <a:p>
            <a:pPr algn="just"/>
            <a:endParaRPr lang="it-IT" dirty="0">
              <a:solidFill>
                <a:schemeClr val="bg1"/>
              </a:solidFill>
            </a:endParaRPr>
          </a:p>
        </p:txBody>
      </p:sp>
    </p:spTree>
    <p:extLst>
      <p:ext uri="{BB962C8B-B14F-4D97-AF65-F5344CB8AC3E}">
        <p14:creationId xmlns:p14="http://schemas.microsoft.com/office/powerpoint/2010/main" val="2699843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La politica di </a:t>
            </a:r>
            <a:r>
              <a:rPr lang="it-IT" dirty="0" err="1" smtClean="0">
                <a:solidFill>
                  <a:srgbClr val="FFC000"/>
                </a:solidFill>
              </a:rPr>
              <a:t>Gorbacev</a:t>
            </a:r>
            <a:r>
              <a:rPr lang="it-IT" dirty="0" smtClean="0">
                <a:solidFill>
                  <a:srgbClr val="FFC000"/>
                </a:solidFill>
              </a:rPr>
              <a:t>/4</a:t>
            </a:r>
            <a:endParaRPr lang="it-IT" dirty="0"/>
          </a:p>
        </p:txBody>
      </p:sp>
      <p:sp>
        <p:nvSpPr>
          <p:cNvPr id="3" name="Segnaposto contenuto 2"/>
          <p:cNvSpPr>
            <a:spLocks noGrp="1"/>
          </p:cNvSpPr>
          <p:nvPr>
            <p:ph idx="1"/>
          </p:nvPr>
        </p:nvSpPr>
        <p:spPr/>
        <p:txBody>
          <a:bodyPr/>
          <a:lstStyle/>
          <a:p>
            <a:pPr algn="just"/>
            <a:r>
              <a:rPr lang="it-IT" dirty="0" smtClean="0">
                <a:solidFill>
                  <a:schemeClr val="bg1"/>
                </a:solidFill>
              </a:rPr>
              <a:t> Queste riforme rendevano più lento il processo decisionale in quanto c’erano molte resistenze nei gruppi conservatori del partito, mentre per la gente non ci sarebbe stato un grosso cambiamento se no dibattiti fra maggioranza e opposizione</a:t>
            </a:r>
            <a:endParaRPr lang="it-IT" dirty="0">
              <a:solidFill>
                <a:schemeClr val="bg1"/>
              </a:solidFill>
            </a:endParaRPr>
          </a:p>
        </p:txBody>
      </p:sp>
    </p:spTree>
    <p:extLst>
      <p:ext uri="{BB962C8B-B14F-4D97-AF65-F5344CB8AC3E}">
        <p14:creationId xmlns:p14="http://schemas.microsoft.com/office/powerpoint/2010/main" val="406035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La politica </a:t>
            </a:r>
            <a:r>
              <a:rPr lang="it-IT" dirty="0" smtClean="0">
                <a:solidFill>
                  <a:srgbClr val="FFC000"/>
                </a:solidFill>
              </a:rPr>
              <a:t>internazionale: dalla coesistenza pacifica alla cooperazione</a:t>
            </a:r>
            <a:endParaRPr lang="it-IT" dirty="0"/>
          </a:p>
        </p:txBody>
      </p:sp>
      <p:sp>
        <p:nvSpPr>
          <p:cNvPr id="3" name="Segnaposto contenuto 2"/>
          <p:cNvSpPr>
            <a:spLocks noGrp="1"/>
          </p:cNvSpPr>
          <p:nvPr>
            <p:ph idx="1"/>
          </p:nvPr>
        </p:nvSpPr>
        <p:spPr/>
        <p:txBody>
          <a:bodyPr>
            <a:normAutofit fontScale="92500"/>
          </a:bodyPr>
          <a:lstStyle/>
          <a:p>
            <a:pPr marL="0" indent="0">
              <a:buNone/>
            </a:pPr>
            <a:r>
              <a:rPr lang="it-IT" dirty="0" smtClean="0">
                <a:solidFill>
                  <a:schemeClr val="bg1"/>
                </a:solidFill>
              </a:rPr>
              <a:t>Nei rapporti internazionali ci fu una svolta:</a:t>
            </a:r>
          </a:p>
          <a:p>
            <a:r>
              <a:rPr lang="it-IT" dirty="0" smtClean="0">
                <a:solidFill>
                  <a:schemeClr val="bg1"/>
                </a:solidFill>
              </a:rPr>
              <a:t>1989 Ritiro dall’Afghanistan, disimpegno nelle questioni aperte.</a:t>
            </a:r>
          </a:p>
          <a:p>
            <a:r>
              <a:rPr lang="it-IT" dirty="0" smtClean="0">
                <a:solidFill>
                  <a:schemeClr val="bg1"/>
                </a:solidFill>
              </a:rPr>
              <a:t>Smantellamento di arsenali missilistici.</a:t>
            </a:r>
          </a:p>
          <a:p>
            <a:r>
              <a:rPr lang="it-IT" dirty="0" smtClean="0">
                <a:solidFill>
                  <a:schemeClr val="bg1"/>
                </a:solidFill>
              </a:rPr>
              <a:t>1990: NATO e Urss firmarono un patto di non aggressione e riduzione degli armamenti nucleari</a:t>
            </a:r>
          </a:p>
          <a:p>
            <a:r>
              <a:rPr lang="it-IT" dirty="0" smtClean="0">
                <a:solidFill>
                  <a:schemeClr val="bg1"/>
                </a:solidFill>
              </a:rPr>
              <a:t>1991 smantellamento del patto di Varsavia.</a:t>
            </a:r>
          </a:p>
          <a:p>
            <a:r>
              <a:rPr lang="it-IT" dirty="0" smtClean="0">
                <a:solidFill>
                  <a:schemeClr val="bg1"/>
                </a:solidFill>
              </a:rPr>
              <a:t>1991 Appoggio all’intervento Usa in Iraq.</a:t>
            </a:r>
          </a:p>
          <a:p>
            <a:endParaRPr lang="it-IT" dirty="0" smtClean="0">
              <a:solidFill>
                <a:schemeClr val="bg1"/>
              </a:solidFill>
            </a:endParaRPr>
          </a:p>
          <a:p>
            <a:endParaRPr lang="it-IT" dirty="0">
              <a:solidFill>
                <a:schemeClr val="bg1"/>
              </a:solidFill>
            </a:endParaRPr>
          </a:p>
        </p:txBody>
      </p:sp>
    </p:spTree>
    <p:extLst>
      <p:ext uri="{BB962C8B-B14F-4D97-AF65-F5344CB8AC3E}">
        <p14:creationId xmlns:p14="http://schemas.microsoft.com/office/powerpoint/2010/main" val="269793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09829" y="1456104"/>
            <a:ext cx="5124095" cy="646331"/>
          </a:xfrm>
          <a:prstGeom prst="rect">
            <a:avLst/>
          </a:prstGeom>
        </p:spPr>
        <p:txBody>
          <a:bodyPr wrap="none">
            <a:spAutoFit/>
          </a:bodyPr>
          <a:lstStyle/>
          <a:p>
            <a:r>
              <a:rPr lang="it-IT" sz="3600" dirty="0" smtClean="0">
                <a:solidFill>
                  <a:srgbClr val="FFC000"/>
                </a:solidFill>
              </a:rPr>
              <a:t>Prospettive del Novecento</a:t>
            </a:r>
            <a:endParaRPr lang="it-IT" sz="3600" dirty="0">
              <a:solidFill>
                <a:srgbClr val="FFC000"/>
              </a:solidFill>
            </a:endParaRPr>
          </a:p>
        </p:txBody>
      </p:sp>
      <p:sp>
        <p:nvSpPr>
          <p:cNvPr id="3" name="Rettangolo 2"/>
          <p:cNvSpPr/>
          <p:nvPr/>
        </p:nvSpPr>
        <p:spPr>
          <a:xfrm>
            <a:off x="2339750" y="2924944"/>
            <a:ext cx="4636141" cy="646331"/>
          </a:xfrm>
          <a:prstGeom prst="rect">
            <a:avLst/>
          </a:prstGeom>
        </p:spPr>
        <p:txBody>
          <a:bodyPr wrap="none">
            <a:spAutoFit/>
          </a:bodyPr>
          <a:lstStyle/>
          <a:p>
            <a:r>
              <a:rPr lang="it-IT" sz="3600" dirty="0" smtClean="0">
                <a:solidFill>
                  <a:srgbClr val="FFC000"/>
                </a:solidFill>
              </a:rPr>
              <a:t>Il crollo del  comunismo</a:t>
            </a:r>
            <a:endParaRPr lang="it-IT" sz="3600" dirty="0">
              <a:solidFill>
                <a:srgbClr val="FFC000"/>
              </a:solidFill>
            </a:endParaRPr>
          </a:p>
        </p:txBody>
      </p:sp>
      <p:sp>
        <p:nvSpPr>
          <p:cNvPr id="4" name="Rettangolo 3"/>
          <p:cNvSpPr/>
          <p:nvPr/>
        </p:nvSpPr>
        <p:spPr>
          <a:xfrm>
            <a:off x="3131840" y="4223541"/>
            <a:ext cx="3350084" cy="523220"/>
          </a:xfrm>
          <a:prstGeom prst="rect">
            <a:avLst/>
          </a:prstGeom>
        </p:spPr>
        <p:txBody>
          <a:bodyPr wrap="none">
            <a:spAutoFit/>
          </a:bodyPr>
          <a:lstStyle/>
          <a:p>
            <a:r>
              <a:rPr lang="it-IT" sz="2800" dirty="0" smtClean="0">
                <a:solidFill>
                  <a:srgbClr val="FFC000"/>
                </a:solidFill>
              </a:rPr>
              <a:t>Quarta conversazione</a:t>
            </a:r>
            <a:endParaRPr lang="it-IT" sz="2800" dirty="0">
              <a:solidFill>
                <a:srgbClr val="FFC000"/>
              </a:solidFill>
            </a:endParaRPr>
          </a:p>
        </p:txBody>
      </p:sp>
      <p:sp>
        <p:nvSpPr>
          <p:cNvPr id="5" name="CasellaDiTesto 4"/>
          <p:cNvSpPr txBox="1"/>
          <p:nvPr/>
        </p:nvSpPr>
        <p:spPr>
          <a:xfrm>
            <a:off x="611560" y="6237312"/>
            <a:ext cx="1301190" cy="369332"/>
          </a:xfrm>
          <a:prstGeom prst="rect">
            <a:avLst/>
          </a:prstGeom>
          <a:noFill/>
        </p:spPr>
        <p:txBody>
          <a:bodyPr wrap="none" rtlCol="0">
            <a:spAutoFit/>
          </a:bodyPr>
          <a:lstStyle/>
          <a:p>
            <a:r>
              <a:rPr lang="it-IT" dirty="0" smtClean="0">
                <a:solidFill>
                  <a:srgbClr val="FFC000"/>
                </a:solidFill>
              </a:rPr>
              <a:t>Corso n.145</a:t>
            </a:r>
            <a:endParaRPr lang="it-IT" dirty="0">
              <a:solidFill>
                <a:srgbClr val="FFC000"/>
              </a:solidFill>
            </a:endParaRPr>
          </a:p>
        </p:txBody>
      </p:sp>
      <p:sp>
        <p:nvSpPr>
          <p:cNvPr id="7" name="CasellaDiTesto 6"/>
          <p:cNvSpPr txBox="1"/>
          <p:nvPr/>
        </p:nvSpPr>
        <p:spPr>
          <a:xfrm>
            <a:off x="6804248" y="6274307"/>
            <a:ext cx="1692386" cy="369332"/>
          </a:xfrm>
          <a:prstGeom prst="rect">
            <a:avLst/>
          </a:prstGeom>
          <a:noFill/>
        </p:spPr>
        <p:txBody>
          <a:bodyPr wrap="none" rtlCol="0">
            <a:spAutoFit/>
          </a:bodyPr>
          <a:lstStyle/>
          <a:p>
            <a:r>
              <a:rPr lang="it-IT" dirty="0" smtClean="0">
                <a:solidFill>
                  <a:srgbClr val="FFC000"/>
                </a:solidFill>
              </a:rPr>
              <a:t>Mariella  valenti</a:t>
            </a:r>
            <a:endParaRPr lang="it-IT" dirty="0">
              <a:solidFill>
                <a:srgbClr val="FFC000"/>
              </a:solidFill>
            </a:endParaRPr>
          </a:p>
        </p:txBody>
      </p:sp>
    </p:spTree>
    <p:extLst>
      <p:ext uri="{BB962C8B-B14F-4D97-AF65-F5344CB8AC3E}">
        <p14:creationId xmlns:p14="http://schemas.microsoft.com/office/powerpoint/2010/main" val="236094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Il crollo di </a:t>
            </a:r>
            <a:r>
              <a:rPr lang="it-IT" dirty="0" err="1" smtClean="0">
                <a:solidFill>
                  <a:srgbClr val="FFC000"/>
                </a:solidFill>
              </a:rPr>
              <a:t>Gorbacev</a:t>
            </a:r>
            <a:endParaRPr lang="it-IT" dirty="0">
              <a:solidFill>
                <a:srgbClr val="FFC000"/>
              </a:solidFill>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solidFill>
                  <a:schemeClr val="bg1"/>
                </a:solidFill>
              </a:rPr>
              <a:t>Gli scarsi risultati delle scelte economiche , di politica internazionale, il presentarsi delle richieste di indipendenza dei paesi dell’ Unione, misero, fra il 1988/89, in grande difficoltà il Presidente.</a:t>
            </a:r>
          </a:p>
          <a:p>
            <a:pPr algn="just"/>
            <a:r>
              <a:rPr lang="it-IT" dirty="0" smtClean="0">
                <a:solidFill>
                  <a:schemeClr val="bg1"/>
                </a:solidFill>
              </a:rPr>
              <a:t>I radicali democratici guidati da Eltsin erano favorevoli a riforme più rapide.</a:t>
            </a:r>
          </a:p>
          <a:p>
            <a:pPr algn="just"/>
            <a:r>
              <a:rPr lang="it-IT" dirty="0" smtClean="0">
                <a:solidFill>
                  <a:schemeClr val="bg1"/>
                </a:solidFill>
              </a:rPr>
              <a:t>I comunisti conservatori che ancora controllavano il partito, tentarono di frenare il cambiamento</a:t>
            </a:r>
          </a:p>
          <a:p>
            <a:pPr algn="just"/>
            <a:r>
              <a:rPr lang="it-IT" dirty="0" err="1" smtClean="0">
                <a:solidFill>
                  <a:schemeClr val="bg1"/>
                </a:solidFill>
              </a:rPr>
              <a:t>Gorbacev</a:t>
            </a:r>
            <a:r>
              <a:rPr lang="it-IT" dirty="0" smtClean="0">
                <a:solidFill>
                  <a:schemeClr val="bg1"/>
                </a:solidFill>
              </a:rPr>
              <a:t> si destreggiava fra queste posizioni cecando di mediare.</a:t>
            </a:r>
          </a:p>
          <a:p>
            <a:pPr algn="just"/>
            <a:endParaRPr lang="it-IT" dirty="0">
              <a:solidFill>
                <a:schemeClr val="bg1"/>
              </a:solidFill>
            </a:endParaRPr>
          </a:p>
        </p:txBody>
      </p:sp>
    </p:spTree>
    <p:extLst>
      <p:ext uri="{BB962C8B-B14F-4D97-AF65-F5344CB8AC3E}">
        <p14:creationId xmlns:p14="http://schemas.microsoft.com/office/powerpoint/2010/main" val="1268294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Il crollo di </a:t>
            </a:r>
            <a:r>
              <a:rPr lang="it-IT" dirty="0" err="1">
                <a:solidFill>
                  <a:srgbClr val="FFC000"/>
                </a:solidFill>
              </a:rPr>
              <a:t>Gorbacev</a:t>
            </a:r>
            <a:r>
              <a:rPr lang="it-IT" dirty="0">
                <a:solidFill>
                  <a:srgbClr val="FFC000"/>
                </a:solidFill>
              </a:rPr>
              <a:t>/2</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solidFill>
                  <a:schemeClr val="bg1"/>
                </a:solidFill>
              </a:rPr>
              <a:t>1990: Eltsin proclamò la piena sovranità della Russia dall’URSS.</a:t>
            </a:r>
          </a:p>
          <a:p>
            <a:pPr algn="just"/>
            <a:r>
              <a:rPr lang="it-IT" dirty="0" smtClean="0">
                <a:solidFill>
                  <a:schemeClr val="bg1"/>
                </a:solidFill>
              </a:rPr>
              <a:t>1991 aprile: </a:t>
            </a:r>
            <a:r>
              <a:rPr lang="it-IT" dirty="0" err="1" smtClean="0">
                <a:solidFill>
                  <a:schemeClr val="bg1"/>
                </a:solidFill>
              </a:rPr>
              <a:t>Gorbacev</a:t>
            </a:r>
            <a:r>
              <a:rPr lang="it-IT" dirty="0" smtClean="0">
                <a:solidFill>
                  <a:schemeClr val="bg1"/>
                </a:solidFill>
              </a:rPr>
              <a:t> negoziò un trattato dell’ Unione che salvaguardava un potere centrale federale e che doveva entrare in vigore nell’agosto .</a:t>
            </a:r>
          </a:p>
          <a:p>
            <a:pPr algn="just"/>
            <a:r>
              <a:rPr lang="it-IT" dirty="0" smtClean="0">
                <a:solidFill>
                  <a:schemeClr val="bg1"/>
                </a:solidFill>
              </a:rPr>
              <a:t>1991 agosto: i membri del partito organizzarono un colpo di stato per togliere di mezzo </a:t>
            </a:r>
            <a:r>
              <a:rPr lang="it-IT" dirty="0" err="1" smtClean="0">
                <a:solidFill>
                  <a:schemeClr val="bg1"/>
                </a:solidFill>
              </a:rPr>
              <a:t>Gorbacev</a:t>
            </a:r>
            <a:r>
              <a:rPr lang="it-IT" dirty="0" smtClean="0">
                <a:solidFill>
                  <a:schemeClr val="bg1"/>
                </a:solidFill>
              </a:rPr>
              <a:t>. L’azione falli per la determinazione di Eltsin e di migliaia di manifestanti che  il Parlamento </a:t>
            </a:r>
            <a:endParaRPr lang="it-IT" dirty="0">
              <a:solidFill>
                <a:schemeClr val="bg1"/>
              </a:solidFill>
            </a:endParaRPr>
          </a:p>
        </p:txBody>
      </p:sp>
    </p:spTree>
    <p:extLst>
      <p:ext uri="{BB962C8B-B14F-4D97-AF65-F5344CB8AC3E}">
        <p14:creationId xmlns:p14="http://schemas.microsoft.com/office/powerpoint/2010/main" val="80346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29" y="3212976"/>
            <a:ext cx="5162933" cy="350100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54" y="116632"/>
            <a:ext cx="8463786" cy="2660780"/>
          </a:xfrm>
          <a:prstGeom prst="rect">
            <a:avLst/>
          </a:prstGeom>
        </p:spPr>
      </p:pic>
      <p:sp>
        <p:nvSpPr>
          <p:cNvPr id="6" name="CasellaDiTesto 5"/>
          <p:cNvSpPr txBox="1"/>
          <p:nvPr/>
        </p:nvSpPr>
        <p:spPr>
          <a:xfrm>
            <a:off x="5504687" y="3348214"/>
            <a:ext cx="3404906" cy="1200329"/>
          </a:xfrm>
          <a:prstGeom prst="rect">
            <a:avLst/>
          </a:prstGeom>
          <a:noFill/>
        </p:spPr>
        <p:txBody>
          <a:bodyPr wrap="none" rtlCol="0">
            <a:spAutoFit/>
          </a:bodyPr>
          <a:lstStyle/>
          <a:p>
            <a:r>
              <a:rPr lang="it-IT" sz="2400" dirty="0" smtClean="0">
                <a:solidFill>
                  <a:srgbClr val="FFC000"/>
                </a:solidFill>
              </a:rPr>
              <a:t>Eltsin appoggia  </a:t>
            </a:r>
            <a:r>
              <a:rPr lang="it-IT" sz="2400" dirty="0" err="1" smtClean="0">
                <a:solidFill>
                  <a:srgbClr val="FFC000"/>
                </a:solidFill>
              </a:rPr>
              <a:t>Gorbacev</a:t>
            </a:r>
            <a:endParaRPr lang="it-IT" sz="2400" dirty="0" smtClean="0">
              <a:solidFill>
                <a:srgbClr val="FFC000"/>
              </a:solidFill>
            </a:endParaRPr>
          </a:p>
          <a:p>
            <a:r>
              <a:rPr lang="it-IT" sz="2400" dirty="0" smtClean="0">
                <a:solidFill>
                  <a:srgbClr val="FFC000"/>
                </a:solidFill>
              </a:rPr>
              <a:t> e sventa il colpo di stato </a:t>
            </a:r>
          </a:p>
          <a:p>
            <a:r>
              <a:rPr lang="it-IT" sz="2400" dirty="0" smtClean="0">
                <a:solidFill>
                  <a:srgbClr val="FFC000"/>
                </a:solidFill>
              </a:rPr>
              <a:t>dei vecchi comunisti</a:t>
            </a:r>
            <a:endParaRPr lang="it-IT" sz="2400" dirty="0">
              <a:solidFill>
                <a:srgbClr val="FFC000"/>
              </a:solidFill>
            </a:endParaRPr>
          </a:p>
        </p:txBody>
      </p:sp>
    </p:spTree>
    <p:extLst>
      <p:ext uri="{BB962C8B-B14F-4D97-AF65-F5344CB8AC3E}">
        <p14:creationId xmlns:p14="http://schemas.microsoft.com/office/powerpoint/2010/main" val="331674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Il crollo di </a:t>
            </a:r>
            <a:r>
              <a:rPr lang="it-IT" dirty="0" err="1" smtClean="0">
                <a:solidFill>
                  <a:srgbClr val="FFC000"/>
                </a:solidFill>
              </a:rPr>
              <a:t>Gorbacev</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solidFill>
                  <a:schemeClr val="bg1"/>
                </a:solidFill>
              </a:rPr>
              <a:t>Di fronte a tutto questo </a:t>
            </a:r>
            <a:r>
              <a:rPr lang="it-IT" dirty="0" err="1" smtClean="0">
                <a:solidFill>
                  <a:schemeClr val="bg1"/>
                </a:solidFill>
              </a:rPr>
              <a:t>Gorbacev</a:t>
            </a:r>
            <a:r>
              <a:rPr lang="it-IT" dirty="0" smtClean="0">
                <a:solidFill>
                  <a:schemeClr val="bg1"/>
                </a:solidFill>
              </a:rPr>
              <a:t> si dimise, il patto non andò mai in vigore.</a:t>
            </a:r>
          </a:p>
          <a:p>
            <a:pPr algn="just"/>
            <a:r>
              <a:rPr lang="it-IT" dirty="0" smtClean="0">
                <a:solidFill>
                  <a:schemeClr val="bg1"/>
                </a:solidFill>
              </a:rPr>
              <a:t>Nell’estate del ‘91 iniziò lo scioglimento dell’impero sovietico.</a:t>
            </a:r>
          </a:p>
          <a:p>
            <a:pPr algn="just"/>
            <a:r>
              <a:rPr lang="it-IT" dirty="0" smtClean="0">
                <a:solidFill>
                  <a:schemeClr val="bg1"/>
                </a:solidFill>
              </a:rPr>
              <a:t>Nel dicembre del 1991 nacque la CSI, la comunità di 11 stati indipendenti. La Russia di Eltsin subentrò al seggio dell’ONU.</a:t>
            </a:r>
          </a:p>
          <a:p>
            <a:pPr algn="just"/>
            <a:r>
              <a:rPr lang="it-IT" dirty="0" smtClean="0">
                <a:solidFill>
                  <a:schemeClr val="bg1"/>
                </a:solidFill>
              </a:rPr>
              <a:t>Le 3 Repubbliche baltiche non entrarono nel CSI.</a:t>
            </a:r>
            <a:endParaRPr lang="it-IT" dirty="0">
              <a:solidFill>
                <a:schemeClr val="bg1"/>
              </a:solidFill>
            </a:endParaRPr>
          </a:p>
        </p:txBody>
      </p:sp>
    </p:spTree>
    <p:extLst>
      <p:ext uri="{BB962C8B-B14F-4D97-AF65-F5344CB8AC3E}">
        <p14:creationId xmlns:p14="http://schemas.microsoft.com/office/powerpoint/2010/main" val="2488331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1" y="3501008"/>
            <a:ext cx="4870648" cy="301094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415" y="1916832"/>
            <a:ext cx="3618402" cy="4824536"/>
          </a:xfrm>
          <a:prstGeom prst="rect">
            <a:avLst/>
          </a:prstGeom>
        </p:spPr>
      </p:pic>
      <p:sp>
        <p:nvSpPr>
          <p:cNvPr id="6" name="CasellaDiTesto 5"/>
          <p:cNvSpPr txBox="1"/>
          <p:nvPr/>
        </p:nvSpPr>
        <p:spPr>
          <a:xfrm>
            <a:off x="576375" y="632882"/>
            <a:ext cx="4843955" cy="1938992"/>
          </a:xfrm>
          <a:prstGeom prst="rect">
            <a:avLst/>
          </a:prstGeom>
          <a:noFill/>
        </p:spPr>
        <p:txBody>
          <a:bodyPr wrap="none" rtlCol="0">
            <a:spAutoFit/>
          </a:bodyPr>
          <a:lstStyle/>
          <a:p>
            <a:r>
              <a:rPr lang="it-IT" sz="4000" dirty="0" smtClean="0">
                <a:solidFill>
                  <a:srgbClr val="FFC000"/>
                </a:solidFill>
              </a:rPr>
              <a:t>Nasce la RSI</a:t>
            </a:r>
          </a:p>
          <a:p>
            <a:r>
              <a:rPr lang="it-IT" sz="4000" dirty="0" smtClean="0">
                <a:solidFill>
                  <a:srgbClr val="FFC000"/>
                </a:solidFill>
              </a:rPr>
              <a:t>Comunità </a:t>
            </a:r>
            <a:r>
              <a:rPr lang="it-IT" sz="4000" dirty="0" err="1" smtClean="0">
                <a:solidFill>
                  <a:srgbClr val="FFC000"/>
                </a:solidFill>
              </a:rPr>
              <a:t>degi</a:t>
            </a:r>
            <a:r>
              <a:rPr lang="it-IT" sz="4000" dirty="0" smtClean="0">
                <a:solidFill>
                  <a:srgbClr val="FFC000"/>
                </a:solidFill>
              </a:rPr>
              <a:t> 11 stati</a:t>
            </a:r>
          </a:p>
          <a:p>
            <a:r>
              <a:rPr lang="it-IT" sz="4000" dirty="0" smtClean="0">
                <a:solidFill>
                  <a:srgbClr val="FFC000"/>
                </a:solidFill>
              </a:rPr>
              <a:t>indipendenti</a:t>
            </a:r>
            <a:endParaRPr lang="it-IT" sz="4000" dirty="0">
              <a:solidFill>
                <a:srgbClr val="FFC000"/>
              </a:solidFill>
            </a:endParaRPr>
          </a:p>
        </p:txBody>
      </p:sp>
      <p:sp>
        <p:nvSpPr>
          <p:cNvPr id="7" name="CasellaDiTesto 6"/>
          <p:cNvSpPr txBox="1"/>
          <p:nvPr/>
        </p:nvSpPr>
        <p:spPr>
          <a:xfrm>
            <a:off x="5580112" y="404664"/>
            <a:ext cx="3578287" cy="954107"/>
          </a:xfrm>
          <a:prstGeom prst="rect">
            <a:avLst/>
          </a:prstGeom>
          <a:noFill/>
        </p:spPr>
        <p:txBody>
          <a:bodyPr wrap="none" rtlCol="0">
            <a:spAutoFit/>
          </a:bodyPr>
          <a:lstStyle/>
          <a:p>
            <a:r>
              <a:rPr lang="it-IT" sz="2800" dirty="0" smtClean="0">
                <a:solidFill>
                  <a:srgbClr val="FFC000"/>
                </a:solidFill>
              </a:rPr>
              <a:t>Le repubbliche baltiche</a:t>
            </a:r>
          </a:p>
          <a:p>
            <a:r>
              <a:rPr lang="it-IT" sz="2800" smtClean="0">
                <a:solidFill>
                  <a:srgbClr val="FFC000"/>
                </a:solidFill>
              </a:rPr>
              <a:t>non </a:t>
            </a:r>
            <a:r>
              <a:rPr lang="it-IT" sz="2800" dirty="0" smtClean="0">
                <a:solidFill>
                  <a:srgbClr val="FFC000"/>
                </a:solidFill>
              </a:rPr>
              <a:t>entrano nella CSI</a:t>
            </a:r>
            <a:endParaRPr lang="it-IT" sz="2800" dirty="0">
              <a:solidFill>
                <a:srgbClr val="FFC000"/>
              </a:solidFill>
            </a:endParaRPr>
          </a:p>
        </p:txBody>
      </p:sp>
    </p:spTree>
    <p:extLst>
      <p:ext uri="{BB962C8B-B14F-4D97-AF65-F5344CB8AC3E}">
        <p14:creationId xmlns:p14="http://schemas.microsoft.com/office/powerpoint/2010/main" val="1624314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1484784"/>
            <a:ext cx="7772400" cy="1470025"/>
          </a:xfrm>
        </p:spPr>
        <p:txBody>
          <a:bodyPr/>
          <a:lstStyle/>
          <a:p>
            <a:r>
              <a:rPr lang="it-IT" dirty="0" smtClean="0">
                <a:solidFill>
                  <a:srgbClr val="FFC000"/>
                </a:solidFill>
              </a:rPr>
              <a:t>Fine della quarta conversazione</a:t>
            </a:r>
            <a:endParaRPr lang="it-IT" dirty="0">
              <a:solidFill>
                <a:srgbClr val="FFC000"/>
              </a:solidFill>
            </a:endParaRPr>
          </a:p>
        </p:txBody>
      </p:sp>
      <p:sp>
        <p:nvSpPr>
          <p:cNvPr id="3" name="Sottotitolo 2"/>
          <p:cNvSpPr>
            <a:spLocks noGrp="1"/>
          </p:cNvSpPr>
          <p:nvPr>
            <p:ph type="subTitle" idx="1"/>
          </p:nvPr>
        </p:nvSpPr>
        <p:spPr>
          <a:xfrm>
            <a:off x="1475656" y="2924944"/>
            <a:ext cx="6400800" cy="1752600"/>
          </a:xfrm>
        </p:spPr>
        <p:txBody>
          <a:bodyPr/>
          <a:lstStyle/>
          <a:p>
            <a:r>
              <a:rPr lang="it-IT" dirty="0" smtClean="0">
                <a:solidFill>
                  <a:srgbClr val="FFC000"/>
                </a:solidFill>
              </a:rPr>
              <a:t>Il crollo del Comunismo</a:t>
            </a:r>
            <a:endParaRPr lang="it-IT" dirty="0">
              <a:solidFill>
                <a:srgbClr val="FFC000"/>
              </a:solidFill>
            </a:endParaRPr>
          </a:p>
        </p:txBody>
      </p:sp>
      <p:sp>
        <p:nvSpPr>
          <p:cNvPr id="4" name="CasellaDiTesto 3"/>
          <p:cNvSpPr txBox="1"/>
          <p:nvPr/>
        </p:nvSpPr>
        <p:spPr>
          <a:xfrm>
            <a:off x="1259632" y="4172085"/>
            <a:ext cx="8207014" cy="646331"/>
          </a:xfrm>
          <a:prstGeom prst="rect">
            <a:avLst/>
          </a:prstGeom>
          <a:noFill/>
        </p:spPr>
        <p:txBody>
          <a:bodyPr wrap="square" rtlCol="0">
            <a:spAutoFit/>
          </a:bodyPr>
          <a:lstStyle/>
          <a:p>
            <a:r>
              <a:rPr lang="it-IT" sz="3600" dirty="0" smtClean="0">
                <a:solidFill>
                  <a:srgbClr val="FFC000"/>
                </a:solidFill>
              </a:rPr>
              <a:t>		   GRAZIE</a:t>
            </a:r>
            <a:endParaRPr lang="it-IT" sz="3600" dirty="0">
              <a:solidFill>
                <a:srgbClr val="FFC000"/>
              </a:solidFill>
            </a:endParaRPr>
          </a:p>
        </p:txBody>
      </p:sp>
      <p:sp>
        <p:nvSpPr>
          <p:cNvPr id="6" name="CasellaDiTesto 5"/>
          <p:cNvSpPr txBox="1"/>
          <p:nvPr/>
        </p:nvSpPr>
        <p:spPr>
          <a:xfrm>
            <a:off x="6444208" y="6309320"/>
            <a:ext cx="1657313" cy="369332"/>
          </a:xfrm>
          <a:prstGeom prst="rect">
            <a:avLst/>
          </a:prstGeom>
          <a:noFill/>
        </p:spPr>
        <p:txBody>
          <a:bodyPr wrap="none" rtlCol="0">
            <a:spAutoFit/>
          </a:bodyPr>
          <a:lstStyle/>
          <a:p>
            <a:r>
              <a:rPr lang="it-IT" dirty="0" smtClean="0">
                <a:solidFill>
                  <a:srgbClr val="FFC000"/>
                </a:solidFill>
              </a:rPr>
              <a:t>Mariella Valenti</a:t>
            </a:r>
            <a:endParaRPr lang="it-IT" dirty="0">
              <a:solidFill>
                <a:srgbClr val="FFC000"/>
              </a:solidFill>
            </a:endParaRPr>
          </a:p>
        </p:txBody>
      </p:sp>
      <p:sp>
        <p:nvSpPr>
          <p:cNvPr id="7" name="CasellaDiTesto 6"/>
          <p:cNvSpPr txBox="1"/>
          <p:nvPr/>
        </p:nvSpPr>
        <p:spPr>
          <a:xfrm>
            <a:off x="683568" y="6165304"/>
            <a:ext cx="1301190" cy="369332"/>
          </a:xfrm>
          <a:prstGeom prst="rect">
            <a:avLst/>
          </a:prstGeom>
          <a:noFill/>
        </p:spPr>
        <p:txBody>
          <a:bodyPr wrap="none" rtlCol="0">
            <a:spAutoFit/>
          </a:bodyPr>
          <a:lstStyle/>
          <a:p>
            <a:r>
              <a:rPr lang="it-IT" dirty="0" smtClean="0">
                <a:solidFill>
                  <a:srgbClr val="FFC000"/>
                </a:solidFill>
              </a:rPr>
              <a:t>Corso n.145</a:t>
            </a:r>
            <a:endParaRPr lang="it-IT" dirty="0">
              <a:solidFill>
                <a:srgbClr val="FFC000"/>
              </a:solidFill>
            </a:endParaRPr>
          </a:p>
        </p:txBody>
      </p:sp>
    </p:spTree>
    <p:extLst>
      <p:ext uri="{BB962C8B-B14F-4D97-AF65-F5344CB8AC3E}">
        <p14:creationId xmlns:p14="http://schemas.microsoft.com/office/powerpoint/2010/main" val="739969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63688" y="1556792"/>
            <a:ext cx="5676362" cy="707886"/>
          </a:xfrm>
          <a:prstGeom prst="rect">
            <a:avLst/>
          </a:prstGeom>
        </p:spPr>
        <p:txBody>
          <a:bodyPr wrap="none">
            <a:spAutoFit/>
          </a:bodyPr>
          <a:lstStyle/>
          <a:p>
            <a:r>
              <a:rPr lang="it-IT" sz="4000" dirty="0">
                <a:solidFill>
                  <a:srgbClr val="FFC000"/>
                </a:solidFill>
              </a:rPr>
              <a:t>Prospettive del Novecento</a:t>
            </a:r>
          </a:p>
        </p:txBody>
      </p:sp>
      <p:sp>
        <p:nvSpPr>
          <p:cNvPr id="5" name="Rettangolo 4"/>
          <p:cNvSpPr/>
          <p:nvPr/>
        </p:nvSpPr>
        <p:spPr>
          <a:xfrm>
            <a:off x="1403648" y="3103601"/>
            <a:ext cx="6080704" cy="1077218"/>
          </a:xfrm>
          <a:prstGeom prst="rect">
            <a:avLst/>
          </a:prstGeom>
        </p:spPr>
        <p:txBody>
          <a:bodyPr wrap="none">
            <a:spAutoFit/>
          </a:bodyPr>
          <a:lstStyle/>
          <a:p>
            <a:r>
              <a:rPr lang="it-IT" sz="3200" dirty="0" smtClean="0">
                <a:solidFill>
                  <a:srgbClr val="FFC000"/>
                </a:solidFill>
              </a:rPr>
              <a:t>La nascita della Repubblica in Italia:</a:t>
            </a:r>
          </a:p>
          <a:p>
            <a:r>
              <a:rPr lang="it-IT" sz="3200" dirty="0" smtClean="0">
                <a:solidFill>
                  <a:srgbClr val="FFC000"/>
                </a:solidFill>
              </a:rPr>
              <a:t>		gli anni 1950-60</a:t>
            </a:r>
            <a:endParaRPr lang="it-IT" sz="3200" dirty="0">
              <a:solidFill>
                <a:srgbClr val="FFC000"/>
              </a:solidFill>
            </a:endParaRPr>
          </a:p>
        </p:txBody>
      </p:sp>
      <p:sp>
        <p:nvSpPr>
          <p:cNvPr id="7" name="CasellaDiTesto 6"/>
          <p:cNvSpPr txBox="1"/>
          <p:nvPr/>
        </p:nvSpPr>
        <p:spPr>
          <a:xfrm>
            <a:off x="467544" y="6093296"/>
            <a:ext cx="1301190" cy="369332"/>
          </a:xfrm>
          <a:prstGeom prst="rect">
            <a:avLst/>
          </a:prstGeom>
          <a:noFill/>
        </p:spPr>
        <p:txBody>
          <a:bodyPr wrap="none" rtlCol="0">
            <a:spAutoFit/>
          </a:bodyPr>
          <a:lstStyle/>
          <a:p>
            <a:r>
              <a:rPr lang="it-IT" dirty="0" smtClean="0">
                <a:solidFill>
                  <a:srgbClr val="FFC000"/>
                </a:solidFill>
              </a:rPr>
              <a:t>Corso n.145</a:t>
            </a:r>
            <a:endParaRPr lang="it-IT" dirty="0">
              <a:solidFill>
                <a:srgbClr val="FFC000"/>
              </a:solidFill>
            </a:endParaRPr>
          </a:p>
        </p:txBody>
      </p:sp>
      <p:sp>
        <p:nvSpPr>
          <p:cNvPr id="8" name="CasellaDiTesto 7"/>
          <p:cNvSpPr txBox="1"/>
          <p:nvPr/>
        </p:nvSpPr>
        <p:spPr>
          <a:xfrm>
            <a:off x="6900441" y="6093296"/>
            <a:ext cx="1710212" cy="369332"/>
          </a:xfrm>
          <a:prstGeom prst="rect">
            <a:avLst/>
          </a:prstGeom>
          <a:noFill/>
        </p:spPr>
        <p:txBody>
          <a:bodyPr wrap="none" rtlCol="0">
            <a:spAutoFit/>
          </a:bodyPr>
          <a:lstStyle/>
          <a:p>
            <a:r>
              <a:rPr lang="it-IT" dirty="0" smtClean="0">
                <a:solidFill>
                  <a:srgbClr val="FFC000"/>
                </a:solidFill>
              </a:rPr>
              <a:t>Mariella  Valenti</a:t>
            </a:r>
            <a:endParaRPr lang="it-IT" dirty="0">
              <a:solidFill>
                <a:srgbClr val="FFC000"/>
              </a:solidFill>
            </a:endParaRPr>
          </a:p>
        </p:txBody>
      </p:sp>
      <p:sp>
        <p:nvSpPr>
          <p:cNvPr id="9" name="CasellaDiTesto 8"/>
          <p:cNvSpPr txBox="1"/>
          <p:nvPr/>
        </p:nvSpPr>
        <p:spPr>
          <a:xfrm>
            <a:off x="2843808" y="4581127"/>
            <a:ext cx="3774238" cy="584775"/>
          </a:xfrm>
          <a:prstGeom prst="rect">
            <a:avLst/>
          </a:prstGeom>
          <a:noFill/>
        </p:spPr>
        <p:txBody>
          <a:bodyPr wrap="none" rtlCol="0">
            <a:spAutoFit/>
          </a:bodyPr>
          <a:lstStyle/>
          <a:p>
            <a:r>
              <a:rPr lang="it-IT" sz="3200" dirty="0" smtClean="0">
                <a:solidFill>
                  <a:srgbClr val="FFC000"/>
                </a:solidFill>
              </a:rPr>
              <a:t>Quinta conversazione</a:t>
            </a:r>
            <a:endParaRPr lang="it-IT" sz="3200" dirty="0">
              <a:solidFill>
                <a:srgbClr val="FFC000"/>
              </a:solidFill>
            </a:endParaRPr>
          </a:p>
        </p:txBody>
      </p:sp>
    </p:spTree>
    <p:extLst>
      <p:ext uri="{BB962C8B-B14F-4D97-AF65-F5344CB8AC3E}">
        <p14:creationId xmlns:p14="http://schemas.microsoft.com/office/powerpoint/2010/main" val="2216465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La riunificazione del paese</a:t>
            </a:r>
            <a:endParaRPr lang="it-IT" dirty="0">
              <a:solidFill>
                <a:srgbClr val="FFC000"/>
              </a:solidFill>
            </a:endParaRPr>
          </a:p>
        </p:txBody>
      </p:sp>
      <p:sp>
        <p:nvSpPr>
          <p:cNvPr id="3" name="Segnaposto contenuto 2"/>
          <p:cNvSpPr>
            <a:spLocks noGrp="1"/>
          </p:cNvSpPr>
          <p:nvPr>
            <p:ph idx="1"/>
          </p:nvPr>
        </p:nvSpPr>
        <p:spPr/>
        <p:txBody>
          <a:bodyPr>
            <a:normAutofit lnSpcReduction="10000"/>
          </a:bodyPr>
          <a:lstStyle/>
          <a:p>
            <a:pPr algn="just"/>
            <a:r>
              <a:rPr lang="it-IT" dirty="0" smtClean="0">
                <a:solidFill>
                  <a:schemeClr val="bg1"/>
                </a:solidFill>
              </a:rPr>
              <a:t>Nel 1945, dopo il 25 aprile l’Italia era di nuovo unita: i tedeschi erano stati cacciati, la Repubblica di Salò distrutta, Mussolini giustiziato ed il governo  e la monarchia controllavano il paese.</a:t>
            </a:r>
          </a:p>
          <a:p>
            <a:pPr algn="just"/>
            <a:r>
              <a:rPr lang="it-IT" dirty="0" smtClean="0">
                <a:solidFill>
                  <a:schemeClr val="bg1"/>
                </a:solidFill>
              </a:rPr>
              <a:t>Il governo De Gasperi, provvisorio, con la presenza di comunisti e socialisti si doveva occupare della questione istituzionale, su cui in precedenza c’erano stati accordi.</a:t>
            </a:r>
            <a:endParaRPr lang="it-IT" dirty="0">
              <a:solidFill>
                <a:schemeClr val="bg1"/>
              </a:solidFill>
            </a:endParaRPr>
          </a:p>
        </p:txBody>
      </p:sp>
    </p:spTree>
    <p:extLst>
      <p:ext uri="{BB962C8B-B14F-4D97-AF65-F5344CB8AC3E}">
        <p14:creationId xmlns:p14="http://schemas.microsoft.com/office/powerpoint/2010/main" val="1841955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628800"/>
            <a:ext cx="7557149" cy="5040560"/>
          </a:xfrm>
          <a:prstGeom prst="rect">
            <a:avLst/>
          </a:prstGeom>
        </p:spPr>
      </p:pic>
      <p:sp>
        <p:nvSpPr>
          <p:cNvPr id="5" name="CasellaDiTesto 4"/>
          <p:cNvSpPr txBox="1"/>
          <p:nvPr/>
        </p:nvSpPr>
        <p:spPr>
          <a:xfrm>
            <a:off x="1187624" y="836712"/>
            <a:ext cx="6708247" cy="707886"/>
          </a:xfrm>
          <a:prstGeom prst="rect">
            <a:avLst/>
          </a:prstGeom>
          <a:noFill/>
        </p:spPr>
        <p:txBody>
          <a:bodyPr wrap="none" rtlCol="0">
            <a:spAutoFit/>
          </a:bodyPr>
          <a:lstStyle/>
          <a:p>
            <a:r>
              <a:rPr lang="it-IT" sz="4000" dirty="0" smtClean="0">
                <a:solidFill>
                  <a:srgbClr val="FFC000"/>
                </a:solidFill>
              </a:rPr>
              <a:t>25 aprile  l’Italia è libera e unita</a:t>
            </a:r>
            <a:endParaRPr lang="it-IT" sz="4000" dirty="0">
              <a:solidFill>
                <a:srgbClr val="FFC000"/>
              </a:solidFill>
            </a:endParaRPr>
          </a:p>
        </p:txBody>
      </p:sp>
    </p:spTree>
    <p:extLst>
      <p:ext uri="{BB962C8B-B14F-4D97-AF65-F5344CB8AC3E}">
        <p14:creationId xmlns:p14="http://schemas.microsoft.com/office/powerpoint/2010/main" val="16863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La questione istituzionale</a:t>
            </a:r>
            <a:endParaRPr lang="it-IT" dirty="0">
              <a:solidFill>
                <a:srgbClr val="FFC000"/>
              </a:solidFill>
            </a:endParaRPr>
          </a:p>
        </p:txBody>
      </p:sp>
      <p:sp>
        <p:nvSpPr>
          <p:cNvPr id="3" name="Segnaposto contenuto 2"/>
          <p:cNvSpPr>
            <a:spLocks noGrp="1"/>
          </p:cNvSpPr>
          <p:nvPr>
            <p:ph idx="1"/>
          </p:nvPr>
        </p:nvSpPr>
        <p:spPr>
          <a:xfrm>
            <a:off x="539552" y="1340768"/>
            <a:ext cx="8229600" cy="4525963"/>
          </a:xfrm>
        </p:spPr>
        <p:txBody>
          <a:bodyPr>
            <a:normAutofit fontScale="92500"/>
          </a:bodyPr>
          <a:lstStyle/>
          <a:p>
            <a:pPr algn="just"/>
            <a:r>
              <a:rPr lang="it-IT" dirty="0" smtClean="0">
                <a:solidFill>
                  <a:schemeClr val="bg1"/>
                </a:solidFill>
              </a:rPr>
              <a:t>Per decidere la forma di governo De Gasperi  segretario della DC, propose aggiustamenti a quello che si era stabilito nel Decreto Luogotenenziale del 1944.</a:t>
            </a:r>
          </a:p>
          <a:p>
            <a:pPr algn="just"/>
            <a:r>
              <a:rPr lang="it-IT" dirty="0" smtClean="0">
                <a:solidFill>
                  <a:schemeClr val="bg1"/>
                </a:solidFill>
              </a:rPr>
              <a:t>Fu deciso un referendum a suffragio universale maschile e femminile per scegliere fra monarchia e repubblica e contemporaneamente  si sarebbe votato pe la l’Assemblea Costituente, che avrebbe tenuto conto dell’esito del referendum.</a:t>
            </a:r>
            <a:endParaRPr lang="it-IT" dirty="0">
              <a:solidFill>
                <a:schemeClr val="bg1"/>
              </a:solidFill>
            </a:endParaRPr>
          </a:p>
        </p:txBody>
      </p:sp>
    </p:spTree>
    <p:extLst>
      <p:ext uri="{BB962C8B-B14F-4D97-AF65-F5344CB8AC3E}">
        <p14:creationId xmlns:p14="http://schemas.microsoft.com/office/powerpoint/2010/main" val="1812988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Il crollo dell’URSS</a:t>
            </a:r>
            <a:endParaRPr lang="it-IT" dirty="0">
              <a:solidFill>
                <a:srgbClr val="FFC000"/>
              </a:solidFill>
            </a:endParaRPr>
          </a:p>
        </p:txBody>
      </p:sp>
      <p:sp>
        <p:nvSpPr>
          <p:cNvPr id="3" name="Segnaposto contenuto 2"/>
          <p:cNvSpPr>
            <a:spLocks noGrp="1"/>
          </p:cNvSpPr>
          <p:nvPr>
            <p:ph idx="1"/>
          </p:nvPr>
        </p:nvSpPr>
        <p:spPr/>
        <p:txBody>
          <a:bodyPr>
            <a:normAutofit fontScale="92500" lnSpcReduction="20000"/>
          </a:bodyPr>
          <a:lstStyle/>
          <a:p>
            <a:pPr algn="just"/>
            <a:r>
              <a:rPr lang="it-IT" dirty="0" smtClean="0">
                <a:solidFill>
                  <a:schemeClr val="bg1"/>
                </a:solidFill>
              </a:rPr>
              <a:t>Non si può considerare un fatto improvviso, legato a personalità interne al sistema (</a:t>
            </a:r>
            <a:r>
              <a:rPr lang="it-IT" dirty="0" err="1" smtClean="0">
                <a:solidFill>
                  <a:schemeClr val="bg1"/>
                </a:solidFill>
              </a:rPr>
              <a:t>Gorbacev</a:t>
            </a:r>
            <a:r>
              <a:rPr lang="it-IT" dirty="0" smtClean="0">
                <a:solidFill>
                  <a:schemeClr val="bg1"/>
                </a:solidFill>
              </a:rPr>
              <a:t>) o esterne (Reagan, Giovanni Paolo II°), ma piuttosto la conclusione di un periodo decennale in cui i dirigenti dell’URSS avevano:</a:t>
            </a:r>
          </a:p>
          <a:p>
            <a:pPr algn="just"/>
            <a:r>
              <a:rPr lang="it-IT" dirty="0" smtClean="0">
                <a:solidFill>
                  <a:schemeClr val="bg1"/>
                </a:solidFill>
              </a:rPr>
              <a:t>Sottovalutato il quadre internazionale ed il ruolo degli USA.</a:t>
            </a:r>
          </a:p>
          <a:p>
            <a:pPr algn="just"/>
            <a:r>
              <a:rPr lang="it-IT" dirty="0" smtClean="0">
                <a:solidFill>
                  <a:schemeClr val="bg1"/>
                </a:solidFill>
              </a:rPr>
              <a:t>I risultati dell’economia non erano buoni. Emergevano  nuove esigenze</a:t>
            </a:r>
          </a:p>
          <a:p>
            <a:pPr algn="just"/>
            <a:r>
              <a:rPr lang="it-IT" dirty="0" smtClean="0">
                <a:solidFill>
                  <a:schemeClr val="bg1"/>
                </a:solidFill>
              </a:rPr>
              <a:t>Affioravano nazionalismi all’interno dell’Unione e nei paesi satelliti.</a:t>
            </a:r>
            <a:endParaRPr lang="it-IT" dirty="0">
              <a:solidFill>
                <a:schemeClr val="bg1"/>
              </a:solidFill>
            </a:endParaRPr>
          </a:p>
        </p:txBody>
      </p:sp>
    </p:spTree>
    <p:extLst>
      <p:ext uri="{BB962C8B-B14F-4D97-AF65-F5344CB8AC3E}">
        <p14:creationId xmlns:p14="http://schemas.microsoft.com/office/powerpoint/2010/main" val="2434587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614" y="2420888"/>
            <a:ext cx="6885254" cy="3903514"/>
          </a:xfrm>
          <a:prstGeom prst="rect">
            <a:avLst/>
          </a:prstGeom>
        </p:spPr>
      </p:pic>
      <p:sp>
        <p:nvSpPr>
          <p:cNvPr id="5" name="CasellaDiTesto 4"/>
          <p:cNvSpPr txBox="1"/>
          <p:nvPr/>
        </p:nvSpPr>
        <p:spPr>
          <a:xfrm>
            <a:off x="827584" y="953784"/>
            <a:ext cx="7329314" cy="584775"/>
          </a:xfrm>
          <a:prstGeom prst="rect">
            <a:avLst/>
          </a:prstGeom>
          <a:noFill/>
        </p:spPr>
        <p:txBody>
          <a:bodyPr wrap="none" rtlCol="0">
            <a:spAutoFit/>
          </a:bodyPr>
          <a:lstStyle/>
          <a:p>
            <a:r>
              <a:rPr lang="it-IT" sz="3200" dirty="0" smtClean="0">
                <a:solidFill>
                  <a:srgbClr val="FFC000"/>
                </a:solidFill>
              </a:rPr>
              <a:t>2 Giugno referendum : nasce la Repubblica</a:t>
            </a:r>
            <a:endParaRPr lang="it-IT" sz="3200" dirty="0"/>
          </a:p>
        </p:txBody>
      </p:sp>
    </p:spTree>
    <p:extLst>
      <p:ext uri="{BB962C8B-B14F-4D97-AF65-F5344CB8AC3E}">
        <p14:creationId xmlns:p14="http://schemas.microsoft.com/office/powerpoint/2010/main" val="72133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50" y="1916832"/>
            <a:ext cx="7554408" cy="4814084"/>
          </a:xfrm>
          <a:prstGeom prst="rect">
            <a:avLst/>
          </a:prstGeom>
        </p:spPr>
      </p:pic>
      <p:sp>
        <p:nvSpPr>
          <p:cNvPr id="3" name="CasellaDiTesto 2"/>
          <p:cNvSpPr txBox="1"/>
          <p:nvPr/>
        </p:nvSpPr>
        <p:spPr>
          <a:xfrm>
            <a:off x="1475656" y="692808"/>
            <a:ext cx="6087885" cy="646331"/>
          </a:xfrm>
          <a:prstGeom prst="rect">
            <a:avLst/>
          </a:prstGeom>
          <a:noFill/>
        </p:spPr>
        <p:txBody>
          <a:bodyPr wrap="none" rtlCol="0">
            <a:spAutoFit/>
          </a:bodyPr>
          <a:lstStyle/>
          <a:p>
            <a:r>
              <a:rPr lang="it-IT" sz="3600" dirty="0" smtClean="0">
                <a:solidFill>
                  <a:srgbClr val="FFC000"/>
                </a:solidFill>
              </a:rPr>
              <a:t>Nasce la Assemblea costituente</a:t>
            </a:r>
            <a:endParaRPr lang="it-IT" sz="3600" dirty="0">
              <a:solidFill>
                <a:srgbClr val="FFC000"/>
              </a:solidFill>
            </a:endParaRPr>
          </a:p>
        </p:txBody>
      </p:sp>
    </p:spTree>
    <p:extLst>
      <p:ext uri="{BB962C8B-B14F-4D97-AF65-F5344CB8AC3E}">
        <p14:creationId xmlns:p14="http://schemas.microsoft.com/office/powerpoint/2010/main" val="76616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La questione istituzionale</a:t>
            </a:r>
            <a:endParaRPr lang="it-IT" dirty="0"/>
          </a:p>
        </p:txBody>
      </p:sp>
      <p:sp>
        <p:nvSpPr>
          <p:cNvPr id="3" name="Segnaposto contenuto 2"/>
          <p:cNvSpPr>
            <a:spLocks noGrp="1"/>
          </p:cNvSpPr>
          <p:nvPr>
            <p:ph idx="1"/>
          </p:nvPr>
        </p:nvSpPr>
        <p:spPr/>
        <p:txBody>
          <a:bodyPr/>
          <a:lstStyle/>
          <a:p>
            <a:pPr algn="just"/>
            <a:r>
              <a:rPr lang="it-IT" dirty="0" smtClean="0">
                <a:solidFill>
                  <a:schemeClr val="bg1"/>
                </a:solidFill>
              </a:rPr>
              <a:t>Il referendum del 2 giugno 1946 affermò la vittoria della repubblica; l’Assemblea costituente mostrò un paese diviso fra area democristiana e area socialista-comunista.</a:t>
            </a:r>
          </a:p>
          <a:p>
            <a:pPr algn="just"/>
            <a:r>
              <a:rPr lang="it-IT" dirty="0" smtClean="0">
                <a:solidFill>
                  <a:schemeClr val="bg1"/>
                </a:solidFill>
              </a:rPr>
              <a:t>Fu riconfermato un governo provvisorio di unità nazionale guidato da De Gasperi, con Nenni e Togliatti . Fu nominato un presidente della Repubblica provvisorio De Nicola</a:t>
            </a:r>
            <a:endParaRPr lang="it-IT" dirty="0">
              <a:solidFill>
                <a:schemeClr val="bg1"/>
              </a:solidFill>
            </a:endParaRPr>
          </a:p>
        </p:txBody>
      </p:sp>
    </p:spTree>
    <p:extLst>
      <p:ext uri="{BB962C8B-B14F-4D97-AF65-F5344CB8AC3E}">
        <p14:creationId xmlns:p14="http://schemas.microsoft.com/office/powerpoint/2010/main" val="3501047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3" y="1124744"/>
            <a:ext cx="3656168" cy="247622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691015"/>
            <a:ext cx="3525242" cy="4222816"/>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33056"/>
            <a:ext cx="2046311" cy="2708353"/>
          </a:xfrm>
          <a:prstGeom prst="rect">
            <a:avLst/>
          </a:prstGeom>
        </p:spPr>
      </p:pic>
      <p:sp>
        <p:nvSpPr>
          <p:cNvPr id="9" name="CasellaDiTesto 8"/>
          <p:cNvSpPr txBox="1"/>
          <p:nvPr/>
        </p:nvSpPr>
        <p:spPr>
          <a:xfrm>
            <a:off x="2123728" y="237579"/>
            <a:ext cx="5614935" cy="707886"/>
          </a:xfrm>
          <a:prstGeom prst="rect">
            <a:avLst/>
          </a:prstGeom>
          <a:noFill/>
        </p:spPr>
        <p:txBody>
          <a:bodyPr wrap="none" rtlCol="0">
            <a:spAutoFit/>
          </a:bodyPr>
          <a:lstStyle/>
          <a:p>
            <a:r>
              <a:rPr lang="it-IT" sz="4000" dirty="0" smtClean="0">
                <a:solidFill>
                  <a:srgbClr val="FFC000"/>
                </a:solidFill>
              </a:rPr>
              <a:t>Governi di unità nazionale</a:t>
            </a:r>
            <a:endParaRPr lang="it-IT" sz="4000" dirty="0">
              <a:solidFill>
                <a:srgbClr val="FFC000"/>
              </a:solidFill>
            </a:endParaRPr>
          </a:p>
        </p:txBody>
      </p:sp>
      <p:sp>
        <p:nvSpPr>
          <p:cNvPr id="10" name="CasellaDiTesto 9"/>
          <p:cNvSpPr txBox="1"/>
          <p:nvPr/>
        </p:nvSpPr>
        <p:spPr>
          <a:xfrm>
            <a:off x="3851497" y="1138753"/>
            <a:ext cx="2605200" cy="646331"/>
          </a:xfrm>
          <a:prstGeom prst="rect">
            <a:avLst/>
          </a:prstGeom>
          <a:noFill/>
        </p:spPr>
        <p:txBody>
          <a:bodyPr wrap="none" rtlCol="0">
            <a:spAutoFit/>
          </a:bodyPr>
          <a:lstStyle/>
          <a:p>
            <a:r>
              <a:rPr lang="it-IT" sz="3600" dirty="0" smtClean="0">
                <a:solidFill>
                  <a:srgbClr val="FFC000"/>
                </a:solidFill>
              </a:rPr>
              <a:t>A De Gasperi</a:t>
            </a:r>
            <a:endParaRPr lang="it-IT" sz="3600" dirty="0">
              <a:solidFill>
                <a:srgbClr val="FFC000"/>
              </a:solidFill>
            </a:endParaRPr>
          </a:p>
        </p:txBody>
      </p:sp>
      <p:sp>
        <p:nvSpPr>
          <p:cNvPr id="11" name="CasellaDiTesto 10"/>
          <p:cNvSpPr txBox="1"/>
          <p:nvPr/>
        </p:nvSpPr>
        <p:spPr>
          <a:xfrm>
            <a:off x="2699792" y="5517232"/>
            <a:ext cx="1862369" cy="584775"/>
          </a:xfrm>
          <a:prstGeom prst="rect">
            <a:avLst/>
          </a:prstGeom>
          <a:noFill/>
        </p:spPr>
        <p:txBody>
          <a:bodyPr wrap="none" rtlCol="0">
            <a:spAutoFit/>
          </a:bodyPr>
          <a:lstStyle/>
          <a:p>
            <a:r>
              <a:rPr lang="it-IT" sz="3200" dirty="0" smtClean="0">
                <a:solidFill>
                  <a:srgbClr val="FFC000"/>
                </a:solidFill>
              </a:rPr>
              <a:t>P. Togliatti</a:t>
            </a:r>
            <a:endParaRPr lang="it-IT" sz="3200" dirty="0">
              <a:solidFill>
                <a:srgbClr val="FFC000"/>
              </a:solidFill>
            </a:endParaRPr>
          </a:p>
        </p:txBody>
      </p:sp>
      <p:sp>
        <p:nvSpPr>
          <p:cNvPr id="12" name="CasellaDiTesto 11"/>
          <p:cNvSpPr txBox="1"/>
          <p:nvPr/>
        </p:nvSpPr>
        <p:spPr>
          <a:xfrm>
            <a:off x="7016863" y="1934832"/>
            <a:ext cx="1443600" cy="584775"/>
          </a:xfrm>
          <a:prstGeom prst="rect">
            <a:avLst/>
          </a:prstGeom>
          <a:noFill/>
        </p:spPr>
        <p:txBody>
          <a:bodyPr wrap="none" rtlCol="0">
            <a:spAutoFit/>
          </a:bodyPr>
          <a:lstStyle/>
          <a:p>
            <a:r>
              <a:rPr lang="it-IT" sz="3200" dirty="0" err="1" smtClean="0">
                <a:solidFill>
                  <a:srgbClr val="FFC000"/>
                </a:solidFill>
              </a:rPr>
              <a:t>P.Nenni</a:t>
            </a:r>
            <a:endParaRPr lang="it-IT" sz="3200" dirty="0">
              <a:solidFill>
                <a:srgbClr val="FFC000"/>
              </a:solidFill>
            </a:endParaRPr>
          </a:p>
        </p:txBody>
      </p:sp>
    </p:spTree>
    <p:extLst>
      <p:ext uri="{BB962C8B-B14F-4D97-AF65-F5344CB8AC3E}">
        <p14:creationId xmlns:p14="http://schemas.microsoft.com/office/powerpoint/2010/main" val="3708649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Il governo e la Costituente</a:t>
            </a:r>
            <a:endParaRPr lang="it-IT" dirty="0">
              <a:solidFill>
                <a:srgbClr val="FFC000"/>
              </a:solidFill>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solidFill>
                  <a:schemeClr val="bg1"/>
                </a:solidFill>
              </a:rPr>
              <a:t>I padri costituenti furono d’accordo  sul principio che la Costituzione doveva essere la casa di tutti gli Italiani  e quindi nel testo sono presenti valori liberali, democrati e </a:t>
            </a:r>
            <a:r>
              <a:rPr lang="it-IT" dirty="0">
                <a:solidFill>
                  <a:schemeClr val="bg1"/>
                </a:solidFill>
              </a:rPr>
              <a:t>socialisti</a:t>
            </a:r>
            <a:r>
              <a:rPr lang="it-IT" dirty="0" smtClean="0">
                <a:solidFill>
                  <a:schemeClr val="bg1"/>
                </a:solidFill>
              </a:rPr>
              <a:t>.</a:t>
            </a:r>
          </a:p>
          <a:p>
            <a:pPr marL="0" indent="0" algn="just">
              <a:buNone/>
            </a:pPr>
            <a:r>
              <a:rPr lang="it-IT" dirty="0" smtClean="0">
                <a:solidFill>
                  <a:schemeClr val="bg1"/>
                </a:solidFill>
              </a:rPr>
              <a:t> Questa </a:t>
            </a:r>
            <a:r>
              <a:rPr lang="it-IT" dirty="0">
                <a:solidFill>
                  <a:schemeClr val="bg1"/>
                </a:solidFill>
              </a:rPr>
              <a:t>unità nazionale venne meno nel </a:t>
            </a:r>
            <a:r>
              <a:rPr lang="it-IT" dirty="0" smtClean="0">
                <a:solidFill>
                  <a:schemeClr val="bg1"/>
                </a:solidFill>
              </a:rPr>
              <a:t>governo,  nel  maggio del 1947 De Gasperi si dimise ed il nuovo governo escluse le sinistre</a:t>
            </a:r>
          </a:p>
          <a:p>
            <a:pPr algn="just"/>
            <a:r>
              <a:rPr lang="it-IT" dirty="0" smtClean="0">
                <a:solidFill>
                  <a:schemeClr val="bg1"/>
                </a:solidFill>
              </a:rPr>
              <a:t>Le elezioni per il Parlamento della prima legislatura nell’aprile del 1948 segnarono la ufficialità dello scontro in un clima internazionale molto teso</a:t>
            </a:r>
          </a:p>
          <a:p>
            <a:pPr algn="just"/>
            <a:endParaRPr lang="it-IT" dirty="0">
              <a:solidFill>
                <a:schemeClr val="bg1"/>
              </a:solidFill>
            </a:endParaRPr>
          </a:p>
        </p:txBody>
      </p:sp>
    </p:spTree>
    <p:extLst>
      <p:ext uri="{BB962C8B-B14F-4D97-AF65-F5344CB8AC3E}">
        <p14:creationId xmlns:p14="http://schemas.microsoft.com/office/powerpoint/2010/main" val="2851707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39852"/>
            <a:ext cx="4760976" cy="617829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010560"/>
            <a:ext cx="3310260" cy="4507588"/>
          </a:xfrm>
          <a:prstGeom prst="rect">
            <a:avLst/>
          </a:prstGeom>
        </p:spPr>
      </p:pic>
      <p:sp>
        <p:nvSpPr>
          <p:cNvPr id="6" name="CasellaDiTesto 5"/>
          <p:cNvSpPr txBox="1"/>
          <p:nvPr/>
        </p:nvSpPr>
        <p:spPr>
          <a:xfrm>
            <a:off x="5228520" y="188640"/>
            <a:ext cx="4191876" cy="1200329"/>
          </a:xfrm>
          <a:prstGeom prst="rect">
            <a:avLst/>
          </a:prstGeom>
          <a:noFill/>
        </p:spPr>
        <p:txBody>
          <a:bodyPr wrap="square" rtlCol="0">
            <a:spAutoFit/>
          </a:bodyPr>
          <a:lstStyle/>
          <a:p>
            <a:r>
              <a:rPr lang="it-IT" sz="3600" dirty="0" smtClean="0">
                <a:solidFill>
                  <a:srgbClr val="FFC000"/>
                </a:solidFill>
              </a:rPr>
              <a:t>Manifesti</a:t>
            </a:r>
          </a:p>
          <a:p>
            <a:r>
              <a:rPr lang="it-IT" sz="3600" dirty="0" smtClean="0">
                <a:solidFill>
                  <a:srgbClr val="FFC000"/>
                </a:solidFill>
              </a:rPr>
              <a:t> elettorali del 1948</a:t>
            </a:r>
            <a:endParaRPr lang="it-IT" sz="3600" dirty="0">
              <a:solidFill>
                <a:srgbClr val="FFC000"/>
              </a:solidFill>
            </a:endParaRPr>
          </a:p>
        </p:txBody>
      </p:sp>
    </p:spTree>
    <p:extLst>
      <p:ext uri="{BB962C8B-B14F-4D97-AF65-F5344CB8AC3E}">
        <p14:creationId xmlns:p14="http://schemas.microsoft.com/office/powerpoint/2010/main" val="173407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 governi De Gasperi</a:t>
            </a:r>
            <a:endParaRPr lang="it-IT" dirty="0">
              <a:solidFill>
                <a:srgbClr val="FFC000"/>
              </a:solidFill>
            </a:endParaRPr>
          </a:p>
        </p:txBody>
      </p:sp>
      <p:sp>
        <p:nvSpPr>
          <p:cNvPr id="3" name="Segnaposto contenuto 2"/>
          <p:cNvSpPr>
            <a:spLocks noGrp="1"/>
          </p:cNvSpPr>
          <p:nvPr>
            <p:ph idx="1"/>
          </p:nvPr>
        </p:nvSpPr>
        <p:spPr/>
        <p:txBody>
          <a:bodyPr/>
          <a:lstStyle/>
          <a:p>
            <a:pPr algn="just"/>
            <a:r>
              <a:rPr lang="it-IT" dirty="0" smtClean="0">
                <a:solidFill>
                  <a:schemeClr val="bg1"/>
                </a:solidFill>
              </a:rPr>
              <a:t>Dal 1948 al 1953 si susseguirono governi guidati da De Gasperi di stampo centrista che escludevano la sinistre con pesante discriminazione nei confronti dei comunisti in fabbrica anche ad opera della Chiesa di Pio XII che intervenne anche con scomuniche.</a:t>
            </a:r>
          </a:p>
          <a:p>
            <a:pPr algn="just"/>
            <a:r>
              <a:rPr lang="it-IT" dirty="0" smtClean="0">
                <a:solidFill>
                  <a:schemeClr val="bg1"/>
                </a:solidFill>
              </a:rPr>
              <a:t>Si avviò la ricostruzione con gli aiuti internazionale (piano Marshall fino al 1952)</a:t>
            </a:r>
            <a:endParaRPr lang="it-IT" dirty="0">
              <a:solidFill>
                <a:schemeClr val="bg1"/>
              </a:solidFill>
            </a:endParaRPr>
          </a:p>
        </p:txBody>
      </p:sp>
    </p:spTree>
    <p:extLst>
      <p:ext uri="{BB962C8B-B14F-4D97-AF65-F5344CB8AC3E}">
        <p14:creationId xmlns:p14="http://schemas.microsoft.com/office/powerpoint/2010/main" val="3778677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La ricostruzione</a:t>
            </a:r>
            <a:endParaRPr lang="it-IT" dirty="0">
              <a:solidFill>
                <a:srgbClr val="FFC000"/>
              </a:solidFill>
            </a:endParaRPr>
          </a:p>
        </p:txBody>
      </p:sp>
      <p:sp>
        <p:nvSpPr>
          <p:cNvPr id="3" name="Segnaposto contenuto 2"/>
          <p:cNvSpPr>
            <a:spLocks noGrp="1"/>
          </p:cNvSpPr>
          <p:nvPr>
            <p:ph idx="1"/>
          </p:nvPr>
        </p:nvSpPr>
        <p:spPr/>
        <p:txBody>
          <a:bodyPr>
            <a:normAutofit fontScale="92500"/>
          </a:bodyPr>
          <a:lstStyle/>
          <a:p>
            <a:pPr marL="0" indent="0">
              <a:buNone/>
            </a:pPr>
            <a:r>
              <a:rPr lang="it-IT" dirty="0" smtClean="0">
                <a:solidFill>
                  <a:schemeClr val="bg1"/>
                </a:solidFill>
              </a:rPr>
              <a:t>La ripresa poggiò sulla iniziativa privata, pubblica (Eni 1953), la liberalizzazione del commercio, il basso costo del lavoro.</a:t>
            </a:r>
          </a:p>
          <a:p>
            <a:pPr marL="0" indent="0">
              <a:buNone/>
            </a:pPr>
            <a:r>
              <a:rPr lang="it-IT" dirty="0" smtClean="0">
                <a:solidFill>
                  <a:schemeClr val="bg1"/>
                </a:solidFill>
              </a:rPr>
              <a:t>Il governo realizzò:</a:t>
            </a:r>
          </a:p>
          <a:p>
            <a:r>
              <a:rPr lang="it-IT" dirty="0" smtClean="0">
                <a:solidFill>
                  <a:schemeClr val="bg1"/>
                </a:solidFill>
              </a:rPr>
              <a:t>Riforma agraria</a:t>
            </a:r>
          </a:p>
          <a:p>
            <a:r>
              <a:rPr lang="it-IT" dirty="0" smtClean="0">
                <a:solidFill>
                  <a:schemeClr val="bg1"/>
                </a:solidFill>
              </a:rPr>
              <a:t>Piano Fanfani per la costruzione di case popolari</a:t>
            </a:r>
          </a:p>
          <a:p>
            <a:r>
              <a:rPr lang="it-IT" dirty="0" smtClean="0">
                <a:solidFill>
                  <a:schemeClr val="bg1"/>
                </a:solidFill>
              </a:rPr>
              <a:t>Riforma Vanoni: progressività delle imposte</a:t>
            </a:r>
          </a:p>
          <a:p>
            <a:r>
              <a:rPr lang="it-IT" dirty="0" smtClean="0">
                <a:solidFill>
                  <a:schemeClr val="bg1"/>
                </a:solidFill>
              </a:rPr>
              <a:t>Istituzione della Cassa del Mezzogiorno</a:t>
            </a:r>
          </a:p>
          <a:p>
            <a:endParaRPr lang="it-IT" dirty="0">
              <a:solidFill>
                <a:schemeClr val="bg1"/>
              </a:solidFill>
            </a:endParaRPr>
          </a:p>
        </p:txBody>
      </p:sp>
    </p:spTree>
    <p:extLst>
      <p:ext uri="{BB962C8B-B14F-4D97-AF65-F5344CB8AC3E}">
        <p14:creationId xmlns:p14="http://schemas.microsoft.com/office/powerpoint/2010/main" val="230989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37" y="2511542"/>
            <a:ext cx="5419968" cy="3941794"/>
          </a:xfrm>
          <a:prstGeom prst="rect">
            <a:avLst/>
          </a:prstGeom>
        </p:spPr>
      </p:pic>
      <p:sp>
        <p:nvSpPr>
          <p:cNvPr id="5" name="CasellaDiTesto 4"/>
          <p:cNvSpPr txBox="1"/>
          <p:nvPr/>
        </p:nvSpPr>
        <p:spPr>
          <a:xfrm>
            <a:off x="539552" y="764704"/>
            <a:ext cx="4108882" cy="646331"/>
          </a:xfrm>
          <a:prstGeom prst="rect">
            <a:avLst/>
          </a:prstGeom>
          <a:noFill/>
        </p:spPr>
        <p:txBody>
          <a:bodyPr wrap="none" rtlCol="0">
            <a:spAutoFit/>
          </a:bodyPr>
          <a:lstStyle/>
          <a:p>
            <a:r>
              <a:rPr lang="it-IT" sz="3600" dirty="0" smtClean="0">
                <a:solidFill>
                  <a:srgbClr val="FFC000"/>
                </a:solidFill>
              </a:rPr>
              <a:t>Riforma agraria 1950</a:t>
            </a:r>
            <a:endParaRPr lang="it-IT" sz="3600" dirty="0">
              <a:solidFill>
                <a:srgbClr val="FFC000"/>
              </a:solidFill>
            </a:endParaRPr>
          </a:p>
        </p:txBody>
      </p:sp>
    </p:spTree>
    <p:extLst>
      <p:ext uri="{BB962C8B-B14F-4D97-AF65-F5344CB8AC3E}">
        <p14:creationId xmlns:p14="http://schemas.microsoft.com/office/powerpoint/2010/main" val="159051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18984" y="1"/>
            <a:ext cx="4320735" cy="3284984"/>
          </a:xfrm>
          <a:prstGeom prst="rect">
            <a:avLst/>
          </a:prstGeom>
        </p:spPr>
      </p:pic>
      <p:sp>
        <p:nvSpPr>
          <p:cNvPr id="7" name="CasellaDiTesto 6"/>
          <p:cNvSpPr txBox="1"/>
          <p:nvPr/>
        </p:nvSpPr>
        <p:spPr>
          <a:xfrm>
            <a:off x="539552" y="764704"/>
            <a:ext cx="3014351" cy="1077218"/>
          </a:xfrm>
          <a:prstGeom prst="rect">
            <a:avLst/>
          </a:prstGeom>
          <a:noFill/>
        </p:spPr>
        <p:txBody>
          <a:bodyPr wrap="none" rtlCol="0">
            <a:spAutoFit/>
          </a:bodyPr>
          <a:lstStyle/>
          <a:p>
            <a:r>
              <a:rPr lang="it-IT" sz="3200" dirty="0" smtClean="0">
                <a:solidFill>
                  <a:srgbClr val="FFC000"/>
                </a:solidFill>
              </a:rPr>
              <a:t>Riforma Fanfani :</a:t>
            </a:r>
          </a:p>
          <a:p>
            <a:r>
              <a:rPr lang="it-IT" sz="3200" dirty="0" smtClean="0">
                <a:solidFill>
                  <a:srgbClr val="FFC000"/>
                </a:solidFill>
              </a:rPr>
              <a:t> case popolari</a:t>
            </a:r>
            <a:endParaRPr lang="it-IT" sz="3200" dirty="0">
              <a:solidFill>
                <a:srgbClr val="FFC000"/>
              </a:solidFill>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64" y="3440325"/>
            <a:ext cx="6631240" cy="3289717"/>
          </a:xfrm>
          <a:prstGeom prst="rect">
            <a:avLst/>
          </a:prstGeom>
        </p:spPr>
      </p:pic>
    </p:spTree>
    <p:extLst>
      <p:ext uri="{BB962C8B-B14F-4D97-AF65-F5344CB8AC3E}">
        <p14:creationId xmlns:p14="http://schemas.microsoft.com/office/powerpoint/2010/main" val="221160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crollo dell’URSS: il quadro internazionale</a:t>
            </a:r>
            <a:endParaRPr lang="it-IT" dirty="0">
              <a:solidFill>
                <a:srgbClr val="FFC000"/>
              </a:solidFill>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err="1" smtClean="0">
                <a:solidFill>
                  <a:schemeClr val="bg1"/>
                </a:solidFill>
              </a:rPr>
              <a:t>Breznev</a:t>
            </a:r>
            <a:r>
              <a:rPr lang="it-IT" dirty="0" smtClean="0">
                <a:solidFill>
                  <a:schemeClr val="bg1"/>
                </a:solidFill>
              </a:rPr>
              <a:t> a metà degli anni’70 riteneva che gli USA sconfitti nel Vietnam, si fossero indeboliti e decise un’azione internazionale  più decisa:</a:t>
            </a:r>
          </a:p>
          <a:p>
            <a:pPr algn="just"/>
            <a:r>
              <a:rPr lang="it-IT" dirty="0" smtClean="0">
                <a:solidFill>
                  <a:schemeClr val="bg1"/>
                </a:solidFill>
              </a:rPr>
              <a:t> ampliò il programma di riarmo e di intervento in alcuni paesi (Angola, </a:t>
            </a:r>
            <a:r>
              <a:rPr lang="it-IT" dirty="0" err="1" smtClean="0">
                <a:solidFill>
                  <a:schemeClr val="bg1"/>
                </a:solidFill>
              </a:rPr>
              <a:t>Monzambico</a:t>
            </a:r>
            <a:r>
              <a:rPr lang="it-IT" dirty="0" smtClean="0">
                <a:solidFill>
                  <a:schemeClr val="bg1"/>
                </a:solidFill>
              </a:rPr>
              <a:t>, Nigeria , Vietnam), sostenne con armi e consiglieri la Libia.</a:t>
            </a:r>
          </a:p>
          <a:p>
            <a:pPr algn="just"/>
            <a:r>
              <a:rPr lang="it-IT" dirty="0" smtClean="0">
                <a:solidFill>
                  <a:schemeClr val="bg1"/>
                </a:solidFill>
              </a:rPr>
              <a:t>1979: l’azione più eclatante fu l’invasione dell’Afghanistan. La resistenza della popolazione fu sostenuta dagli USA. La guerra fu costosa e difficile e creò difficoltà  all’economia comunista.</a:t>
            </a:r>
            <a:endParaRPr lang="it-IT" dirty="0">
              <a:solidFill>
                <a:schemeClr val="bg1"/>
              </a:solidFill>
            </a:endParaRPr>
          </a:p>
        </p:txBody>
      </p:sp>
    </p:spTree>
    <p:extLst>
      <p:ext uri="{BB962C8B-B14F-4D97-AF65-F5344CB8AC3E}">
        <p14:creationId xmlns:p14="http://schemas.microsoft.com/office/powerpoint/2010/main" val="3342083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4966667" cy="4950221"/>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492896"/>
            <a:ext cx="2495977" cy="3384376"/>
          </a:xfrm>
          <a:prstGeom prst="rect">
            <a:avLst/>
          </a:prstGeom>
        </p:spPr>
      </p:pic>
      <p:sp>
        <p:nvSpPr>
          <p:cNvPr id="4" name="CasellaDiTesto 3"/>
          <p:cNvSpPr txBox="1"/>
          <p:nvPr/>
        </p:nvSpPr>
        <p:spPr>
          <a:xfrm>
            <a:off x="3578611" y="692696"/>
            <a:ext cx="3383427" cy="707886"/>
          </a:xfrm>
          <a:prstGeom prst="rect">
            <a:avLst/>
          </a:prstGeom>
          <a:noFill/>
        </p:spPr>
        <p:txBody>
          <a:bodyPr wrap="none" rtlCol="0">
            <a:spAutoFit/>
          </a:bodyPr>
          <a:lstStyle/>
          <a:p>
            <a:r>
              <a:rPr lang="it-IT" sz="4000" dirty="0" smtClean="0">
                <a:solidFill>
                  <a:srgbClr val="FFC000"/>
                </a:solidFill>
              </a:rPr>
              <a:t>Riforma Vanoni</a:t>
            </a:r>
            <a:endParaRPr lang="it-IT" sz="4000" dirty="0">
              <a:solidFill>
                <a:srgbClr val="FFC000"/>
              </a:solidFill>
            </a:endParaRPr>
          </a:p>
        </p:txBody>
      </p:sp>
    </p:spTree>
    <p:extLst>
      <p:ext uri="{BB962C8B-B14F-4D97-AF65-F5344CB8AC3E}">
        <p14:creationId xmlns:p14="http://schemas.microsoft.com/office/powerpoint/2010/main" val="3036250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80928"/>
            <a:ext cx="5243082" cy="392374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16632"/>
            <a:ext cx="4788024" cy="2690414"/>
          </a:xfrm>
          <a:prstGeom prst="rect">
            <a:avLst/>
          </a:prstGeom>
        </p:spPr>
      </p:pic>
      <p:sp>
        <p:nvSpPr>
          <p:cNvPr id="4" name="CasellaDiTesto 3"/>
          <p:cNvSpPr txBox="1"/>
          <p:nvPr/>
        </p:nvSpPr>
        <p:spPr>
          <a:xfrm>
            <a:off x="539552" y="548680"/>
            <a:ext cx="3645103" cy="523220"/>
          </a:xfrm>
          <a:prstGeom prst="rect">
            <a:avLst/>
          </a:prstGeom>
          <a:noFill/>
        </p:spPr>
        <p:txBody>
          <a:bodyPr wrap="square" rtlCol="0">
            <a:spAutoFit/>
          </a:bodyPr>
          <a:lstStyle/>
          <a:p>
            <a:r>
              <a:rPr lang="it-IT" sz="2800" dirty="0" smtClean="0">
                <a:solidFill>
                  <a:srgbClr val="FFC000"/>
                </a:solidFill>
              </a:rPr>
              <a:t>Cassa del Mezzogiorno</a:t>
            </a:r>
            <a:endParaRPr lang="it-IT" sz="2800" dirty="0">
              <a:solidFill>
                <a:srgbClr val="FFC000"/>
              </a:solidFill>
            </a:endParaRPr>
          </a:p>
        </p:txBody>
      </p:sp>
    </p:spTree>
    <p:extLst>
      <p:ext uri="{BB962C8B-B14F-4D97-AF65-F5344CB8AC3E}">
        <p14:creationId xmlns:p14="http://schemas.microsoft.com/office/powerpoint/2010/main" val="518095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Fine dei governi De Gasperi</a:t>
            </a:r>
            <a:endParaRPr lang="it-IT" dirty="0">
              <a:solidFill>
                <a:srgbClr val="FFC000"/>
              </a:solidFill>
            </a:endParaRPr>
          </a:p>
        </p:txBody>
      </p:sp>
      <p:sp>
        <p:nvSpPr>
          <p:cNvPr id="3" name="Segnaposto contenuto 2"/>
          <p:cNvSpPr>
            <a:spLocks noGrp="1"/>
          </p:cNvSpPr>
          <p:nvPr>
            <p:ph idx="1"/>
          </p:nvPr>
        </p:nvSpPr>
        <p:spPr>
          <a:xfrm>
            <a:off x="467544" y="1556792"/>
            <a:ext cx="8229600" cy="4525963"/>
          </a:xfrm>
        </p:spPr>
        <p:txBody>
          <a:bodyPr/>
          <a:lstStyle/>
          <a:p>
            <a:pPr algn="just"/>
            <a:r>
              <a:rPr lang="it-IT" dirty="0" smtClean="0">
                <a:solidFill>
                  <a:schemeClr val="bg1"/>
                </a:solidFill>
              </a:rPr>
              <a:t>Nel 1949 l’Italia entrava nella Nato con l’opposizione delle Sinistre.</a:t>
            </a:r>
          </a:p>
          <a:p>
            <a:pPr algn="just"/>
            <a:r>
              <a:rPr lang="it-IT" dirty="0" smtClean="0">
                <a:solidFill>
                  <a:schemeClr val="bg1"/>
                </a:solidFill>
              </a:rPr>
              <a:t>L’Italia partecipava alla costruzione  delle relazioni europee (patto di Roma 1958)</a:t>
            </a:r>
          </a:p>
          <a:p>
            <a:pPr algn="just"/>
            <a:r>
              <a:rPr lang="it-IT" dirty="0" smtClean="0">
                <a:solidFill>
                  <a:schemeClr val="bg1"/>
                </a:solidFill>
              </a:rPr>
              <a:t>!953 in relazione alle elezioni per la seconda legislatura fu approvata una nuova legge elettorale, che però non entrò in vigore.</a:t>
            </a:r>
            <a:endParaRPr lang="it-IT" dirty="0">
              <a:solidFill>
                <a:schemeClr val="bg1"/>
              </a:solidFill>
            </a:endParaRPr>
          </a:p>
        </p:txBody>
      </p:sp>
    </p:spTree>
    <p:extLst>
      <p:ext uri="{BB962C8B-B14F-4D97-AF65-F5344CB8AC3E}">
        <p14:creationId xmlns:p14="http://schemas.microsoft.com/office/powerpoint/2010/main" val="4044533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30882"/>
            <a:ext cx="6111776" cy="305588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861048"/>
            <a:ext cx="5147652" cy="2749886"/>
          </a:xfrm>
          <a:prstGeom prst="rect">
            <a:avLst/>
          </a:prstGeom>
        </p:spPr>
      </p:pic>
      <p:sp>
        <p:nvSpPr>
          <p:cNvPr id="6" name="CasellaDiTesto 5"/>
          <p:cNvSpPr txBox="1"/>
          <p:nvPr/>
        </p:nvSpPr>
        <p:spPr>
          <a:xfrm>
            <a:off x="6507312" y="836712"/>
            <a:ext cx="2460738" cy="1077218"/>
          </a:xfrm>
          <a:prstGeom prst="rect">
            <a:avLst/>
          </a:prstGeom>
          <a:noFill/>
        </p:spPr>
        <p:txBody>
          <a:bodyPr wrap="none" rtlCol="0">
            <a:spAutoFit/>
          </a:bodyPr>
          <a:lstStyle/>
          <a:p>
            <a:r>
              <a:rPr lang="it-IT" sz="3200" dirty="0" smtClean="0">
                <a:solidFill>
                  <a:srgbClr val="FFC000"/>
                </a:solidFill>
              </a:rPr>
              <a:t>Le </a:t>
            </a:r>
            <a:r>
              <a:rPr lang="it-IT" sz="3200" dirty="0" err="1" smtClean="0">
                <a:solidFill>
                  <a:srgbClr val="FFC000"/>
                </a:solidFill>
              </a:rPr>
              <a:t>relaziomi</a:t>
            </a:r>
            <a:r>
              <a:rPr lang="it-IT" sz="3200" dirty="0" smtClean="0">
                <a:solidFill>
                  <a:srgbClr val="FFC000"/>
                </a:solidFill>
              </a:rPr>
              <a:t> </a:t>
            </a:r>
          </a:p>
          <a:p>
            <a:r>
              <a:rPr lang="it-IT" sz="3200" dirty="0" smtClean="0">
                <a:solidFill>
                  <a:srgbClr val="FFC000"/>
                </a:solidFill>
              </a:rPr>
              <a:t>internazionali</a:t>
            </a:r>
            <a:endParaRPr lang="it-IT" sz="3200" dirty="0">
              <a:solidFill>
                <a:srgbClr val="FFC000"/>
              </a:solidFill>
            </a:endParaRPr>
          </a:p>
        </p:txBody>
      </p:sp>
      <p:sp>
        <p:nvSpPr>
          <p:cNvPr id="7" name="CasellaDiTesto 6"/>
          <p:cNvSpPr txBox="1"/>
          <p:nvPr/>
        </p:nvSpPr>
        <p:spPr>
          <a:xfrm>
            <a:off x="40426" y="4293096"/>
            <a:ext cx="3410998" cy="523220"/>
          </a:xfrm>
          <a:prstGeom prst="rect">
            <a:avLst/>
          </a:prstGeom>
          <a:noFill/>
        </p:spPr>
        <p:txBody>
          <a:bodyPr wrap="none" rtlCol="0">
            <a:spAutoFit/>
          </a:bodyPr>
          <a:lstStyle/>
          <a:p>
            <a:r>
              <a:rPr lang="it-IT" sz="2800" dirty="0" smtClean="0">
                <a:solidFill>
                  <a:srgbClr val="FFC000"/>
                </a:solidFill>
              </a:rPr>
              <a:t>Trattato di Roma 1958</a:t>
            </a:r>
            <a:endParaRPr lang="it-IT" sz="2800" dirty="0">
              <a:solidFill>
                <a:srgbClr val="FFC000"/>
              </a:solidFill>
            </a:endParaRPr>
          </a:p>
        </p:txBody>
      </p:sp>
    </p:spTree>
    <p:extLst>
      <p:ext uri="{BB962C8B-B14F-4D97-AF65-F5344CB8AC3E}">
        <p14:creationId xmlns:p14="http://schemas.microsoft.com/office/powerpoint/2010/main" val="954748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132856"/>
            <a:ext cx="7802880" cy="4389120"/>
          </a:xfrm>
          <a:prstGeom prst="rect">
            <a:avLst/>
          </a:prstGeom>
        </p:spPr>
      </p:pic>
      <p:sp>
        <p:nvSpPr>
          <p:cNvPr id="5" name="CasellaDiTesto 4"/>
          <p:cNvSpPr txBox="1"/>
          <p:nvPr/>
        </p:nvSpPr>
        <p:spPr>
          <a:xfrm>
            <a:off x="611560" y="574215"/>
            <a:ext cx="8280920" cy="1077218"/>
          </a:xfrm>
          <a:prstGeom prst="rect">
            <a:avLst/>
          </a:prstGeom>
          <a:noFill/>
        </p:spPr>
        <p:txBody>
          <a:bodyPr wrap="square" rtlCol="0">
            <a:spAutoFit/>
          </a:bodyPr>
          <a:lstStyle/>
          <a:p>
            <a:r>
              <a:rPr lang="it-IT" sz="3200" dirty="0" smtClean="0">
                <a:solidFill>
                  <a:srgbClr val="FFC000"/>
                </a:solidFill>
              </a:rPr>
              <a:t>La legge dava un forte premio di maggioranza </a:t>
            </a:r>
          </a:p>
          <a:p>
            <a:r>
              <a:rPr lang="it-IT" sz="3200" dirty="0" smtClean="0">
                <a:solidFill>
                  <a:srgbClr val="FFC000"/>
                </a:solidFill>
              </a:rPr>
              <a:t>al partito che otteneva il 50% dei voto</a:t>
            </a:r>
            <a:endParaRPr lang="it-IT" sz="3200" dirty="0">
              <a:solidFill>
                <a:srgbClr val="FFC000"/>
              </a:solidFill>
            </a:endParaRPr>
          </a:p>
        </p:txBody>
      </p:sp>
    </p:spTree>
    <p:extLst>
      <p:ext uri="{BB962C8B-B14F-4D97-AF65-F5344CB8AC3E}">
        <p14:creationId xmlns:p14="http://schemas.microsoft.com/office/powerpoint/2010/main" val="4050198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La svolta</a:t>
            </a:r>
            <a:endParaRPr lang="it-IT" dirty="0">
              <a:solidFill>
                <a:srgbClr val="FFC000"/>
              </a:solidFill>
            </a:endParaRPr>
          </a:p>
        </p:txBody>
      </p:sp>
      <p:sp>
        <p:nvSpPr>
          <p:cNvPr id="3" name="Segnaposto contenuto 2"/>
          <p:cNvSpPr>
            <a:spLocks noGrp="1"/>
          </p:cNvSpPr>
          <p:nvPr>
            <p:ph idx="1"/>
          </p:nvPr>
        </p:nvSpPr>
        <p:spPr/>
        <p:txBody>
          <a:bodyPr>
            <a:normAutofit lnSpcReduction="10000"/>
          </a:bodyPr>
          <a:lstStyle/>
          <a:p>
            <a:pPr algn="just"/>
            <a:r>
              <a:rPr lang="it-IT" dirty="0" smtClean="0">
                <a:solidFill>
                  <a:schemeClr val="bg1"/>
                </a:solidFill>
              </a:rPr>
              <a:t>A metà degli anni ‘50 la crescita economica  diventava importante senza però superare il tradizionale dualismo fra Nord e Sud , fra industrie ad alta tecnologia e industrie che puntavano sulla abbondanza di manodopera.</a:t>
            </a:r>
          </a:p>
          <a:p>
            <a:pPr algn="just"/>
            <a:r>
              <a:rPr lang="it-IT" dirty="0" smtClean="0">
                <a:solidFill>
                  <a:schemeClr val="bg1"/>
                </a:solidFill>
              </a:rPr>
              <a:t>Il centrismo come forma politica era tramontata: la DC era nelle mani di Fanfani che riteneva necessario avviare riforme significative e creare nuovi equilibri politici.</a:t>
            </a:r>
            <a:endParaRPr lang="it-IT" dirty="0">
              <a:solidFill>
                <a:schemeClr val="bg1"/>
              </a:solidFill>
            </a:endParaRPr>
          </a:p>
        </p:txBody>
      </p:sp>
    </p:spTree>
    <p:extLst>
      <p:ext uri="{BB962C8B-B14F-4D97-AF65-F5344CB8AC3E}">
        <p14:creationId xmlns:p14="http://schemas.microsoft.com/office/powerpoint/2010/main" val="493273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Gli anni ‘60</a:t>
            </a:r>
            <a:endParaRPr lang="it-IT" dirty="0">
              <a:solidFill>
                <a:srgbClr val="FFC000"/>
              </a:solidFill>
            </a:endParaRPr>
          </a:p>
        </p:txBody>
      </p:sp>
      <p:sp>
        <p:nvSpPr>
          <p:cNvPr id="3" name="Segnaposto contenuto 2"/>
          <p:cNvSpPr>
            <a:spLocks noGrp="1"/>
          </p:cNvSpPr>
          <p:nvPr>
            <p:ph idx="1"/>
          </p:nvPr>
        </p:nvSpPr>
        <p:spPr/>
        <p:txBody>
          <a:bodyPr/>
          <a:lstStyle/>
          <a:p>
            <a:pPr marL="0" indent="0" algn="just">
              <a:buNone/>
            </a:pPr>
            <a:r>
              <a:rPr lang="it-IT" dirty="0" smtClean="0">
                <a:solidFill>
                  <a:schemeClr val="bg1"/>
                </a:solidFill>
              </a:rPr>
              <a:t>Il censimento del 1960 mostrava un paese assolutamente cambiato; tutti gli indici produttivi erano in crescita, anche l’occupazione.  Questo sviluppo era favorito dal basso costo del petrolio e della manodopera. Lo stile di vita degli Italiani era cambiato.</a:t>
            </a:r>
          </a:p>
          <a:p>
            <a:pPr marL="0" indent="0" algn="just">
              <a:buNone/>
            </a:pPr>
            <a:r>
              <a:rPr lang="it-IT" dirty="0" smtClean="0">
                <a:solidFill>
                  <a:schemeClr val="bg1"/>
                </a:solidFill>
              </a:rPr>
              <a:t>Si dette vita ad una nuova formula di governo destinata a durare trenta anni.</a:t>
            </a:r>
          </a:p>
          <a:p>
            <a:pPr marL="0" indent="0" algn="just">
              <a:buNone/>
            </a:pPr>
            <a:endParaRPr lang="it-IT" dirty="0">
              <a:solidFill>
                <a:schemeClr val="bg1"/>
              </a:solidFill>
            </a:endParaRPr>
          </a:p>
          <a:p>
            <a:pPr marL="0" indent="0" algn="just">
              <a:buNone/>
            </a:pPr>
            <a:endParaRPr lang="it-IT" dirty="0" smtClean="0">
              <a:solidFill>
                <a:schemeClr val="bg1"/>
              </a:solidFill>
            </a:endParaRPr>
          </a:p>
          <a:p>
            <a:pPr marL="0" indent="0" algn="just">
              <a:buNone/>
            </a:pPr>
            <a:endParaRPr lang="it-IT" dirty="0">
              <a:solidFill>
                <a:schemeClr val="bg1"/>
              </a:solidFill>
            </a:endParaRPr>
          </a:p>
        </p:txBody>
      </p:sp>
    </p:spTree>
    <p:extLst>
      <p:ext uri="{BB962C8B-B14F-4D97-AF65-F5344CB8AC3E}">
        <p14:creationId xmlns:p14="http://schemas.microsoft.com/office/powerpoint/2010/main" val="1607687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51568" cy="5838122"/>
          </a:xfrm>
          <a:prstGeom prst="rect">
            <a:avLst/>
          </a:prstGeom>
        </p:spPr>
      </p:pic>
      <p:sp>
        <p:nvSpPr>
          <p:cNvPr id="5" name="CasellaDiTesto 4"/>
          <p:cNvSpPr txBox="1"/>
          <p:nvPr/>
        </p:nvSpPr>
        <p:spPr>
          <a:xfrm>
            <a:off x="5004048" y="620688"/>
            <a:ext cx="3780202" cy="584775"/>
          </a:xfrm>
          <a:prstGeom prst="rect">
            <a:avLst/>
          </a:prstGeom>
          <a:noFill/>
        </p:spPr>
        <p:txBody>
          <a:bodyPr wrap="none" rtlCol="0">
            <a:spAutoFit/>
          </a:bodyPr>
          <a:lstStyle/>
          <a:p>
            <a:r>
              <a:rPr lang="it-IT" sz="3200" dirty="0" smtClean="0">
                <a:solidFill>
                  <a:srgbClr val="FFC000"/>
                </a:solidFill>
              </a:rPr>
              <a:t>Il boom degli anni ‘60</a:t>
            </a:r>
            <a:endParaRPr lang="it-IT" sz="3200" dirty="0">
              <a:solidFill>
                <a:srgbClr val="FFC000"/>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349" y="1844824"/>
            <a:ext cx="4212468" cy="2808312"/>
          </a:xfrm>
          <a:prstGeom prst="rect">
            <a:avLst/>
          </a:prstGeom>
        </p:spPr>
      </p:pic>
      <p:sp>
        <p:nvSpPr>
          <p:cNvPr id="7" name="CasellaDiTesto 6"/>
          <p:cNvSpPr txBox="1"/>
          <p:nvPr/>
        </p:nvSpPr>
        <p:spPr>
          <a:xfrm>
            <a:off x="5112335" y="5013176"/>
            <a:ext cx="3587457" cy="1077218"/>
          </a:xfrm>
          <a:prstGeom prst="rect">
            <a:avLst/>
          </a:prstGeom>
          <a:noFill/>
        </p:spPr>
        <p:txBody>
          <a:bodyPr wrap="none" rtlCol="0">
            <a:spAutoFit/>
          </a:bodyPr>
          <a:lstStyle/>
          <a:p>
            <a:r>
              <a:rPr lang="it-IT" sz="3200" dirty="0" smtClean="0">
                <a:solidFill>
                  <a:srgbClr val="FFC000"/>
                </a:solidFill>
              </a:rPr>
              <a:t>Gli Italiani cambiano</a:t>
            </a:r>
          </a:p>
          <a:p>
            <a:r>
              <a:rPr lang="it-IT" sz="3200" dirty="0">
                <a:solidFill>
                  <a:srgbClr val="FFC000"/>
                </a:solidFill>
              </a:rPr>
              <a:t>	</a:t>
            </a:r>
            <a:r>
              <a:rPr lang="it-IT" sz="3200" dirty="0" smtClean="0">
                <a:solidFill>
                  <a:srgbClr val="FFC000"/>
                </a:solidFill>
              </a:rPr>
              <a:t> stile di vita</a:t>
            </a:r>
            <a:endParaRPr lang="it-IT" sz="3200" dirty="0">
              <a:solidFill>
                <a:srgbClr val="FFC000"/>
              </a:solidFill>
            </a:endParaRPr>
          </a:p>
        </p:txBody>
      </p:sp>
    </p:spTree>
    <p:extLst>
      <p:ext uri="{BB962C8B-B14F-4D97-AF65-F5344CB8AC3E}">
        <p14:creationId xmlns:p14="http://schemas.microsoft.com/office/powerpoint/2010/main" val="553892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I governi del Centro Sinistra</a:t>
            </a:r>
            <a:endParaRPr lang="it-IT" dirty="0">
              <a:solidFill>
                <a:srgbClr val="FFC000"/>
              </a:solidFill>
            </a:endParaRPr>
          </a:p>
        </p:txBody>
      </p:sp>
      <p:sp>
        <p:nvSpPr>
          <p:cNvPr id="3" name="Segnaposto contenuto 2"/>
          <p:cNvSpPr>
            <a:spLocks noGrp="1"/>
          </p:cNvSpPr>
          <p:nvPr>
            <p:ph idx="1"/>
          </p:nvPr>
        </p:nvSpPr>
        <p:spPr/>
        <p:txBody>
          <a:bodyPr/>
          <a:lstStyle/>
          <a:p>
            <a:pPr marL="0" indent="0" algn="just">
              <a:buNone/>
            </a:pPr>
            <a:r>
              <a:rPr lang="it-IT" dirty="0" smtClean="0">
                <a:solidFill>
                  <a:schemeClr val="bg1"/>
                </a:solidFill>
              </a:rPr>
              <a:t>Questa formula da alleanza governativa fra la DC e il partito socialista durò fino agli ’90 quando scoppiò lo scandalo di Mani pulite</a:t>
            </a:r>
          </a:p>
          <a:p>
            <a:pPr algn="just"/>
            <a:r>
              <a:rPr lang="it-IT" dirty="0" smtClean="0">
                <a:solidFill>
                  <a:schemeClr val="bg1"/>
                </a:solidFill>
              </a:rPr>
              <a:t>A questa scelta la DC arrivò  dopo la caduta del governo </a:t>
            </a:r>
            <a:r>
              <a:rPr lang="it-IT" dirty="0" err="1" smtClean="0">
                <a:solidFill>
                  <a:schemeClr val="bg1"/>
                </a:solidFill>
              </a:rPr>
              <a:t>Tambroni</a:t>
            </a:r>
            <a:r>
              <a:rPr lang="it-IT" dirty="0" smtClean="0">
                <a:solidFill>
                  <a:schemeClr val="bg1"/>
                </a:solidFill>
              </a:rPr>
              <a:t>  nel 1960, sostenuto dai monarchici e dal MSI; Il partito di maggioranza si rese conto che non poteva più governare con la destra.</a:t>
            </a:r>
            <a:endParaRPr lang="it-IT" dirty="0">
              <a:solidFill>
                <a:schemeClr val="bg1"/>
              </a:solidFill>
            </a:endParaRPr>
          </a:p>
        </p:txBody>
      </p:sp>
    </p:spTree>
    <p:extLst>
      <p:ext uri="{BB962C8B-B14F-4D97-AF65-F5344CB8AC3E}">
        <p14:creationId xmlns:p14="http://schemas.microsoft.com/office/powerpoint/2010/main" val="2575099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60"/>
            <a:ext cx="6347048" cy="5142284"/>
          </a:xfrm>
          <a:prstGeom prst="rect">
            <a:avLst/>
          </a:prstGeom>
        </p:spPr>
      </p:pic>
      <p:sp>
        <p:nvSpPr>
          <p:cNvPr id="5" name="CasellaDiTesto 4"/>
          <p:cNvSpPr txBox="1"/>
          <p:nvPr/>
        </p:nvSpPr>
        <p:spPr>
          <a:xfrm>
            <a:off x="899592" y="440228"/>
            <a:ext cx="7331687" cy="584775"/>
          </a:xfrm>
          <a:prstGeom prst="rect">
            <a:avLst/>
          </a:prstGeom>
          <a:noFill/>
        </p:spPr>
        <p:txBody>
          <a:bodyPr wrap="none" rtlCol="0">
            <a:spAutoFit/>
          </a:bodyPr>
          <a:lstStyle/>
          <a:p>
            <a:r>
              <a:rPr lang="it-IT" sz="3200" dirty="0" smtClean="0">
                <a:solidFill>
                  <a:srgbClr val="FFC000"/>
                </a:solidFill>
              </a:rPr>
              <a:t>Manifestazione contro il governo </a:t>
            </a:r>
            <a:r>
              <a:rPr lang="it-IT" sz="3200" dirty="0" err="1" smtClean="0">
                <a:solidFill>
                  <a:srgbClr val="FFC000"/>
                </a:solidFill>
              </a:rPr>
              <a:t>Tambroni</a:t>
            </a:r>
            <a:endParaRPr lang="it-IT" sz="3200" dirty="0">
              <a:solidFill>
                <a:srgbClr val="FFC000"/>
              </a:solidFill>
            </a:endParaRPr>
          </a:p>
        </p:txBody>
      </p:sp>
    </p:spTree>
    <p:extLst>
      <p:ext uri="{BB962C8B-B14F-4D97-AF65-F5344CB8AC3E}">
        <p14:creationId xmlns:p14="http://schemas.microsoft.com/office/powerpoint/2010/main" val="340938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8676456" cy="4974501"/>
          </a:xfrm>
          <a:prstGeom prst="rect">
            <a:avLst/>
          </a:prstGeom>
        </p:spPr>
      </p:pic>
      <p:sp>
        <p:nvSpPr>
          <p:cNvPr id="5" name="CasellaDiTesto 4"/>
          <p:cNvSpPr txBox="1"/>
          <p:nvPr/>
        </p:nvSpPr>
        <p:spPr>
          <a:xfrm>
            <a:off x="1403648" y="410473"/>
            <a:ext cx="6891117" cy="646331"/>
          </a:xfrm>
          <a:prstGeom prst="rect">
            <a:avLst/>
          </a:prstGeom>
          <a:noFill/>
        </p:spPr>
        <p:txBody>
          <a:bodyPr wrap="none" rtlCol="0">
            <a:spAutoFit/>
          </a:bodyPr>
          <a:lstStyle/>
          <a:p>
            <a:r>
              <a:rPr lang="it-IT" sz="3600" dirty="0" smtClean="0">
                <a:solidFill>
                  <a:srgbClr val="FFC000"/>
                </a:solidFill>
              </a:rPr>
              <a:t>Invasione dell’</a:t>
            </a:r>
            <a:r>
              <a:rPr lang="it-IT" sz="3600" dirty="0" err="1" smtClean="0">
                <a:solidFill>
                  <a:srgbClr val="FFC000"/>
                </a:solidFill>
              </a:rPr>
              <a:t>Afghanista</a:t>
            </a:r>
            <a:r>
              <a:rPr lang="it-IT" sz="3600" dirty="0" smtClean="0">
                <a:solidFill>
                  <a:srgbClr val="FFC000"/>
                </a:solidFill>
              </a:rPr>
              <a:t> 1979-1989</a:t>
            </a:r>
            <a:endParaRPr lang="it-IT" dirty="0">
              <a:solidFill>
                <a:srgbClr val="FFC000"/>
              </a:solidFill>
            </a:endParaRPr>
          </a:p>
        </p:txBody>
      </p:sp>
    </p:spTree>
    <p:extLst>
      <p:ext uri="{BB962C8B-B14F-4D97-AF65-F5344CB8AC3E}">
        <p14:creationId xmlns:p14="http://schemas.microsoft.com/office/powerpoint/2010/main" val="1018649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140968"/>
            <a:ext cx="3519636" cy="3519636"/>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0"/>
            <a:ext cx="5441170" cy="4350102"/>
          </a:xfrm>
          <a:prstGeom prst="rect">
            <a:avLst/>
          </a:prstGeom>
        </p:spPr>
      </p:pic>
      <p:sp>
        <p:nvSpPr>
          <p:cNvPr id="4" name="CasellaDiTesto 3"/>
          <p:cNvSpPr txBox="1"/>
          <p:nvPr/>
        </p:nvSpPr>
        <p:spPr>
          <a:xfrm>
            <a:off x="310502" y="560440"/>
            <a:ext cx="1962204" cy="584775"/>
          </a:xfrm>
          <a:prstGeom prst="rect">
            <a:avLst/>
          </a:prstGeom>
          <a:noFill/>
        </p:spPr>
        <p:txBody>
          <a:bodyPr wrap="none" rtlCol="0">
            <a:spAutoFit/>
          </a:bodyPr>
          <a:lstStyle/>
          <a:p>
            <a:r>
              <a:rPr lang="it-IT" sz="3200" dirty="0" smtClean="0">
                <a:solidFill>
                  <a:srgbClr val="FFC000"/>
                </a:solidFill>
              </a:rPr>
              <a:t>Aldo Moro</a:t>
            </a:r>
            <a:endParaRPr lang="it-IT" sz="3200" dirty="0">
              <a:solidFill>
                <a:srgbClr val="FFC000"/>
              </a:solidFill>
            </a:endParaRPr>
          </a:p>
        </p:txBody>
      </p:sp>
      <p:sp>
        <p:nvSpPr>
          <p:cNvPr id="5" name="CasellaDiTesto 4"/>
          <p:cNvSpPr txBox="1"/>
          <p:nvPr/>
        </p:nvSpPr>
        <p:spPr>
          <a:xfrm>
            <a:off x="310502" y="1556792"/>
            <a:ext cx="2489977" cy="584775"/>
          </a:xfrm>
          <a:prstGeom prst="rect">
            <a:avLst/>
          </a:prstGeom>
          <a:noFill/>
        </p:spPr>
        <p:txBody>
          <a:bodyPr wrap="none" rtlCol="0">
            <a:spAutoFit/>
          </a:bodyPr>
          <a:lstStyle/>
          <a:p>
            <a:r>
              <a:rPr lang="it-IT" sz="3200" dirty="0" smtClean="0">
                <a:solidFill>
                  <a:srgbClr val="FFC000"/>
                </a:solidFill>
              </a:rPr>
              <a:t>Giovanni XXIII</a:t>
            </a:r>
            <a:endParaRPr lang="it-IT" sz="3200" dirty="0">
              <a:solidFill>
                <a:srgbClr val="FFC000"/>
              </a:solidFill>
            </a:endParaRPr>
          </a:p>
        </p:txBody>
      </p:sp>
      <p:sp>
        <p:nvSpPr>
          <p:cNvPr id="6" name="CasellaDiTesto 5"/>
          <p:cNvSpPr txBox="1"/>
          <p:nvPr/>
        </p:nvSpPr>
        <p:spPr>
          <a:xfrm>
            <a:off x="4139952" y="5085184"/>
            <a:ext cx="3874843" cy="1384995"/>
          </a:xfrm>
          <a:prstGeom prst="rect">
            <a:avLst/>
          </a:prstGeom>
          <a:noFill/>
        </p:spPr>
        <p:txBody>
          <a:bodyPr wrap="none" rtlCol="0">
            <a:spAutoFit/>
          </a:bodyPr>
          <a:lstStyle/>
          <a:p>
            <a:r>
              <a:rPr lang="it-IT" sz="2800" dirty="0" err="1" smtClean="0">
                <a:solidFill>
                  <a:srgbClr val="FFC000"/>
                </a:solidFill>
              </a:rPr>
              <a:t>J.F.Kennedy</a:t>
            </a:r>
            <a:r>
              <a:rPr lang="it-IT" sz="2800" dirty="0" smtClean="0">
                <a:solidFill>
                  <a:srgbClr val="FFC000"/>
                </a:solidFill>
              </a:rPr>
              <a:t>: le condizioni</a:t>
            </a:r>
          </a:p>
          <a:p>
            <a:r>
              <a:rPr lang="it-IT" sz="2800" dirty="0" smtClean="0">
                <a:solidFill>
                  <a:srgbClr val="FFC000"/>
                </a:solidFill>
              </a:rPr>
              <a:t> che resero possibile </a:t>
            </a:r>
          </a:p>
          <a:p>
            <a:r>
              <a:rPr lang="it-IT" sz="2800" dirty="0" smtClean="0">
                <a:solidFill>
                  <a:srgbClr val="FFC000"/>
                </a:solidFill>
              </a:rPr>
              <a:t>il centro-sinistra</a:t>
            </a:r>
            <a:endParaRPr lang="it-IT" sz="2800" dirty="0">
              <a:solidFill>
                <a:srgbClr val="FFC000"/>
              </a:solidFill>
            </a:endParaRPr>
          </a:p>
        </p:txBody>
      </p:sp>
    </p:spTree>
    <p:extLst>
      <p:ext uri="{BB962C8B-B14F-4D97-AF65-F5344CB8AC3E}">
        <p14:creationId xmlns:p14="http://schemas.microsoft.com/office/powerpoint/2010/main" val="3828391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I governi del Centro Sinistra</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solidFill>
                  <a:schemeClr val="bg1"/>
                </a:solidFill>
              </a:rPr>
              <a:t>A sinistra erano avvenuti cambiamenti: Il PSI e dal 1956 aveva rotto con il PCI e cecava vie autonome. Nenni segretario del Partito aveva giustificato la scelta di collaborazione con la DC ritenendo che in questa fase così delicata della vita del paese era necessario che il partito partecipasse al governo.</a:t>
            </a:r>
          </a:p>
          <a:p>
            <a:pPr algn="just"/>
            <a:r>
              <a:rPr lang="it-IT" dirty="0" smtClean="0">
                <a:solidFill>
                  <a:schemeClr val="bg1"/>
                </a:solidFill>
              </a:rPr>
              <a:t>La situazione internazionale era favorevole a questa svolta: la presidenza Kennedy ed il nuovo Papa Giovanni XXIII.</a:t>
            </a:r>
          </a:p>
          <a:p>
            <a:pPr algn="just"/>
            <a:endParaRPr lang="it-IT" dirty="0">
              <a:solidFill>
                <a:schemeClr val="bg1"/>
              </a:solidFill>
            </a:endParaRPr>
          </a:p>
        </p:txBody>
      </p:sp>
    </p:spTree>
    <p:extLst>
      <p:ext uri="{BB962C8B-B14F-4D97-AF65-F5344CB8AC3E}">
        <p14:creationId xmlns:p14="http://schemas.microsoft.com/office/powerpoint/2010/main" val="1496531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I governi del Centro Sinistra</a:t>
            </a:r>
            <a:endParaRPr lang="it-IT" dirty="0"/>
          </a:p>
        </p:txBody>
      </p:sp>
      <p:sp>
        <p:nvSpPr>
          <p:cNvPr id="3" name="Segnaposto contenuto 2"/>
          <p:cNvSpPr>
            <a:spLocks noGrp="1"/>
          </p:cNvSpPr>
          <p:nvPr>
            <p:ph idx="1"/>
          </p:nvPr>
        </p:nvSpPr>
        <p:spPr/>
        <p:txBody>
          <a:bodyPr/>
          <a:lstStyle/>
          <a:p>
            <a:pPr algn="just"/>
            <a:r>
              <a:rPr lang="it-IT" dirty="0" smtClean="0">
                <a:solidFill>
                  <a:schemeClr val="bg1"/>
                </a:solidFill>
              </a:rPr>
              <a:t>All’interno di questa collaborazione i rapporti non erano facili, c’erano profonde divisioni all’interno della DC , del PSI e degli alleati(PRI), </a:t>
            </a:r>
          </a:p>
          <a:p>
            <a:pPr algn="just"/>
            <a:r>
              <a:rPr lang="it-IT" dirty="0" smtClean="0">
                <a:solidFill>
                  <a:schemeClr val="bg1"/>
                </a:solidFill>
              </a:rPr>
              <a:t>In questi anni si parlò di riforme strutturali, correttive, minimaliste,   anche se di fatto questi governi non risposero alle speranze di avviare un nuovo tipo di sviluppo e di riforme sociali adeguate.</a:t>
            </a:r>
          </a:p>
          <a:p>
            <a:endParaRPr lang="it-IT" dirty="0">
              <a:solidFill>
                <a:schemeClr val="bg1"/>
              </a:solidFill>
            </a:endParaRPr>
          </a:p>
        </p:txBody>
      </p:sp>
    </p:spTree>
    <p:extLst>
      <p:ext uri="{BB962C8B-B14F-4D97-AF65-F5344CB8AC3E}">
        <p14:creationId xmlns:p14="http://schemas.microsoft.com/office/powerpoint/2010/main" val="633300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11249"/>
            <a:ext cx="7152456" cy="5438847"/>
          </a:xfrm>
          <a:prstGeom prst="rect">
            <a:avLst/>
          </a:prstGeom>
        </p:spPr>
      </p:pic>
      <p:sp>
        <p:nvSpPr>
          <p:cNvPr id="5" name="CasellaDiTesto 4"/>
          <p:cNvSpPr txBox="1"/>
          <p:nvPr/>
        </p:nvSpPr>
        <p:spPr>
          <a:xfrm>
            <a:off x="1115616" y="404957"/>
            <a:ext cx="7253717" cy="523220"/>
          </a:xfrm>
          <a:prstGeom prst="rect">
            <a:avLst/>
          </a:prstGeom>
          <a:noFill/>
        </p:spPr>
        <p:txBody>
          <a:bodyPr wrap="none" rtlCol="0">
            <a:spAutoFit/>
          </a:bodyPr>
          <a:lstStyle/>
          <a:p>
            <a:r>
              <a:rPr lang="it-IT" sz="2800" dirty="0" smtClean="0">
                <a:solidFill>
                  <a:srgbClr val="FFC000"/>
                </a:solidFill>
              </a:rPr>
              <a:t>I protagonisti del centro –sinistra Moro  La Malfa</a:t>
            </a:r>
            <a:endParaRPr lang="it-IT" sz="2800" dirty="0">
              <a:solidFill>
                <a:srgbClr val="FFC000"/>
              </a:solidFill>
            </a:endParaRPr>
          </a:p>
        </p:txBody>
      </p:sp>
    </p:spTree>
    <p:extLst>
      <p:ext uri="{BB962C8B-B14F-4D97-AF65-F5344CB8AC3E}">
        <p14:creationId xmlns:p14="http://schemas.microsoft.com/office/powerpoint/2010/main" val="1318651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C000"/>
                </a:solidFill>
              </a:rPr>
              <a:t>I governi del Centro Sinistra</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solidFill>
                  <a:schemeClr val="bg1"/>
                </a:solidFill>
              </a:rPr>
              <a:t>Gli anni 70 furono difficili: la crisi economica,  i postumi del 68, il terrorismo, le lotte operaie; il paese sopravvisse lacerato. Il PCI di Berlinguer assunse un ruolo nuovo  superando l’isolamento di tanti anni, senza mai entrare al governo.</a:t>
            </a:r>
          </a:p>
          <a:p>
            <a:pPr algn="just"/>
            <a:r>
              <a:rPr lang="it-IT" dirty="0" smtClean="0">
                <a:solidFill>
                  <a:schemeClr val="bg1"/>
                </a:solidFill>
              </a:rPr>
              <a:t>Craxi Andreotti Forlani De </a:t>
            </a:r>
            <a:r>
              <a:rPr lang="it-IT" dirty="0" err="1" smtClean="0">
                <a:solidFill>
                  <a:schemeClr val="bg1"/>
                </a:solidFill>
              </a:rPr>
              <a:t>MIta</a:t>
            </a:r>
            <a:r>
              <a:rPr lang="it-IT" dirty="0" smtClean="0">
                <a:solidFill>
                  <a:schemeClr val="bg1"/>
                </a:solidFill>
              </a:rPr>
              <a:t> rimasero protagonisti della politica italiana, fautori del pentapartito. In questi anni la spesa pubblica aumentò, la mafia si allargò, la distanza fra l’economia del nord e quella del sud si accentuò; la questione morale fu sottovalutata.</a:t>
            </a:r>
            <a:endParaRPr lang="it-IT" dirty="0">
              <a:solidFill>
                <a:schemeClr val="bg1"/>
              </a:solidFill>
            </a:endParaRPr>
          </a:p>
        </p:txBody>
      </p:sp>
    </p:spTree>
    <p:extLst>
      <p:ext uri="{BB962C8B-B14F-4D97-AF65-F5344CB8AC3E}">
        <p14:creationId xmlns:p14="http://schemas.microsoft.com/office/powerpoint/2010/main" val="69773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276872"/>
            <a:ext cx="7644341" cy="4299942"/>
          </a:xfrm>
          <a:prstGeom prst="rect">
            <a:avLst/>
          </a:prstGeom>
        </p:spPr>
      </p:pic>
      <p:sp>
        <p:nvSpPr>
          <p:cNvPr id="5" name="CasellaDiTesto 4"/>
          <p:cNvSpPr txBox="1"/>
          <p:nvPr/>
        </p:nvSpPr>
        <p:spPr>
          <a:xfrm>
            <a:off x="539552" y="548680"/>
            <a:ext cx="5761705" cy="584775"/>
          </a:xfrm>
          <a:prstGeom prst="rect">
            <a:avLst/>
          </a:prstGeom>
          <a:noFill/>
        </p:spPr>
        <p:txBody>
          <a:bodyPr wrap="none" rtlCol="0">
            <a:spAutoFit/>
          </a:bodyPr>
          <a:lstStyle/>
          <a:p>
            <a:r>
              <a:rPr lang="it-IT" sz="3200" dirty="0" smtClean="0">
                <a:solidFill>
                  <a:srgbClr val="FFC000"/>
                </a:solidFill>
              </a:rPr>
              <a:t>Il pentapartito, l’ascesa di B. Craxi</a:t>
            </a:r>
            <a:endParaRPr lang="it-IT" sz="3200" dirty="0">
              <a:solidFill>
                <a:srgbClr val="FFC000"/>
              </a:solidFill>
            </a:endParaRPr>
          </a:p>
        </p:txBody>
      </p:sp>
    </p:spTree>
    <p:extLst>
      <p:ext uri="{BB962C8B-B14F-4D97-AF65-F5344CB8AC3E}">
        <p14:creationId xmlns:p14="http://schemas.microsoft.com/office/powerpoint/2010/main" val="2340146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212976"/>
            <a:ext cx="6420544" cy="3210272"/>
          </a:xfrm>
          <a:prstGeom prst="rect">
            <a:avLst/>
          </a:prstGeom>
        </p:spPr>
      </p:pic>
      <p:sp>
        <p:nvSpPr>
          <p:cNvPr id="4" name="CasellaDiTesto 3"/>
          <p:cNvSpPr txBox="1"/>
          <p:nvPr/>
        </p:nvSpPr>
        <p:spPr>
          <a:xfrm>
            <a:off x="1049378" y="1196752"/>
            <a:ext cx="6728252" cy="1200329"/>
          </a:xfrm>
          <a:prstGeom prst="rect">
            <a:avLst/>
          </a:prstGeom>
          <a:noFill/>
        </p:spPr>
        <p:txBody>
          <a:bodyPr wrap="none" rtlCol="0">
            <a:spAutoFit/>
          </a:bodyPr>
          <a:lstStyle/>
          <a:p>
            <a:r>
              <a:rPr lang="it-IT" sz="3600" dirty="0" smtClean="0">
                <a:solidFill>
                  <a:srgbClr val="FFC000"/>
                </a:solidFill>
              </a:rPr>
              <a:t>La fine di un leader che andrà</a:t>
            </a:r>
          </a:p>
          <a:p>
            <a:r>
              <a:rPr lang="it-IT" sz="3600" dirty="0" smtClean="0">
                <a:solidFill>
                  <a:srgbClr val="FFC000"/>
                </a:solidFill>
              </a:rPr>
              <a:t> in esilio per non essere processato</a:t>
            </a:r>
            <a:endParaRPr lang="it-IT" dirty="0">
              <a:solidFill>
                <a:srgbClr val="FFC000"/>
              </a:solidFill>
            </a:endParaRPr>
          </a:p>
        </p:txBody>
      </p:sp>
    </p:spTree>
    <p:extLst>
      <p:ext uri="{BB962C8B-B14F-4D97-AF65-F5344CB8AC3E}">
        <p14:creationId xmlns:p14="http://schemas.microsoft.com/office/powerpoint/2010/main" val="2264506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….E alla fine arrivò Mani Pulite</a:t>
            </a:r>
            <a:endParaRPr lang="it-IT" dirty="0">
              <a:solidFill>
                <a:srgbClr val="FFC000"/>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00808"/>
            <a:ext cx="3312368" cy="4943833"/>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447572"/>
            <a:ext cx="5155092" cy="3273484"/>
          </a:xfrm>
          <a:prstGeom prst="rect">
            <a:avLst/>
          </a:prstGeom>
        </p:spPr>
      </p:pic>
    </p:spTree>
    <p:extLst>
      <p:ext uri="{BB962C8B-B14F-4D97-AF65-F5344CB8AC3E}">
        <p14:creationId xmlns:p14="http://schemas.microsoft.com/office/powerpoint/2010/main" val="1723723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47664" y="1484784"/>
            <a:ext cx="6773906" cy="707886"/>
          </a:xfrm>
          <a:prstGeom prst="rect">
            <a:avLst/>
          </a:prstGeom>
        </p:spPr>
        <p:txBody>
          <a:bodyPr wrap="none">
            <a:spAutoFit/>
          </a:bodyPr>
          <a:lstStyle/>
          <a:p>
            <a:r>
              <a:rPr lang="it-IT" sz="4000" dirty="0">
                <a:solidFill>
                  <a:srgbClr val="FFC000"/>
                </a:solidFill>
              </a:rPr>
              <a:t>Fine della </a:t>
            </a:r>
            <a:r>
              <a:rPr lang="it-IT" sz="4000" dirty="0" smtClean="0">
                <a:solidFill>
                  <a:srgbClr val="FFC000"/>
                </a:solidFill>
              </a:rPr>
              <a:t>Quinta conversazione</a:t>
            </a:r>
            <a:endParaRPr lang="it-IT" sz="4000" dirty="0"/>
          </a:p>
        </p:txBody>
      </p:sp>
      <p:sp>
        <p:nvSpPr>
          <p:cNvPr id="5" name="CasellaDiTesto 4"/>
          <p:cNvSpPr txBox="1"/>
          <p:nvPr/>
        </p:nvSpPr>
        <p:spPr>
          <a:xfrm>
            <a:off x="611560" y="6309320"/>
            <a:ext cx="1301190" cy="369332"/>
          </a:xfrm>
          <a:prstGeom prst="rect">
            <a:avLst/>
          </a:prstGeom>
          <a:noFill/>
        </p:spPr>
        <p:txBody>
          <a:bodyPr wrap="none" rtlCol="0">
            <a:spAutoFit/>
          </a:bodyPr>
          <a:lstStyle/>
          <a:p>
            <a:r>
              <a:rPr lang="it-IT" dirty="0" smtClean="0">
                <a:solidFill>
                  <a:srgbClr val="FFC000"/>
                </a:solidFill>
              </a:rPr>
              <a:t>Corso n.145</a:t>
            </a:r>
            <a:endParaRPr lang="it-IT" dirty="0">
              <a:solidFill>
                <a:srgbClr val="FFC000"/>
              </a:solidFill>
            </a:endParaRPr>
          </a:p>
        </p:txBody>
      </p:sp>
      <p:sp>
        <p:nvSpPr>
          <p:cNvPr id="6" name="CasellaDiTesto 5"/>
          <p:cNvSpPr txBox="1"/>
          <p:nvPr/>
        </p:nvSpPr>
        <p:spPr>
          <a:xfrm>
            <a:off x="6804248" y="6309320"/>
            <a:ext cx="1657313" cy="369332"/>
          </a:xfrm>
          <a:prstGeom prst="rect">
            <a:avLst/>
          </a:prstGeom>
          <a:noFill/>
        </p:spPr>
        <p:txBody>
          <a:bodyPr wrap="none" rtlCol="0">
            <a:spAutoFit/>
          </a:bodyPr>
          <a:lstStyle/>
          <a:p>
            <a:r>
              <a:rPr lang="it-IT" dirty="0" smtClean="0">
                <a:solidFill>
                  <a:srgbClr val="FFC000"/>
                </a:solidFill>
              </a:rPr>
              <a:t>Mariella Valenti</a:t>
            </a:r>
            <a:endParaRPr lang="it-IT" dirty="0">
              <a:solidFill>
                <a:srgbClr val="FFC000"/>
              </a:solidFill>
            </a:endParaRPr>
          </a:p>
        </p:txBody>
      </p:sp>
      <p:sp>
        <p:nvSpPr>
          <p:cNvPr id="7" name="Rettangolo 6"/>
          <p:cNvSpPr/>
          <p:nvPr/>
        </p:nvSpPr>
        <p:spPr>
          <a:xfrm>
            <a:off x="2286000" y="2924944"/>
            <a:ext cx="4572000" cy="830997"/>
          </a:xfrm>
          <a:prstGeom prst="rect">
            <a:avLst/>
          </a:prstGeom>
        </p:spPr>
        <p:txBody>
          <a:bodyPr>
            <a:spAutoFit/>
          </a:bodyPr>
          <a:lstStyle/>
          <a:p>
            <a:r>
              <a:rPr lang="it-IT" sz="2400" dirty="0">
                <a:solidFill>
                  <a:srgbClr val="FFC000"/>
                </a:solidFill>
              </a:rPr>
              <a:t>La nascita della Repubblica in Italia:</a:t>
            </a:r>
          </a:p>
          <a:p>
            <a:r>
              <a:rPr lang="it-IT" sz="2400" dirty="0">
                <a:solidFill>
                  <a:srgbClr val="FFC000"/>
                </a:solidFill>
              </a:rPr>
              <a:t>		gli anni 1950-60</a:t>
            </a:r>
          </a:p>
        </p:txBody>
      </p:sp>
      <p:sp>
        <p:nvSpPr>
          <p:cNvPr id="8" name="CasellaDiTesto 7"/>
          <p:cNvSpPr txBox="1"/>
          <p:nvPr/>
        </p:nvSpPr>
        <p:spPr>
          <a:xfrm>
            <a:off x="3995936" y="4462057"/>
            <a:ext cx="1496628" cy="707886"/>
          </a:xfrm>
          <a:prstGeom prst="rect">
            <a:avLst/>
          </a:prstGeom>
          <a:noFill/>
        </p:spPr>
        <p:txBody>
          <a:bodyPr wrap="none" rtlCol="0">
            <a:spAutoFit/>
          </a:bodyPr>
          <a:lstStyle/>
          <a:p>
            <a:r>
              <a:rPr lang="it-IT" sz="4000" dirty="0" smtClean="0">
                <a:solidFill>
                  <a:srgbClr val="FFC000"/>
                </a:solidFill>
              </a:rPr>
              <a:t>Grazie</a:t>
            </a:r>
            <a:endParaRPr lang="it-IT" sz="4000" dirty="0">
              <a:solidFill>
                <a:srgbClr val="FFC000"/>
              </a:solidFill>
            </a:endParaRPr>
          </a:p>
        </p:txBody>
      </p:sp>
    </p:spTree>
    <p:extLst>
      <p:ext uri="{BB962C8B-B14F-4D97-AF65-F5344CB8AC3E}">
        <p14:creationId xmlns:p14="http://schemas.microsoft.com/office/powerpoint/2010/main" val="3218535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33819" y="1628800"/>
            <a:ext cx="5676362" cy="707886"/>
          </a:xfrm>
          <a:prstGeom prst="rect">
            <a:avLst/>
          </a:prstGeom>
        </p:spPr>
        <p:txBody>
          <a:bodyPr wrap="none">
            <a:spAutoFit/>
          </a:bodyPr>
          <a:lstStyle/>
          <a:p>
            <a:r>
              <a:rPr lang="it-IT" sz="4000" dirty="0">
                <a:solidFill>
                  <a:srgbClr val="FFC000"/>
                </a:solidFill>
              </a:rPr>
              <a:t>Prospettive del Novecento</a:t>
            </a:r>
          </a:p>
        </p:txBody>
      </p:sp>
      <p:sp>
        <p:nvSpPr>
          <p:cNvPr id="3" name="CasellaDiTesto 2"/>
          <p:cNvSpPr txBox="1"/>
          <p:nvPr/>
        </p:nvSpPr>
        <p:spPr>
          <a:xfrm>
            <a:off x="467544" y="6268670"/>
            <a:ext cx="1243482" cy="369332"/>
          </a:xfrm>
          <a:prstGeom prst="rect">
            <a:avLst/>
          </a:prstGeom>
          <a:noFill/>
        </p:spPr>
        <p:txBody>
          <a:bodyPr wrap="none" rtlCol="0">
            <a:spAutoFit/>
          </a:bodyPr>
          <a:lstStyle/>
          <a:p>
            <a:r>
              <a:rPr lang="it-IT" dirty="0" err="1" smtClean="0">
                <a:solidFill>
                  <a:srgbClr val="FFC000"/>
                </a:solidFill>
              </a:rPr>
              <a:t>Corson</a:t>
            </a:r>
            <a:r>
              <a:rPr lang="it-IT" dirty="0" smtClean="0">
                <a:solidFill>
                  <a:srgbClr val="FFC000"/>
                </a:solidFill>
              </a:rPr>
              <a:t> 145</a:t>
            </a:r>
            <a:endParaRPr lang="it-IT" dirty="0">
              <a:solidFill>
                <a:srgbClr val="FFC000"/>
              </a:solidFill>
            </a:endParaRPr>
          </a:p>
        </p:txBody>
      </p:sp>
      <p:sp>
        <p:nvSpPr>
          <p:cNvPr id="4" name="CasellaDiTesto 3"/>
          <p:cNvSpPr txBox="1"/>
          <p:nvPr/>
        </p:nvSpPr>
        <p:spPr>
          <a:xfrm>
            <a:off x="7020272" y="6268670"/>
            <a:ext cx="1657313" cy="369332"/>
          </a:xfrm>
          <a:prstGeom prst="rect">
            <a:avLst/>
          </a:prstGeom>
          <a:noFill/>
        </p:spPr>
        <p:txBody>
          <a:bodyPr wrap="none" rtlCol="0">
            <a:spAutoFit/>
          </a:bodyPr>
          <a:lstStyle/>
          <a:p>
            <a:r>
              <a:rPr lang="it-IT" dirty="0" smtClean="0">
                <a:solidFill>
                  <a:srgbClr val="FFC000"/>
                </a:solidFill>
              </a:rPr>
              <a:t>Mariella Valenti</a:t>
            </a:r>
            <a:endParaRPr lang="it-IT" dirty="0">
              <a:solidFill>
                <a:srgbClr val="FFC000"/>
              </a:solidFill>
            </a:endParaRPr>
          </a:p>
        </p:txBody>
      </p:sp>
      <p:sp>
        <p:nvSpPr>
          <p:cNvPr id="5" name="Rettangolo 4"/>
          <p:cNvSpPr/>
          <p:nvPr/>
        </p:nvSpPr>
        <p:spPr>
          <a:xfrm>
            <a:off x="2699792" y="4524061"/>
            <a:ext cx="3102388" cy="523220"/>
          </a:xfrm>
          <a:prstGeom prst="rect">
            <a:avLst/>
          </a:prstGeom>
        </p:spPr>
        <p:txBody>
          <a:bodyPr wrap="none">
            <a:spAutoFit/>
          </a:bodyPr>
          <a:lstStyle/>
          <a:p>
            <a:r>
              <a:rPr lang="it-IT" sz="2800" dirty="0" smtClean="0">
                <a:solidFill>
                  <a:srgbClr val="FFC000"/>
                </a:solidFill>
              </a:rPr>
              <a:t>Sesta conversazione</a:t>
            </a:r>
            <a:endParaRPr lang="it-IT" sz="2800" dirty="0">
              <a:solidFill>
                <a:srgbClr val="FFC000"/>
              </a:solidFill>
            </a:endParaRPr>
          </a:p>
        </p:txBody>
      </p:sp>
      <p:sp>
        <p:nvSpPr>
          <p:cNvPr id="6" name="Rettangolo 5"/>
          <p:cNvSpPr/>
          <p:nvPr/>
        </p:nvSpPr>
        <p:spPr>
          <a:xfrm>
            <a:off x="2286000" y="2564904"/>
            <a:ext cx="4572000" cy="1384995"/>
          </a:xfrm>
          <a:prstGeom prst="rect">
            <a:avLst/>
          </a:prstGeom>
        </p:spPr>
        <p:txBody>
          <a:bodyPr>
            <a:spAutoFit/>
          </a:bodyPr>
          <a:lstStyle/>
          <a:p>
            <a:pPr lvl="0"/>
            <a:r>
              <a:rPr lang="it-IT" sz="2800" dirty="0">
                <a:solidFill>
                  <a:srgbClr val="FFC000"/>
                </a:solidFill>
              </a:rPr>
              <a:t>Nuovi modelli sociali e nuovi protagonisti: le donne e i giovani .</a:t>
            </a:r>
          </a:p>
        </p:txBody>
      </p:sp>
    </p:spTree>
    <p:extLst>
      <p:ext uri="{BB962C8B-B14F-4D97-AF65-F5344CB8AC3E}">
        <p14:creationId xmlns:p14="http://schemas.microsoft.com/office/powerpoint/2010/main" val="78652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crollo dell’URSS ed i problemi interni/1</a:t>
            </a:r>
            <a:endParaRPr lang="it-IT" dirty="0">
              <a:solidFill>
                <a:srgbClr val="FFC000"/>
              </a:solidFill>
            </a:endParaRPr>
          </a:p>
        </p:txBody>
      </p:sp>
      <p:sp>
        <p:nvSpPr>
          <p:cNvPr id="3" name="Segnaposto contenuto 2"/>
          <p:cNvSpPr>
            <a:spLocks noGrp="1"/>
          </p:cNvSpPr>
          <p:nvPr>
            <p:ph idx="1"/>
          </p:nvPr>
        </p:nvSpPr>
        <p:spPr/>
        <p:txBody>
          <a:bodyPr/>
          <a:lstStyle/>
          <a:p>
            <a:pPr marL="0" indent="0" algn="just">
              <a:buNone/>
            </a:pPr>
            <a:r>
              <a:rPr lang="it-IT" dirty="0" smtClean="0">
                <a:solidFill>
                  <a:schemeClr val="bg1"/>
                </a:solidFill>
              </a:rPr>
              <a:t>Economia:</a:t>
            </a:r>
          </a:p>
          <a:p>
            <a:pPr algn="just"/>
            <a:r>
              <a:rPr lang="it-IT" dirty="0" smtClean="0">
                <a:solidFill>
                  <a:schemeClr val="bg1"/>
                </a:solidFill>
              </a:rPr>
              <a:t> la crisi del ‘70 si fece sentire anche nell’URSS.  Non colpita dall’aumento dei prezzi del petrolio (in quanto grande esportatrice) tuttavia le strutture e gli impianti industriali erano vecchi. Il rigido sistema produttivo non fu in grado di mostrare una sufficiente elasticità per ristrutturarsi</a:t>
            </a:r>
            <a:endParaRPr lang="it-IT" dirty="0">
              <a:solidFill>
                <a:schemeClr val="bg1"/>
              </a:solidFill>
            </a:endParaRPr>
          </a:p>
        </p:txBody>
      </p:sp>
    </p:spTree>
    <p:extLst>
      <p:ext uri="{BB962C8B-B14F-4D97-AF65-F5344CB8AC3E}">
        <p14:creationId xmlns:p14="http://schemas.microsoft.com/office/powerpoint/2010/main" val="1502961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dirty="0">
                <a:solidFill>
                  <a:srgbClr val="FFC000"/>
                </a:solidFill>
              </a:rPr>
              <a:t>Nuovi modelli </a:t>
            </a:r>
            <a:r>
              <a:rPr lang="it-IT" dirty="0" smtClean="0">
                <a:solidFill>
                  <a:srgbClr val="FFC000"/>
                </a:solidFill>
              </a:rPr>
              <a:t>sociali:</a:t>
            </a:r>
            <a:br>
              <a:rPr lang="it-IT" dirty="0" smtClean="0">
                <a:solidFill>
                  <a:srgbClr val="FFC000"/>
                </a:solidFill>
              </a:rPr>
            </a:br>
            <a:r>
              <a:rPr lang="it-IT" dirty="0" smtClean="0">
                <a:solidFill>
                  <a:srgbClr val="FFC000"/>
                </a:solidFill>
              </a:rPr>
              <a:t>la società di massa</a:t>
            </a:r>
            <a:endParaRPr lang="it-IT" dirty="0">
              <a:solidFill>
                <a:srgbClr val="FFC000"/>
              </a:solidFill>
            </a:endParaRPr>
          </a:p>
        </p:txBody>
      </p:sp>
      <p:sp>
        <p:nvSpPr>
          <p:cNvPr id="3" name="Segnaposto contenuto 2"/>
          <p:cNvSpPr>
            <a:spLocks noGrp="1"/>
          </p:cNvSpPr>
          <p:nvPr>
            <p:ph idx="1"/>
          </p:nvPr>
        </p:nvSpPr>
        <p:spPr/>
        <p:txBody>
          <a:bodyPr/>
          <a:lstStyle/>
          <a:p>
            <a:pPr marL="0" indent="0" algn="just">
              <a:buNone/>
            </a:pPr>
            <a:r>
              <a:rPr lang="it-IT" dirty="0" smtClean="0">
                <a:solidFill>
                  <a:schemeClr val="bg1"/>
                </a:solidFill>
              </a:rPr>
              <a:t>La società di massa di solito è collegata alla seconda rivoluzione industriale, ma la realizzazione si delinea nella seconda metà del’900 alla fine della guerra e con la ripresa economica.</a:t>
            </a:r>
          </a:p>
          <a:p>
            <a:pPr algn="just"/>
            <a:r>
              <a:rPr lang="it-IT" dirty="0" smtClean="0">
                <a:solidFill>
                  <a:schemeClr val="bg1"/>
                </a:solidFill>
              </a:rPr>
              <a:t>La società di massa è un società di eguali giuridicamente, che coinvolge grandi masse nella produzione e nel consumo</a:t>
            </a:r>
            <a:endParaRPr lang="it-IT" dirty="0">
              <a:solidFill>
                <a:schemeClr val="bg1"/>
              </a:solidFill>
            </a:endParaRPr>
          </a:p>
        </p:txBody>
      </p:sp>
    </p:spTree>
    <p:extLst>
      <p:ext uri="{BB962C8B-B14F-4D97-AF65-F5344CB8AC3E}">
        <p14:creationId xmlns:p14="http://schemas.microsoft.com/office/powerpoint/2010/main" val="2263654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98270"/>
            <a:ext cx="7587341" cy="5055066"/>
          </a:xfrm>
          <a:prstGeom prst="rect">
            <a:avLst/>
          </a:prstGeom>
        </p:spPr>
      </p:pic>
      <p:sp>
        <p:nvSpPr>
          <p:cNvPr id="5" name="CasellaDiTesto 4"/>
          <p:cNvSpPr txBox="1"/>
          <p:nvPr/>
        </p:nvSpPr>
        <p:spPr>
          <a:xfrm>
            <a:off x="1619672" y="548679"/>
            <a:ext cx="5462778" cy="584775"/>
          </a:xfrm>
          <a:prstGeom prst="rect">
            <a:avLst/>
          </a:prstGeom>
          <a:noFill/>
        </p:spPr>
        <p:txBody>
          <a:bodyPr wrap="none" rtlCol="0">
            <a:spAutoFit/>
          </a:bodyPr>
          <a:lstStyle/>
          <a:p>
            <a:r>
              <a:rPr lang="it-IT" sz="3200" dirty="0" smtClean="0">
                <a:solidFill>
                  <a:srgbClr val="FFC000"/>
                </a:solidFill>
              </a:rPr>
              <a:t>La società di massa omologante</a:t>
            </a:r>
            <a:endParaRPr lang="it-IT" sz="3200" dirty="0">
              <a:solidFill>
                <a:srgbClr val="FFC000"/>
              </a:solidFill>
            </a:endParaRPr>
          </a:p>
        </p:txBody>
      </p:sp>
    </p:spTree>
    <p:extLst>
      <p:ext uri="{BB962C8B-B14F-4D97-AF65-F5344CB8AC3E}">
        <p14:creationId xmlns:p14="http://schemas.microsoft.com/office/powerpoint/2010/main" val="2631157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lstStyle/>
          <a:p>
            <a:pPr algn="just"/>
            <a:r>
              <a:rPr lang="it-IT" dirty="0">
                <a:solidFill>
                  <a:schemeClr val="bg1"/>
                </a:solidFill>
              </a:rPr>
              <a:t>E’ una società urbana ed industriale in cui gli individui si identificano in consumatori di prodotti materiali, culturali dello stesso tipo, sollecitati dalla moda e dalla pubblicità</a:t>
            </a:r>
            <a:r>
              <a:rPr lang="it-IT" dirty="0" smtClean="0">
                <a:solidFill>
                  <a:schemeClr val="bg1"/>
                </a:solidFill>
              </a:rPr>
              <a:t>.</a:t>
            </a:r>
          </a:p>
          <a:p>
            <a:pPr algn="just"/>
            <a:endParaRPr lang="it-IT" dirty="0">
              <a:solidFill>
                <a:schemeClr val="bg1"/>
              </a:solidFill>
            </a:endParaRPr>
          </a:p>
          <a:p>
            <a:pPr algn="just"/>
            <a:r>
              <a:rPr lang="it-IT" dirty="0">
                <a:solidFill>
                  <a:schemeClr val="bg1"/>
                </a:solidFill>
              </a:rPr>
              <a:t>Tendono ad assumere modelli di comportamento e valori omologati attraverso i media</a:t>
            </a:r>
          </a:p>
          <a:p>
            <a:endParaRPr lang="it-IT" dirty="0"/>
          </a:p>
        </p:txBody>
      </p:sp>
      <p:sp>
        <p:nvSpPr>
          <p:cNvPr id="4" name="Rettangolo 3"/>
          <p:cNvSpPr/>
          <p:nvPr/>
        </p:nvSpPr>
        <p:spPr>
          <a:xfrm>
            <a:off x="1835696" y="332656"/>
            <a:ext cx="4572000" cy="1077218"/>
          </a:xfrm>
          <a:prstGeom prst="rect">
            <a:avLst/>
          </a:prstGeom>
        </p:spPr>
        <p:txBody>
          <a:bodyPr>
            <a:spAutoFit/>
          </a:bodyPr>
          <a:lstStyle/>
          <a:p>
            <a:r>
              <a:rPr lang="it-IT" sz="3200" dirty="0">
                <a:solidFill>
                  <a:srgbClr val="FFC000"/>
                </a:solidFill>
              </a:rPr>
              <a:t>Nuovi modelli sociali:</a:t>
            </a:r>
            <a:br>
              <a:rPr lang="it-IT" sz="3200" dirty="0">
                <a:solidFill>
                  <a:srgbClr val="FFC000"/>
                </a:solidFill>
              </a:rPr>
            </a:br>
            <a:r>
              <a:rPr lang="it-IT" sz="3200" dirty="0" smtClean="0">
                <a:solidFill>
                  <a:srgbClr val="FFC000"/>
                </a:solidFill>
              </a:rPr>
              <a:t>	la </a:t>
            </a:r>
            <a:r>
              <a:rPr lang="it-IT" sz="3200" dirty="0">
                <a:solidFill>
                  <a:srgbClr val="FFC000"/>
                </a:solidFill>
              </a:rPr>
              <a:t>società di massa</a:t>
            </a:r>
            <a:endParaRPr lang="it-IT" sz="3200" dirty="0"/>
          </a:p>
        </p:txBody>
      </p:sp>
    </p:spTree>
    <p:extLst>
      <p:ext uri="{BB962C8B-B14F-4D97-AF65-F5344CB8AC3E}">
        <p14:creationId xmlns:p14="http://schemas.microsoft.com/office/powerpoint/2010/main" val="428058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modelli sociali:</a:t>
            </a:r>
            <a:br>
              <a:rPr lang="it-IT" dirty="0">
                <a:solidFill>
                  <a:srgbClr val="FFC000"/>
                </a:solidFill>
              </a:rPr>
            </a:br>
            <a:r>
              <a:rPr lang="it-IT" dirty="0">
                <a:solidFill>
                  <a:srgbClr val="FFC000"/>
                </a:solidFill>
              </a:rPr>
              <a:t>la società di massa</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solidFill>
                  <a:schemeClr val="bg1"/>
                </a:solidFill>
              </a:rPr>
              <a:t>E’ una</a:t>
            </a:r>
            <a:r>
              <a:rPr lang="it-IT" dirty="0" smtClean="0"/>
              <a:t> </a:t>
            </a:r>
            <a:r>
              <a:rPr lang="it-IT" dirty="0" smtClean="0">
                <a:solidFill>
                  <a:schemeClr val="bg1"/>
                </a:solidFill>
              </a:rPr>
              <a:t>società più consapevole frutto della alfabetizzazione diffusa, che riassorbe la realtà contadina che fino ad allora era rimasta estranea alle trasformazioni.</a:t>
            </a:r>
          </a:p>
          <a:p>
            <a:pPr algn="just"/>
            <a:r>
              <a:rPr lang="it-IT" dirty="0" smtClean="0">
                <a:solidFill>
                  <a:schemeClr val="bg1"/>
                </a:solidFill>
              </a:rPr>
              <a:t>E’ una società più produttiva con meno popolazione attiva.</a:t>
            </a:r>
          </a:p>
          <a:p>
            <a:pPr algn="just"/>
            <a:r>
              <a:rPr lang="it-IT" dirty="0" smtClean="0">
                <a:solidFill>
                  <a:schemeClr val="bg1"/>
                </a:solidFill>
              </a:rPr>
              <a:t>E’ la società dei ceti medi (asso di picche), infatti si è </a:t>
            </a:r>
            <a:r>
              <a:rPr lang="it-IT" dirty="0" err="1" smtClean="0">
                <a:solidFill>
                  <a:schemeClr val="bg1"/>
                </a:solidFill>
              </a:rPr>
              <a:t>allrgata</a:t>
            </a:r>
            <a:r>
              <a:rPr lang="it-IT" dirty="0" smtClean="0">
                <a:solidFill>
                  <a:schemeClr val="bg1"/>
                </a:solidFill>
              </a:rPr>
              <a:t> la fascia dei cedi in relazione all’espandersi dei servizi pubblici. Da questa fascia rimangono fuori piccole </a:t>
            </a:r>
            <a:r>
              <a:rPr lang="it-IT" dirty="0" err="1" smtClean="0">
                <a:solidFill>
                  <a:schemeClr val="bg1"/>
                </a:solidFill>
              </a:rPr>
              <a:t>elité</a:t>
            </a:r>
            <a:r>
              <a:rPr lang="it-IT" dirty="0" smtClean="0">
                <a:solidFill>
                  <a:schemeClr val="bg1"/>
                </a:solidFill>
              </a:rPr>
              <a:t> privilegiate e grosse sacche di povertà</a:t>
            </a:r>
            <a:endParaRPr lang="it-IT" dirty="0">
              <a:solidFill>
                <a:schemeClr val="bg1"/>
              </a:solidFill>
            </a:endParaRPr>
          </a:p>
        </p:txBody>
      </p:sp>
    </p:spTree>
    <p:extLst>
      <p:ext uri="{BB962C8B-B14F-4D97-AF65-F5344CB8AC3E}">
        <p14:creationId xmlns:p14="http://schemas.microsoft.com/office/powerpoint/2010/main" val="1346878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modelli sociali:</a:t>
            </a:r>
            <a:br>
              <a:rPr lang="it-IT" dirty="0">
                <a:solidFill>
                  <a:srgbClr val="FFC000"/>
                </a:solidFill>
              </a:rPr>
            </a:br>
            <a:r>
              <a:rPr lang="it-IT" dirty="0">
                <a:solidFill>
                  <a:srgbClr val="FFC000"/>
                </a:solidFill>
              </a:rPr>
              <a:t>la società di massa</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solidFill>
                  <a:schemeClr val="bg1"/>
                </a:solidFill>
              </a:rPr>
              <a:t> E’ una società i cui membri hanno ottenuto diritti sindacali e politici e richiedono diritti umani  per tutti e di una certa qualità ( salute, sessualità, ambiente) Questi </a:t>
            </a:r>
            <a:r>
              <a:rPr lang="it-IT" dirty="0">
                <a:solidFill>
                  <a:schemeClr val="bg1"/>
                </a:solidFill>
              </a:rPr>
              <a:t>diritti a volte </a:t>
            </a:r>
            <a:r>
              <a:rPr lang="it-IT" dirty="0" smtClean="0">
                <a:solidFill>
                  <a:schemeClr val="bg1"/>
                </a:solidFill>
              </a:rPr>
              <a:t>entrano in conflitto fra loro( diritto alla privacy e diritto alla informazione)</a:t>
            </a:r>
          </a:p>
          <a:p>
            <a:pPr algn="just"/>
            <a:r>
              <a:rPr lang="it-IT" dirty="0" smtClean="0">
                <a:solidFill>
                  <a:schemeClr val="bg1"/>
                </a:solidFill>
              </a:rPr>
              <a:t>E’ una società in cui la forma di rappresentanza politica sonno i partiti che però verso la fine del secolo si trasformano.</a:t>
            </a:r>
            <a:endParaRPr lang="it-IT" dirty="0">
              <a:solidFill>
                <a:schemeClr val="bg1"/>
              </a:solidFill>
            </a:endParaRPr>
          </a:p>
        </p:txBody>
      </p:sp>
    </p:spTree>
    <p:extLst>
      <p:ext uri="{BB962C8B-B14F-4D97-AF65-F5344CB8AC3E}">
        <p14:creationId xmlns:p14="http://schemas.microsoft.com/office/powerpoint/2010/main" val="3707484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a:t>
            </a:r>
            <a:r>
              <a:rPr lang="it-IT" dirty="0" smtClean="0">
                <a:solidFill>
                  <a:srgbClr val="FFC000"/>
                </a:solidFill>
              </a:rPr>
              <a:t>soggetti della</a:t>
            </a:r>
            <a:r>
              <a:rPr lang="it-IT" dirty="0">
                <a:solidFill>
                  <a:srgbClr val="FFC000"/>
                </a:solidFill>
              </a:rPr>
              <a:t/>
            </a:r>
            <a:br>
              <a:rPr lang="it-IT" dirty="0">
                <a:solidFill>
                  <a:srgbClr val="FFC000"/>
                </a:solidFill>
              </a:rPr>
            </a:br>
            <a:r>
              <a:rPr lang="it-IT" dirty="0">
                <a:solidFill>
                  <a:srgbClr val="FFC000"/>
                </a:solidFill>
              </a:rPr>
              <a:t>la società di </a:t>
            </a:r>
            <a:r>
              <a:rPr lang="it-IT" dirty="0" err="1" smtClean="0">
                <a:solidFill>
                  <a:srgbClr val="FFC000"/>
                </a:solidFill>
              </a:rPr>
              <a:t>massa:le</a:t>
            </a:r>
            <a:r>
              <a:rPr lang="it-IT" dirty="0" smtClean="0">
                <a:solidFill>
                  <a:srgbClr val="FFC000"/>
                </a:solidFill>
              </a:rPr>
              <a:t> donne</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solidFill>
                  <a:schemeClr val="bg1"/>
                </a:solidFill>
              </a:rPr>
              <a:t>E’ una società in cui attorno agli ‘60 emergono nuovi soggetti: donne e giovani.</a:t>
            </a:r>
          </a:p>
          <a:p>
            <a:pPr marL="0" indent="0">
              <a:buNone/>
            </a:pPr>
            <a:r>
              <a:rPr lang="it-IT" dirty="0" smtClean="0">
                <a:solidFill>
                  <a:schemeClr val="bg1"/>
                </a:solidFill>
              </a:rPr>
              <a:t>Le donne:</a:t>
            </a:r>
          </a:p>
          <a:p>
            <a:r>
              <a:rPr lang="it-IT" dirty="0" smtClean="0">
                <a:solidFill>
                  <a:schemeClr val="bg1"/>
                </a:solidFill>
              </a:rPr>
              <a:t>Il Novecento non si può dire il secolo delle donne, in quanto non ha realizzato la piena parità fra i sessi, tuttavia le donne hanno acquistato una visibilità come soggetto sociale ed hanno maturato una nuova concezione di sé.</a:t>
            </a:r>
            <a:endParaRPr lang="it-IT" dirty="0">
              <a:solidFill>
                <a:schemeClr val="bg1"/>
              </a:solidFill>
            </a:endParaRPr>
          </a:p>
        </p:txBody>
      </p:sp>
    </p:spTree>
    <p:extLst>
      <p:ext uri="{BB962C8B-B14F-4D97-AF65-F5344CB8AC3E}">
        <p14:creationId xmlns:p14="http://schemas.microsoft.com/office/powerpoint/2010/main" val="443487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soggetti della</a:t>
            </a:r>
            <a:br>
              <a:rPr lang="it-IT" dirty="0">
                <a:solidFill>
                  <a:srgbClr val="FFC000"/>
                </a:solidFill>
              </a:rPr>
            </a:br>
            <a:r>
              <a:rPr lang="it-IT" dirty="0">
                <a:solidFill>
                  <a:srgbClr val="FFC000"/>
                </a:solidFill>
              </a:rPr>
              <a:t>la società di massa</a:t>
            </a:r>
            <a:r>
              <a:rPr lang="it-IT" dirty="0" smtClean="0">
                <a:solidFill>
                  <a:srgbClr val="FFC000"/>
                </a:solidFill>
              </a:rPr>
              <a:t>: le </a:t>
            </a:r>
            <a:r>
              <a:rPr lang="it-IT" dirty="0">
                <a:solidFill>
                  <a:srgbClr val="FFC000"/>
                </a:solidFill>
              </a:rPr>
              <a:t>donne</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solidFill>
                  <a:schemeClr val="bg1"/>
                </a:solidFill>
              </a:rPr>
              <a:t>Con la rivoluzione industriale si focalizza la questione femminile in quanto la massa delle donne è costretta, per motivi economici,  a lavori in casa e fuori casa, rimanendo sempre sotto la tutela di un uomo.</a:t>
            </a:r>
          </a:p>
          <a:p>
            <a:r>
              <a:rPr lang="it-IT" dirty="0" smtClean="0">
                <a:solidFill>
                  <a:schemeClr val="bg1"/>
                </a:solidFill>
              </a:rPr>
              <a:t>Solo le donne di ceto medio-alto, con possibilità di istruzione e tempo libero prende coscienza della propria condizione.</a:t>
            </a:r>
          </a:p>
          <a:p>
            <a:r>
              <a:rPr lang="it-IT" dirty="0" smtClean="0">
                <a:solidFill>
                  <a:schemeClr val="bg1"/>
                </a:solidFill>
              </a:rPr>
              <a:t>Il movimento 800esco delle suffragette si batte per il diritto di voto e per una condizione giuridica che ne garantisca la proprietà.</a:t>
            </a:r>
            <a:endParaRPr lang="it-IT" dirty="0">
              <a:solidFill>
                <a:schemeClr val="bg1"/>
              </a:solidFill>
            </a:endParaRPr>
          </a:p>
        </p:txBody>
      </p:sp>
    </p:spTree>
    <p:extLst>
      <p:ext uri="{BB962C8B-B14F-4D97-AF65-F5344CB8AC3E}">
        <p14:creationId xmlns:p14="http://schemas.microsoft.com/office/powerpoint/2010/main" val="43668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225852"/>
            <a:ext cx="7596336" cy="4272939"/>
          </a:xfrm>
          <a:prstGeom prst="rect">
            <a:avLst/>
          </a:prstGeom>
        </p:spPr>
      </p:pic>
      <p:sp>
        <p:nvSpPr>
          <p:cNvPr id="5" name="CasellaDiTesto 4"/>
          <p:cNvSpPr txBox="1"/>
          <p:nvPr/>
        </p:nvSpPr>
        <p:spPr>
          <a:xfrm>
            <a:off x="827584" y="836712"/>
            <a:ext cx="8590056" cy="646331"/>
          </a:xfrm>
          <a:prstGeom prst="rect">
            <a:avLst/>
          </a:prstGeom>
          <a:noFill/>
        </p:spPr>
        <p:txBody>
          <a:bodyPr wrap="square" rtlCol="0">
            <a:spAutoFit/>
          </a:bodyPr>
          <a:lstStyle/>
          <a:p>
            <a:r>
              <a:rPr lang="it-IT" sz="3600" dirty="0" smtClean="0">
                <a:solidFill>
                  <a:srgbClr val="FFC000"/>
                </a:solidFill>
              </a:rPr>
              <a:t>I  movimenti femminili fra 800-900</a:t>
            </a:r>
            <a:endParaRPr lang="it-IT" sz="3600" dirty="0">
              <a:solidFill>
                <a:srgbClr val="FFC000"/>
              </a:solidFill>
            </a:endParaRPr>
          </a:p>
        </p:txBody>
      </p:sp>
    </p:spTree>
    <p:extLst>
      <p:ext uri="{BB962C8B-B14F-4D97-AF65-F5344CB8AC3E}">
        <p14:creationId xmlns:p14="http://schemas.microsoft.com/office/powerpoint/2010/main" val="1967979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soggetti della</a:t>
            </a:r>
            <a:br>
              <a:rPr lang="it-IT" dirty="0">
                <a:solidFill>
                  <a:srgbClr val="FFC000"/>
                </a:solidFill>
              </a:rPr>
            </a:br>
            <a:r>
              <a:rPr lang="it-IT" dirty="0">
                <a:solidFill>
                  <a:srgbClr val="FFC000"/>
                </a:solidFill>
              </a:rPr>
              <a:t>la società di </a:t>
            </a:r>
            <a:r>
              <a:rPr lang="it-IT" dirty="0" err="1">
                <a:solidFill>
                  <a:srgbClr val="FFC000"/>
                </a:solidFill>
              </a:rPr>
              <a:t>massa:le</a:t>
            </a:r>
            <a:r>
              <a:rPr lang="it-IT" dirty="0">
                <a:solidFill>
                  <a:srgbClr val="FFC000"/>
                </a:solidFill>
              </a:rPr>
              <a:t> donne</a:t>
            </a:r>
            <a:endParaRPr lang="it-IT" dirty="0"/>
          </a:p>
        </p:txBody>
      </p:sp>
      <p:sp>
        <p:nvSpPr>
          <p:cNvPr id="3" name="Segnaposto contenuto 2"/>
          <p:cNvSpPr>
            <a:spLocks noGrp="1"/>
          </p:cNvSpPr>
          <p:nvPr>
            <p:ph idx="1"/>
          </p:nvPr>
        </p:nvSpPr>
        <p:spPr>
          <a:xfrm>
            <a:off x="539552" y="1628800"/>
            <a:ext cx="8229600" cy="4525963"/>
          </a:xfrm>
        </p:spPr>
        <p:txBody>
          <a:bodyPr>
            <a:normAutofit fontScale="92500" lnSpcReduction="10000"/>
          </a:bodyPr>
          <a:lstStyle/>
          <a:p>
            <a:pPr marL="0" indent="0" algn="just">
              <a:buNone/>
            </a:pPr>
            <a:r>
              <a:rPr lang="it-IT" dirty="0" smtClean="0">
                <a:solidFill>
                  <a:schemeClr val="bg1"/>
                </a:solidFill>
              </a:rPr>
              <a:t>Il salto di qualità del movimento femminile , maturato durante le guerre, avviene verso gli</a:t>
            </a:r>
          </a:p>
          <a:p>
            <a:pPr marL="0" indent="0" algn="just">
              <a:buNone/>
            </a:pPr>
            <a:r>
              <a:rPr lang="it-IT" dirty="0" smtClean="0">
                <a:solidFill>
                  <a:schemeClr val="bg1"/>
                </a:solidFill>
              </a:rPr>
              <a:t>anni ’60, ricollegandosi alla grande ondata di contestazione politica e sociale che coinvolse tutti i continenti.</a:t>
            </a:r>
          </a:p>
          <a:p>
            <a:pPr algn="just"/>
            <a:r>
              <a:rPr lang="it-IT" dirty="0" smtClean="0">
                <a:solidFill>
                  <a:schemeClr val="bg1"/>
                </a:solidFill>
              </a:rPr>
              <a:t>Accanto alle lotte per la parità fra i sessi si avvia la battaglia per la liberazione della donna dalla oppressione maschilista: il rifiuto della donna oggetto e la valorizzazione  e tutela della specificità femminile.</a:t>
            </a:r>
            <a:endParaRPr lang="it-IT" dirty="0">
              <a:solidFill>
                <a:schemeClr val="bg1"/>
              </a:solidFill>
            </a:endParaRPr>
          </a:p>
        </p:txBody>
      </p:sp>
    </p:spTree>
    <p:extLst>
      <p:ext uri="{BB962C8B-B14F-4D97-AF65-F5344CB8AC3E}">
        <p14:creationId xmlns:p14="http://schemas.microsoft.com/office/powerpoint/2010/main" val="366154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15558"/>
            <a:ext cx="4547562" cy="3417243"/>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293" y="-9245"/>
            <a:ext cx="5765661" cy="3243184"/>
          </a:xfrm>
          <a:prstGeom prst="rect">
            <a:avLst/>
          </a:prstGeom>
        </p:spPr>
      </p:pic>
      <p:sp>
        <p:nvSpPr>
          <p:cNvPr id="6" name="CasellaDiTesto 5"/>
          <p:cNvSpPr txBox="1"/>
          <p:nvPr/>
        </p:nvSpPr>
        <p:spPr>
          <a:xfrm>
            <a:off x="323528" y="836712"/>
            <a:ext cx="1911101" cy="646331"/>
          </a:xfrm>
          <a:prstGeom prst="rect">
            <a:avLst/>
          </a:prstGeom>
          <a:noFill/>
        </p:spPr>
        <p:txBody>
          <a:bodyPr wrap="none" rtlCol="0">
            <a:spAutoFit/>
          </a:bodyPr>
          <a:lstStyle/>
          <a:p>
            <a:r>
              <a:rPr lang="it-IT" sz="3600" dirty="0" smtClean="0">
                <a:solidFill>
                  <a:srgbClr val="FFC000"/>
                </a:solidFill>
              </a:rPr>
              <a:t>Le donne</a:t>
            </a:r>
            <a:endParaRPr lang="it-IT" sz="3600" dirty="0">
              <a:solidFill>
                <a:srgbClr val="FFC000"/>
              </a:solidFill>
            </a:endParaRPr>
          </a:p>
        </p:txBody>
      </p:sp>
      <p:sp>
        <p:nvSpPr>
          <p:cNvPr id="7" name="CasellaDiTesto 6"/>
          <p:cNvSpPr txBox="1"/>
          <p:nvPr/>
        </p:nvSpPr>
        <p:spPr>
          <a:xfrm>
            <a:off x="4788024" y="4019889"/>
            <a:ext cx="3055837" cy="1200329"/>
          </a:xfrm>
          <a:prstGeom prst="rect">
            <a:avLst/>
          </a:prstGeom>
          <a:noFill/>
        </p:spPr>
        <p:txBody>
          <a:bodyPr wrap="none" rtlCol="0">
            <a:spAutoFit/>
          </a:bodyPr>
          <a:lstStyle/>
          <a:p>
            <a:r>
              <a:rPr lang="it-IT" sz="3600" dirty="0" smtClean="0">
                <a:solidFill>
                  <a:srgbClr val="FFC000"/>
                </a:solidFill>
              </a:rPr>
              <a:t>rivendicano </a:t>
            </a:r>
          </a:p>
          <a:p>
            <a:r>
              <a:rPr lang="it-IT" sz="3600" dirty="0" smtClean="0">
                <a:solidFill>
                  <a:srgbClr val="FFC000"/>
                </a:solidFill>
              </a:rPr>
              <a:t>la loro diversità</a:t>
            </a:r>
            <a:endParaRPr lang="it-IT" sz="3600" dirty="0">
              <a:solidFill>
                <a:srgbClr val="FFC000"/>
              </a:solidFill>
            </a:endParaRPr>
          </a:p>
        </p:txBody>
      </p:sp>
    </p:spTree>
    <p:extLst>
      <p:ext uri="{BB962C8B-B14F-4D97-AF65-F5344CB8AC3E}">
        <p14:creationId xmlns:p14="http://schemas.microsoft.com/office/powerpoint/2010/main" val="211103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57" y="1562100"/>
            <a:ext cx="6781743" cy="4747220"/>
          </a:xfrm>
          <a:prstGeom prst="rect">
            <a:avLst/>
          </a:prstGeom>
        </p:spPr>
      </p:pic>
      <p:sp>
        <p:nvSpPr>
          <p:cNvPr id="5" name="CasellaDiTesto 4"/>
          <p:cNvSpPr txBox="1"/>
          <p:nvPr/>
        </p:nvSpPr>
        <p:spPr>
          <a:xfrm>
            <a:off x="476129" y="260648"/>
            <a:ext cx="6362704" cy="1200329"/>
          </a:xfrm>
          <a:prstGeom prst="rect">
            <a:avLst/>
          </a:prstGeom>
          <a:noFill/>
        </p:spPr>
        <p:txBody>
          <a:bodyPr wrap="none" rtlCol="0">
            <a:spAutoFit/>
          </a:bodyPr>
          <a:lstStyle/>
          <a:p>
            <a:r>
              <a:rPr lang="it-IT" sz="3600" dirty="0" smtClean="0">
                <a:solidFill>
                  <a:srgbClr val="FFC000"/>
                </a:solidFill>
              </a:rPr>
              <a:t>Difficoltà dell’economia:</a:t>
            </a:r>
          </a:p>
          <a:p>
            <a:r>
              <a:rPr lang="it-IT" sz="3600" dirty="0" smtClean="0">
                <a:solidFill>
                  <a:srgbClr val="FFC000"/>
                </a:solidFill>
              </a:rPr>
              <a:t>bisognava rinnovare gli impianti</a:t>
            </a:r>
            <a:endParaRPr lang="it-IT" sz="3600" dirty="0">
              <a:solidFill>
                <a:srgbClr val="FFC000"/>
              </a:solidFill>
            </a:endParaRPr>
          </a:p>
        </p:txBody>
      </p:sp>
    </p:spTree>
    <p:extLst>
      <p:ext uri="{BB962C8B-B14F-4D97-AF65-F5344CB8AC3E}">
        <p14:creationId xmlns:p14="http://schemas.microsoft.com/office/powerpoint/2010/main" val="1374784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soggetti della</a:t>
            </a:r>
            <a:br>
              <a:rPr lang="it-IT" dirty="0">
                <a:solidFill>
                  <a:srgbClr val="FFC000"/>
                </a:solidFill>
              </a:rPr>
            </a:br>
            <a:r>
              <a:rPr lang="it-IT" dirty="0">
                <a:solidFill>
                  <a:srgbClr val="FFC000"/>
                </a:solidFill>
              </a:rPr>
              <a:t>la società di </a:t>
            </a:r>
            <a:r>
              <a:rPr lang="it-IT" dirty="0" err="1">
                <a:solidFill>
                  <a:srgbClr val="FFC000"/>
                </a:solidFill>
              </a:rPr>
              <a:t>massa:le</a:t>
            </a:r>
            <a:r>
              <a:rPr lang="it-IT" dirty="0">
                <a:solidFill>
                  <a:srgbClr val="FFC000"/>
                </a:solidFill>
              </a:rPr>
              <a:t> donne</a:t>
            </a:r>
            <a:endParaRPr lang="it-IT" dirty="0"/>
          </a:p>
        </p:txBody>
      </p:sp>
      <p:sp>
        <p:nvSpPr>
          <p:cNvPr id="3" name="Segnaposto contenuto 2"/>
          <p:cNvSpPr>
            <a:spLocks noGrp="1"/>
          </p:cNvSpPr>
          <p:nvPr>
            <p:ph idx="1"/>
          </p:nvPr>
        </p:nvSpPr>
        <p:spPr/>
        <p:txBody>
          <a:bodyPr/>
          <a:lstStyle/>
          <a:p>
            <a:pPr algn="just"/>
            <a:r>
              <a:rPr lang="it-IT" dirty="0" smtClean="0">
                <a:solidFill>
                  <a:schemeClr val="bg1"/>
                </a:solidFill>
              </a:rPr>
              <a:t>Il movimento  mirava a sottolineare la «differenza» del femminile non in senso complementare.</a:t>
            </a:r>
          </a:p>
          <a:p>
            <a:pPr algn="just"/>
            <a:r>
              <a:rPr lang="it-IT" dirty="0" smtClean="0">
                <a:solidFill>
                  <a:schemeClr val="bg1"/>
                </a:solidFill>
              </a:rPr>
              <a:t>Erano nuove anche le modalità di intervento: collettivi antigerarchici, autonomia dai gruppi politici; le rivendicazioni si estendevano a tutto campo: libera maternità, nuovi costumi sessuali, ruoli lavorativi centrali.</a:t>
            </a:r>
          </a:p>
          <a:p>
            <a:pPr algn="just"/>
            <a:endParaRPr lang="it-IT" dirty="0">
              <a:solidFill>
                <a:schemeClr val="bg1"/>
              </a:solidFill>
            </a:endParaRPr>
          </a:p>
          <a:p>
            <a:pPr algn="just"/>
            <a:endParaRPr lang="it-IT" dirty="0">
              <a:solidFill>
                <a:schemeClr val="bg1"/>
              </a:solidFill>
            </a:endParaRPr>
          </a:p>
        </p:txBody>
      </p:sp>
    </p:spTree>
    <p:extLst>
      <p:ext uri="{BB962C8B-B14F-4D97-AF65-F5344CB8AC3E}">
        <p14:creationId xmlns:p14="http://schemas.microsoft.com/office/powerpoint/2010/main" val="19802713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soggetti della</a:t>
            </a:r>
            <a:br>
              <a:rPr lang="it-IT" dirty="0">
                <a:solidFill>
                  <a:srgbClr val="FFC000"/>
                </a:solidFill>
              </a:rPr>
            </a:br>
            <a:r>
              <a:rPr lang="it-IT" dirty="0">
                <a:solidFill>
                  <a:srgbClr val="FFC000"/>
                </a:solidFill>
              </a:rPr>
              <a:t>la società di massa</a:t>
            </a:r>
            <a:r>
              <a:rPr lang="it-IT" dirty="0" smtClean="0">
                <a:solidFill>
                  <a:srgbClr val="FFC000"/>
                </a:solidFill>
              </a:rPr>
              <a:t>: i giovani</a:t>
            </a:r>
            <a:endParaRPr lang="it-IT" dirty="0"/>
          </a:p>
        </p:txBody>
      </p:sp>
      <p:sp>
        <p:nvSpPr>
          <p:cNvPr id="3" name="Segnaposto contenuto 2"/>
          <p:cNvSpPr>
            <a:spLocks noGrp="1"/>
          </p:cNvSpPr>
          <p:nvPr>
            <p:ph idx="1"/>
          </p:nvPr>
        </p:nvSpPr>
        <p:spPr/>
        <p:txBody>
          <a:bodyPr/>
          <a:lstStyle/>
          <a:p>
            <a:pPr marL="0" indent="0" algn="just">
              <a:buNone/>
            </a:pPr>
            <a:r>
              <a:rPr lang="it-IT" dirty="0" smtClean="0">
                <a:solidFill>
                  <a:schemeClr val="bg1"/>
                </a:solidFill>
              </a:rPr>
              <a:t>I giovani appaiono sulla scena socio -politica  nel 1968 protagonisti assieme alle donne, ai neri, agli operai con richieste </a:t>
            </a:r>
            <a:r>
              <a:rPr lang="it-IT" dirty="0" err="1" smtClean="0">
                <a:solidFill>
                  <a:schemeClr val="bg1"/>
                </a:solidFill>
              </a:rPr>
              <a:t>dinuovi</a:t>
            </a:r>
            <a:r>
              <a:rPr lang="it-IT" dirty="0" smtClean="0">
                <a:solidFill>
                  <a:schemeClr val="bg1"/>
                </a:solidFill>
              </a:rPr>
              <a:t> diritti.</a:t>
            </a:r>
          </a:p>
          <a:p>
            <a:pPr algn="just"/>
            <a:r>
              <a:rPr lang="it-IT" dirty="0" smtClean="0">
                <a:solidFill>
                  <a:schemeClr val="bg1"/>
                </a:solidFill>
              </a:rPr>
              <a:t>Il movimento giovanile nasce in una fase di crescita economica, di aumento della scolarizzazione, del benessere contestando e rovesciando i valori borghesi e capitalistici di cui erano figli.</a:t>
            </a:r>
            <a:endParaRPr lang="it-IT" dirty="0">
              <a:solidFill>
                <a:schemeClr val="bg1"/>
              </a:solidFill>
            </a:endParaRPr>
          </a:p>
        </p:txBody>
      </p:sp>
    </p:spTree>
    <p:extLst>
      <p:ext uri="{BB962C8B-B14F-4D97-AF65-F5344CB8AC3E}">
        <p14:creationId xmlns:p14="http://schemas.microsoft.com/office/powerpoint/2010/main" val="3532070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7412811" cy="4640540"/>
          </a:xfrm>
          <a:prstGeom prst="rect">
            <a:avLst/>
          </a:prstGeom>
        </p:spPr>
      </p:pic>
      <p:sp>
        <p:nvSpPr>
          <p:cNvPr id="5" name="CasellaDiTesto 4"/>
          <p:cNvSpPr txBox="1"/>
          <p:nvPr/>
        </p:nvSpPr>
        <p:spPr>
          <a:xfrm>
            <a:off x="2123728" y="827118"/>
            <a:ext cx="5079596" cy="646331"/>
          </a:xfrm>
          <a:prstGeom prst="rect">
            <a:avLst/>
          </a:prstGeom>
          <a:noFill/>
        </p:spPr>
        <p:txBody>
          <a:bodyPr wrap="none" rtlCol="0">
            <a:spAutoFit/>
          </a:bodyPr>
          <a:lstStyle/>
          <a:p>
            <a:r>
              <a:rPr lang="it-IT" sz="3600" dirty="0" smtClean="0">
                <a:solidFill>
                  <a:srgbClr val="FFC000"/>
                </a:solidFill>
              </a:rPr>
              <a:t>La contestazione giovanile</a:t>
            </a:r>
            <a:endParaRPr lang="it-IT" sz="3600" dirty="0">
              <a:solidFill>
                <a:srgbClr val="FFC000"/>
              </a:solidFill>
            </a:endParaRPr>
          </a:p>
        </p:txBody>
      </p:sp>
    </p:spTree>
    <p:extLst>
      <p:ext uri="{BB962C8B-B14F-4D97-AF65-F5344CB8AC3E}">
        <p14:creationId xmlns:p14="http://schemas.microsoft.com/office/powerpoint/2010/main" val="3799569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soggetti della</a:t>
            </a:r>
            <a:br>
              <a:rPr lang="it-IT" dirty="0">
                <a:solidFill>
                  <a:srgbClr val="FFC000"/>
                </a:solidFill>
              </a:rPr>
            </a:br>
            <a:r>
              <a:rPr lang="it-IT" dirty="0">
                <a:solidFill>
                  <a:srgbClr val="FFC000"/>
                </a:solidFill>
              </a:rPr>
              <a:t>la società di massa: i giovani</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solidFill>
                  <a:schemeClr val="bg1"/>
                </a:solidFill>
              </a:rPr>
              <a:t>I giovani vivono la loro condizione non come una preparazione alla vita, ma come condizione finale dello sviluppo umano. Creano miti di eroi-giovani o la cui vita terminava nella giovinezza(J Dean, </a:t>
            </a:r>
            <a:r>
              <a:rPr lang="it-IT" dirty="0" err="1" smtClean="0">
                <a:solidFill>
                  <a:schemeClr val="bg1"/>
                </a:solidFill>
              </a:rPr>
              <a:t>B.Marley</a:t>
            </a:r>
            <a:r>
              <a:rPr lang="it-IT" dirty="0" smtClean="0">
                <a:solidFill>
                  <a:schemeClr val="bg1"/>
                </a:solidFill>
              </a:rPr>
              <a:t>),</a:t>
            </a:r>
          </a:p>
          <a:p>
            <a:pPr algn="just"/>
            <a:r>
              <a:rPr lang="it-IT" dirty="0" smtClean="0">
                <a:solidFill>
                  <a:schemeClr val="bg1"/>
                </a:solidFill>
              </a:rPr>
              <a:t>Creano un apparato ideologico in cui si intrecciano istanze libertarie anarchiche, i temi della scuola di Francoforte, i richiami politici dei movimenti di liberazione dell’America Latina, richiami ad un cattolicesimo di forte rigore morale.</a:t>
            </a:r>
            <a:endParaRPr lang="it-IT" dirty="0">
              <a:solidFill>
                <a:schemeClr val="bg1"/>
              </a:solidFill>
            </a:endParaRPr>
          </a:p>
        </p:txBody>
      </p:sp>
    </p:spTree>
    <p:extLst>
      <p:ext uri="{BB962C8B-B14F-4D97-AF65-F5344CB8AC3E}">
        <p14:creationId xmlns:p14="http://schemas.microsoft.com/office/powerpoint/2010/main" val="2795332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31" y="3212976"/>
            <a:ext cx="5153872" cy="3384376"/>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1130"/>
            <a:ext cx="3810000" cy="2026920"/>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567104"/>
            <a:ext cx="3707904" cy="2321005"/>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4790" y="3189774"/>
            <a:ext cx="2604642" cy="3384376"/>
          </a:xfrm>
          <a:prstGeom prst="rect">
            <a:avLst/>
          </a:prstGeom>
        </p:spPr>
      </p:pic>
    </p:spTree>
    <p:extLst>
      <p:ext uri="{BB962C8B-B14F-4D97-AF65-F5344CB8AC3E}">
        <p14:creationId xmlns:p14="http://schemas.microsoft.com/office/powerpoint/2010/main" val="13964727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5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96752"/>
            <a:ext cx="6981770" cy="5661248"/>
          </a:xfrm>
          <a:prstGeom prst="rect">
            <a:avLst/>
          </a:prstGeom>
        </p:spPr>
      </p:pic>
      <p:sp>
        <p:nvSpPr>
          <p:cNvPr id="5" name="CasellaDiTesto 4"/>
          <p:cNvSpPr txBox="1"/>
          <p:nvPr/>
        </p:nvSpPr>
        <p:spPr>
          <a:xfrm>
            <a:off x="2051720" y="360547"/>
            <a:ext cx="5876545" cy="584775"/>
          </a:xfrm>
          <a:prstGeom prst="rect">
            <a:avLst/>
          </a:prstGeom>
          <a:noFill/>
        </p:spPr>
        <p:txBody>
          <a:bodyPr wrap="none" rtlCol="0">
            <a:spAutoFit/>
          </a:bodyPr>
          <a:lstStyle/>
          <a:p>
            <a:r>
              <a:rPr lang="it-IT" sz="3200" dirty="0" smtClean="0">
                <a:solidFill>
                  <a:srgbClr val="FFC000"/>
                </a:solidFill>
              </a:rPr>
              <a:t>Manifestazione giovanile a Milano</a:t>
            </a:r>
            <a:endParaRPr lang="it-IT" sz="3200" dirty="0">
              <a:solidFill>
                <a:srgbClr val="FFC000"/>
              </a:solidFill>
            </a:endParaRPr>
          </a:p>
        </p:txBody>
      </p:sp>
    </p:spTree>
    <p:extLst>
      <p:ext uri="{BB962C8B-B14F-4D97-AF65-F5344CB8AC3E}">
        <p14:creationId xmlns:p14="http://schemas.microsoft.com/office/powerpoint/2010/main" val="1968525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Nuovi soggetti della</a:t>
            </a:r>
            <a:br>
              <a:rPr lang="it-IT" dirty="0">
                <a:solidFill>
                  <a:srgbClr val="FFC000"/>
                </a:solidFill>
              </a:rPr>
            </a:br>
            <a:r>
              <a:rPr lang="it-IT" dirty="0">
                <a:solidFill>
                  <a:srgbClr val="FFC000"/>
                </a:solidFill>
              </a:rPr>
              <a:t>la società di massa: i giovani</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solidFill>
                  <a:schemeClr val="bg1"/>
                </a:solidFill>
              </a:rPr>
              <a:t>Le richieste dei giovani si associano a quelli delle donne e di altri protagonisti:</a:t>
            </a:r>
          </a:p>
          <a:p>
            <a:pPr algn="just"/>
            <a:r>
              <a:rPr lang="it-IT" dirty="0" smtClean="0">
                <a:solidFill>
                  <a:schemeClr val="bg1"/>
                </a:solidFill>
              </a:rPr>
              <a:t> negli USA ,al movimento non violento di </a:t>
            </a:r>
            <a:r>
              <a:rPr lang="it-IT" dirty="0" err="1" smtClean="0">
                <a:solidFill>
                  <a:schemeClr val="bg1"/>
                </a:solidFill>
              </a:rPr>
              <a:t>Luter</a:t>
            </a:r>
            <a:r>
              <a:rPr lang="it-IT" dirty="0" smtClean="0">
                <a:solidFill>
                  <a:schemeClr val="bg1"/>
                </a:solidFill>
              </a:rPr>
              <a:t> King e a quello del Black </a:t>
            </a:r>
            <a:r>
              <a:rPr lang="it-IT" dirty="0" err="1" smtClean="0">
                <a:solidFill>
                  <a:schemeClr val="bg1"/>
                </a:solidFill>
              </a:rPr>
              <a:t>Power</a:t>
            </a:r>
            <a:r>
              <a:rPr lang="it-IT" dirty="0" smtClean="0">
                <a:solidFill>
                  <a:schemeClr val="bg1"/>
                </a:solidFill>
              </a:rPr>
              <a:t> di </a:t>
            </a:r>
            <a:r>
              <a:rPr lang="it-IT" dirty="0" err="1" smtClean="0">
                <a:solidFill>
                  <a:schemeClr val="bg1"/>
                </a:solidFill>
              </a:rPr>
              <a:t>Malcon</a:t>
            </a:r>
            <a:r>
              <a:rPr lang="it-IT" dirty="0" smtClean="0">
                <a:solidFill>
                  <a:schemeClr val="bg1"/>
                </a:solidFill>
              </a:rPr>
              <a:t> X.</a:t>
            </a:r>
            <a:endParaRPr lang="it-IT" dirty="0">
              <a:solidFill>
                <a:schemeClr val="bg1"/>
              </a:solidFill>
            </a:endParaRPr>
          </a:p>
          <a:p>
            <a:pPr algn="just"/>
            <a:r>
              <a:rPr lang="it-IT" dirty="0" smtClean="0">
                <a:solidFill>
                  <a:schemeClr val="bg1"/>
                </a:solidFill>
              </a:rPr>
              <a:t>In Francia il movimento giovanile mobilitò quello operaio al di fuori del sindacato.</a:t>
            </a:r>
          </a:p>
          <a:p>
            <a:pPr algn="just"/>
            <a:r>
              <a:rPr lang="it-IT" dirty="0" smtClean="0">
                <a:solidFill>
                  <a:schemeClr val="bg1"/>
                </a:solidFill>
              </a:rPr>
              <a:t>In Italia la fusione fra movimento studentesco e operaio fallì.</a:t>
            </a:r>
          </a:p>
          <a:p>
            <a:pPr algn="just"/>
            <a:r>
              <a:rPr lang="it-IT" dirty="0" smtClean="0">
                <a:solidFill>
                  <a:schemeClr val="bg1"/>
                </a:solidFill>
              </a:rPr>
              <a:t>Anche nell’area sovietica ci furono agitazioni represse duramente.</a:t>
            </a:r>
            <a:endParaRPr lang="it-IT" dirty="0">
              <a:solidFill>
                <a:schemeClr val="bg1"/>
              </a:solidFill>
            </a:endParaRPr>
          </a:p>
        </p:txBody>
      </p:sp>
    </p:spTree>
    <p:extLst>
      <p:ext uri="{BB962C8B-B14F-4D97-AF65-F5344CB8AC3E}">
        <p14:creationId xmlns:p14="http://schemas.microsoft.com/office/powerpoint/2010/main" val="764901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780928"/>
            <a:ext cx="4389072" cy="3815337"/>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32656"/>
            <a:ext cx="3810000" cy="2133600"/>
          </a:xfrm>
          <a:prstGeom prst="rect">
            <a:avLst/>
          </a:prstGeom>
        </p:spPr>
      </p:pic>
      <p:sp>
        <p:nvSpPr>
          <p:cNvPr id="6" name="CasellaDiTesto 5"/>
          <p:cNvSpPr txBox="1"/>
          <p:nvPr/>
        </p:nvSpPr>
        <p:spPr>
          <a:xfrm>
            <a:off x="5076056" y="5301208"/>
            <a:ext cx="3903441" cy="954107"/>
          </a:xfrm>
          <a:prstGeom prst="rect">
            <a:avLst/>
          </a:prstGeom>
          <a:noFill/>
        </p:spPr>
        <p:txBody>
          <a:bodyPr wrap="none" rtlCol="0">
            <a:spAutoFit/>
          </a:bodyPr>
          <a:lstStyle/>
          <a:p>
            <a:r>
              <a:rPr lang="it-IT" sz="2800" dirty="0" smtClean="0">
                <a:solidFill>
                  <a:srgbClr val="FFC000"/>
                </a:solidFill>
              </a:rPr>
              <a:t>Il movimento di </a:t>
            </a:r>
            <a:r>
              <a:rPr lang="it-IT" sz="2800" dirty="0" err="1" smtClean="0">
                <a:solidFill>
                  <a:srgbClr val="FFC000"/>
                </a:solidFill>
              </a:rPr>
              <a:t>Malcon</a:t>
            </a:r>
            <a:r>
              <a:rPr lang="it-IT" sz="2800" dirty="0" smtClean="0">
                <a:solidFill>
                  <a:srgbClr val="FFC000"/>
                </a:solidFill>
              </a:rPr>
              <a:t> X</a:t>
            </a:r>
          </a:p>
          <a:p>
            <a:r>
              <a:rPr lang="it-IT" sz="2800" dirty="0" smtClean="0">
                <a:solidFill>
                  <a:srgbClr val="FFC000"/>
                </a:solidFill>
              </a:rPr>
              <a:t>Black </a:t>
            </a:r>
            <a:r>
              <a:rPr lang="it-IT" sz="2800" dirty="0" err="1" smtClean="0">
                <a:solidFill>
                  <a:srgbClr val="FFC000"/>
                </a:solidFill>
              </a:rPr>
              <a:t>Panters</a:t>
            </a:r>
            <a:endParaRPr lang="it-IT" sz="2800" dirty="0">
              <a:solidFill>
                <a:srgbClr val="FFC000"/>
              </a:solidFill>
            </a:endParaRPr>
          </a:p>
        </p:txBody>
      </p:sp>
      <p:sp>
        <p:nvSpPr>
          <p:cNvPr id="7" name="CasellaDiTesto 6"/>
          <p:cNvSpPr txBox="1"/>
          <p:nvPr/>
        </p:nvSpPr>
        <p:spPr>
          <a:xfrm>
            <a:off x="611560" y="692696"/>
            <a:ext cx="2640275" cy="1077218"/>
          </a:xfrm>
          <a:prstGeom prst="rect">
            <a:avLst/>
          </a:prstGeom>
          <a:noFill/>
        </p:spPr>
        <p:txBody>
          <a:bodyPr wrap="none" rtlCol="0">
            <a:spAutoFit/>
          </a:bodyPr>
          <a:lstStyle/>
          <a:p>
            <a:r>
              <a:rPr lang="it-IT" sz="3200" dirty="0" smtClean="0">
                <a:solidFill>
                  <a:srgbClr val="FFC000"/>
                </a:solidFill>
              </a:rPr>
              <a:t>Martin </a:t>
            </a:r>
            <a:r>
              <a:rPr lang="it-IT" sz="3200" dirty="0" err="1" smtClean="0">
                <a:solidFill>
                  <a:srgbClr val="FFC000"/>
                </a:solidFill>
              </a:rPr>
              <a:t>L.King</a:t>
            </a:r>
            <a:r>
              <a:rPr lang="it-IT" sz="3200" dirty="0" smtClean="0">
                <a:solidFill>
                  <a:srgbClr val="FFC000"/>
                </a:solidFill>
              </a:rPr>
              <a:t> </a:t>
            </a:r>
          </a:p>
          <a:p>
            <a:r>
              <a:rPr lang="it-IT" sz="3200" dirty="0" smtClean="0">
                <a:solidFill>
                  <a:srgbClr val="FFC000"/>
                </a:solidFill>
              </a:rPr>
              <a:t>I </a:t>
            </a:r>
            <a:r>
              <a:rPr lang="it-IT" sz="3200" dirty="0" err="1" smtClean="0">
                <a:solidFill>
                  <a:srgbClr val="FFC000"/>
                </a:solidFill>
              </a:rPr>
              <a:t>have</a:t>
            </a:r>
            <a:r>
              <a:rPr lang="it-IT" sz="3200" dirty="0" smtClean="0">
                <a:solidFill>
                  <a:srgbClr val="FFC000"/>
                </a:solidFill>
              </a:rPr>
              <a:t> a </a:t>
            </a:r>
            <a:r>
              <a:rPr lang="it-IT" sz="3200" dirty="0" err="1" smtClean="0">
                <a:solidFill>
                  <a:srgbClr val="FFC000"/>
                </a:solidFill>
              </a:rPr>
              <a:t>dream</a:t>
            </a:r>
            <a:endParaRPr lang="it-IT" sz="3200" dirty="0">
              <a:solidFill>
                <a:srgbClr val="FFC000"/>
              </a:solidFill>
            </a:endParaRPr>
          </a:p>
        </p:txBody>
      </p:sp>
    </p:spTree>
    <p:extLst>
      <p:ext uri="{BB962C8B-B14F-4D97-AF65-F5344CB8AC3E}">
        <p14:creationId xmlns:p14="http://schemas.microsoft.com/office/powerpoint/2010/main" val="3629198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difficile bilancio della stagione rivoluzionaria</a:t>
            </a:r>
            <a:endParaRPr lang="it-IT" dirty="0">
              <a:solidFill>
                <a:srgbClr val="FFC000"/>
              </a:solidFill>
            </a:endParaRPr>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solidFill>
                  <a:schemeClr val="bg1"/>
                </a:solidFill>
              </a:rPr>
              <a:t>Certamente l’esito è stato diverso da quello che i protagonisti si aspettavano:</a:t>
            </a:r>
          </a:p>
          <a:p>
            <a:pPr algn="just"/>
            <a:r>
              <a:rPr lang="it-IT" dirty="0" smtClean="0">
                <a:solidFill>
                  <a:schemeClr val="bg1"/>
                </a:solidFill>
              </a:rPr>
              <a:t>La rivoluzione femminile  è riuscita e ne vediamo le implicazioni nelle trasformazioni familiari, nei rivolgimenti di costume e di stile di vita.</a:t>
            </a:r>
          </a:p>
          <a:p>
            <a:pPr algn="just"/>
            <a:r>
              <a:rPr lang="it-IT" dirty="0">
                <a:solidFill>
                  <a:schemeClr val="bg1"/>
                </a:solidFill>
              </a:rPr>
              <a:t> </a:t>
            </a:r>
            <a:r>
              <a:rPr lang="it-IT" dirty="0" smtClean="0">
                <a:solidFill>
                  <a:schemeClr val="bg1"/>
                </a:solidFill>
              </a:rPr>
              <a:t>accettandone valori e </a:t>
            </a:r>
            <a:r>
              <a:rPr lang="it-IT" dirty="0" err="1" smtClean="0">
                <a:solidFill>
                  <a:schemeClr val="bg1"/>
                </a:solidFill>
              </a:rPr>
              <a:t>ambizioniLa</a:t>
            </a:r>
            <a:r>
              <a:rPr lang="it-IT" dirty="0" smtClean="0">
                <a:solidFill>
                  <a:schemeClr val="bg1"/>
                </a:solidFill>
              </a:rPr>
              <a:t> cultura femminile pur espressa in forme nuove e radicali entra in gara con l’universo maschile</a:t>
            </a:r>
          </a:p>
          <a:p>
            <a:pPr algn="just"/>
            <a:endParaRPr lang="it-IT" dirty="0">
              <a:solidFill>
                <a:schemeClr val="bg1"/>
              </a:solidFill>
            </a:endParaRPr>
          </a:p>
        </p:txBody>
      </p:sp>
    </p:spTree>
    <p:extLst>
      <p:ext uri="{BB962C8B-B14F-4D97-AF65-F5344CB8AC3E}">
        <p14:creationId xmlns:p14="http://schemas.microsoft.com/office/powerpoint/2010/main" val="316223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crollo dell’URSS ed i problemi interni/2</a:t>
            </a:r>
            <a:endParaRPr lang="it-IT" dirty="0">
              <a:solidFill>
                <a:srgbClr val="FFC000"/>
              </a:solidFill>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solidFill>
                  <a:schemeClr val="bg1"/>
                </a:solidFill>
              </a:rPr>
              <a:t>L’indebolirsi della coesione sociale:</a:t>
            </a:r>
          </a:p>
          <a:p>
            <a:pPr algn="just"/>
            <a:r>
              <a:rPr lang="it-IT" dirty="0" smtClean="0">
                <a:solidFill>
                  <a:schemeClr val="bg1"/>
                </a:solidFill>
              </a:rPr>
              <a:t>La dirigenza sovietica non riuscì a fare i conti con le aspettative culturali e politiche che essa stessa aveva stimolato. La diffusione dell’istruzione aveva creato soprattutto negli ambienti politici un desiderio di informazione e di maggiore partecipazione. L’ascesa di </a:t>
            </a:r>
            <a:r>
              <a:rPr lang="it-IT" dirty="0" err="1" smtClean="0">
                <a:solidFill>
                  <a:schemeClr val="bg1"/>
                </a:solidFill>
              </a:rPr>
              <a:t>Gorbacev</a:t>
            </a:r>
            <a:r>
              <a:rPr lang="it-IT" dirty="0" smtClean="0">
                <a:solidFill>
                  <a:schemeClr val="bg1"/>
                </a:solidFill>
              </a:rPr>
              <a:t>, intelligente, sincero, convinto della necessità di eliminare la corruzione del partito, uomo comunque dell’apparato, segnò la fine del comunismo.</a:t>
            </a:r>
            <a:endParaRPr lang="it-IT" dirty="0">
              <a:solidFill>
                <a:schemeClr val="bg1"/>
              </a:solidFill>
            </a:endParaRPr>
          </a:p>
        </p:txBody>
      </p:sp>
    </p:spTree>
    <p:extLst>
      <p:ext uri="{BB962C8B-B14F-4D97-AF65-F5344CB8AC3E}">
        <p14:creationId xmlns:p14="http://schemas.microsoft.com/office/powerpoint/2010/main" val="36969831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difficile bilancio della stagione rivoluzionaria</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solidFill>
                  <a:schemeClr val="bg1"/>
                </a:solidFill>
              </a:rPr>
              <a:t>I giovani si definiscono come fascia sociale con caratteristiche proprie che la società dei consumi individua prontamente ,ma si creano condizioni materiale non a loro favorevoli: dipendenza, precarietà,…</a:t>
            </a:r>
          </a:p>
          <a:p>
            <a:pPr algn="just"/>
            <a:r>
              <a:rPr lang="it-IT" dirty="0" smtClean="0">
                <a:solidFill>
                  <a:schemeClr val="bg1"/>
                </a:solidFill>
              </a:rPr>
              <a:t>In breve tempo cambia il rapporto giovani vecchi e  </a:t>
            </a:r>
            <a:r>
              <a:rPr lang="it-IT" dirty="0" err="1" smtClean="0">
                <a:solidFill>
                  <a:schemeClr val="bg1"/>
                </a:solidFill>
              </a:rPr>
              <a:t>e</a:t>
            </a:r>
            <a:r>
              <a:rPr lang="it-IT" dirty="0" smtClean="0">
                <a:solidFill>
                  <a:schemeClr val="bg1"/>
                </a:solidFill>
              </a:rPr>
              <a:t> questa nuova realtà apre le porte alla riflessione su nuovi temi : salute, malattia, solitudine</a:t>
            </a:r>
          </a:p>
          <a:p>
            <a:pPr marL="0" indent="0" algn="just">
              <a:buNone/>
            </a:pPr>
            <a:endParaRPr lang="it-IT" dirty="0">
              <a:solidFill>
                <a:schemeClr val="bg1"/>
              </a:solidFill>
            </a:endParaRPr>
          </a:p>
        </p:txBody>
      </p:sp>
    </p:spTree>
    <p:extLst>
      <p:ext uri="{BB962C8B-B14F-4D97-AF65-F5344CB8AC3E}">
        <p14:creationId xmlns:p14="http://schemas.microsoft.com/office/powerpoint/2010/main" val="5042161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Il difficile bilancio della stagione rivoluzionaria</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solidFill>
                  <a:schemeClr val="bg1"/>
                </a:solidFill>
              </a:rPr>
              <a:t>Negli anni 80 i luoghi in cui si era formato il mondo giovanile, piazza, osteria, caffè, oratorio perdono senso. La storia non è più un punto di riferimento.</a:t>
            </a:r>
          </a:p>
          <a:p>
            <a:pPr algn="just"/>
            <a:r>
              <a:rPr lang="it-IT" dirty="0" smtClean="0">
                <a:solidFill>
                  <a:schemeClr val="bg1"/>
                </a:solidFill>
              </a:rPr>
              <a:t>Muta la nozione del tempo con le nuove tecnologie, si vive in una dimensione che non solo non tiene conto del passato, ma che fagocita il presente e guarda al futuro.</a:t>
            </a:r>
          </a:p>
          <a:p>
            <a:pPr algn="just"/>
            <a:r>
              <a:rPr lang="it-IT" dirty="0" smtClean="0">
                <a:solidFill>
                  <a:schemeClr val="bg1"/>
                </a:solidFill>
              </a:rPr>
              <a:t>Si profilano il disimpegno e l’interesse per la politica. La formazione giovanile avviene </a:t>
            </a:r>
            <a:r>
              <a:rPr lang="it-IT" dirty="0" err="1" smtClean="0">
                <a:solidFill>
                  <a:schemeClr val="bg1"/>
                </a:solidFill>
              </a:rPr>
              <a:t>attrverso</a:t>
            </a:r>
            <a:r>
              <a:rPr lang="it-IT" dirty="0" smtClean="0">
                <a:solidFill>
                  <a:schemeClr val="bg1"/>
                </a:solidFill>
              </a:rPr>
              <a:t> la musica.</a:t>
            </a:r>
            <a:endParaRPr lang="it-IT" dirty="0">
              <a:solidFill>
                <a:schemeClr val="bg1"/>
              </a:solidFill>
            </a:endParaRPr>
          </a:p>
        </p:txBody>
      </p:sp>
    </p:spTree>
    <p:extLst>
      <p:ext uri="{BB962C8B-B14F-4D97-AF65-F5344CB8AC3E}">
        <p14:creationId xmlns:p14="http://schemas.microsoft.com/office/powerpoint/2010/main" val="3006343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C000"/>
                </a:solidFill>
              </a:rPr>
              <a:t>Il difficile bilancio della stagione rivoluzionaria</a:t>
            </a:r>
            <a:endParaRPr lang="it-IT" dirty="0"/>
          </a:p>
        </p:txBody>
      </p:sp>
      <p:sp>
        <p:nvSpPr>
          <p:cNvPr id="3" name="Segnaposto contenuto 2"/>
          <p:cNvSpPr>
            <a:spLocks noGrp="1"/>
          </p:cNvSpPr>
          <p:nvPr>
            <p:ph idx="1"/>
          </p:nvPr>
        </p:nvSpPr>
        <p:spPr/>
        <p:txBody>
          <a:bodyPr/>
          <a:lstStyle/>
          <a:p>
            <a:pPr algn="just"/>
            <a:r>
              <a:rPr lang="it-IT" dirty="0" smtClean="0">
                <a:solidFill>
                  <a:schemeClr val="bg1"/>
                </a:solidFill>
              </a:rPr>
              <a:t>L’emancipazione dei popoli si è compiuta, ma la cultura occidentale , il capitalismo, i suoi valori, si sono allargati al mondo intero.</a:t>
            </a:r>
          </a:p>
          <a:p>
            <a:pPr algn="just"/>
            <a:r>
              <a:rPr lang="it-IT" dirty="0" smtClean="0">
                <a:solidFill>
                  <a:schemeClr val="bg1"/>
                </a:solidFill>
              </a:rPr>
              <a:t>IL capitalismo tanto combattuto  si è riaffermato anche nei paesi comunisti. Si tratta di saperlo gestire .</a:t>
            </a:r>
          </a:p>
          <a:p>
            <a:pPr algn="just"/>
            <a:r>
              <a:rPr lang="it-IT" dirty="0" smtClean="0">
                <a:solidFill>
                  <a:schemeClr val="bg1"/>
                </a:solidFill>
              </a:rPr>
              <a:t>Dalla globalizzazione non si torna indietro.</a:t>
            </a:r>
            <a:endParaRPr lang="it-IT" dirty="0">
              <a:solidFill>
                <a:schemeClr val="bg1"/>
              </a:solidFill>
            </a:endParaRPr>
          </a:p>
        </p:txBody>
      </p:sp>
    </p:spTree>
    <p:extLst>
      <p:ext uri="{BB962C8B-B14F-4D97-AF65-F5344CB8AC3E}">
        <p14:creationId xmlns:p14="http://schemas.microsoft.com/office/powerpoint/2010/main" val="5607107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56992"/>
            <a:ext cx="5465489" cy="312568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08844"/>
            <a:ext cx="3518082" cy="3242499"/>
          </a:xfrm>
          <a:prstGeom prst="rect">
            <a:avLst/>
          </a:prstGeom>
        </p:spPr>
      </p:pic>
      <p:sp>
        <p:nvSpPr>
          <p:cNvPr id="6" name="CasellaDiTesto 5"/>
          <p:cNvSpPr txBox="1"/>
          <p:nvPr/>
        </p:nvSpPr>
        <p:spPr>
          <a:xfrm>
            <a:off x="245362" y="1268760"/>
            <a:ext cx="5333787" cy="1077218"/>
          </a:xfrm>
          <a:prstGeom prst="rect">
            <a:avLst/>
          </a:prstGeom>
          <a:noFill/>
        </p:spPr>
        <p:txBody>
          <a:bodyPr wrap="square" rtlCol="0">
            <a:spAutoFit/>
          </a:bodyPr>
          <a:lstStyle/>
          <a:p>
            <a:r>
              <a:rPr lang="it-IT" sz="3200" dirty="0" smtClean="0">
                <a:solidFill>
                  <a:srgbClr val="FFC000"/>
                </a:solidFill>
              </a:rPr>
              <a:t>Globalizzazione</a:t>
            </a:r>
          </a:p>
          <a:p>
            <a:r>
              <a:rPr lang="it-IT" sz="3200" dirty="0" smtClean="0">
                <a:solidFill>
                  <a:srgbClr val="FFC000"/>
                </a:solidFill>
              </a:rPr>
              <a:t> un fenomeno irreversibile</a:t>
            </a:r>
            <a:endParaRPr lang="it-IT" sz="3200" dirty="0">
              <a:solidFill>
                <a:srgbClr val="FFC000"/>
              </a:solidFill>
            </a:endParaRPr>
          </a:p>
        </p:txBody>
      </p:sp>
      <p:sp>
        <p:nvSpPr>
          <p:cNvPr id="7" name="CasellaDiTesto 6"/>
          <p:cNvSpPr txBox="1"/>
          <p:nvPr/>
        </p:nvSpPr>
        <p:spPr>
          <a:xfrm>
            <a:off x="6012160" y="4437112"/>
            <a:ext cx="2214068" cy="954107"/>
          </a:xfrm>
          <a:prstGeom prst="rect">
            <a:avLst/>
          </a:prstGeom>
          <a:noFill/>
        </p:spPr>
        <p:txBody>
          <a:bodyPr wrap="none" rtlCol="0">
            <a:spAutoFit/>
          </a:bodyPr>
          <a:lstStyle/>
          <a:p>
            <a:r>
              <a:rPr lang="it-IT" sz="2800" dirty="0" smtClean="0">
                <a:solidFill>
                  <a:srgbClr val="FFC000"/>
                </a:solidFill>
              </a:rPr>
              <a:t>che possiamo</a:t>
            </a:r>
          </a:p>
          <a:p>
            <a:r>
              <a:rPr lang="it-IT" sz="2800" dirty="0" smtClean="0">
                <a:solidFill>
                  <a:srgbClr val="FFC000"/>
                </a:solidFill>
              </a:rPr>
              <a:t> 	gestire</a:t>
            </a:r>
            <a:endParaRPr lang="it-IT" sz="2800" dirty="0">
              <a:solidFill>
                <a:srgbClr val="FFC000"/>
              </a:solidFill>
            </a:endParaRPr>
          </a:p>
        </p:txBody>
      </p:sp>
    </p:spTree>
    <p:extLst>
      <p:ext uri="{BB962C8B-B14F-4D97-AF65-F5344CB8AC3E}">
        <p14:creationId xmlns:p14="http://schemas.microsoft.com/office/powerpoint/2010/main" val="31689090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1700808"/>
            <a:ext cx="5676362" cy="707886"/>
          </a:xfrm>
          <a:prstGeom prst="rect">
            <a:avLst/>
          </a:prstGeom>
        </p:spPr>
        <p:txBody>
          <a:bodyPr wrap="none">
            <a:spAutoFit/>
          </a:bodyPr>
          <a:lstStyle/>
          <a:p>
            <a:r>
              <a:rPr lang="it-IT" sz="4000" dirty="0">
                <a:solidFill>
                  <a:srgbClr val="FFC000"/>
                </a:solidFill>
              </a:rPr>
              <a:t>Prospettive del Novecento</a:t>
            </a:r>
          </a:p>
        </p:txBody>
      </p:sp>
      <p:sp>
        <p:nvSpPr>
          <p:cNvPr id="3" name="CasellaDiTesto 2"/>
          <p:cNvSpPr txBox="1"/>
          <p:nvPr/>
        </p:nvSpPr>
        <p:spPr>
          <a:xfrm>
            <a:off x="1835696" y="3068960"/>
            <a:ext cx="6793816" cy="707886"/>
          </a:xfrm>
          <a:prstGeom prst="rect">
            <a:avLst/>
          </a:prstGeom>
          <a:noFill/>
        </p:spPr>
        <p:txBody>
          <a:bodyPr wrap="square" rtlCol="0">
            <a:spAutoFit/>
          </a:bodyPr>
          <a:lstStyle/>
          <a:p>
            <a:r>
              <a:rPr lang="it-IT" sz="4000" dirty="0" smtClean="0">
                <a:solidFill>
                  <a:srgbClr val="FFC000"/>
                </a:solidFill>
              </a:rPr>
              <a:t>Fine delle conversazioni</a:t>
            </a:r>
            <a:endParaRPr lang="it-IT" sz="4000" dirty="0">
              <a:solidFill>
                <a:srgbClr val="FFC000"/>
              </a:solidFill>
            </a:endParaRPr>
          </a:p>
        </p:txBody>
      </p:sp>
      <p:sp>
        <p:nvSpPr>
          <p:cNvPr id="4" name="CasellaDiTesto 3"/>
          <p:cNvSpPr txBox="1"/>
          <p:nvPr/>
        </p:nvSpPr>
        <p:spPr>
          <a:xfrm>
            <a:off x="395536" y="6237312"/>
            <a:ext cx="1248290" cy="369332"/>
          </a:xfrm>
          <a:prstGeom prst="rect">
            <a:avLst/>
          </a:prstGeom>
          <a:noFill/>
        </p:spPr>
        <p:txBody>
          <a:bodyPr wrap="none" rtlCol="0">
            <a:spAutoFit/>
          </a:bodyPr>
          <a:lstStyle/>
          <a:p>
            <a:r>
              <a:rPr lang="it-IT" dirty="0" smtClean="0">
                <a:solidFill>
                  <a:srgbClr val="FFC000"/>
                </a:solidFill>
              </a:rPr>
              <a:t>Corson.145</a:t>
            </a:r>
            <a:endParaRPr lang="it-IT" dirty="0">
              <a:solidFill>
                <a:srgbClr val="FFC000"/>
              </a:solidFill>
            </a:endParaRPr>
          </a:p>
        </p:txBody>
      </p:sp>
      <p:sp>
        <p:nvSpPr>
          <p:cNvPr id="5" name="CasellaDiTesto 4"/>
          <p:cNvSpPr txBox="1"/>
          <p:nvPr/>
        </p:nvSpPr>
        <p:spPr>
          <a:xfrm>
            <a:off x="6927906" y="6309320"/>
            <a:ext cx="1657313" cy="369332"/>
          </a:xfrm>
          <a:prstGeom prst="rect">
            <a:avLst/>
          </a:prstGeom>
          <a:noFill/>
        </p:spPr>
        <p:txBody>
          <a:bodyPr wrap="none" rtlCol="0">
            <a:spAutoFit/>
          </a:bodyPr>
          <a:lstStyle/>
          <a:p>
            <a:r>
              <a:rPr lang="it-IT" smtClean="0">
                <a:solidFill>
                  <a:srgbClr val="FFC000"/>
                </a:solidFill>
              </a:rPr>
              <a:t>Mariella Valenti</a:t>
            </a:r>
            <a:endParaRPr lang="it-IT" dirty="0">
              <a:solidFill>
                <a:srgbClr val="FFC000"/>
              </a:solidFill>
            </a:endParaRPr>
          </a:p>
        </p:txBody>
      </p:sp>
    </p:spTree>
    <p:extLst>
      <p:ext uri="{BB962C8B-B14F-4D97-AF65-F5344CB8AC3E}">
        <p14:creationId xmlns:p14="http://schemas.microsoft.com/office/powerpoint/2010/main" val="81570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C000"/>
                </a:solidFill>
              </a:rPr>
              <a:t>Il crollo dell’URSS ed i nazionalismi/3</a:t>
            </a:r>
            <a:endParaRPr lang="it-IT" dirty="0">
              <a:solidFill>
                <a:srgbClr val="FFC000"/>
              </a:solidFill>
            </a:endParaRPr>
          </a:p>
        </p:txBody>
      </p:sp>
      <p:sp>
        <p:nvSpPr>
          <p:cNvPr id="3" name="Segnaposto contenuto 2"/>
          <p:cNvSpPr>
            <a:spLocks noGrp="1"/>
          </p:cNvSpPr>
          <p:nvPr>
            <p:ph idx="1"/>
          </p:nvPr>
        </p:nvSpPr>
        <p:spPr/>
        <p:txBody>
          <a:bodyPr>
            <a:normAutofit fontScale="92500"/>
          </a:bodyPr>
          <a:lstStyle/>
          <a:p>
            <a:pPr marL="0" indent="0" algn="just">
              <a:buNone/>
            </a:pPr>
            <a:r>
              <a:rPr lang="it-IT" dirty="0" smtClean="0">
                <a:solidFill>
                  <a:schemeClr val="bg1"/>
                </a:solidFill>
              </a:rPr>
              <a:t>Il riproporsi dei nazionalismi dei paesi satelliti:</a:t>
            </a:r>
          </a:p>
          <a:p>
            <a:pPr algn="just"/>
            <a:r>
              <a:rPr lang="it-IT" dirty="0" smtClean="0">
                <a:solidFill>
                  <a:schemeClr val="bg1"/>
                </a:solidFill>
              </a:rPr>
              <a:t>La teoria della sovranità limitata che con </a:t>
            </a:r>
            <a:r>
              <a:rPr lang="it-IT" dirty="0" err="1" smtClean="0">
                <a:solidFill>
                  <a:schemeClr val="bg1"/>
                </a:solidFill>
              </a:rPr>
              <a:t>Breznev</a:t>
            </a:r>
            <a:r>
              <a:rPr lang="it-IT" dirty="0" smtClean="0">
                <a:solidFill>
                  <a:schemeClr val="bg1"/>
                </a:solidFill>
              </a:rPr>
              <a:t> aveva mostrato la sua forza (l’intervento a Praga) non era riuscita a bloccare le esigenze di indipendenza più volte represse</a:t>
            </a:r>
          </a:p>
          <a:p>
            <a:pPr algn="just"/>
            <a:r>
              <a:rPr lang="it-IT" dirty="0" smtClean="0">
                <a:solidFill>
                  <a:schemeClr val="bg1"/>
                </a:solidFill>
              </a:rPr>
              <a:t>L’Unione delle repubbliche estremamente eterogenea (baltiche, caucasiche, asiatiche) aveva sempre avuto buoni rapporti con la dirigenza moscovita</a:t>
            </a:r>
            <a:endParaRPr lang="it-IT" dirty="0">
              <a:solidFill>
                <a:schemeClr val="bg1"/>
              </a:solidFill>
            </a:endParaRPr>
          </a:p>
        </p:txBody>
      </p:sp>
    </p:spTree>
    <p:extLst>
      <p:ext uri="{BB962C8B-B14F-4D97-AF65-F5344CB8AC3E}">
        <p14:creationId xmlns:p14="http://schemas.microsoft.com/office/powerpoint/2010/main" val="63057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4451</TotalTime>
  <Words>3179</Words>
  <Application>Microsoft Office PowerPoint</Application>
  <PresentationFormat>Presentazione su schermo (4:3)</PresentationFormat>
  <Paragraphs>259</Paragraphs>
  <Slides>84</Slides>
  <Notes>1</Notes>
  <HiddenSlides>0</HiddenSlides>
  <MMClips>0</MMClips>
  <ScaleCrop>false</ScaleCrop>
  <HeadingPairs>
    <vt:vector size="4" baseType="variant">
      <vt:variant>
        <vt:lpstr>Tema</vt:lpstr>
      </vt:variant>
      <vt:variant>
        <vt:i4>1</vt:i4>
      </vt:variant>
      <vt:variant>
        <vt:lpstr>Titoli diapositive</vt:lpstr>
      </vt:variant>
      <vt:variant>
        <vt:i4>84</vt:i4>
      </vt:variant>
    </vt:vector>
  </HeadingPairs>
  <TitlesOfParts>
    <vt:vector size="85" baseType="lpstr">
      <vt:lpstr>Tema di Office</vt:lpstr>
      <vt:lpstr>Presentazione standard di PowerPoint</vt:lpstr>
      <vt:lpstr>Presentazione standard di PowerPoint</vt:lpstr>
      <vt:lpstr>Il crollo dell’URSS</vt:lpstr>
      <vt:lpstr>Il crollo dell’URSS: il quadro internazionale</vt:lpstr>
      <vt:lpstr>Presentazione standard di PowerPoint</vt:lpstr>
      <vt:lpstr>Il crollo dell’URSS ed i problemi interni/1</vt:lpstr>
      <vt:lpstr>Presentazione standard di PowerPoint</vt:lpstr>
      <vt:lpstr>Il crollo dell’URSS ed i problemi interni/2</vt:lpstr>
      <vt:lpstr>Il crollo dell’URSS ed i nazionalismi/3</vt:lpstr>
      <vt:lpstr>Presentazione standard di PowerPoint</vt:lpstr>
      <vt:lpstr>Presentazione standard di PowerPoint</vt:lpstr>
      <vt:lpstr>Presentazione standard di PowerPoint</vt:lpstr>
      <vt:lpstr>Il crollo dell’URSS ed i nazionalismi/2</vt:lpstr>
      <vt:lpstr>La politica di Gorbacev/1</vt:lpstr>
      <vt:lpstr>Presentazione standard di PowerPoint</vt:lpstr>
      <vt:lpstr>La politica di Gorbacev/2</vt:lpstr>
      <vt:lpstr>La politica di Gorbacev/3</vt:lpstr>
      <vt:lpstr>La politica di Gorbacev/4</vt:lpstr>
      <vt:lpstr>La politica internazionale: dalla coesistenza pacifica alla cooperazione</vt:lpstr>
      <vt:lpstr>Il crollo di Gorbacev</vt:lpstr>
      <vt:lpstr>Il crollo di Gorbacev/2</vt:lpstr>
      <vt:lpstr>Presentazione standard di PowerPoint</vt:lpstr>
      <vt:lpstr>Il crollo di Gorbacev</vt:lpstr>
      <vt:lpstr>Presentazione standard di PowerPoint</vt:lpstr>
      <vt:lpstr>Fine della quarta conversazione</vt:lpstr>
      <vt:lpstr>Presentazione standard di PowerPoint</vt:lpstr>
      <vt:lpstr>La riunificazione del paese</vt:lpstr>
      <vt:lpstr>Presentazione standard di PowerPoint</vt:lpstr>
      <vt:lpstr>La questione istituzionale</vt:lpstr>
      <vt:lpstr>Presentazione standard di PowerPoint</vt:lpstr>
      <vt:lpstr>Presentazione standard di PowerPoint</vt:lpstr>
      <vt:lpstr>La questione istituzionale</vt:lpstr>
      <vt:lpstr>Presentazione standard di PowerPoint</vt:lpstr>
      <vt:lpstr>Il governo e la Costituente</vt:lpstr>
      <vt:lpstr>Presentazione standard di PowerPoint</vt:lpstr>
      <vt:lpstr>I governi De Gasperi</vt:lpstr>
      <vt:lpstr>La ricostruzione</vt:lpstr>
      <vt:lpstr>Presentazione standard di PowerPoint</vt:lpstr>
      <vt:lpstr>Presentazione standard di PowerPoint</vt:lpstr>
      <vt:lpstr>Presentazione standard di PowerPoint</vt:lpstr>
      <vt:lpstr>Presentazione standard di PowerPoint</vt:lpstr>
      <vt:lpstr>Fine dei governi De Gasperi</vt:lpstr>
      <vt:lpstr>Presentazione standard di PowerPoint</vt:lpstr>
      <vt:lpstr>Presentazione standard di PowerPoint</vt:lpstr>
      <vt:lpstr>La svolta</vt:lpstr>
      <vt:lpstr>Gli anni ‘60</vt:lpstr>
      <vt:lpstr>Presentazione standard di PowerPoint</vt:lpstr>
      <vt:lpstr>I governi del Centro Sinistra</vt:lpstr>
      <vt:lpstr>Presentazione standard di PowerPoint</vt:lpstr>
      <vt:lpstr>Presentazione standard di PowerPoint</vt:lpstr>
      <vt:lpstr>I governi del Centro Sinistra</vt:lpstr>
      <vt:lpstr>I governi del Centro Sinistra</vt:lpstr>
      <vt:lpstr>Presentazione standard di PowerPoint</vt:lpstr>
      <vt:lpstr>I governi del Centro Sinistra</vt:lpstr>
      <vt:lpstr>Presentazione standard di PowerPoint</vt:lpstr>
      <vt:lpstr>Presentazione standard di PowerPoint</vt:lpstr>
      <vt:lpstr>….E alla fine arrivò Mani Pulite</vt:lpstr>
      <vt:lpstr>Presentazione standard di PowerPoint</vt:lpstr>
      <vt:lpstr>Presentazione standard di PowerPoint</vt:lpstr>
      <vt:lpstr>Nuovi modelli sociali: la società di massa</vt:lpstr>
      <vt:lpstr>Presentazione standard di PowerPoint</vt:lpstr>
      <vt:lpstr> </vt:lpstr>
      <vt:lpstr>Nuovi modelli sociali: la società di massa</vt:lpstr>
      <vt:lpstr>Nuovi modelli sociali: la società di massa</vt:lpstr>
      <vt:lpstr>Nuovi soggetti della la società di massa:le donne</vt:lpstr>
      <vt:lpstr>Nuovi soggetti della la società di massa: le donne</vt:lpstr>
      <vt:lpstr>Presentazione standard di PowerPoint</vt:lpstr>
      <vt:lpstr>Nuovi soggetti della la società di massa:le donne</vt:lpstr>
      <vt:lpstr>Presentazione standard di PowerPoint</vt:lpstr>
      <vt:lpstr>Nuovi soggetti della la società di massa:le donne</vt:lpstr>
      <vt:lpstr>Nuovi soggetti della la società di massa: i giovani</vt:lpstr>
      <vt:lpstr>Presentazione standard di PowerPoint</vt:lpstr>
      <vt:lpstr>Nuovi soggetti della la società di massa: i giovani</vt:lpstr>
      <vt:lpstr>Presentazione standard di PowerPoint</vt:lpstr>
      <vt:lpstr>Presentazione standard di PowerPoint</vt:lpstr>
      <vt:lpstr>Presentazione standard di PowerPoint</vt:lpstr>
      <vt:lpstr>Nuovi soggetti della la società di massa: i giovani</vt:lpstr>
      <vt:lpstr>Presentazione standard di PowerPoint</vt:lpstr>
      <vt:lpstr>IL difficile bilancio della stagione rivoluzionaria</vt:lpstr>
      <vt:lpstr>Il difficile bilancio della stagione rivoluzionaria</vt:lpstr>
      <vt:lpstr>Il difficile bilancio della stagione rivoluzionaria</vt:lpstr>
      <vt:lpstr>Il difficile bilancio della stagione rivoluzionaria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Mariella Valenti</dc:creator>
  <cp:lastModifiedBy>Mariella Valenti</cp:lastModifiedBy>
  <cp:revision>664</cp:revision>
  <dcterms:created xsi:type="dcterms:W3CDTF">2022-08-19T10:15:27Z</dcterms:created>
  <dcterms:modified xsi:type="dcterms:W3CDTF">2023-03-02T07:07:35Z</dcterms:modified>
</cp:coreProperties>
</file>