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95" r:id="rId2"/>
    <p:sldId id="398" r:id="rId3"/>
    <p:sldId id="490" r:id="rId4"/>
    <p:sldId id="479" r:id="rId5"/>
    <p:sldId id="445" r:id="rId6"/>
    <p:sldId id="452" r:id="rId7"/>
    <p:sldId id="491" r:id="rId8"/>
    <p:sldId id="465" r:id="rId9"/>
    <p:sldId id="493" r:id="rId10"/>
    <p:sldId id="432" r:id="rId11"/>
    <p:sldId id="494" r:id="rId12"/>
    <p:sldId id="431" r:id="rId13"/>
    <p:sldId id="464" r:id="rId14"/>
    <p:sldId id="495" r:id="rId15"/>
    <p:sldId id="463" r:id="rId16"/>
    <p:sldId id="267" r:id="rId17"/>
    <p:sldId id="455" r:id="rId18"/>
    <p:sldId id="474" r:id="rId19"/>
    <p:sldId id="475" r:id="rId20"/>
    <p:sldId id="456" r:id="rId21"/>
    <p:sldId id="461" r:id="rId22"/>
    <p:sldId id="446" r:id="rId23"/>
    <p:sldId id="447" r:id="rId24"/>
    <p:sldId id="448" r:id="rId25"/>
    <p:sldId id="451" r:id="rId26"/>
    <p:sldId id="489" r:id="rId27"/>
    <p:sldId id="453" r:id="rId28"/>
    <p:sldId id="454" r:id="rId29"/>
    <p:sldId id="481" r:id="rId30"/>
    <p:sldId id="374" r:id="rId31"/>
    <p:sldId id="480" r:id="rId32"/>
    <p:sldId id="262" r:id="rId33"/>
    <p:sldId id="429" r:id="rId34"/>
    <p:sldId id="378" r:id="rId35"/>
    <p:sldId id="476" r:id="rId36"/>
    <p:sldId id="459" r:id="rId37"/>
    <p:sldId id="477" r:id="rId38"/>
    <p:sldId id="478" r:id="rId39"/>
    <p:sldId id="492" r:id="rId40"/>
    <p:sldId id="469" r:id="rId41"/>
    <p:sldId id="497" r:id="rId42"/>
    <p:sldId id="327" r:id="rId43"/>
    <p:sldId id="269" r:id="rId44"/>
    <p:sldId id="427" r:id="rId45"/>
    <p:sldId id="482" r:id="rId46"/>
    <p:sldId id="485" r:id="rId47"/>
    <p:sldId id="486" r:id="rId48"/>
    <p:sldId id="487" r:id="rId49"/>
    <p:sldId id="488" r:id="rId50"/>
    <p:sldId id="428" r:id="rId51"/>
    <p:sldId id="466" r:id="rId52"/>
    <p:sldId id="396" r:id="rId53"/>
    <p:sldId id="397" r:id="rId54"/>
    <p:sldId id="472" r:id="rId55"/>
    <p:sldId id="470" r:id="rId56"/>
    <p:sldId id="471" r:id="rId57"/>
    <p:sldId id="473" r:id="rId58"/>
    <p:sldId id="416" r:id="rId59"/>
    <p:sldId id="417" r:id="rId6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es Son" initials="IS" lastIdx="1" clrIdx="0">
    <p:extLst>
      <p:ext uri="{19B8F6BF-5375-455C-9EA6-DF929625EA0E}">
        <p15:presenceInfo xmlns:p15="http://schemas.microsoft.com/office/powerpoint/2012/main" userId="70ca0a30d8f7841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8" d="100"/>
          <a:sy n="78" d="100"/>
        </p:scale>
        <p:origin x="317"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7-16T16:41:13.990" idx="1">
    <p:pos x="10" y="10"/>
    <p:text/>
    <p:extLst>
      <p:ext uri="{C676402C-5697-4E1C-873F-D02D1690AC5C}">
        <p15:threadingInfo xmlns:p15="http://schemas.microsoft.com/office/powerpoint/2012/main" timeZoneBias="-12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486557-E554-4369-B213-B5F6E4C03813}"/>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EBDBD2E0-AAA2-42B8-AB14-2CFE908B1B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DFC55C3-0CCF-4CB1-9375-760CB68FCC23}"/>
              </a:ext>
            </a:extLst>
          </p:cNvPr>
          <p:cNvSpPr>
            <a:spLocks noGrp="1"/>
          </p:cNvSpPr>
          <p:nvPr>
            <p:ph type="dt" sz="half" idx="10"/>
          </p:nvPr>
        </p:nvSpPr>
        <p:spPr/>
        <p:txBody>
          <a:bodyPr/>
          <a:lstStyle/>
          <a:p>
            <a:fld id="{B18DDF29-DA93-4C0B-8F4D-158D7C98FE56}" type="datetimeFigureOut">
              <a:rPr lang="it-IT" smtClean="0"/>
              <a:t>24/09/2023</a:t>
            </a:fld>
            <a:endParaRPr lang="it-IT" dirty="0"/>
          </a:p>
        </p:txBody>
      </p:sp>
      <p:sp>
        <p:nvSpPr>
          <p:cNvPr id="5" name="Segnaposto piè di pagina 4">
            <a:extLst>
              <a:ext uri="{FF2B5EF4-FFF2-40B4-BE49-F238E27FC236}">
                <a16:creationId xmlns:a16="http://schemas.microsoft.com/office/drawing/2014/main" id="{2D91B7F4-8008-471D-8D35-D48C16E744C4}"/>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D134BE73-7F55-4189-A836-7C2A4443A08B}"/>
              </a:ext>
            </a:extLst>
          </p:cNvPr>
          <p:cNvSpPr>
            <a:spLocks noGrp="1"/>
          </p:cNvSpPr>
          <p:nvPr>
            <p:ph type="sldNum" sz="quarter" idx="12"/>
          </p:nvPr>
        </p:nvSpPr>
        <p:spPr/>
        <p:txBody>
          <a:bodyPr/>
          <a:lstStyle/>
          <a:p>
            <a:fld id="{F9C80000-EAD2-428A-A6D6-CF9A61C32B2B}" type="slidenum">
              <a:rPr lang="it-IT" smtClean="0"/>
              <a:t>‹N›</a:t>
            </a:fld>
            <a:endParaRPr lang="it-IT" dirty="0"/>
          </a:p>
        </p:txBody>
      </p:sp>
    </p:spTree>
    <p:extLst>
      <p:ext uri="{BB962C8B-B14F-4D97-AF65-F5344CB8AC3E}">
        <p14:creationId xmlns:p14="http://schemas.microsoft.com/office/powerpoint/2010/main" val="583521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72BCEA-BD2D-41F2-98C7-668A8C30D1C8}"/>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D1D68AA-00B6-4ED0-B5D4-5458616AC77B}"/>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2E9ABC1-11E6-4258-B3F7-F373E5E5188E}"/>
              </a:ext>
            </a:extLst>
          </p:cNvPr>
          <p:cNvSpPr>
            <a:spLocks noGrp="1"/>
          </p:cNvSpPr>
          <p:nvPr>
            <p:ph type="dt" sz="half" idx="10"/>
          </p:nvPr>
        </p:nvSpPr>
        <p:spPr/>
        <p:txBody>
          <a:bodyPr/>
          <a:lstStyle/>
          <a:p>
            <a:fld id="{B18DDF29-DA93-4C0B-8F4D-158D7C98FE56}" type="datetimeFigureOut">
              <a:rPr lang="it-IT" smtClean="0"/>
              <a:t>24/09/2023</a:t>
            </a:fld>
            <a:endParaRPr lang="it-IT" dirty="0"/>
          </a:p>
        </p:txBody>
      </p:sp>
      <p:sp>
        <p:nvSpPr>
          <p:cNvPr id="5" name="Segnaposto piè di pagina 4">
            <a:extLst>
              <a:ext uri="{FF2B5EF4-FFF2-40B4-BE49-F238E27FC236}">
                <a16:creationId xmlns:a16="http://schemas.microsoft.com/office/drawing/2014/main" id="{21BCBF6F-374D-47F3-916C-1433387C6F69}"/>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85886DAA-CB1B-4793-848B-CE0DA50DA923}"/>
              </a:ext>
            </a:extLst>
          </p:cNvPr>
          <p:cNvSpPr>
            <a:spLocks noGrp="1"/>
          </p:cNvSpPr>
          <p:nvPr>
            <p:ph type="sldNum" sz="quarter" idx="12"/>
          </p:nvPr>
        </p:nvSpPr>
        <p:spPr/>
        <p:txBody>
          <a:bodyPr/>
          <a:lstStyle/>
          <a:p>
            <a:fld id="{F9C80000-EAD2-428A-A6D6-CF9A61C32B2B}" type="slidenum">
              <a:rPr lang="it-IT" smtClean="0"/>
              <a:t>‹N›</a:t>
            </a:fld>
            <a:endParaRPr lang="it-IT" dirty="0"/>
          </a:p>
        </p:txBody>
      </p:sp>
    </p:spTree>
    <p:extLst>
      <p:ext uri="{BB962C8B-B14F-4D97-AF65-F5344CB8AC3E}">
        <p14:creationId xmlns:p14="http://schemas.microsoft.com/office/powerpoint/2010/main" val="1415666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85D9C6CF-8DF0-4C57-8DD0-CDBAE49AF679}"/>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CAA8233-3D74-4125-9296-52CC510744E2}"/>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DB3B8AF-8643-4214-9AA4-0202DA0DE413}"/>
              </a:ext>
            </a:extLst>
          </p:cNvPr>
          <p:cNvSpPr>
            <a:spLocks noGrp="1"/>
          </p:cNvSpPr>
          <p:nvPr>
            <p:ph type="dt" sz="half" idx="10"/>
          </p:nvPr>
        </p:nvSpPr>
        <p:spPr/>
        <p:txBody>
          <a:bodyPr/>
          <a:lstStyle/>
          <a:p>
            <a:fld id="{B18DDF29-DA93-4C0B-8F4D-158D7C98FE56}" type="datetimeFigureOut">
              <a:rPr lang="it-IT" smtClean="0"/>
              <a:t>24/09/2023</a:t>
            </a:fld>
            <a:endParaRPr lang="it-IT" dirty="0"/>
          </a:p>
        </p:txBody>
      </p:sp>
      <p:sp>
        <p:nvSpPr>
          <p:cNvPr id="5" name="Segnaposto piè di pagina 4">
            <a:extLst>
              <a:ext uri="{FF2B5EF4-FFF2-40B4-BE49-F238E27FC236}">
                <a16:creationId xmlns:a16="http://schemas.microsoft.com/office/drawing/2014/main" id="{69B34509-922E-466E-8A6B-1645A3E6F3EA}"/>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CC4E677C-951B-466F-B496-5E034D4A70D9}"/>
              </a:ext>
            </a:extLst>
          </p:cNvPr>
          <p:cNvSpPr>
            <a:spLocks noGrp="1"/>
          </p:cNvSpPr>
          <p:nvPr>
            <p:ph type="sldNum" sz="quarter" idx="12"/>
          </p:nvPr>
        </p:nvSpPr>
        <p:spPr/>
        <p:txBody>
          <a:bodyPr/>
          <a:lstStyle/>
          <a:p>
            <a:fld id="{F9C80000-EAD2-428A-A6D6-CF9A61C32B2B}" type="slidenum">
              <a:rPr lang="it-IT" smtClean="0"/>
              <a:t>‹N›</a:t>
            </a:fld>
            <a:endParaRPr lang="it-IT" dirty="0"/>
          </a:p>
        </p:txBody>
      </p:sp>
    </p:spTree>
    <p:extLst>
      <p:ext uri="{BB962C8B-B14F-4D97-AF65-F5344CB8AC3E}">
        <p14:creationId xmlns:p14="http://schemas.microsoft.com/office/powerpoint/2010/main" val="1974560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E4876B-3F24-48AC-ADCA-3B0D2A56F33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187EB82-56FB-48D6-AE57-F31DC51EA03B}"/>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AF09AAF-536C-43ED-B6FB-3F860297E6D0}"/>
              </a:ext>
            </a:extLst>
          </p:cNvPr>
          <p:cNvSpPr>
            <a:spLocks noGrp="1"/>
          </p:cNvSpPr>
          <p:nvPr>
            <p:ph type="dt" sz="half" idx="10"/>
          </p:nvPr>
        </p:nvSpPr>
        <p:spPr/>
        <p:txBody>
          <a:bodyPr/>
          <a:lstStyle/>
          <a:p>
            <a:fld id="{B18DDF29-DA93-4C0B-8F4D-158D7C98FE56}" type="datetimeFigureOut">
              <a:rPr lang="it-IT" smtClean="0"/>
              <a:t>24/09/2023</a:t>
            </a:fld>
            <a:endParaRPr lang="it-IT" dirty="0"/>
          </a:p>
        </p:txBody>
      </p:sp>
      <p:sp>
        <p:nvSpPr>
          <p:cNvPr id="5" name="Segnaposto piè di pagina 4">
            <a:extLst>
              <a:ext uri="{FF2B5EF4-FFF2-40B4-BE49-F238E27FC236}">
                <a16:creationId xmlns:a16="http://schemas.microsoft.com/office/drawing/2014/main" id="{F4699B1E-90C6-4ED5-9F24-89DEA5175FD1}"/>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087B1F33-91A4-499B-973B-76B388058498}"/>
              </a:ext>
            </a:extLst>
          </p:cNvPr>
          <p:cNvSpPr>
            <a:spLocks noGrp="1"/>
          </p:cNvSpPr>
          <p:nvPr>
            <p:ph type="sldNum" sz="quarter" idx="12"/>
          </p:nvPr>
        </p:nvSpPr>
        <p:spPr/>
        <p:txBody>
          <a:bodyPr/>
          <a:lstStyle/>
          <a:p>
            <a:fld id="{F9C80000-EAD2-428A-A6D6-CF9A61C32B2B}" type="slidenum">
              <a:rPr lang="it-IT" smtClean="0"/>
              <a:t>‹N›</a:t>
            </a:fld>
            <a:endParaRPr lang="it-IT" dirty="0"/>
          </a:p>
        </p:txBody>
      </p:sp>
    </p:spTree>
    <p:extLst>
      <p:ext uri="{BB962C8B-B14F-4D97-AF65-F5344CB8AC3E}">
        <p14:creationId xmlns:p14="http://schemas.microsoft.com/office/powerpoint/2010/main" val="2012620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C40A88-0AE3-466C-B2A4-F56D8469C3A9}"/>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EDA32195-EFB1-4948-8C54-186D3DCD47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DDD47ED5-6DC5-4364-AC17-E2F3AB5C79EC}"/>
              </a:ext>
            </a:extLst>
          </p:cNvPr>
          <p:cNvSpPr>
            <a:spLocks noGrp="1"/>
          </p:cNvSpPr>
          <p:nvPr>
            <p:ph type="dt" sz="half" idx="10"/>
          </p:nvPr>
        </p:nvSpPr>
        <p:spPr/>
        <p:txBody>
          <a:bodyPr/>
          <a:lstStyle/>
          <a:p>
            <a:fld id="{B18DDF29-DA93-4C0B-8F4D-158D7C98FE56}" type="datetimeFigureOut">
              <a:rPr lang="it-IT" smtClean="0"/>
              <a:t>24/09/2023</a:t>
            </a:fld>
            <a:endParaRPr lang="it-IT" dirty="0"/>
          </a:p>
        </p:txBody>
      </p:sp>
      <p:sp>
        <p:nvSpPr>
          <p:cNvPr id="5" name="Segnaposto piè di pagina 4">
            <a:extLst>
              <a:ext uri="{FF2B5EF4-FFF2-40B4-BE49-F238E27FC236}">
                <a16:creationId xmlns:a16="http://schemas.microsoft.com/office/drawing/2014/main" id="{9CB70722-F94B-4F99-9934-45A5C847DFDC}"/>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7645A6C3-5AD7-48DA-A282-C33DEDF3544B}"/>
              </a:ext>
            </a:extLst>
          </p:cNvPr>
          <p:cNvSpPr>
            <a:spLocks noGrp="1"/>
          </p:cNvSpPr>
          <p:nvPr>
            <p:ph type="sldNum" sz="quarter" idx="12"/>
          </p:nvPr>
        </p:nvSpPr>
        <p:spPr/>
        <p:txBody>
          <a:bodyPr/>
          <a:lstStyle/>
          <a:p>
            <a:fld id="{F9C80000-EAD2-428A-A6D6-CF9A61C32B2B}" type="slidenum">
              <a:rPr lang="it-IT" smtClean="0"/>
              <a:t>‹N›</a:t>
            </a:fld>
            <a:endParaRPr lang="it-IT" dirty="0"/>
          </a:p>
        </p:txBody>
      </p:sp>
    </p:spTree>
    <p:extLst>
      <p:ext uri="{BB962C8B-B14F-4D97-AF65-F5344CB8AC3E}">
        <p14:creationId xmlns:p14="http://schemas.microsoft.com/office/powerpoint/2010/main" val="3198371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A3540F-4E36-4E94-B498-5C4386C332E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D6DC09C-05DB-42B4-BBC5-FD8757411D0C}"/>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2AB1A7C5-4249-42AB-9B9C-9426786B3A4C}"/>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5580BFDC-09A3-4CB3-9F6E-E19D6BDCC7DB}"/>
              </a:ext>
            </a:extLst>
          </p:cNvPr>
          <p:cNvSpPr>
            <a:spLocks noGrp="1"/>
          </p:cNvSpPr>
          <p:nvPr>
            <p:ph type="dt" sz="half" idx="10"/>
          </p:nvPr>
        </p:nvSpPr>
        <p:spPr/>
        <p:txBody>
          <a:bodyPr/>
          <a:lstStyle/>
          <a:p>
            <a:fld id="{B18DDF29-DA93-4C0B-8F4D-158D7C98FE56}" type="datetimeFigureOut">
              <a:rPr lang="it-IT" smtClean="0"/>
              <a:t>24/09/2023</a:t>
            </a:fld>
            <a:endParaRPr lang="it-IT" dirty="0"/>
          </a:p>
        </p:txBody>
      </p:sp>
      <p:sp>
        <p:nvSpPr>
          <p:cNvPr id="6" name="Segnaposto piè di pagina 5">
            <a:extLst>
              <a:ext uri="{FF2B5EF4-FFF2-40B4-BE49-F238E27FC236}">
                <a16:creationId xmlns:a16="http://schemas.microsoft.com/office/drawing/2014/main" id="{7F9C64CC-960E-45C4-A0CD-126179EFD8B9}"/>
              </a:ext>
            </a:extLst>
          </p:cNvPr>
          <p:cNvSpPr>
            <a:spLocks noGrp="1"/>
          </p:cNvSpPr>
          <p:nvPr>
            <p:ph type="ftr" sz="quarter" idx="11"/>
          </p:nvPr>
        </p:nvSpPr>
        <p:spPr/>
        <p:txBody>
          <a:bodyPr/>
          <a:lstStyle/>
          <a:p>
            <a:endParaRPr lang="it-IT" dirty="0"/>
          </a:p>
        </p:txBody>
      </p:sp>
      <p:sp>
        <p:nvSpPr>
          <p:cNvPr id="7" name="Segnaposto numero diapositiva 6">
            <a:extLst>
              <a:ext uri="{FF2B5EF4-FFF2-40B4-BE49-F238E27FC236}">
                <a16:creationId xmlns:a16="http://schemas.microsoft.com/office/drawing/2014/main" id="{2AC03541-6215-486E-8A0F-C9AB1B3FF1BA}"/>
              </a:ext>
            </a:extLst>
          </p:cNvPr>
          <p:cNvSpPr>
            <a:spLocks noGrp="1"/>
          </p:cNvSpPr>
          <p:nvPr>
            <p:ph type="sldNum" sz="quarter" idx="12"/>
          </p:nvPr>
        </p:nvSpPr>
        <p:spPr/>
        <p:txBody>
          <a:bodyPr/>
          <a:lstStyle/>
          <a:p>
            <a:fld id="{F9C80000-EAD2-428A-A6D6-CF9A61C32B2B}" type="slidenum">
              <a:rPr lang="it-IT" smtClean="0"/>
              <a:t>‹N›</a:t>
            </a:fld>
            <a:endParaRPr lang="it-IT" dirty="0"/>
          </a:p>
        </p:txBody>
      </p:sp>
    </p:spTree>
    <p:extLst>
      <p:ext uri="{BB962C8B-B14F-4D97-AF65-F5344CB8AC3E}">
        <p14:creationId xmlns:p14="http://schemas.microsoft.com/office/powerpoint/2010/main" val="2946024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604C69-4E16-4F03-BF19-2CCD1DAA040D}"/>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C1CED5C-D4EC-4FDC-9D03-A784E66A9B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1EDEBBEE-C11C-4658-A2B6-8AEBC63A4DD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395F7036-50F6-4D47-A2F4-D0905B5C38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D34DC581-93FE-49AB-A04D-955C412DFCE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B36FB03B-6593-4836-B8B1-F963817FD89E}"/>
              </a:ext>
            </a:extLst>
          </p:cNvPr>
          <p:cNvSpPr>
            <a:spLocks noGrp="1"/>
          </p:cNvSpPr>
          <p:nvPr>
            <p:ph type="dt" sz="half" idx="10"/>
          </p:nvPr>
        </p:nvSpPr>
        <p:spPr/>
        <p:txBody>
          <a:bodyPr/>
          <a:lstStyle/>
          <a:p>
            <a:fld id="{B18DDF29-DA93-4C0B-8F4D-158D7C98FE56}" type="datetimeFigureOut">
              <a:rPr lang="it-IT" smtClean="0"/>
              <a:t>24/09/2023</a:t>
            </a:fld>
            <a:endParaRPr lang="it-IT" dirty="0"/>
          </a:p>
        </p:txBody>
      </p:sp>
      <p:sp>
        <p:nvSpPr>
          <p:cNvPr id="8" name="Segnaposto piè di pagina 7">
            <a:extLst>
              <a:ext uri="{FF2B5EF4-FFF2-40B4-BE49-F238E27FC236}">
                <a16:creationId xmlns:a16="http://schemas.microsoft.com/office/drawing/2014/main" id="{56DFF833-975B-4EF5-98AE-BF37CE139DBF}"/>
              </a:ext>
            </a:extLst>
          </p:cNvPr>
          <p:cNvSpPr>
            <a:spLocks noGrp="1"/>
          </p:cNvSpPr>
          <p:nvPr>
            <p:ph type="ftr" sz="quarter" idx="11"/>
          </p:nvPr>
        </p:nvSpPr>
        <p:spPr/>
        <p:txBody>
          <a:bodyPr/>
          <a:lstStyle/>
          <a:p>
            <a:endParaRPr lang="it-IT" dirty="0"/>
          </a:p>
        </p:txBody>
      </p:sp>
      <p:sp>
        <p:nvSpPr>
          <p:cNvPr id="9" name="Segnaposto numero diapositiva 8">
            <a:extLst>
              <a:ext uri="{FF2B5EF4-FFF2-40B4-BE49-F238E27FC236}">
                <a16:creationId xmlns:a16="http://schemas.microsoft.com/office/drawing/2014/main" id="{F5346F14-9F74-45CC-8501-DE361CAC1B3E}"/>
              </a:ext>
            </a:extLst>
          </p:cNvPr>
          <p:cNvSpPr>
            <a:spLocks noGrp="1"/>
          </p:cNvSpPr>
          <p:nvPr>
            <p:ph type="sldNum" sz="quarter" idx="12"/>
          </p:nvPr>
        </p:nvSpPr>
        <p:spPr/>
        <p:txBody>
          <a:bodyPr/>
          <a:lstStyle/>
          <a:p>
            <a:fld id="{F9C80000-EAD2-428A-A6D6-CF9A61C32B2B}" type="slidenum">
              <a:rPr lang="it-IT" smtClean="0"/>
              <a:t>‹N›</a:t>
            </a:fld>
            <a:endParaRPr lang="it-IT" dirty="0"/>
          </a:p>
        </p:txBody>
      </p:sp>
    </p:spTree>
    <p:extLst>
      <p:ext uri="{BB962C8B-B14F-4D97-AF65-F5344CB8AC3E}">
        <p14:creationId xmlns:p14="http://schemas.microsoft.com/office/powerpoint/2010/main" val="2895039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18D6BE-835D-464C-BE52-ACD3A51926C2}"/>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8C505F7-51B0-4E9D-9CE9-E3711D6896B0}"/>
              </a:ext>
            </a:extLst>
          </p:cNvPr>
          <p:cNvSpPr>
            <a:spLocks noGrp="1"/>
          </p:cNvSpPr>
          <p:nvPr>
            <p:ph type="dt" sz="half" idx="10"/>
          </p:nvPr>
        </p:nvSpPr>
        <p:spPr/>
        <p:txBody>
          <a:bodyPr/>
          <a:lstStyle/>
          <a:p>
            <a:fld id="{B18DDF29-DA93-4C0B-8F4D-158D7C98FE56}" type="datetimeFigureOut">
              <a:rPr lang="it-IT" smtClean="0"/>
              <a:t>24/09/2023</a:t>
            </a:fld>
            <a:endParaRPr lang="it-IT" dirty="0"/>
          </a:p>
        </p:txBody>
      </p:sp>
      <p:sp>
        <p:nvSpPr>
          <p:cNvPr id="4" name="Segnaposto piè di pagina 3">
            <a:extLst>
              <a:ext uri="{FF2B5EF4-FFF2-40B4-BE49-F238E27FC236}">
                <a16:creationId xmlns:a16="http://schemas.microsoft.com/office/drawing/2014/main" id="{6AA10CD8-8038-4B5C-A808-D4B18392F6AD}"/>
              </a:ext>
            </a:extLst>
          </p:cNvPr>
          <p:cNvSpPr>
            <a:spLocks noGrp="1"/>
          </p:cNvSpPr>
          <p:nvPr>
            <p:ph type="ftr" sz="quarter" idx="11"/>
          </p:nvPr>
        </p:nvSpPr>
        <p:spPr/>
        <p:txBody>
          <a:bodyPr/>
          <a:lstStyle/>
          <a:p>
            <a:endParaRPr lang="it-IT" dirty="0"/>
          </a:p>
        </p:txBody>
      </p:sp>
      <p:sp>
        <p:nvSpPr>
          <p:cNvPr id="5" name="Segnaposto numero diapositiva 4">
            <a:extLst>
              <a:ext uri="{FF2B5EF4-FFF2-40B4-BE49-F238E27FC236}">
                <a16:creationId xmlns:a16="http://schemas.microsoft.com/office/drawing/2014/main" id="{60EFDD6B-D8FD-4B40-92D8-74841E33142B}"/>
              </a:ext>
            </a:extLst>
          </p:cNvPr>
          <p:cNvSpPr>
            <a:spLocks noGrp="1"/>
          </p:cNvSpPr>
          <p:nvPr>
            <p:ph type="sldNum" sz="quarter" idx="12"/>
          </p:nvPr>
        </p:nvSpPr>
        <p:spPr/>
        <p:txBody>
          <a:bodyPr/>
          <a:lstStyle/>
          <a:p>
            <a:fld id="{F9C80000-EAD2-428A-A6D6-CF9A61C32B2B}" type="slidenum">
              <a:rPr lang="it-IT" smtClean="0"/>
              <a:t>‹N›</a:t>
            </a:fld>
            <a:endParaRPr lang="it-IT" dirty="0"/>
          </a:p>
        </p:txBody>
      </p:sp>
    </p:spTree>
    <p:extLst>
      <p:ext uri="{BB962C8B-B14F-4D97-AF65-F5344CB8AC3E}">
        <p14:creationId xmlns:p14="http://schemas.microsoft.com/office/powerpoint/2010/main" val="2936310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BD9BCF4-1007-4F77-BAEF-ECBAB2571E3E}"/>
              </a:ext>
            </a:extLst>
          </p:cNvPr>
          <p:cNvSpPr>
            <a:spLocks noGrp="1"/>
          </p:cNvSpPr>
          <p:nvPr>
            <p:ph type="dt" sz="half" idx="10"/>
          </p:nvPr>
        </p:nvSpPr>
        <p:spPr/>
        <p:txBody>
          <a:bodyPr/>
          <a:lstStyle/>
          <a:p>
            <a:fld id="{B18DDF29-DA93-4C0B-8F4D-158D7C98FE56}" type="datetimeFigureOut">
              <a:rPr lang="it-IT" smtClean="0"/>
              <a:t>24/09/2023</a:t>
            </a:fld>
            <a:endParaRPr lang="it-IT" dirty="0"/>
          </a:p>
        </p:txBody>
      </p:sp>
      <p:sp>
        <p:nvSpPr>
          <p:cNvPr id="3" name="Segnaposto piè di pagina 2">
            <a:extLst>
              <a:ext uri="{FF2B5EF4-FFF2-40B4-BE49-F238E27FC236}">
                <a16:creationId xmlns:a16="http://schemas.microsoft.com/office/drawing/2014/main" id="{AB98E6CB-3C9E-4AF5-B3C6-CA77858DB6EF}"/>
              </a:ext>
            </a:extLst>
          </p:cNvPr>
          <p:cNvSpPr>
            <a:spLocks noGrp="1"/>
          </p:cNvSpPr>
          <p:nvPr>
            <p:ph type="ftr" sz="quarter" idx="11"/>
          </p:nvPr>
        </p:nvSpPr>
        <p:spPr/>
        <p:txBody>
          <a:bodyPr/>
          <a:lstStyle/>
          <a:p>
            <a:endParaRPr lang="it-IT" dirty="0"/>
          </a:p>
        </p:txBody>
      </p:sp>
      <p:sp>
        <p:nvSpPr>
          <p:cNvPr id="4" name="Segnaposto numero diapositiva 3">
            <a:extLst>
              <a:ext uri="{FF2B5EF4-FFF2-40B4-BE49-F238E27FC236}">
                <a16:creationId xmlns:a16="http://schemas.microsoft.com/office/drawing/2014/main" id="{C4ACEC3E-58D6-49C6-9738-F745C1EC9CA7}"/>
              </a:ext>
            </a:extLst>
          </p:cNvPr>
          <p:cNvSpPr>
            <a:spLocks noGrp="1"/>
          </p:cNvSpPr>
          <p:nvPr>
            <p:ph type="sldNum" sz="quarter" idx="12"/>
          </p:nvPr>
        </p:nvSpPr>
        <p:spPr/>
        <p:txBody>
          <a:bodyPr/>
          <a:lstStyle/>
          <a:p>
            <a:fld id="{F9C80000-EAD2-428A-A6D6-CF9A61C32B2B}" type="slidenum">
              <a:rPr lang="it-IT" smtClean="0"/>
              <a:t>‹N›</a:t>
            </a:fld>
            <a:endParaRPr lang="it-IT" dirty="0"/>
          </a:p>
        </p:txBody>
      </p:sp>
    </p:spTree>
    <p:extLst>
      <p:ext uri="{BB962C8B-B14F-4D97-AF65-F5344CB8AC3E}">
        <p14:creationId xmlns:p14="http://schemas.microsoft.com/office/powerpoint/2010/main" val="1436186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9A5C88-4C0F-4E6A-BD74-054CC3BEEDA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31FFDAB-3028-4466-AFE2-64C7CB3A6E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4F47E0EF-819A-4A86-A1A4-98FE6294F9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5F1AE9D-1D2D-4F35-9EE5-202F49C0F335}"/>
              </a:ext>
            </a:extLst>
          </p:cNvPr>
          <p:cNvSpPr>
            <a:spLocks noGrp="1"/>
          </p:cNvSpPr>
          <p:nvPr>
            <p:ph type="dt" sz="half" idx="10"/>
          </p:nvPr>
        </p:nvSpPr>
        <p:spPr/>
        <p:txBody>
          <a:bodyPr/>
          <a:lstStyle/>
          <a:p>
            <a:fld id="{B18DDF29-DA93-4C0B-8F4D-158D7C98FE56}" type="datetimeFigureOut">
              <a:rPr lang="it-IT" smtClean="0"/>
              <a:t>24/09/2023</a:t>
            </a:fld>
            <a:endParaRPr lang="it-IT" dirty="0"/>
          </a:p>
        </p:txBody>
      </p:sp>
      <p:sp>
        <p:nvSpPr>
          <p:cNvPr id="6" name="Segnaposto piè di pagina 5">
            <a:extLst>
              <a:ext uri="{FF2B5EF4-FFF2-40B4-BE49-F238E27FC236}">
                <a16:creationId xmlns:a16="http://schemas.microsoft.com/office/drawing/2014/main" id="{141FC8E2-E514-4D06-B7B9-039870D923C1}"/>
              </a:ext>
            </a:extLst>
          </p:cNvPr>
          <p:cNvSpPr>
            <a:spLocks noGrp="1"/>
          </p:cNvSpPr>
          <p:nvPr>
            <p:ph type="ftr" sz="quarter" idx="11"/>
          </p:nvPr>
        </p:nvSpPr>
        <p:spPr/>
        <p:txBody>
          <a:bodyPr/>
          <a:lstStyle/>
          <a:p>
            <a:endParaRPr lang="it-IT" dirty="0"/>
          </a:p>
        </p:txBody>
      </p:sp>
      <p:sp>
        <p:nvSpPr>
          <p:cNvPr id="7" name="Segnaposto numero diapositiva 6">
            <a:extLst>
              <a:ext uri="{FF2B5EF4-FFF2-40B4-BE49-F238E27FC236}">
                <a16:creationId xmlns:a16="http://schemas.microsoft.com/office/drawing/2014/main" id="{7073BE4D-1B27-408F-B649-561A09C347B8}"/>
              </a:ext>
            </a:extLst>
          </p:cNvPr>
          <p:cNvSpPr>
            <a:spLocks noGrp="1"/>
          </p:cNvSpPr>
          <p:nvPr>
            <p:ph type="sldNum" sz="quarter" idx="12"/>
          </p:nvPr>
        </p:nvSpPr>
        <p:spPr/>
        <p:txBody>
          <a:bodyPr/>
          <a:lstStyle/>
          <a:p>
            <a:fld id="{F9C80000-EAD2-428A-A6D6-CF9A61C32B2B}" type="slidenum">
              <a:rPr lang="it-IT" smtClean="0"/>
              <a:t>‹N›</a:t>
            </a:fld>
            <a:endParaRPr lang="it-IT" dirty="0"/>
          </a:p>
        </p:txBody>
      </p:sp>
    </p:spTree>
    <p:extLst>
      <p:ext uri="{BB962C8B-B14F-4D97-AF65-F5344CB8AC3E}">
        <p14:creationId xmlns:p14="http://schemas.microsoft.com/office/powerpoint/2010/main" val="2321080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12FEA9-C125-46FC-A559-06918025701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1BF8BDC-7586-47BF-A2DC-A197CA118E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a:extLst>
              <a:ext uri="{FF2B5EF4-FFF2-40B4-BE49-F238E27FC236}">
                <a16:creationId xmlns:a16="http://schemas.microsoft.com/office/drawing/2014/main" id="{E9D742B1-D51D-4689-A6CB-6808E6A05B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6A25FE6-C813-49BF-A961-6DB663758644}"/>
              </a:ext>
            </a:extLst>
          </p:cNvPr>
          <p:cNvSpPr>
            <a:spLocks noGrp="1"/>
          </p:cNvSpPr>
          <p:nvPr>
            <p:ph type="dt" sz="half" idx="10"/>
          </p:nvPr>
        </p:nvSpPr>
        <p:spPr/>
        <p:txBody>
          <a:bodyPr/>
          <a:lstStyle/>
          <a:p>
            <a:fld id="{B18DDF29-DA93-4C0B-8F4D-158D7C98FE56}" type="datetimeFigureOut">
              <a:rPr lang="it-IT" smtClean="0"/>
              <a:t>24/09/2023</a:t>
            </a:fld>
            <a:endParaRPr lang="it-IT" dirty="0"/>
          </a:p>
        </p:txBody>
      </p:sp>
      <p:sp>
        <p:nvSpPr>
          <p:cNvPr id="6" name="Segnaposto piè di pagina 5">
            <a:extLst>
              <a:ext uri="{FF2B5EF4-FFF2-40B4-BE49-F238E27FC236}">
                <a16:creationId xmlns:a16="http://schemas.microsoft.com/office/drawing/2014/main" id="{7DDAECFD-5699-41F8-B35C-3BF22A3E9C81}"/>
              </a:ext>
            </a:extLst>
          </p:cNvPr>
          <p:cNvSpPr>
            <a:spLocks noGrp="1"/>
          </p:cNvSpPr>
          <p:nvPr>
            <p:ph type="ftr" sz="quarter" idx="11"/>
          </p:nvPr>
        </p:nvSpPr>
        <p:spPr/>
        <p:txBody>
          <a:bodyPr/>
          <a:lstStyle/>
          <a:p>
            <a:endParaRPr lang="it-IT" dirty="0"/>
          </a:p>
        </p:txBody>
      </p:sp>
      <p:sp>
        <p:nvSpPr>
          <p:cNvPr id="7" name="Segnaposto numero diapositiva 6">
            <a:extLst>
              <a:ext uri="{FF2B5EF4-FFF2-40B4-BE49-F238E27FC236}">
                <a16:creationId xmlns:a16="http://schemas.microsoft.com/office/drawing/2014/main" id="{D0ED2262-6A02-4D13-B534-229470A079DD}"/>
              </a:ext>
            </a:extLst>
          </p:cNvPr>
          <p:cNvSpPr>
            <a:spLocks noGrp="1"/>
          </p:cNvSpPr>
          <p:nvPr>
            <p:ph type="sldNum" sz="quarter" idx="12"/>
          </p:nvPr>
        </p:nvSpPr>
        <p:spPr/>
        <p:txBody>
          <a:bodyPr/>
          <a:lstStyle/>
          <a:p>
            <a:fld id="{F9C80000-EAD2-428A-A6D6-CF9A61C32B2B}" type="slidenum">
              <a:rPr lang="it-IT" smtClean="0"/>
              <a:t>‹N›</a:t>
            </a:fld>
            <a:endParaRPr lang="it-IT" dirty="0"/>
          </a:p>
        </p:txBody>
      </p:sp>
    </p:spTree>
    <p:extLst>
      <p:ext uri="{BB962C8B-B14F-4D97-AF65-F5344CB8AC3E}">
        <p14:creationId xmlns:p14="http://schemas.microsoft.com/office/powerpoint/2010/main" val="3514058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55FA273-61AC-4DB5-9D75-33BCAE41E5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244BCB3-D5A9-4414-8415-AD3E74C8BF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FB37D17-164D-44A0-93A7-72B04BA421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8DDF29-DA93-4C0B-8F4D-158D7C98FE56}" type="datetimeFigureOut">
              <a:rPr lang="it-IT" smtClean="0"/>
              <a:t>24/09/2023</a:t>
            </a:fld>
            <a:endParaRPr lang="it-IT" dirty="0"/>
          </a:p>
        </p:txBody>
      </p:sp>
      <p:sp>
        <p:nvSpPr>
          <p:cNvPr id="5" name="Segnaposto piè di pagina 4">
            <a:extLst>
              <a:ext uri="{FF2B5EF4-FFF2-40B4-BE49-F238E27FC236}">
                <a16:creationId xmlns:a16="http://schemas.microsoft.com/office/drawing/2014/main" id="{C6D2A833-12A9-49DA-8465-BC73B13C9B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6" name="Segnaposto numero diapositiva 5">
            <a:extLst>
              <a:ext uri="{FF2B5EF4-FFF2-40B4-BE49-F238E27FC236}">
                <a16:creationId xmlns:a16="http://schemas.microsoft.com/office/drawing/2014/main" id="{BFEF67CA-C88C-4037-B954-11101F6EF1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80000-EAD2-428A-A6D6-CF9A61C32B2B}" type="slidenum">
              <a:rPr lang="it-IT" smtClean="0"/>
              <a:t>‹N›</a:t>
            </a:fld>
            <a:endParaRPr lang="it-IT" dirty="0"/>
          </a:p>
        </p:txBody>
      </p:sp>
    </p:spTree>
    <p:extLst>
      <p:ext uri="{BB962C8B-B14F-4D97-AF65-F5344CB8AC3E}">
        <p14:creationId xmlns:p14="http://schemas.microsoft.com/office/powerpoint/2010/main" val="312763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FE7D8B-DD50-46A9-8A65-960C2641FF12}"/>
              </a:ext>
            </a:extLst>
          </p:cNvPr>
          <p:cNvSpPr>
            <a:spLocks noGrp="1"/>
          </p:cNvSpPr>
          <p:nvPr>
            <p:ph type="title"/>
          </p:nvPr>
        </p:nvSpPr>
        <p:spPr/>
        <p:txBody>
          <a:bodyPr>
            <a:normAutofit/>
          </a:bodyPr>
          <a:lstStyle/>
          <a:p>
            <a:pPr algn="ctr"/>
            <a:r>
              <a:rPr lang="it-IT" sz="2400" b="1" dirty="0"/>
              <a:t>FRANCESCO FURINI </a:t>
            </a:r>
            <a:r>
              <a:rPr lang="it-IT" sz="2000" b="1" dirty="0"/>
              <a:t>(Firenze 1604-1646)</a:t>
            </a:r>
            <a:r>
              <a:rPr lang="it-IT" sz="2400" b="1" dirty="0"/>
              <a:t>:</a:t>
            </a:r>
            <a:r>
              <a:rPr lang="it-IT" sz="2400" b="1" i="1" dirty="0"/>
              <a:t> </a:t>
            </a:r>
            <a:br>
              <a:rPr lang="it-IT" sz="2400" b="1" i="1" dirty="0"/>
            </a:br>
            <a:r>
              <a:rPr lang="it-IT" sz="2400" b="1" i="1" dirty="0"/>
              <a:t>La Poesia e la pittura </a:t>
            </a:r>
            <a:r>
              <a:rPr lang="it-IT" sz="2000" b="1" i="1" dirty="0"/>
              <a:t>1626</a:t>
            </a:r>
            <a:r>
              <a:rPr lang="it-IT" sz="2400" b="1" i="1" dirty="0"/>
              <a:t> – </a:t>
            </a:r>
            <a:r>
              <a:rPr lang="it-IT" sz="2000" b="1" dirty="0"/>
              <a:t>Palazzo Pitti, Firenze</a:t>
            </a:r>
            <a:r>
              <a:rPr lang="it-IT" sz="2000" b="1" i="1" dirty="0"/>
              <a:t>.</a:t>
            </a:r>
            <a:r>
              <a:rPr lang="it-IT" sz="2400" b="1" i="1" dirty="0"/>
              <a:t> </a:t>
            </a:r>
            <a:r>
              <a:rPr lang="it-IT" sz="2400" b="1" dirty="0"/>
              <a:t>o</a:t>
            </a:r>
            <a:r>
              <a:rPr lang="it-IT" sz="2000" b="1" dirty="0"/>
              <a:t>lio su tela</a:t>
            </a:r>
            <a:r>
              <a:rPr lang="it-IT" sz="2400" b="1" i="1" dirty="0"/>
              <a:t>  </a:t>
            </a:r>
            <a:r>
              <a:rPr lang="it-IT" sz="2000" b="1" dirty="0"/>
              <a:t>cm 180 x 143</a:t>
            </a:r>
          </a:p>
        </p:txBody>
      </p:sp>
      <p:sp>
        <p:nvSpPr>
          <p:cNvPr id="3" name="Segnaposto contenuto 2">
            <a:extLst>
              <a:ext uri="{FF2B5EF4-FFF2-40B4-BE49-F238E27FC236}">
                <a16:creationId xmlns:a16="http://schemas.microsoft.com/office/drawing/2014/main" id="{1DEA368E-75A6-485F-8E6A-4847A42D2E3C}"/>
              </a:ext>
            </a:extLst>
          </p:cNvPr>
          <p:cNvSpPr>
            <a:spLocks noGrp="1"/>
          </p:cNvSpPr>
          <p:nvPr>
            <p:ph idx="1"/>
          </p:nvPr>
        </p:nvSpPr>
        <p:spPr/>
        <p:txBody>
          <a:bodyPr/>
          <a:lstStyle/>
          <a:p>
            <a:pPr marL="0" indent="0" algn="ctr">
              <a:buNone/>
            </a:pPr>
            <a:endParaRPr lang="it-IT" dirty="0"/>
          </a:p>
          <a:p>
            <a:pPr marL="0" indent="0">
              <a:buNone/>
            </a:pPr>
            <a:r>
              <a:rPr lang="it-IT" dirty="0"/>
              <a:t>                                                              </a:t>
            </a:r>
            <a:endParaRPr lang="it-IT" sz="1800" dirty="0"/>
          </a:p>
          <a:p>
            <a:pPr marL="0" indent="0">
              <a:buNone/>
            </a:pPr>
            <a:r>
              <a:rPr lang="it-IT" sz="2000" dirty="0"/>
              <a:t>«</a:t>
            </a:r>
            <a:r>
              <a:rPr lang="it-IT" sz="2000" i="1" dirty="0"/>
              <a:t>Ut </a:t>
            </a:r>
            <a:r>
              <a:rPr lang="la-Latn" sz="2000" i="1" dirty="0"/>
              <a:t>pictura poesis</a:t>
            </a:r>
            <a:r>
              <a:rPr lang="it-IT" sz="2000" dirty="0"/>
              <a:t>» </a:t>
            </a:r>
          </a:p>
          <a:p>
            <a:pPr marL="0" indent="0">
              <a:buNone/>
            </a:pPr>
            <a:r>
              <a:rPr lang="it-IT" sz="2000" dirty="0"/>
              <a:t>(</a:t>
            </a:r>
            <a:r>
              <a:rPr lang="it-IT" sz="1800" i="1" dirty="0"/>
              <a:t>Orazio, Ars Poetica 13 a.C.) </a:t>
            </a:r>
          </a:p>
          <a:p>
            <a:pPr marL="0" indent="0">
              <a:buNone/>
            </a:pPr>
            <a:endParaRPr lang="it-IT" sz="1800" i="1" dirty="0"/>
          </a:p>
          <a:p>
            <a:pPr marL="0" indent="0">
              <a:buNone/>
            </a:pPr>
            <a:r>
              <a:rPr lang="it-IT" sz="1800" b="1" dirty="0"/>
              <a:t>CONCORDI LUMINE MAIOR</a:t>
            </a:r>
            <a:endParaRPr lang="it-IT" sz="1800" dirty="0"/>
          </a:p>
          <a:p>
            <a:pPr marL="0" indent="0">
              <a:buNone/>
            </a:pPr>
            <a:endParaRPr lang="it-IT" sz="1800" i="1" dirty="0"/>
          </a:p>
        </p:txBody>
      </p:sp>
      <p:pic>
        <p:nvPicPr>
          <p:cNvPr id="1026" name="Picture 2" descr="http://4.bp.blogspot.com/-Zhj55MHVaf4/TxRjvu2zkwI/AAAAAAAABcU/5WeHheIaH0k/s1600/Francesco-Furini.jpg">
            <a:extLst>
              <a:ext uri="{FF2B5EF4-FFF2-40B4-BE49-F238E27FC236}">
                <a16:creationId xmlns:a16="http://schemas.microsoft.com/office/drawing/2014/main" id="{B6021283-8BCB-4C6A-A512-3D71A51946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0001" y="1413317"/>
            <a:ext cx="4051545" cy="5364000"/>
          </a:xfrm>
          <a:prstGeom prst="rect">
            <a:avLst/>
          </a:prstGeom>
          <a:noFill/>
          <a:effectLst>
            <a:glow rad="127000">
              <a:schemeClr val="accent3"/>
            </a:glow>
          </a:effectLst>
          <a:extLst>
            <a:ext uri="{909E8E84-426E-40DD-AFC4-6F175D3DCCD1}">
              <a14:hiddenFill xmlns:a14="http://schemas.microsoft.com/office/drawing/2010/main">
                <a:solidFill>
                  <a:srgbClr val="FFFFFF"/>
                </a:solidFill>
              </a14:hiddenFill>
            </a:ext>
          </a:extLst>
        </p:spPr>
      </p:pic>
      <p:pic>
        <p:nvPicPr>
          <p:cNvPr id="4" name="Picture 2" descr="Pittura e Poesia | Opere | Le Gallerie degli Uffizi">
            <a:extLst>
              <a:ext uri="{FF2B5EF4-FFF2-40B4-BE49-F238E27FC236}">
                <a16:creationId xmlns:a16="http://schemas.microsoft.com/office/drawing/2014/main" id="{53B2481B-DDA8-44B2-ADE1-FAE7BCE42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0888" y="2360963"/>
            <a:ext cx="3816000" cy="3816000"/>
          </a:xfrm>
          <a:prstGeom prst="rect">
            <a:avLst/>
          </a:prstGeom>
          <a:noFill/>
          <a:effectLst>
            <a:glow rad="127000">
              <a:schemeClr val="accent1">
                <a:lumMod val="60000"/>
                <a:lumOff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228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362F9C-BEB9-4DC5-94BA-3BED132AC5A4}"/>
              </a:ext>
            </a:extLst>
          </p:cNvPr>
          <p:cNvSpPr>
            <a:spLocks noGrp="1"/>
          </p:cNvSpPr>
          <p:nvPr>
            <p:ph type="title"/>
          </p:nvPr>
        </p:nvSpPr>
        <p:spPr/>
        <p:txBody>
          <a:bodyPr>
            <a:normAutofit/>
          </a:bodyPr>
          <a:lstStyle/>
          <a:p>
            <a:pPr algn="ctr"/>
            <a:r>
              <a:rPr lang="it-IT" sz="2800" b="1" dirty="0"/>
              <a:t>Carlo BRANCACCIO: </a:t>
            </a:r>
            <a:r>
              <a:rPr lang="it-IT" sz="2400" b="1" i="1" dirty="0"/>
              <a:t>Napoli via Toledo, impressione di pioggia, 1888</a:t>
            </a:r>
            <a:br>
              <a:rPr lang="it-IT" sz="2400" b="1" i="1" dirty="0"/>
            </a:br>
            <a:r>
              <a:rPr lang="it-IT" sz="2400" b="1" i="1" dirty="0"/>
              <a:t>olio su tela  cm 40 x 79,70 - Gallerie d’Italia, Napoli</a:t>
            </a:r>
            <a:endParaRPr lang="it-IT" sz="2800" b="1" dirty="0"/>
          </a:p>
        </p:txBody>
      </p:sp>
      <p:pic>
        <p:nvPicPr>
          <p:cNvPr id="1026" name="Picture 2">
            <a:extLst>
              <a:ext uri="{FF2B5EF4-FFF2-40B4-BE49-F238E27FC236}">
                <a16:creationId xmlns:a16="http://schemas.microsoft.com/office/drawing/2014/main" id="{FA015B9E-BCA3-4946-9598-569A0673514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35405" y="1600994"/>
            <a:ext cx="9531407" cy="5004000"/>
          </a:xfrm>
          <a:prstGeom prst="rect">
            <a:avLst/>
          </a:prstGeom>
          <a:noFill/>
          <a:effectLst>
            <a:glow rad="127000">
              <a:schemeClr val="accent4">
                <a:lumMod val="5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585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20CE13-1D03-416F-B765-1B30824A3FC7}"/>
              </a:ext>
            </a:extLst>
          </p:cNvPr>
          <p:cNvSpPr>
            <a:spLocks noGrp="1"/>
          </p:cNvSpPr>
          <p:nvPr>
            <p:ph type="title"/>
          </p:nvPr>
        </p:nvSpPr>
        <p:spPr>
          <a:xfrm>
            <a:off x="838200" y="365126"/>
            <a:ext cx="10515600" cy="667262"/>
          </a:xfrm>
        </p:spPr>
        <p:txBody>
          <a:bodyPr>
            <a:normAutofit/>
          </a:bodyPr>
          <a:lstStyle/>
          <a:p>
            <a:pPr algn="ctr"/>
            <a:r>
              <a:rPr lang="it-IT" sz="2800" b="1" dirty="0"/>
              <a:t>Napoli, via Roma già via Toledo: </a:t>
            </a:r>
            <a:r>
              <a:rPr lang="it-IT" sz="2400" b="1" i="1" dirty="0"/>
              <a:t> immagini fotografiche</a:t>
            </a:r>
          </a:p>
        </p:txBody>
      </p:sp>
      <p:pic>
        <p:nvPicPr>
          <p:cNvPr id="2050" name="Picture 2" descr="25946032">
            <a:extLst>
              <a:ext uri="{FF2B5EF4-FFF2-40B4-BE49-F238E27FC236}">
                <a16:creationId xmlns:a16="http://schemas.microsoft.com/office/drawing/2014/main" id="{4510C032-0218-4D84-9369-28096B93CAD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031" y="945000"/>
            <a:ext cx="6437340" cy="414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apoli: Via Toledo, storia del nome dato alla celebre arteria napoletana -  SNAV Magazine">
            <a:extLst>
              <a:ext uri="{FF2B5EF4-FFF2-40B4-BE49-F238E27FC236}">
                <a16:creationId xmlns:a16="http://schemas.microsoft.com/office/drawing/2014/main" id="{71C14413-1148-4150-A1EA-C604D98B9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6309" y="3429000"/>
            <a:ext cx="5999090" cy="331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747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2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99114D-8D9C-49F7-A76C-126D8ABA8C10}"/>
              </a:ext>
            </a:extLst>
          </p:cNvPr>
          <p:cNvSpPr>
            <a:spLocks noGrp="1"/>
          </p:cNvSpPr>
          <p:nvPr>
            <p:ph type="title"/>
          </p:nvPr>
        </p:nvSpPr>
        <p:spPr>
          <a:xfrm>
            <a:off x="747252" y="365125"/>
            <a:ext cx="10606548" cy="795081"/>
          </a:xfrm>
        </p:spPr>
        <p:txBody>
          <a:bodyPr>
            <a:normAutofit fontScale="90000"/>
          </a:bodyPr>
          <a:lstStyle/>
          <a:p>
            <a:pPr>
              <a:lnSpc>
                <a:spcPct val="100000"/>
              </a:lnSpc>
            </a:pPr>
            <a:r>
              <a:rPr lang="it-IT" sz="2800" b="1" dirty="0"/>
              <a:t>Pierre Auguste RENOIR:  </a:t>
            </a:r>
            <a:r>
              <a:rPr lang="it-IT" sz="2400" b="1" i="1" dirty="0"/>
              <a:t>Le Pont Neuf , 1872. National Gallery Washington </a:t>
            </a:r>
            <a:br>
              <a:rPr lang="it-IT" sz="2400" b="1" i="1" dirty="0"/>
            </a:br>
            <a:r>
              <a:rPr lang="it-IT" sz="2400" b="1" dirty="0"/>
              <a:t>olio su tela  cm</a:t>
            </a:r>
            <a:r>
              <a:rPr lang="it-IT" sz="2400" b="1" i="1" dirty="0"/>
              <a:t> 51,6 x 72,4</a:t>
            </a:r>
            <a:r>
              <a:rPr lang="it-IT" sz="2400" b="1" dirty="0"/>
              <a:t>; </a:t>
            </a:r>
            <a:r>
              <a:rPr lang="it-IT" sz="2400" b="1" i="1" dirty="0"/>
              <a:t>  </a:t>
            </a:r>
            <a:br>
              <a:rPr lang="it-IT" sz="2400" b="1" i="1" dirty="0"/>
            </a:br>
            <a:br>
              <a:rPr lang="it-IT" sz="2400" b="1" i="1" dirty="0"/>
            </a:br>
            <a:endParaRPr lang="it-IT" sz="2800" i="1" dirty="0">
              <a:latin typeface="+mn-lt"/>
            </a:endParaRPr>
          </a:p>
        </p:txBody>
      </p:sp>
      <p:pic>
        <p:nvPicPr>
          <p:cNvPr id="1026" name="Picture 2">
            <a:extLst>
              <a:ext uri="{FF2B5EF4-FFF2-40B4-BE49-F238E27FC236}">
                <a16:creationId xmlns:a16="http://schemas.microsoft.com/office/drawing/2014/main" id="{F9D2A6DD-F255-498E-B05B-CDF3DC3F534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93474" y="1037602"/>
            <a:ext cx="7049353" cy="5616000"/>
          </a:xfrm>
          <a:prstGeom prst="rect">
            <a:avLst/>
          </a:prstGeom>
          <a:noFill/>
          <a:effectLst>
            <a:glow rad="127000">
              <a:schemeClr val="accent1">
                <a:lumMod val="75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724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2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070B75-E5C7-4407-B41F-9E9019BF319A}"/>
              </a:ext>
            </a:extLst>
          </p:cNvPr>
          <p:cNvSpPr>
            <a:spLocks noGrp="1"/>
          </p:cNvSpPr>
          <p:nvPr>
            <p:ph type="title"/>
          </p:nvPr>
        </p:nvSpPr>
        <p:spPr/>
        <p:txBody>
          <a:bodyPr>
            <a:normAutofit/>
          </a:bodyPr>
          <a:lstStyle/>
          <a:p>
            <a:pPr algn="ctr"/>
            <a:r>
              <a:rPr lang="it-IT" sz="2800" b="1" dirty="0"/>
              <a:t>Pierre Auguste RENOIR:  </a:t>
            </a:r>
            <a:r>
              <a:rPr lang="it-IT" sz="2400" b="1" i="1" dirty="0"/>
              <a:t>Le Pont Neuf. Dettagli.</a:t>
            </a:r>
            <a:endParaRPr lang="it-IT" sz="2800" dirty="0"/>
          </a:p>
        </p:txBody>
      </p:sp>
      <p:pic>
        <p:nvPicPr>
          <p:cNvPr id="1026" name="Picture 2">
            <a:extLst>
              <a:ext uri="{FF2B5EF4-FFF2-40B4-BE49-F238E27FC236}">
                <a16:creationId xmlns:a16="http://schemas.microsoft.com/office/drawing/2014/main" id="{A48E5FD1-8306-475B-892E-F0DB5B38875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7569" y="1491442"/>
            <a:ext cx="6978660" cy="4644000"/>
          </a:xfrm>
          <a:prstGeom prst="rect">
            <a:avLst/>
          </a:prstGeom>
          <a:noFill/>
          <a:effectLst>
            <a:glow rad="127000">
              <a:schemeClr val="tx2">
                <a:lumMod val="75000"/>
              </a:schemeClr>
            </a:glow>
          </a:effectLst>
          <a:extLst>
            <a:ext uri="{909E8E84-426E-40DD-AFC4-6F175D3DCCD1}">
              <a14:hiddenFill xmlns:a14="http://schemas.microsoft.com/office/drawing/2010/main">
                <a:solidFill>
                  <a:srgbClr val="FFFFFF"/>
                </a:solidFill>
              </a14:hiddenFill>
            </a:ext>
          </a:extLst>
        </p:spPr>
      </p:pic>
      <p:pic>
        <p:nvPicPr>
          <p:cNvPr id="1028" name="Picture 4" descr="O'Brother!">
            <a:extLst>
              <a:ext uri="{FF2B5EF4-FFF2-40B4-BE49-F238E27FC236}">
                <a16:creationId xmlns:a16="http://schemas.microsoft.com/office/drawing/2014/main" id="{66CAE1F3-B6C1-4605-A667-B9C7C850D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1365" y="1743442"/>
            <a:ext cx="4930635" cy="4392000"/>
          </a:xfrm>
          <a:prstGeom prst="rect">
            <a:avLst/>
          </a:prstGeom>
          <a:noFill/>
          <a:effectLst>
            <a:glow rad="127000">
              <a:schemeClr val="bg2">
                <a:lumMod val="5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185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6B2B0D-901A-46FA-AABD-2ED97177778D}"/>
              </a:ext>
            </a:extLst>
          </p:cNvPr>
          <p:cNvSpPr>
            <a:spLocks noGrp="1"/>
          </p:cNvSpPr>
          <p:nvPr>
            <p:ph type="title"/>
          </p:nvPr>
        </p:nvSpPr>
        <p:spPr/>
        <p:txBody>
          <a:bodyPr>
            <a:normAutofit/>
          </a:bodyPr>
          <a:lstStyle/>
          <a:p>
            <a:pPr algn="ctr"/>
            <a:r>
              <a:rPr lang="it-IT" sz="2800" b="1" dirty="0">
                <a:latin typeface="+mn-lt"/>
              </a:rPr>
              <a:t>Parigi: Le Pont Neuf</a:t>
            </a:r>
            <a:r>
              <a:rPr lang="it-IT" sz="2400" b="1" dirty="0">
                <a:latin typeface="+mn-lt"/>
              </a:rPr>
              <a:t> (1607)</a:t>
            </a:r>
          </a:p>
        </p:txBody>
      </p:sp>
      <p:pic>
        <p:nvPicPr>
          <p:cNvPr id="1028" name="Picture 4" descr="1.800+ Pont Neuf Foto stock, immagini e fotografie royalty-free - iStock">
            <a:extLst>
              <a:ext uri="{FF2B5EF4-FFF2-40B4-BE49-F238E27FC236}">
                <a16:creationId xmlns:a16="http://schemas.microsoft.com/office/drawing/2014/main" id="{547F7D7B-0FBF-4610-A6D2-8BFFF57FB3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3970" y="2687515"/>
            <a:ext cx="6428587" cy="3600000"/>
          </a:xfrm>
          <a:prstGeom prst="rect">
            <a:avLst/>
          </a:prstGeom>
          <a:noFill/>
          <a:effectLst>
            <a:glow rad="127000">
              <a:schemeClr val="accent6">
                <a:lumMod val="75000"/>
              </a:schemeClr>
            </a:glow>
          </a:effectLst>
          <a:extLst>
            <a:ext uri="{909E8E84-426E-40DD-AFC4-6F175D3DCCD1}">
              <a14:hiddenFill xmlns:a14="http://schemas.microsoft.com/office/drawing/2010/main">
                <a:solidFill>
                  <a:srgbClr val="FFFFFF"/>
                </a:solidFill>
              </a14:hiddenFill>
            </a:ext>
          </a:extLst>
        </p:spPr>
      </p:pic>
      <p:pic>
        <p:nvPicPr>
          <p:cNvPr id="1030" name="Picture 6" descr="Immagini Stock - Ponte Di Pont Neuf Di Là Della Senna A Parigi, Francia..  Image 18204973.">
            <a:extLst>
              <a:ext uri="{FF2B5EF4-FFF2-40B4-BE49-F238E27FC236}">
                <a16:creationId xmlns:a16="http://schemas.microsoft.com/office/drawing/2014/main" id="{2B4C0195-011A-4035-9640-77C0734D1D0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575000"/>
            <a:ext cx="5572112" cy="3708000"/>
          </a:xfrm>
          <a:prstGeom prst="rect">
            <a:avLst/>
          </a:prstGeom>
          <a:noFill/>
          <a:effectLst>
            <a:glow rad="127000">
              <a:schemeClr val="bg2">
                <a:lumMod val="25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628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A0179D-FB1F-43F1-B25D-370598E915B5}"/>
              </a:ext>
            </a:extLst>
          </p:cNvPr>
          <p:cNvSpPr>
            <a:spLocks noGrp="1"/>
          </p:cNvSpPr>
          <p:nvPr>
            <p:ph type="title"/>
          </p:nvPr>
        </p:nvSpPr>
        <p:spPr/>
        <p:txBody>
          <a:bodyPr>
            <a:normAutofit/>
          </a:bodyPr>
          <a:lstStyle/>
          <a:p>
            <a:r>
              <a:rPr lang="it-IT" sz="2800" b="1" dirty="0"/>
              <a:t>Pierre Auguste RENOIR: </a:t>
            </a:r>
            <a:r>
              <a:rPr lang="it-IT" sz="2400" b="1" i="1" dirty="0"/>
              <a:t>La Grenouillère, 1869. National Museum Stoccolma </a:t>
            </a:r>
            <a:br>
              <a:rPr lang="it-IT" sz="2400" b="1" i="1" dirty="0"/>
            </a:br>
            <a:r>
              <a:rPr lang="it-IT" sz="2400" b="1" dirty="0"/>
              <a:t>olio su tela cm 66 x 81</a:t>
            </a:r>
            <a:r>
              <a:rPr lang="it-IT" sz="2800" b="1" dirty="0"/>
              <a:t> </a:t>
            </a:r>
            <a:endParaRPr lang="it-IT" sz="2800" dirty="0"/>
          </a:p>
        </p:txBody>
      </p:sp>
      <p:pic>
        <p:nvPicPr>
          <p:cNvPr id="4" name="Picture 2" descr="La Grenouillère - Renoir">
            <a:extLst>
              <a:ext uri="{FF2B5EF4-FFF2-40B4-BE49-F238E27FC236}">
                <a16:creationId xmlns:a16="http://schemas.microsoft.com/office/drawing/2014/main" id="{78353A3F-F207-42FE-B2A0-3DBCE9BB5F8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63490" y="1513708"/>
            <a:ext cx="6497918" cy="5220000"/>
          </a:xfrm>
          <a:prstGeom prst="rect">
            <a:avLst/>
          </a:prstGeom>
          <a:noFill/>
          <a:effectLst>
            <a:glow rad="127000">
              <a:schemeClr val="accent6">
                <a:lumMod val="5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103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348BA9-732C-4B2E-9B35-0E2490FAD2BF}"/>
              </a:ext>
            </a:extLst>
          </p:cNvPr>
          <p:cNvSpPr>
            <a:spLocks noGrp="1"/>
          </p:cNvSpPr>
          <p:nvPr>
            <p:ph type="title"/>
          </p:nvPr>
        </p:nvSpPr>
        <p:spPr/>
        <p:txBody>
          <a:bodyPr>
            <a:normAutofit/>
          </a:bodyPr>
          <a:lstStyle/>
          <a:p>
            <a:pPr algn="ctr"/>
            <a:r>
              <a:rPr lang="it-IT" sz="2800" b="1" dirty="0"/>
              <a:t>Il’ja Efimovič REPIN: </a:t>
            </a:r>
            <a:r>
              <a:rPr lang="it-IT" sz="2400" b="1" i="1" dirty="0"/>
              <a:t>Café à Paris, 1875 – Collezione privata</a:t>
            </a:r>
            <a:br>
              <a:rPr lang="it-IT" sz="2800" b="1" i="1" dirty="0"/>
            </a:br>
            <a:r>
              <a:rPr lang="it-IT" sz="2400" b="1" i="1" dirty="0"/>
              <a:t>olio su tela - cm 120,6 x 191,8</a:t>
            </a:r>
            <a:r>
              <a:rPr lang="it-IT" sz="2800" b="1" i="1" dirty="0"/>
              <a:t> </a:t>
            </a:r>
            <a:endParaRPr lang="it-IT" sz="2800" b="1" dirty="0"/>
          </a:p>
        </p:txBody>
      </p:sp>
      <p:pic>
        <p:nvPicPr>
          <p:cNvPr id="2050" name="Picture 2" descr="https://2.bp.blogspot.com/--Zqm-W_uplE/VxacmkjMofI/AAAAAAAAKlc/HkOHOSMYTd8MEIKguOMzXp4gO5zOvRzfQCLcB/s640/800px-Parisian_Cafe_by_Repin.jpg">
            <a:extLst>
              <a:ext uri="{FF2B5EF4-FFF2-40B4-BE49-F238E27FC236}">
                <a16:creationId xmlns:a16="http://schemas.microsoft.com/office/drawing/2014/main" id="{300104BD-F4C9-41B4-8DCB-10CE933CCF9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54342" y="1568153"/>
            <a:ext cx="8253118" cy="5184000"/>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124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7C3332-86B9-4E0D-A9CB-05564A612AF1}"/>
              </a:ext>
            </a:extLst>
          </p:cNvPr>
          <p:cNvSpPr>
            <a:spLocks noGrp="1"/>
          </p:cNvSpPr>
          <p:nvPr>
            <p:ph type="title"/>
          </p:nvPr>
        </p:nvSpPr>
        <p:spPr>
          <a:xfrm>
            <a:off x="332055" y="365125"/>
            <a:ext cx="11522026" cy="854075"/>
          </a:xfrm>
        </p:spPr>
        <p:txBody>
          <a:bodyPr>
            <a:normAutofit/>
          </a:bodyPr>
          <a:lstStyle/>
          <a:p>
            <a:pPr algn="ctr"/>
            <a:r>
              <a:rPr lang="it-IT" sz="2400" b="1" dirty="0">
                <a:latin typeface="+mn-lt"/>
              </a:rPr>
              <a:t>Henri GERVEX: </a:t>
            </a:r>
            <a:r>
              <a:rPr lang="fr-FR" sz="2400" b="1" i="1" dirty="0">
                <a:latin typeface="+mn-lt"/>
              </a:rPr>
              <a:t>Scène de café à Paris, 1877 – Detroit Institute of Arts</a:t>
            </a:r>
            <a:br>
              <a:rPr lang="fr-FR" sz="2400" b="1" i="1" dirty="0">
                <a:latin typeface="+mn-lt"/>
              </a:rPr>
            </a:br>
            <a:r>
              <a:rPr lang="fr-FR" sz="2400" b="1" i="1" dirty="0">
                <a:latin typeface="+mn-lt"/>
              </a:rPr>
              <a:t>cm 122 x 164,5;</a:t>
            </a:r>
            <a:r>
              <a:rPr lang="it-IT" sz="2400" b="1" i="1" dirty="0">
                <a:latin typeface="+mn-lt"/>
              </a:rPr>
              <a:t> olio</a:t>
            </a:r>
            <a:r>
              <a:rPr lang="fr-FR" sz="2400" b="1" i="1" dirty="0">
                <a:latin typeface="+mn-lt"/>
              </a:rPr>
              <a:t> su </a:t>
            </a:r>
            <a:r>
              <a:rPr lang="it-IT" sz="2400" b="1" i="1" dirty="0">
                <a:latin typeface="+mn-lt"/>
              </a:rPr>
              <a:t>tela</a:t>
            </a:r>
            <a:endParaRPr lang="it-IT" sz="2400" b="1" dirty="0">
              <a:latin typeface="+mn-lt"/>
            </a:endParaRPr>
          </a:p>
        </p:txBody>
      </p:sp>
      <p:pic>
        <p:nvPicPr>
          <p:cNvPr id="1028" name="Picture 4">
            <a:extLst>
              <a:ext uri="{FF2B5EF4-FFF2-40B4-BE49-F238E27FC236}">
                <a16:creationId xmlns:a16="http://schemas.microsoft.com/office/drawing/2014/main" id="{BFD1BA16-C2F7-4683-9031-982A19936EE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41409" y="1330230"/>
            <a:ext cx="7303318" cy="5328000"/>
          </a:xfrm>
          <a:prstGeom prst="rect">
            <a:avLst/>
          </a:prstGeom>
          <a:noFill/>
          <a:effectLst>
            <a:glow rad="127000">
              <a:schemeClr val="accent4">
                <a:lumMod val="5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119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CAF45D-70D9-49D6-B6A0-6C3961EF672B}"/>
              </a:ext>
            </a:extLst>
          </p:cNvPr>
          <p:cNvSpPr>
            <a:spLocks noGrp="1"/>
          </p:cNvSpPr>
          <p:nvPr>
            <p:ph type="title"/>
          </p:nvPr>
        </p:nvSpPr>
        <p:spPr/>
        <p:txBody>
          <a:bodyPr>
            <a:normAutofit/>
          </a:bodyPr>
          <a:lstStyle/>
          <a:p>
            <a:pPr algn="ctr"/>
            <a:r>
              <a:rPr lang="it-IT" sz="2800" b="1" dirty="0"/>
              <a:t>Édouard MANET</a:t>
            </a:r>
            <a:r>
              <a:rPr lang="it-IT" sz="2800" b="1" dirty="0">
                <a:latin typeface="+mn-lt"/>
              </a:rPr>
              <a:t>: </a:t>
            </a:r>
            <a:r>
              <a:rPr lang="it-IT" sz="2400" b="1" dirty="0">
                <a:latin typeface="+mn-lt"/>
              </a:rPr>
              <a:t>Un Bar aux Folies-Bergère</a:t>
            </a:r>
            <a:r>
              <a:rPr lang="it-IT" sz="2400" b="1" i="1" dirty="0">
                <a:latin typeface="+mn-lt"/>
              </a:rPr>
              <a:t>, 1881-82</a:t>
            </a:r>
            <a:br>
              <a:rPr lang="it-IT" sz="2400" b="1" i="1" dirty="0">
                <a:latin typeface="+mn-lt"/>
              </a:rPr>
            </a:br>
            <a:r>
              <a:rPr lang="it-IT" sz="2400" i="1" dirty="0">
                <a:latin typeface="+mn-lt"/>
              </a:rPr>
              <a:t>olio su tela cm 96 x 130 – Courtauld Gallery, Londra</a:t>
            </a:r>
            <a:endParaRPr lang="it-IT" sz="2400" dirty="0"/>
          </a:p>
        </p:txBody>
      </p:sp>
      <p:pic>
        <p:nvPicPr>
          <p:cNvPr id="1028" name="Picture 4" descr="Il bar delle Folies-Bergère - Wikipedia">
            <a:extLst>
              <a:ext uri="{FF2B5EF4-FFF2-40B4-BE49-F238E27FC236}">
                <a16:creationId xmlns:a16="http://schemas.microsoft.com/office/drawing/2014/main" id="{B7E1D565-F8CE-4C0F-B031-60CB3B7B4EC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84281" y="1591164"/>
            <a:ext cx="6894636" cy="5148000"/>
          </a:xfrm>
          <a:prstGeom prst="rect">
            <a:avLst/>
          </a:prstGeom>
          <a:noFill/>
          <a:effectLst>
            <a:glow rad="127000">
              <a:schemeClr val="bg2">
                <a:lumMod val="1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950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6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054" name="Picture 6" descr="Un bar alle Folies-Bergère, la disorientante vita moderna di Édouard Manet">
            <a:extLst>
              <a:ext uri="{FF2B5EF4-FFF2-40B4-BE49-F238E27FC236}">
                <a16:creationId xmlns:a16="http://schemas.microsoft.com/office/drawing/2014/main" id="{5CF4435B-204E-4338-8A92-40351290D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5259" y="3429000"/>
            <a:ext cx="5074237" cy="3420000"/>
          </a:xfrm>
          <a:prstGeom prst="rect">
            <a:avLst/>
          </a:prstGeom>
          <a:noFill/>
          <a:effectLst>
            <a:glow rad="127000">
              <a:schemeClr val="tx2">
                <a:lumMod val="50000"/>
              </a:schemeClr>
            </a:glow>
          </a:effectLst>
          <a:extLst>
            <a:ext uri="{909E8E84-426E-40DD-AFC4-6F175D3DCCD1}">
              <a14:hiddenFill xmlns:a14="http://schemas.microsoft.com/office/drawing/2010/main">
                <a:solidFill>
                  <a:srgbClr val="FFFFFF"/>
                </a:solidFill>
              </a14:hiddenFill>
            </a:ext>
          </a:extLst>
        </p:spPr>
      </p:pic>
      <p:pic>
        <p:nvPicPr>
          <p:cNvPr id="2056" name="Picture 8" descr="Riproduzione quadro Il bar delle Folies-Bergère - Edouard Manet - Quadri  famosi">
            <a:extLst>
              <a:ext uri="{FF2B5EF4-FFF2-40B4-BE49-F238E27FC236}">
                <a16:creationId xmlns:a16="http://schemas.microsoft.com/office/drawing/2014/main" id="{857D581A-014D-4E04-9DCB-7122DBB92D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874" y="3389871"/>
            <a:ext cx="4919675" cy="3420000"/>
          </a:xfrm>
          <a:prstGeom prst="rect">
            <a:avLst/>
          </a:prstGeom>
          <a:noFill/>
          <a:effectLst>
            <a:glow rad="127000">
              <a:schemeClr val="accent2">
                <a:lumMod val="75000"/>
              </a:schemeClr>
            </a:glow>
          </a:effectLst>
          <a:extLst>
            <a:ext uri="{909E8E84-426E-40DD-AFC4-6F175D3DCCD1}">
              <a14:hiddenFill xmlns:a14="http://schemas.microsoft.com/office/drawing/2010/main">
                <a:solidFill>
                  <a:srgbClr val="FFFFFF"/>
                </a:solidFill>
              </a14:hiddenFill>
            </a:ext>
          </a:extLst>
        </p:spPr>
      </p:pic>
      <p:pic>
        <p:nvPicPr>
          <p:cNvPr id="5" name="Picture 4" descr="Il bar alle Folies-Bergère di Manet: descrizione, analisi e curiosità">
            <a:extLst>
              <a:ext uri="{FF2B5EF4-FFF2-40B4-BE49-F238E27FC236}">
                <a16:creationId xmlns:a16="http://schemas.microsoft.com/office/drawing/2014/main" id="{8092B271-965E-4366-AAEB-C17445004C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0516" y="318129"/>
            <a:ext cx="5095500" cy="2844000"/>
          </a:xfrm>
          <a:prstGeom prst="rect">
            <a:avLst/>
          </a:prstGeom>
          <a:noFill/>
          <a:effectLst>
            <a:glow rad="127000">
              <a:schemeClr val="accent6">
                <a:lumMod val="75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097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0A6BA4-33B9-4EDF-BBDB-BFCDD3835867}"/>
              </a:ext>
            </a:extLst>
          </p:cNvPr>
          <p:cNvSpPr>
            <a:spLocks noGrp="1"/>
          </p:cNvSpPr>
          <p:nvPr>
            <p:ph type="title"/>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it-IT" sz="2800" b="1" dirty="0"/>
              <a:t>                                                 </a:t>
            </a:r>
            <a:r>
              <a:rPr lang="it-IT" sz="2400" b="1" dirty="0"/>
              <a:t>Claude MONET</a:t>
            </a:r>
            <a:r>
              <a:rPr lang="it-IT" sz="2800" b="1" dirty="0"/>
              <a:t> </a:t>
            </a:r>
            <a:br>
              <a:rPr lang="it-IT" sz="2800" b="1" dirty="0"/>
            </a:br>
            <a:r>
              <a:rPr lang="it-IT" sz="2400" b="1" i="1" dirty="0"/>
              <a:t>Boulevard des Capucines, 1873 – </a:t>
            </a:r>
            <a:r>
              <a:rPr lang="it-IT" sz="2400" b="1" dirty="0"/>
              <a:t>Museo Puškin, Mosca - </a:t>
            </a:r>
            <a:r>
              <a:rPr lang="it-IT" sz="2400" b="1" i="1" dirty="0"/>
              <a:t>olio su tela, cm 61 x 80  </a:t>
            </a:r>
            <a:br>
              <a:rPr lang="it-IT" sz="2400" b="1" i="1" dirty="0"/>
            </a:br>
            <a:r>
              <a:rPr lang="fr-FR" sz="2400" b="1" i="1" dirty="0"/>
              <a:t>Carnaval</a:t>
            </a:r>
            <a:r>
              <a:rPr lang="it-IT" sz="2400" b="1" i="1" dirty="0"/>
              <a:t> </a:t>
            </a:r>
            <a:r>
              <a:rPr lang="fr-FR" sz="2400" b="1" i="1" dirty="0"/>
              <a:t>au</a:t>
            </a:r>
            <a:r>
              <a:rPr lang="it-IT" sz="2400" b="1" i="1" dirty="0"/>
              <a:t> Boulevard des Capucines, 1873 – </a:t>
            </a:r>
            <a:r>
              <a:rPr lang="it-IT" sz="2400" b="1" dirty="0"/>
              <a:t>Museo Puškin – </a:t>
            </a:r>
            <a:r>
              <a:rPr lang="it-IT" sz="2400" b="1" i="1" dirty="0"/>
              <a:t>olio su tela, cm 61 x 80</a:t>
            </a:r>
            <a:endParaRPr lang="it-IT" sz="2800" b="1" i="1" dirty="0"/>
          </a:p>
        </p:txBody>
      </p:sp>
      <p:pic>
        <p:nvPicPr>
          <p:cNvPr id="1026" name="Picture 2" descr="Impressionismo. Claude Monet. Boulevard des Capucines a - Etsy Italia">
            <a:extLst>
              <a:ext uri="{FF2B5EF4-FFF2-40B4-BE49-F238E27FC236}">
                <a16:creationId xmlns:a16="http://schemas.microsoft.com/office/drawing/2014/main" id="{090316AF-0A02-4F31-A4B7-66BDA2467A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1708" y="1732153"/>
            <a:ext cx="6707926" cy="500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oulevard des Capucines Claude Monet dipinto ad olio dipinto - Etsy Italia">
            <a:extLst>
              <a:ext uri="{FF2B5EF4-FFF2-40B4-BE49-F238E27FC236}">
                <a16:creationId xmlns:a16="http://schemas.microsoft.com/office/drawing/2014/main" id="{8D6EB688-D6D0-4E25-8B8E-FFE75B2583A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24265" y="1642153"/>
            <a:ext cx="3980992" cy="52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336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113A43-C9CB-4B8B-A8BD-07064899F15E}"/>
              </a:ext>
            </a:extLst>
          </p:cNvPr>
          <p:cNvSpPr>
            <a:spLocks noGrp="1"/>
          </p:cNvSpPr>
          <p:nvPr>
            <p:ph type="title"/>
          </p:nvPr>
        </p:nvSpPr>
        <p:spPr>
          <a:gradFill>
            <a:gsLst>
              <a:gs pos="0">
                <a:schemeClr val="accent4">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it-IT" sz="2800" b="1" dirty="0">
                <a:latin typeface="+mn-lt"/>
              </a:rPr>
              <a:t>Henri GERVEX</a:t>
            </a:r>
            <a:r>
              <a:rPr lang="it-IT" sz="2400" b="1" dirty="0">
                <a:latin typeface="+mn-lt"/>
              </a:rPr>
              <a:t>: </a:t>
            </a:r>
            <a:r>
              <a:rPr lang="fr-FR" sz="2400" b="1" i="1" dirty="0">
                <a:latin typeface="+mn-lt"/>
              </a:rPr>
              <a:t>Cinq heures chez le couturier Paquin, 1906</a:t>
            </a:r>
            <a:r>
              <a:rPr lang="fr-FR" sz="4400" b="1" i="1" dirty="0">
                <a:latin typeface="+mn-lt"/>
              </a:rPr>
              <a:t> </a:t>
            </a:r>
            <a:br>
              <a:rPr lang="fr-FR" sz="4400" b="1" i="1" dirty="0">
                <a:latin typeface="+mn-lt"/>
              </a:rPr>
            </a:br>
            <a:r>
              <a:rPr lang="it-IT" sz="2400" b="1" i="1" dirty="0">
                <a:latin typeface="+mn-lt"/>
              </a:rPr>
              <a:t>olio su tela  cm 111,7 x 172, 7 – Collezione privata </a:t>
            </a:r>
            <a:endParaRPr lang="it-IT" sz="2400" dirty="0"/>
          </a:p>
        </p:txBody>
      </p:sp>
      <p:pic>
        <p:nvPicPr>
          <p:cNvPr id="2050" name="Picture 2">
            <a:extLst>
              <a:ext uri="{FF2B5EF4-FFF2-40B4-BE49-F238E27FC236}">
                <a16:creationId xmlns:a16="http://schemas.microsoft.com/office/drawing/2014/main" id="{EB17C6C9-D9D5-45A7-9379-5177DCD0576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6526" y="1690688"/>
            <a:ext cx="7638106" cy="4968000"/>
          </a:xfrm>
          <a:prstGeom prst="rect">
            <a:avLst/>
          </a:prstGeom>
          <a:noFill/>
          <a:effectLst>
            <a:glow rad="127000">
              <a:schemeClr val="accent3">
                <a:lumMod val="5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628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536FF9-5336-494E-9754-09683A4C61B1}"/>
              </a:ext>
            </a:extLst>
          </p:cNvPr>
          <p:cNvSpPr>
            <a:spLocks noGrp="1"/>
          </p:cNvSpPr>
          <p:nvPr>
            <p:ph type="title"/>
          </p:nvPr>
        </p:nvSpPr>
        <p:spPr/>
        <p:txBody>
          <a:bodyPr>
            <a:normAutofit/>
          </a:bodyPr>
          <a:lstStyle/>
          <a:p>
            <a:pPr algn="ctr"/>
            <a:r>
              <a:rPr lang="it-IT" sz="2800" b="1" dirty="0">
                <a:latin typeface="+mn-lt"/>
              </a:rPr>
              <a:t>Jean BÉRAUD: </a:t>
            </a:r>
            <a:r>
              <a:rPr lang="fr-FR" sz="2400" b="1" i="1" dirty="0">
                <a:latin typeface="+mn-lt"/>
              </a:rPr>
              <a:t>Devant</a:t>
            </a:r>
            <a:r>
              <a:rPr lang="it-IT" sz="2400" b="1" i="1" dirty="0">
                <a:latin typeface="+mn-lt"/>
              </a:rPr>
              <a:t>  la Maison Paquin, 1900 circa  </a:t>
            </a:r>
            <a:br>
              <a:rPr lang="it-IT" sz="2400" b="1" i="1" dirty="0">
                <a:latin typeface="+mn-lt"/>
              </a:rPr>
            </a:br>
            <a:r>
              <a:rPr lang="it-IT" sz="2400" b="1" i="1" dirty="0">
                <a:latin typeface="+mn-lt"/>
              </a:rPr>
              <a:t>Musée Carnavalet, Parigi - olio su tavola  cm 36,8 x 55</a:t>
            </a:r>
            <a:endParaRPr lang="it-IT" sz="2800" b="1" dirty="0">
              <a:latin typeface="+mn-lt"/>
            </a:endParaRPr>
          </a:p>
        </p:txBody>
      </p:sp>
      <p:pic>
        <p:nvPicPr>
          <p:cNvPr id="1032" name="Picture 8">
            <a:extLst>
              <a:ext uri="{FF2B5EF4-FFF2-40B4-BE49-F238E27FC236}">
                <a16:creationId xmlns:a16="http://schemas.microsoft.com/office/drawing/2014/main" id="{9BCFE3F0-1183-4989-842F-BC6371DF9D6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54939" y="1561734"/>
            <a:ext cx="8260863" cy="5292000"/>
          </a:xfrm>
          <a:prstGeom prst="rect">
            <a:avLst/>
          </a:prstGeom>
          <a:noFill/>
          <a:effectLst>
            <a:glow rad="127000">
              <a:schemeClr val="accent1">
                <a:lumMod val="75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110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559920-2A30-4D13-A990-1D0E8819B912}"/>
              </a:ext>
            </a:extLst>
          </p:cNvPr>
          <p:cNvSpPr>
            <a:spLocks noGrp="1"/>
          </p:cNvSpPr>
          <p:nvPr>
            <p:ph type="title"/>
          </p:nvPr>
        </p:nvSpPr>
        <p:spPr/>
        <p:txBody>
          <a:bodyPr>
            <a:normAutofit/>
          </a:bodyPr>
          <a:lstStyle/>
          <a:p>
            <a:pPr algn="ctr"/>
            <a:r>
              <a:rPr lang="it-IT" sz="2800" i="1" dirty="0">
                <a:latin typeface="+mn-lt"/>
              </a:rPr>
              <a:t>Pierre Auguste RENOIR: </a:t>
            </a:r>
            <a:r>
              <a:rPr lang="fr-FR" sz="2400" i="1" dirty="0">
                <a:latin typeface="+mn-lt"/>
              </a:rPr>
              <a:t>Bal</a:t>
            </a:r>
            <a:r>
              <a:rPr lang="it-IT" sz="2400" i="1" dirty="0">
                <a:latin typeface="+mn-lt"/>
              </a:rPr>
              <a:t> </a:t>
            </a:r>
            <a:r>
              <a:rPr lang="fr-FR" sz="2400" i="1" dirty="0">
                <a:latin typeface="+mn-lt"/>
              </a:rPr>
              <a:t>au</a:t>
            </a:r>
            <a:r>
              <a:rPr lang="it-IT" sz="2400" i="1" dirty="0">
                <a:latin typeface="+mn-lt"/>
              </a:rPr>
              <a:t> Moulin de la Galette, 1876</a:t>
            </a:r>
            <a:br>
              <a:rPr lang="it-IT" sz="2400" i="1" dirty="0">
                <a:latin typeface="+mn-lt"/>
              </a:rPr>
            </a:br>
            <a:r>
              <a:rPr lang="it-IT" sz="2400" i="1" dirty="0">
                <a:latin typeface="+mn-lt"/>
              </a:rPr>
              <a:t>olio su tela cm 131 x 175 – Musée d’Orsay, Parigi</a:t>
            </a:r>
            <a:r>
              <a:rPr lang="it-IT" sz="2800" i="1" dirty="0">
                <a:latin typeface="+mn-lt"/>
              </a:rPr>
              <a:t> </a:t>
            </a:r>
          </a:p>
        </p:txBody>
      </p:sp>
      <p:pic>
        <p:nvPicPr>
          <p:cNvPr id="4" name="Picture 2" descr="ibal du moulin de la galettei commonly known as dance at le moulin de la galette is an 1876 painting by french artist pierre auguste renoir it is housed at the musŽe dorsay in paris and is one of impressionisms most celebrated masterpieces the painting depicts a typical sunday afternoon at moulin de la galette in the district of montmartre in paris in the late 19th century, working class parisians would dress up and spend time there dancing, drinking, and eating galettes into the evening like other works of renoirs early maturity, ibal du moulin de la galettei is a typically impressionist snapshot of real life it shows a richness of form, a fluidity of brush stroke, and a flickering light from 1879 to 1894 the painting was in the collection of the french painter gustave caillebotte when he died it became the property of the french republic as payment for death duties from 1896 to 1929 the painting hung in the musŽe du luxembourg in paris from 1929 it hung in the musŽe du louvre until it was transferred to the musŽe dorsay in 1986 photo by pictures from historyuniversal images group via getty images">
            <a:extLst>
              <a:ext uri="{FF2B5EF4-FFF2-40B4-BE49-F238E27FC236}">
                <a16:creationId xmlns:a16="http://schemas.microsoft.com/office/drawing/2014/main" id="{F0C76FAF-A18E-4FC6-8177-09ABF3C8E24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7568" y="1583290"/>
            <a:ext cx="6823573" cy="5112000"/>
          </a:xfrm>
          <a:prstGeom prst="rect">
            <a:avLst/>
          </a:prstGeom>
          <a:noFill/>
          <a:effectLst>
            <a:glow rad="127000">
              <a:schemeClr val="accent4">
                <a:lumMod val="75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856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2238B8-5E17-4478-9D54-6D180D83D5D0}"/>
              </a:ext>
            </a:extLst>
          </p:cNvPr>
          <p:cNvSpPr>
            <a:spLocks noGrp="1"/>
          </p:cNvSpPr>
          <p:nvPr>
            <p:ph type="title"/>
          </p:nvPr>
        </p:nvSpPr>
        <p:spPr>
          <a:xfrm>
            <a:off x="838200" y="-6836"/>
            <a:ext cx="10515600" cy="1325563"/>
          </a:xfrm>
        </p:spPr>
        <p:txBody>
          <a:bodyPr>
            <a:normAutofit/>
          </a:bodyPr>
          <a:lstStyle/>
          <a:p>
            <a:pPr algn="ctr"/>
            <a:r>
              <a:rPr lang="it-IT" sz="2800" b="1" dirty="0"/>
              <a:t>Édouard MANET</a:t>
            </a:r>
            <a:r>
              <a:rPr lang="it-IT" sz="2800" b="1" dirty="0">
                <a:latin typeface="+mn-lt"/>
              </a:rPr>
              <a:t>: </a:t>
            </a:r>
            <a:r>
              <a:rPr lang="fr-FR" sz="2400" b="1" i="1" dirty="0">
                <a:latin typeface="+mn-lt"/>
              </a:rPr>
              <a:t>Musique</a:t>
            </a:r>
            <a:r>
              <a:rPr lang="it-IT" sz="2400" b="1" i="1" dirty="0">
                <a:latin typeface="+mn-lt"/>
              </a:rPr>
              <a:t> </a:t>
            </a:r>
            <a:r>
              <a:rPr lang="fr-FR" sz="2400" b="1" i="1" dirty="0">
                <a:latin typeface="+mn-lt"/>
              </a:rPr>
              <a:t>dans</a:t>
            </a:r>
            <a:r>
              <a:rPr lang="it-IT" sz="2400" b="1" i="1" dirty="0">
                <a:latin typeface="+mn-lt"/>
              </a:rPr>
              <a:t> </a:t>
            </a:r>
            <a:r>
              <a:rPr lang="fr-FR" sz="2400" b="1" i="1" dirty="0">
                <a:latin typeface="+mn-lt"/>
              </a:rPr>
              <a:t>les</a:t>
            </a:r>
            <a:r>
              <a:rPr lang="it-IT" sz="2400" b="1" i="1" dirty="0">
                <a:latin typeface="+mn-lt"/>
              </a:rPr>
              <a:t> </a:t>
            </a:r>
            <a:r>
              <a:rPr lang="fr-FR" sz="2400" b="1" i="1" dirty="0">
                <a:latin typeface="+mn-lt"/>
              </a:rPr>
              <a:t>jardins</a:t>
            </a:r>
            <a:r>
              <a:rPr lang="it-IT" sz="2400" b="1" i="1" dirty="0">
                <a:latin typeface="+mn-lt"/>
              </a:rPr>
              <a:t> des Tuileries, 1862</a:t>
            </a:r>
            <a:br>
              <a:rPr lang="it-IT" sz="2400" b="1" i="1" dirty="0">
                <a:latin typeface="+mn-lt"/>
              </a:rPr>
            </a:br>
            <a:r>
              <a:rPr lang="it-IT" sz="2400" i="1" dirty="0">
                <a:latin typeface="+mn-lt"/>
              </a:rPr>
              <a:t>olio su tela cm 76 x 118 – National Gallery, Londra</a:t>
            </a:r>
            <a:endParaRPr lang="it-IT" sz="2800" b="1" dirty="0">
              <a:latin typeface="+mn-lt"/>
            </a:endParaRPr>
          </a:p>
        </p:txBody>
      </p:sp>
      <p:sp>
        <p:nvSpPr>
          <p:cNvPr id="3" name="Segnaposto contenuto 2">
            <a:extLst>
              <a:ext uri="{FF2B5EF4-FFF2-40B4-BE49-F238E27FC236}">
                <a16:creationId xmlns:a16="http://schemas.microsoft.com/office/drawing/2014/main" id="{81D855EB-66D5-4D02-8988-C32E8ECB6383}"/>
              </a:ext>
            </a:extLst>
          </p:cNvPr>
          <p:cNvSpPr>
            <a:spLocks noGrp="1"/>
          </p:cNvSpPr>
          <p:nvPr>
            <p:ph idx="1"/>
          </p:nvPr>
        </p:nvSpPr>
        <p:spPr>
          <a:xfrm>
            <a:off x="-1230630" y="1270775"/>
            <a:ext cx="10515600" cy="5184000"/>
          </a:xfrm>
        </p:spPr>
        <p:txBody>
          <a:bodyPr>
            <a:normAutofit/>
          </a:bodyPr>
          <a:lstStyle/>
          <a:p>
            <a:endParaRPr lang="it-IT" dirty="0"/>
          </a:p>
          <a:p>
            <a:pPr marL="0" indent="0" algn="ctr">
              <a:buNone/>
            </a:pPr>
            <a:endParaRPr lang="it-IT" dirty="0"/>
          </a:p>
        </p:txBody>
      </p:sp>
      <p:pic>
        <p:nvPicPr>
          <p:cNvPr id="4" name="Picture 2" descr=" Musica alle Tuileries Manet analisi">
            <a:extLst>
              <a:ext uri="{FF2B5EF4-FFF2-40B4-BE49-F238E27FC236}">
                <a16:creationId xmlns:a16="http://schemas.microsoft.com/office/drawing/2014/main" id="{7458D38B-5F39-4A62-9611-F59729CB6F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175" y="1098000"/>
            <a:ext cx="9064000" cy="57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977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3AB10A-C9DB-4029-9E0D-E26B21915141}"/>
              </a:ext>
            </a:extLst>
          </p:cNvPr>
          <p:cNvSpPr>
            <a:spLocks noGrp="1"/>
          </p:cNvSpPr>
          <p:nvPr>
            <p:ph type="title"/>
          </p:nvPr>
        </p:nvSpPr>
        <p:spPr>
          <a:solidFill>
            <a:schemeClr val="bg1"/>
          </a:solidFill>
        </p:spPr>
        <p:txBody>
          <a:bodyPr>
            <a:normAutofit/>
          </a:bodyPr>
          <a:lstStyle/>
          <a:p>
            <a:pPr algn="ctr"/>
            <a:r>
              <a:rPr lang="it-IT" sz="2800" b="1" dirty="0"/>
              <a:t>Giuseppe DE NITTIS: </a:t>
            </a:r>
            <a:r>
              <a:rPr lang="it-IT" sz="2400" b="1" i="1" dirty="0">
                <a:latin typeface="+mn-lt"/>
              </a:rPr>
              <a:t>Le corse al Bois de Boulogne</a:t>
            </a:r>
            <a:r>
              <a:rPr lang="it-IT" sz="2400" b="1" dirty="0"/>
              <a:t>, </a:t>
            </a:r>
            <a:r>
              <a:rPr lang="it-IT" sz="2000" b="1" dirty="0"/>
              <a:t>1881</a:t>
            </a:r>
            <a:br>
              <a:rPr lang="it-IT" sz="2400" b="1" dirty="0"/>
            </a:br>
            <a:r>
              <a:rPr lang="it-IT" sz="2000" b="1" dirty="0">
                <a:latin typeface="+mn-lt"/>
              </a:rPr>
              <a:t>Trittico: </a:t>
            </a:r>
            <a:r>
              <a:rPr lang="it-IT" sz="2000" b="1" i="1" dirty="0">
                <a:latin typeface="+mn-lt"/>
              </a:rPr>
              <a:t>Sulla seggiola; Accanto alla stufa; Nella tribuna.</a:t>
            </a:r>
            <a:br>
              <a:rPr lang="it-IT" sz="2400" b="1" dirty="0"/>
            </a:br>
            <a:r>
              <a:rPr lang="it-IT" sz="2000" b="1" dirty="0"/>
              <a:t>pastello su tela  cm 200 x 395 – Galleria Nazionale d’Arte Moderna, Roma</a:t>
            </a:r>
          </a:p>
        </p:txBody>
      </p:sp>
      <p:pic>
        <p:nvPicPr>
          <p:cNvPr id="1026" name="Picture 2">
            <a:extLst>
              <a:ext uri="{FF2B5EF4-FFF2-40B4-BE49-F238E27FC236}">
                <a16:creationId xmlns:a16="http://schemas.microsoft.com/office/drawing/2014/main" id="{5FEBB4F7-65F4-4B96-8687-13BEED16DF7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9887" y="1926000"/>
            <a:ext cx="11291377" cy="49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5663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096130-A598-4F22-8D29-CF2C605E7648}"/>
              </a:ext>
            </a:extLst>
          </p:cNvPr>
          <p:cNvSpPr>
            <a:spLocks noGrp="1"/>
          </p:cNvSpPr>
          <p:nvPr>
            <p:ph type="title"/>
          </p:nvPr>
        </p:nvSpPr>
        <p:spPr>
          <a:xfrm>
            <a:off x="33184" y="320318"/>
            <a:ext cx="11290302" cy="1405553"/>
          </a:xfrm>
        </p:spPr>
        <p:txBody>
          <a:bodyPr>
            <a:normAutofit fontScale="90000"/>
          </a:bodyPr>
          <a:lstStyle/>
          <a:p>
            <a:pPr algn="ctr"/>
            <a:r>
              <a:rPr lang="it-IT" sz="2800" b="1" dirty="0">
                <a:latin typeface="+mn-lt"/>
              </a:rPr>
              <a:t>Georges SEURAT: </a:t>
            </a:r>
            <a:r>
              <a:rPr lang="it-IT" sz="2400" b="1" i="1" dirty="0">
                <a:latin typeface="+mn-lt"/>
              </a:rPr>
              <a:t>Le Chahut, 1889 -1890; Museo Kröller – Müller, Otterlo (Paesi Bassi) </a:t>
            </a:r>
            <a:br>
              <a:rPr lang="it-IT" sz="2400" b="1" i="1" dirty="0">
                <a:latin typeface="+mn-lt"/>
              </a:rPr>
            </a:br>
            <a:r>
              <a:rPr lang="it-IT" sz="2400" b="1" i="1" dirty="0">
                <a:latin typeface="+mn-lt"/>
              </a:rPr>
              <a:t>olio su tela cm 172 x 141; </a:t>
            </a:r>
            <a:br>
              <a:rPr lang="it-IT" sz="2400" b="1" i="1" dirty="0">
                <a:latin typeface="+mn-lt"/>
              </a:rPr>
            </a:br>
            <a:r>
              <a:rPr lang="it-IT" sz="2800" b="1" i="1" dirty="0">
                <a:latin typeface="+mn-lt"/>
              </a:rPr>
              <a:t>Henri De TOULOUSE LAUTREC</a:t>
            </a:r>
            <a:r>
              <a:rPr lang="it-IT" sz="2400" b="1" i="1" dirty="0">
                <a:latin typeface="+mn-lt"/>
              </a:rPr>
              <a:t>: La troupe de Mademoiselle Églantine 1896 MoMA New York</a:t>
            </a:r>
            <a:br>
              <a:rPr lang="it-IT" sz="2400" b="1" i="1" dirty="0">
                <a:latin typeface="+mn-lt"/>
              </a:rPr>
            </a:br>
            <a:r>
              <a:rPr lang="it-IT" sz="2400" b="1" i="1" dirty="0">
                <a:latin typeface="+mn-lt"/>
              </a:rPr>
              <a:t>litografia a pennello, spruzzo e matita su carta di cotone - cm 61,6 x 80</a:t>
            </a:r>
            <a:br>
              <a:rPr lang="it-IT" sz="2400" b="1" i="1" dirty="0">
                <a:latin typeface="+mn-lt"/>
              </a:rPr>
            </a:br>
            <a:endParaRPr lang="it-IT" sz="2800" b="1" dirty="0">
              <a:latin typeface="+mn-lt"/>
            </a:endParaRPr>
          </a:p>
        </p:txBody>
      </p:sp>
      <p:pic>
        <p:nvPicPr>
          <p:cNvPr id="1030" name="Picture 6" descr="WONDERFULITEMS LA Troupe DE Mademoiselle Eglantine Paris Cabaret CAN-CAN Dancers 1896 Toulouse Lautrec 12&amp;#34; X 16&amp;#34; Image Size Vintage Poster REPRO">
            <a:extLst>
              <a:ext uri="{FF2B5EF4-FFF2-40B4-BE49-F238E27FC236}">
                <a16:creationId xmlns:a16="http://schemas.microsoft.com/office/drawing/2014/main" id="{99941D04-886E-4AE4-966C-CC1EDB065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1342" y="1725871"/>
            <a:ext cx="7329331" cy="4896000"/>
          </a:xfrm>
          <a:prstGeom prst="rect">
            <a:avLst/>
          </a:prstGeom>
          <a:noFill/>
          <a:effectLst>
            <a:glow rad="127000">
              <a:schemeClr val="accent4">
                <a:lumMod val="50000"/>
              </a:schemeClr>
            </a:glow>
          </a:effectLst>
          <a:extLst>
            <a:ext uri="{909E8E84-426E-40DD-AFC4-6F175D3DCCD1}">
              <a14:hiddenFill xmlns:a14="http://schemas.microsoft.com/office/drawing/2010/main">
                <a:solidFill>
                  <a:srgbClr val="FFFFFF"/>
                </a:solidFill>
              </a14:hiddenFill>
            </a:ext>
          </a:extLst>
        </p:spPr>
      </p:pic>
      <p:pic>
        <p:nvPicPr>
          <p:cNvPr id="4" name="Picture 2" descr="Le Chahut. - Georges Seurat come stampa d\'arte o dipinto.">
            <a:extLst>
              <a:ext uri="{FF2B5EF4-FFF2-40B4-BE49-F238E27FC236}">
                <a16:creationId xmlns:a16="http://schemas.microsoft.com/office/drawing/2014/main" id="{EB9F5DA5-AE39-422F-B766-56511F1D809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7263" y="1553720"/>
            <a:ext cx="4290000" cy="5148000"/>
          </a:xfrm>
          <a:prstGeom prst="rect">
            <a:avLst/>
          </a:prstGeom>
          <a:noFill/>
          <a:effectLst>
            <a:glow rad="127000">
              <a:schemeClr val="accent2">
                <a:lumMod val="5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988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5DEAEF-B5EA-476E-A649-FB572F31AC90}"/>
              </a:ext>
            </a:extLst>
          </p:cNvPr>
          <p:cNvSpPr>
            <a:spLocks noGrp="1"/>
          </p:cNvSpPr>
          <p:nvPr>
            <p:ph type="title"/>
          </p:nvPr>
        </p:nvSpPr>
        <p:spPr/>
        <p:txBody>
          <a:bodyPr>
            <a:normAutofit/>
          </a:bodyPr>
          <a:lstStyle/>
          <a:p>
            <a:pPr algn="ctr"/>
            <a:r>
              <a:rPr lang="it-IT" sz="2800" b="1" i="1" dirty="0">
                <a:latin typeface="+mn-lt"/>
              </a:rPr>
              <a:t>Henri De TOULOUSE LAUTREC:</a:t>
            </a:r>
            <a:r>
              <a:rPr lang="fr-FR" sz="2400" b="1" i="1" dirty="0">
                <a:latin typeface="+mn-lt"/>
              </a:rPr>
              <a:t> Bal au</a:t>
            </a:r>
            <a:r>
              <a:rPr lang="it-IT" sz="2400" b="1" i="1" dirty="0">
                <a:latin typeface="+mn-lt"/>
              </a:rPr>
              <a:t> Moulin Rouge, 1890</a:t>
            </a:r>
            <a:br>
              <a:rPr lang="it-IT" sz="2400" b="1" i="1" dirty="0">
                <a:latin typeface="+mn-lt"/>
              </a:rPr>
            </a:br>
            <a:r>
              <a:rPr lang="it-IT" sz="2400" b="1" i="1" dirty="0">
                <a:latin typeface="+mn-lt"/>
              </a:rPr>
              <a:t>olio su tela  cm 115 x 150 – Museum of Arts, Philadelphia</a:t>
            </a:r>
            <a:endParaRPr lang="it-IT" sz="2400" dirty="0"/>
          </a:p>
        </p:txBody>
      </p:sp>
      <p:pic>
        <p:nvPicPr>
          <p:cNvPr id="1026" name="Picture 2" descr="Toulouse-Lautrec: l'aristocratico pittore dalla parte dei diseredati |  Barnebys Magazine">
            <a:extLst>
              <a:ext uri="{FF2B5EF4-FFF2-40B4-BE49-F238E27FC236}">
                <a16:creationId xmlns:a16="http://schemas.microsoft.com/office/drawing/2014/main" id="{EF74BE17-14E4-459F-9A06-38360EB56D2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95303" y="1538288"/>
            <a:ext cx="6741847" cy="5184000"/>
          </a:xfrm>
          <a:prstGeom prst="rect">
            <a:avLst/>
          </a:prstGeom>
          <a:noFill/>
          <a:effectLst>
            <a:glow rad="127000">
              <a:schemeClr val="accent6">
                <a:lumMod val="75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9852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97FBAB-68A9-4FF8-BC39-61E0EB8D0004}"/>
              </a:ext>
            </a:extLst>
          </p:cNvPr>
          <p:cNvSpPr>
            <a:spLocks noGrp="1"/>
          </p:cNvSpPr>
          <p:nvPr>
            <p:ph type="title"/>
          </p:nvPr>
        </p:nvSpPr>
        <p:spPr>
          <a:xfrm>
            <a:off x="937846" y="365125"/>
            <a:ext cx="10415954" cy="1325563"/>
          </a:xfrm>
          <a:gradFill>
            <a:gsLst>
              <a:gs pos="0">
                <a:schemeClr val="accent4">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r>
              <a:rPr lang="it-IT" sz="2800" b="1" dirty="0"/>
              <a:t>Pierre Auguste RENOIR: </a:t>
            </a:r>
            <a:r>
              <a:rPr lang="it-IT" sz="2400" b="1" i="1" dirty="0"/>
              <a:t>La </a:t>
            </a:r>
            <a:r>
              <a:rPr lang="fr-FR" sz="2400" b="1" i="1" dirty="0"/>
              <a:t>loge</a:t>
            </a:r>
            <a:r>
              <a:rPr lang="it-IT" sz="2400" b="1" i="1" dirty="0"/>
              <a:t>, 1874 – Courtauld  Gallery, Londra. olio su tela, cm 80 x 64 </a:t>
            </a:r>
            <a:br>
              <a:rPr lang="it-IT" sz="2400" b="1" i="1" dirty="0"/>
            </a:br>
            <a:r>
              <a:rPr lang="it-IT" sz="2800" b="1" dirty="0"/>
              <a:t>Eva GONZALÈS: </a:t>
            </a:r>
            <a:r>
              <a:rPr lang="it-IT" sz="2400" i="1" dirty="0">
                <a:latin typeface="+mn-lt"/>
              </a:rPr>
              <a:t>Une </a:t>
            </a:r>
            <a:r>
              <a:rPr lang="fr-MC" sz="2400" i="1" dirty="0">
                <a:latin typeface="+mn-lt"/>
              </a:rPr>
              <a:t>loge</a:t>
            </a:r>
            <a:r>
              <a:rPr lang="it-IT" sz="2400" i="1" dirty="0">
                <a:latin typeface="+mn-lt"/>
              </a:rPr>
              <a:t> aux </a:t>
            </a:r>
            <a:r>
              <a:rPr lang="fr-LU" sz="2400" i="1" dirty="0">
                <a:latin typeface="+mn-lt"/>
              </a:rPr>
              <a:t>Italiens</a:t>
            </a:r>
            <a:r>
              <a:rPr lang="it-IT" sz="2400" i="1" dirty="0">
                <a:latin typeface="+mn-lt"/>
              </a:rPr>
              <a:t>, 1874 – Musée d’Orsay, Parigi</a:t>
            </a:r>
            <a:br>
              <a:rPr lang="it-IT" sz="2400" i="1" dirty="0">
                <a:latin typeface="+mn-lt"/>
              </a:rPr>
            </a:br>
            <a:r>
              <a:rPr lang="it-IT" sz="2400" i="1" dirty="0">
                <a:latin typeface="+mn-lt"/>
              </a:rPr>
              <a:t>olio su tela,  cm 98 x 130</a:t>
            </a:r>
            <a:endParaRPr lang="it-IT" sz="2800" dirty="0"/>
          </a:p>
        </p:txBody>
      </p:sp>
      <p:pic>
        <p:nvPicPr>
          <p:cNvPr id="1026" name="Picture 2">
            <a:extLst>
              <a:ext uri="{FF2B5EF4-FFF2-40B4-BE49-F238E27FC236}">
                <a16:creationId xmlns:a16="http://schemas.microsoft.com/office/drawing/2014/main" id="{D5D52F1A-0F40-4CF2-8112-43E3E128895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37846" y="1962000"/>
            <a:ext cx="3916800" cy="489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 palco al Théâtre des Italiens di Eva Gonzalès">
            <a:extLst>
              <a:ext uri="{FF2B5EF4-FFF2-40B4-BE49-F238E27FC236}">
                <a16:creationId xmlns:a16="http://schemas.microsoft.com/office/drawing/2014/main" id="{2BAEE7AB-FB8A-4C71-9B64-44BC858B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7027" y="1933575"/>
            <a:ext cx="6591300" cy="492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819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798E2C-33E8-4264-8071-46D5AFCC3E56}"/>
              </a:ext>
            </a:extLst>
          </p:cNvPr>
          <p:cNvSpPr>
            <a:spLocks noGrp="1"/>
          </p:cNvSpPr>
          <p:nvPr>
            <p:ph type="title"/>
          </p:nvPr>
        </p:nvSpPr>
        <p:spPr/>
        <p:txBody>
          <a:bodyPr>
            <a:normAutofit/>
          </a:bodyPr>
          <a:lstStyle/>
          <a:p>
            <a:pPr algn="ctr"/>
            <a:r>
              <a:rPr lang="it-IT" sz="2800" b="1" dirty="0"/>
              <a:t>Edgar Degas: </a:t>
            </a:r>
            <a:r>
              <a:rPr lang="fr-FR" sz="2400" b="1" i="1" dirty="0"/>
              <a:t>L’absinthe</a:t>
            </a:r>
            <a:r>
              <a:rPr lang="it-IT" sz="2800" b="1" i="1" dirty="0"/>
              <a:t>, </a:t>
            </a:r>
            <a:r>
              <a:rPr lang="it-IT" sz="2400" b="1" i="1" dirty="0"/>
              <a:t>1876</a:t>
            </a:r>
            <a:br>
              <a:rPr lang="it-IT" sz="2800" b="1" i="1" dirty="0"/>
            </a:br>
            <a:r>
              <a:rPr lang="it-IT" sz="2400" b="1" i="1" dirty="0"/>
              <a:t>olio su tela cm 92 x 68 . Musée d’Orsay, Parigi</a:t>
            </a:r>
            <a:endParaRPr lang="it-IT" sz="2800" b="1" dirty="0"/>
          </a:p>
        </p:txBody>
      </p:sp>
      <p:pic>
        <p:nvPicPr>
          <p:cNvPr id="3074" name="Picture 2" descr="L'assenzio - Wikipedia">
            <a:extLst>
              <a:ext uri="{FF2B5EF4-FFF2-40B4-BE49-F238E27FC236}">
                <a16:creationId xmlns:a16="http://schemas.microsoft.com/office/drawing/2014/main" id="{5627DEA6-2559-4D31-B5BF-75EA70D4E1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0537" y="1411963"/>
            <a:ext cx="3888000" cy="5333055"/>
          </a:xfrm>
          <a:prstGeom prst="rect">
            <a:avLst/>
          </a:prstGeom>
          <a:noFill/>
          <a:effectLst>
            <a:glow rad="139700">
              <a:schemeClr val="bg2">
                <a:lumMod val="10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descr="L'Assenzio di Edgar Degas: Analisi e Descrizione">
            <a:extLst>
              <a:ext uri="{FF2B5EF4-FFF2-40B4-BE49-F238E27FC236}">
                <a16:creationId xmlns:a16="http://schemas.microsoft.com/office/drawing/2014/main" id="{1965DA63-D6C1-4A90-BB57-7EEE21ED67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8458" y="1486490"/>
            <a:ext cx="5167710" cy="2592000"/>
          </a:xfrm>
          <a:prstGeom prst="rect">
            <a:avLst/>
          </a:prstGeom>
          <a:noFill/>
          <a:effectLst>
            <a:glow rad="127000">
              <a:schemeClr val="bg2">
                <a:lumMod val="10000"/>
              </a:schemeClr>
            </a:glow>
          </a:effectLst>
          <a:extLst>
            <a:ext uri="{909E8E84-426E-40DD-AFC4-6F175D3DCCD1}">
              <a14:hiddenFill xmlns:a14="http://schemas.microsoft.com/office/drawing/2010/main">
                <a:solidFill>
                  <a:srgbClr val="FFFFFF"/>
                </a:solidFill>
              </a14:hiddenFill>
            </a:ext>
          </a:extLst>
        </p:spPr>
      </p:pic>
      <p:pic>
        <p:nvPicPr>
          <p:cNvPr id="1030" name="Picture 6" descr="Degas: L'assenzio e i temi sociali - Arte Svelata">
            <a:extLst>
              <a:ext uri="{FF2B5EF4-FFF2-40B4-BE49-F238E27FC236}">
                <a16:creationId xmlns:a16="http://schemas.microsoft.com/office/drawing/2014/main" id="{135BF260-B43D-498A-9A5B-DDE1EC1A28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5347" y="4549018"/>
            <a:ext cx="3372864" cy="2196000"/>
          </a:xfrm>
          <a:prstGeom prst="rect">
            <a:avLst/>
          </a:prstGeom>
          <a:noFill/>
          <a:effectLst>
            <a:glow rad="127000">
              <a:schemeClr val="bg2">
                <a:lumMod val="1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7489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842DBA-9420-4322-B82F-BD2E35A6438E}"/>
              </a:ext>
            </a:extLst>
          </p:cNvPr>
          <p:cNvSpPr>
            <a:spLocks noGrp="1"/>
          </p:cNvSpPr>
          <p:nvPr>
            <p:ph type="title"/>
          </p:nvPr>
        </p:nvSpPr>
        <p:spPr>
          <a:xfrm>
            <a:off x="806245" y="365126"/>
            <a:ext cx="10547555" cy="1178540"/>
          </a:xfrm>
        </p:spPr>
        <p:txBody>
          <a:bodyPr>
            <a:normAutofit/>
          </a:bodyPr>
          <a:lstStyle/>
          <a:p>
            <a:pPr algn="ctr"/>
            <a:r>
              <a:rPr lang="it-IT" sz="2800" b="1" dirty="0">
                <a:latin typeface="+mn-lt"/>
              </a:rPr>
              <a:t>Jean BÉRAUD: </a:t>
            </a:r>
            <a:r>
              <a:rPr lang="fr-FR" sz="2400" b="1" i="1" dirty="0">
                <a:latin typeface="+mn-lt"/>
              </a:rPr>
              <a:t>Buveurs</a:t>
            </a:r>
            <a:r>
              <a:rPr lang="it-IT" sz="2400" b="1" i="1" dirty="0">
                <a:latin typeface="+mn-lt"/>
              </a:rPr>
              <a:t> </a:t>
            </a:r>
            <a:r>
              <a:rPr lang="fr-FR" sz="2400" b="1" i="1" dirty="0">
                <a:latin typeface="+mn-lt"/>
              </a:rPr>
              <a:t>d’absinthe</a:t>
            </a:r>
            <a:r>
              <a:rPr lang="it-IT" sz="2400" b="1" i="1" dirty="0">
                <a:latin typeface="+mn-lt"/>
              </a:rPr>
              <a:t>, 1906 e 1908</a:t>
            </a:r>
            <a:br>
              <a:rPr lang="it-IT" sz="2400" b="1" i="1" dirty="0">
                <a:latin typeface="+mn-lt"/>
              </a:rPr>
            </a:br>
            <a:r>
              <a:rPr lang="it-IT" sz="2400" b="1" i="1" dirty="0">
                <a:latin typeface="+mn-lt"/>
              </a:rPr>
              <a:t>oli su tela</a:t>
            </a:r>
            <a:endParaRPr lang="it-IT" sz="2800" b="1" dirty="0">
              <a:latin typeface="+mn-lt"/>
            </a:endParaRPr>
          </a:p>
        </p:txBody>
      </p:sp>
      <p:pic>
        <p:nvPicPr>
          <p:cNvPr id="1030" name="Picture 6" descr="ASSENZIO ARTE POETICA» - Inchiostronero">
            <a:extLst>
              <a:ext uri="{FF2B5EF4-FFF2-40B4-BE49-F238E27FC236}">
                <a16:creationId xmlns:a16="http://schemas.microsoft.com/office/drawing/2014/main" id="{89024230-9D5C-4C87-A065-C56F1AB2748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235" y="1801216"/>
            <a:ext cx="6419748" cy="4896000"/>
          </a:xfrm>
          <a:prstGeom prst="rect">
            <a:avLst/>
          </a:prstGeom>
          <a:noFill/>
          <a:effectLst>
            <a:glow rad="127000">
              <a:schemeClr val="accent3">
                <a:lumMod val="50000"/>
              </a:schemeClr>
            </a:glow>
          </a:effectLst>
          <a:extLst>
            <a:ext uri="{909E8E84-426E-40DD-AFC4-6F175D3DCCD1}">
              <a14:hiddenFill xmlns:a14="http://schemas.microsoft.com/office/drawing/2010/main">
                <a:solidFill>
                  <a:srgbClr val="FFFFFF"/>
                </a:solidFill>
              </a14:hiddenFill>
            </a:ext>
          </a:extLst>
        </p:spPr>
      </p:pic>
      <p:pic>
        <p:nvPicPr>
          <p:cNvPr id="1032" name="Picture 8" descr="I 1000 quadri più belli di tutti i tempi - 📜Titolo: I bevitori 👨‍🎨  Autore: Jean Beraud 🕰 Anno: 1908 🏛 Ubicazione: Collezione privata . . Jean  Beraud fu uno dei maggiori">
            <a:extLst>
              <a:ext uri="{FF2B5EF4-FFF2-40B4-BE49-F238E27FC236}">
                <a16:creationId xmlns:a16="http://schemas.microsoft.com/office/drawing/2014/main" id="{39F5D11F-AC95-4D66-86E9-96A2084BD3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800" y="1392531"/>
            <a:ext cx="4248000" cy="5304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917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591B70-9812-4080-B518-6724ED021DCE}"/>
              </a:ext>
            </a:extLst>
          </p:cNvPr>
          <p:cNvSpPr>
            <a:spLocks noGrp="1"/>
          </p:cNvSpPr>
          <p:nvPr>
            <p:ph type="title"/>
          </p:nvPr>
        </p:nvSpPr>
        <p:spPr/>
        <p:txBody>
          <a:bodyPr>
            <a:normAutofit/>
          </a:bodyPr>
          <a:lstStyle/>
          <a:p>
            <a:pPr algn="ctr"/>
            <a:r>
              <a:rPr lang="it-IT" sz="2800" b="1" dirty="0">
                <a:latin typeface="+mn-lt"/>
              </a:rPr>
              <a:t>Boulevard des Capucines: </a:t>
            </a:r>
            <a:r>
              <a:rPr lang="it-IT" sz="2800" b="1" i="1" dirty="0">
                <a:latin typeface="+mn-lt"/>
              </a:rPr>
              <a:t>cartolina postale</a:t>
            </a:r>
            <a:endParaRPr lang="it-IT" sz="2800" b="1" dirty="0">
              <a:latin typeface="+mn-lt"/>
            </a:endParaRPr>
          </a:p>
        </p:txBody>
      </p:sp>
      <p:pic>
        <p:nvPicPr>
          <p:cNvPr id="2050" name="Picture 2">
            <a:extLst>
              <a:ext uri="{FF2B5EF4-FFF2-40B4-BE49-F238E27FC236}">
                <a16:creationId xmlns:a16="http://schemas.microsoft.com/office/drawing/2014/main" id="{7BC8B88E-5F66-4848-9AA0-10C79F917F7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18770" y="1488875"/>
            <a:ext cx="8048672" cy="5292000"/>
          </a:xfrm>
          <a:prstGeom prst="rect">
            <a:avLst/>
          </a:prstGeom>
          <a:noFill/>
          <a:effectLst>
            <a:glow rad="127000">
              <a:schemeClr val="tx2">
                <a:lumMod val="5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616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A338CB-3098-431E-BF12-7094E926BA6F}"/>
              </a:ext>
            </a:extLst>
          </p:cNvPr>
          <p:cNvSpPr>
            <a:spLocks noGrp="1"/>
          </p:cNvSpPr>
          <p:nvPr>
            <p:ph type="title"/>
          </p:nvPr>
        </p:nvSpPr>
        <p:spPr>
          <a:xfrm>
            <a:off x="838200" y="451312"/>
            <a:ext cx="10515600" cy="1325563"/>
          </a:xfrm>
        </p:spPr>
        <p:txBody>
          <a:bodyPr>
            <a:normAutofit fontScale="90000"/>
          </a:bodyPr>
          <a:lstStyle/>
          <a:p>
            <a:r>
              <a:rPr lang="it-IT" sz="2800" b="1" dirty="0"/>
              <a:t>Henri De TOULOUSE LAUTREC: </a:t>
            </a:r>
            <a:r>
              <a:rPr lang="it-IT" sz="2400" b="1" i="1" dirty="0"/>
              <a:t>Á la Mie</a:t>
            </a:r>
            <a:r>
              <a:rPr lang="it-IT" sz="2400" b="1" dirty="0"/>
              <a:t> 1891 – Museum of Fine Arts, Boston</a:t>
            </a:r>
            <a:br>
              <a:rPr lang="it-IT" sz="2400" b="1" dirty="0"/>
            </a:br>
            <a:r>
              <a:rPr lang="it-IT" sz="2400" b="1" i="1" dirty="0"/>
              <a:t>olio su cartone, cm 53,5 x 68</a:t>
            </a:r>
            <a:r>
              <a:rPr lang="it-IT" sz="2400" b="1" dirty="0"/>
              <a:t>   e   </a:t>
            </a:r>
            <a:r>
              <a:rPr lang="it-IT" sz="2400" b="1" i="1" dirty="0"/>
              <a:t>Fotografia utilizzata dal pittore per la realizzazione del dipinto </a:t>
            </a:r>
            <a:br>
              <a:rPr lang="it-IT" sz="2400" b="1" dirty="0"/>
            </a:br>
            <a:endParaRPr lang="it-IT" sz="2800" b="1" dirty="0"/>
          </a:p>
        </p:txBody>
      </p:sp>
      <p:pic>
        <p:nvPicPr>
          <p:cNvPr id="3" name="Picture 2" descr="Fotografia del 1891 ca, riprodotta su &quot;L'Amour de l'Art&quot;, n.4, aprile 1931, utilizzata da Lautrec come soggetto del dipinto">
            <a:extLst>
              <a:ext uri="{FF2B5EF4-FFF2-40B4-BE49-F238E27FC236}">
                <a16:creationId xmlns:a16="http://schemas.microsoft.com/office/drawing/2014/main" id="{29744033-12F5-4B6E-A85B-E7965E406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9684" y="1553782"/>
            <a:ext cx="3241763" cy="5004000"/>
          </a:xfrm>
          <a:prstGeom prst="rect">
            <a:avLst/>
          </a:prstGeom>
          <a:noFill/>
          <a:effectLst>
            <a:glow rad="101600">
              <a:schemeClr val="tx1">
                <a:lumMod val="95000"/>
                <a:lumOff val="5000"/>
                <a:alpha val="40000"/>
              </a:schemeClr>
            </a:glow>
          </a:effectLst>
          <a:extLst>
            <a:ext uri="{909E8E84-426E-40DD-AFC4-6F175D3DCCD1}">
              <a14:hiddenFill xmlns:a14="http://schemas.microsoft.com/office/drawing/2010/main">
                <a:solidFill>
                  <a:srgbClr val="FFFFFF"/>
                </a:solidFill>
              </a14:hiddenFill>
            </a:ext>
          </a:extLst>
        </p:spPr>
      </p:pic>
      <p:pic>
        <p:nvPicPr>
          <p:cNvPr id="6" name="Picture 2" descr="Moulin Rouge">
            <a:extLst>
              <a:ext uri="{FF2B5EF4-FFF2-40B4-BE49-F238E27FC236}">
                <a16:creationId xmlns:a16="http://schemas.microsoft.com/office/drawing/2014/main" id="{3F683238-43F8-4214-B310-E6DFA1777B9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1354" y="1517782"/>
            <a:ext cx="6466684" cy="5076000"/>
          </a:xfrm>
          <a:prstGeom prst="rect">
            <a:avLst/>
          </a:prstGeom>
          <a:noFill/>
          <a:effectLst>
            <a:glow rad="127000">
              <a:schemeClr val="accent2">
                <a:lumMod val="75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971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9346A5-227B-4780-8197-BA423998DDE1}"/>
              </a:ext>
            </a:extLst>
          </p:cNvPr>
          <p:cNvSpPr>
            <a:spLocks noGrp="1"/>
          </p:cNvSpPr>
          <p:nvPr>
            <p:ph type="title"/>
          </p:nvPr>
        </p:nvSpPr>
        <p:spPr/>
        <p:txBody>
          <a:bodyPr>
            <a:normAutofit/>
          </a:bodyPr>
          <a:lstStyle/>
          <a:p>
            <a:pPr algn="ctr"/>
            <a:r>
              <a:rPr lang="it-IT" sz="2800" b="1" dirty="0"/>
              <a:t>Henri De TOULOUSE LAUTREC: </a:t>
            </a:r>
            <a:r>
              <a:rPr lang="it-IT" sz="2400" b="1" i="1" dirty="0"/>
              <a:t>La </a:t>
            </a:r>
            <a:r>
              <a:rPr lang="fr-FR" sz="2400" b="1" i="1" dirty="0"/>
              <a:t>buveuse</a:t>
            </a:r>
            <a:r>
              <a:rPr lang="it-IT" sz="2400" b="1" i="1" dirty="0"/>
              <a:t> (Postumi di una sbornia)1889 </a:t>
            </a:r>
            <a:br>
              <a:rPr lang="it-IT" sz="2400" b="1" i="1" dirty="0"/>
            </a:br>
            <a:r>
              <a:rPr lang="it-IT" sz="2400" b="1" i="1" dirty="0"/>
              <a:t>olio su tela  cm 47 x 56 - Harvard Art Museums </a:t>
            </a:r>
            <a:endParaRPr lang="it-IT" sz="2800" dirty="0"/>
          </a:p>
        </p:txBody>
      </p:sp>
      <p:pic>
        <p:nvPicPr>
          <p:cNvPr id="4" name="Picture 2" descr="Riproduzioni D'arte | Postumi della sbornia aka il bevitore di Henri De Toulouse  Lautrec (1864-1901, France) | WahooArt.com">
            <a:extLst>
              <a:ext uri="{FF2B5EF4-FFF2-40B4-BE49-F238E27FC236}">
                <a16:creationId xmlns:a16="http://schemas.microsoft.com/office/drawing/2014/main" id="{2B529F2E-AD40-47AF-BA11-26FDE46313F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58803" y="1598924"/>
            <a:ext cx="6079846" cy="5112000"/>
          </a:xfrm>
          <a:prstGeom prst="rect">
            <a:avLst/>
          </a:prstGeom>
          <a:noFill/>
          <a:effectLst>
            <a:glow rad="127000">
              <a:schemeClr val="accent4">
                <a:lumMod val="5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997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5E60FF-65F5-4F6B-8AAB-36C63498E528}"/>
              </a:ext>
            </a:extLst>
          </p:cNvPr>
          <p:cNvSpPr>
            <a:spLocks noGrp="1"/>
          </p:cNvSpPr>
          <p:nvPr>
            <p:ph type="title"/>
          </p:nvPr>
        </p:nvSpPr>
        <p:spPr/>
        <p:txBody>
          <a:bodyPr>
            <a:normAutofit/>
          </a:bodyPr>
          <a:lstStyle/>
          <a:p>
            <a:pPr algn="ctr"/>
            <a:r>
              <a:rPr lang="it-IT" sz="2800" b="1" dirty="0"/>
              <a:t>Pablo Picasso: </a:t>
            </a:r>
            <a:r>
              <a:rPr lang="fr-FR" sz="2400" b="1" i="1" dirty="0"/>
              <a:t>Buveuse</a:t>
            </a:r>
            <a:r>
              <a:rPr lang="it-IT" sz="2400" b="1" i="1" dirty="0"/>
              <a:t> </a:t>
            </a:r>
            <a:r>
              <a:rPr lang="fr-FR" sz="2400" b="1" i="1" dirty="0"/>
              <a:t>d’absinthe</a:t>
            </a:r>
            <a:r>
              <a:rPr lang="it-IT" sz="2400" b="1" i="1" dirty="0"/>
              <a:t>, 1901</a:t>
            </a:r>
            <a:br>
              <a:rPr lang="it-IT" sz="2800" b="1" i="1" dirty="0"/>
            </a:br>
            <a:r>
              <a:rPr lang="it-IT" sz="2400" b="1" i="1" dirty="0"/>
              <a:t>olio su tela cm 73 x 54 – Ermitage, San Pietroburgo</a:t>
            </a:r>
            <a:endParaRPr lang="it-IT" sz="2400" b="1" dirty="0"/>
          </a:p>
        </p:txBody>
      </p:sp>
      <p:pic>
        <p:nvPicPr>
          <p:cNvPr id="4098" name="Picture 2" descr="La bevitrice di assenzio">
            <a:extLst>
              <a:ext uri="{FF2B5EF4-FFF2-40B4-BE49-F238E27FC236}">
                <a16:creationId xmlns:a16="http://schemas.microsoft.com/office/drawing/2014/main" id="{559131C4-90ED-4A99-85B9-24F519C9374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95345" y="1462603"/>
            <a:ext cx="3878112" cy="5256000"/>
          </a:xfrm>
          <a:prstGeom prst="rect">
            <a:avLst/>
          </a:prstGeom>
          <a:noFill/>
          <a:effectLst>
            <a:glow rad="139700">
              <a:schemeClr val="accent5">
                <a:lumMod val="50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38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64877E-D15B-462A-AB7F-8C621DE75393}"/>
              </a:ext>
            </a:extLst>
          </p:cNvPr>
          <p:cNvSpPr>
            <a:spLocks noGrp="1"/>
          </p:cNvSpPr>
          <p:nvPr>
            <p:ph type="title"/>
          </p:nvPr>
        </p:nvSpPr>
        <p:spPr/>
        <p:txBody>
          <a:bodyPr>
            <a:normAutofit/>
          </a:bodyPr>
          <a:lstStyle/>
          <a:p>
            <a:pPr algn="ctr"/>
            <a:r>
              <a:rPr lang="it-IT" sz="2800" b="1" dirty="0"/>
              <a:t>Pablo PICASSO: </a:t>
            </a:r>
            <a:r>
              <a:rPr lang="fr-FR" sz="2400" b="1" i="1" dirty="0"/>
              <a:t>Buveuse</a:t>
            </a:r>
            <a:r>
              <a:rPr lang="it-IT" sz="2400" b="1" i="1" dirty="0"/>
              <a:t> </a:t>
            </a:r>
            <a:r>
              <a:rPr lang="fr-FR" sz="2400" b="1" i="1" dirty="0"/>
              <a:t>d’absinthe</a:t>
            </a:r>
            <a:r>
              <a:rPr lang="it-IT" sz="2400" b="1" i="1" dirty="0"/>
              <a:t>, 1901</a:t>
            </a:r>
            <a:br>
              <a:rPr lang="it-IT" sz="2400" b="1" i="1" dirty="0"/>
            </a:br>
            <a:r>
              <a:rPr lang="it-IT" sz="2400" b="1" i="1" dirty="0"/>
              <a:t>olio su tela  cm 73 x 54 - Ermitage, San Pietroburgo</a:t>
            </a:r>
            <a:br>
              <a:rPr lang="it-IT" sz="2400" b="1" i="1" dirty="0"/>
            </a:br>
            <a:endParaRPr lang="it-IT" sz="2800" b="1" dirty="0"/>
          </a:p>
        </p:txBody>
      </p:sp>
      <p:pic>
        <p:nvPicPr>
          <p:cNvPr id="4" name="Picture 2" descr="1901, La bevitrice di Assenzio, Picasso | Absinthe art, Picasso paintings,  Picasso art">
            <a:extLst>
              <a:ext uri="{FF2B5EF4-FFF2-40B4-BE49-F238E27FC236}">
                <a16:creationId xmlns:a16="http://schemas.microsoft.com/office/drawing/2014/main" id="{204C5D5C-C8E6-4801-8353-F4FCC2454AC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07883" y="1380875"/>
            <a:ext cx="4104000" cy="5347233"/>
          </a:xfrm>
          <a:prstGeom prst="rect">
            <a:avLst/>
          </a:prstGeom>
          <a:noFill/>
          <a:effectLst>
            <a:glow rad="127000">
              <a:srgbClr val="7030A0"/>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158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F90051-6872-408D-BC87-7C08553C7CCB}"/>
              </a:ext>
            </a:extLst>
          </p:cNvPr>
          <p:cNvSpPr>
            <a:spLocks noGrp="1"/>
          </p:cNvSpPr>
          <p:nvPr>
            <p:ph type="title"/>
          </p:nvPr>
        </p:nvSpPr>
        <p:spPr/>
        <p:txBody>
          <a:bodyPr>
            <a:normAutofit/>
          </a:bodyPr>
          <a:lstStyle/>
          <a:p>
            <a:pPr algn="ctr"/>
            <a:r>
              <a:rPr lang="it-IT" sz="2800" b="1" dirty="0"/>
              <a:t>Pablo PICASSO: </a:t>
            </a:r>
            <a:r>
              <a:rPr lang="fr-FR" sz="2400" b="1" i="1" dirty="0"/>
              <a:t>Buveuse</a:t>
            </a:r>
            <a:r>
              <a:rPr lang="it-IT" sz="2400" b="1" i="1" dirty="0"/>
              <a:t>  </a:t>
            </a:r>
            <a:r>
              <a:rPr lang="fr-FR" sz="2400" b="1" i="1" dirty="0"/>
              <a:t>assoupie, </a:t>
            </a:r>
            <a:r>
              <a:rPr lang="it-IT" sz="2400" b="1" i="1" dirty="0"/>
              <a:t>1902</a:t>
            </a:r>
            <a:br>
              <a:rPr lang="it-IT" sz="2400" b="1" i="1" dirty="0"/>
            </a:br>
            <a:r>
              <a:rPr lang="it-IT" sz="2400" b="1" i="1" dirty="0"/>
              <a:t>olio su tela cm 80 x 62 – Museo delle Belle Arti di Berna</a:t>
            </a:r>
            <a:endParaRPr lang="it-IT" sz="2800" b="1" dirty="0"/>
          </a:p>
        </p:txBody>
      </p:sp>
      <p:pic>
        <p:nvPicPr>
          <p:cNvPr id="1030" name="Picture 6" descr="Sleeping drunk, 1902, 62×80 cm by Pablo Picasso: History, Analysis &amp; Facts  | Arthive">
            <a:extLst>
              <a:ext uri="{FF2B5EF4-FFF2-40B4-BE49-F238E27FC236}">
                <a16:creationId xmlns:a16="http://schemas.microsoft.com/office/drawing/2014/main" id="{855FF7B5-0F67-4A2C-94DF-5140EB78435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35816" y="1500188"/>
            <a:ext cx="3728162" cy="5256000"/>
          </a:xfrm>
          <a:prstGeom prst="rect">
            <a:avLst/>
          </a:prstGeom>
          <a:noFill/>
          <a:effectLst>
            <a:glow rad="127000">
              <a:schemeClr val="accent5">
                <a:lumMod val="5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1994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856C517-96DB-415D-AC4F-A489EA6000C8}"/>
              </a:ext>
            </a:extLst>
          </p:cNvPr>
          <p:cNvSpPr>
            <a:spLocks noGrp="1"/>
          </p:cNvSpPr>
          <p:nvPr>
            <p:ph type="title"/>
          </p:nvPr>
        </p:nvSpPr>
        <p:spPr>
          <a:xfrm>
            <a:off x="838200" y="365125"/>
            <a:ext cx="10515600" cy="1090049"/>
          </a:xfrm>
        </p:spPr>
        <p:txBody>
          <a:bodyPr>
            <a:normAutofit/>
          </a:bodyPr>
          <a:lstStyle/>
          <a:p>
            <a:r>
              <a:rPr lang="it-IT" sz="2800" b="1" dirty="0">
                <a:latin typeface="+mn-lt"/>
              </a:rPr>
              <a:t>Pablo Picasso: </a:t>
            </a:r>
            <a:r>
              <a:rPr lang="es-ES" sz="2400" b="1" i="1" dirty="0">
                <a:latin typeface="+mn-lt"/>
              </a:rPr>
              <a:t>Retrato</a:t>
            </a:r>
            <a:r>
              <a:rPr lang="it-IT" sz="2400" b="1" i="1" dirty="0">
                <a:latin typeface="+mn-lt"/>
              </a:rPr>
              <a:t> de Angel Fernandez de Soto (El </a:t>
            </a:r>
            <a:r>
              <a:rPr lang="es-ES" sz="2400" b="1" i="1" dirty="0">
                <a:latin typeface="+mn-lt"/>
              </a:rPr>
              <a:t>bebedor</a:t>
            </a:r>
            <a:r>
              <a:rPr lang="it-IT" sz="2400" b="1" i="1" dirty="0">
                <a:latin typeface="+mn-lt"/>
              </a:rPr>
              <a:t> de </a:t>
            </a:r>
            <a:r>
              <a:rPr lang="es-ES" sz="2400" b="1" i="1" dirty="0">
                <a:latin typeface="+mn-lt"/>
              </a:rPr>
              <a:t>ajenjo</a:t>
            </a:r>
            <a:r>
              <a:rPr lang="it-IT" sz="2400" b="1" i="1" dirty="0">
                <a:latin typeface="+mn-lt"/>
              </a:rPr>
              <a:t>) 1903</a:t>
            </a:r>
            <a:br>
              <a:rPr lang="it-IT" sz="2400" b="1" i="1" dirty="0">
                <a:latin typeface="+mn-lt"/>
              </a:rPr>
            </a:br>
            <a:r>
              <a:rPr lang="it-IT" sz="2400" b="1" i="1" dirty="0">
                <a:latin typeface="+mn-lt"/>
              </a:rPr>
              <a:t>                                             olio su tela – cm 70,3 x 55,3 - collezione privata</a:t>
            </a:r>
            <a:endParaRPr lang="it-IT" sz="2800" b="1" dirty="0">
              <a:latin typeface="+mn-lt"/>
            </a:endParaRPr>
          </a:p>
        </p:txBody>
      </p:sp>
      <p:pic>
        <p:nvPicPr>
          <p:cNvPr id="1026" name="Picture 2" descr="Portrait of Angel Fernández de Soto, 1903 by Pablo Picasso">
            <a:extLst>
              <a:ext uri="{FF2B5EF4-FFF2-40B4-BE49-F238E27FC236}">
                <a16:creationId xmlns:a16="http://schemas.microsoft.com/office/drawing/2014/main" id="{D49F6B6C-9992-47FB-8B12-C49C367AF41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50805" y="1386000"/>
            <a:ext cx="4241861" cy="5472000"/>
          </a:xfrm>
          <a:prstGeom prst="rect">
            <a:avLst/>
          </a:prstGeom>
          <a:noFill/>
          <a:effectLst>
            <a:glow rad="127000">
              <a:schemeClr val="accent1">
                <a:lumMod val="5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3373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4D9780-03B7-49A7-9D90-4753CF0759E1}"/>
              </a:ext>
            </a:extLst>
          </p:cNvPr>
          <p:cNvSpPr>
            <a:spLocks noGrp="1"/>
          </p:cNvSpPr>
          <p:nvPr>
            <p:ph type="title"/>
          </p:nvPr>
        </p:nvSpPr>
        <p:spPr>
          <a:xfrm>
            <a:off x="879230" y="365125"/>
            <a:ext cx="10474569" cy="1006475"/>
          </a:xfrm>
        </p:spPr>
        <p:txBody>
          <a:bodyPr>
            <a:normAutofit fontScale="90000"/>
          </a:bodyPr>
          <a:lstStyle/>
          <a:p>
            <a:pPr algn="ctr"/>
            <a:r>
              <a:rPr lang="it-IT" sz="2800" b="1" dirty="0">
                <a:latin typeface="+mn-lt"/>
              </a:rPr>
              <a:t>Edvard MUNCH: </a:t>
            </a:r>
            <a:r>
              <a:rPr lang="nb-NO" sz="2700" b="1" dirty="0">
                <a:latin typeface="+mn-lt"/>
              </a:rPr>
              <a:t>Dagen</a:t>
            </a:r>
            <a:r>
              <a:rPr lang="it-IT" sz="2700" b="1" dirty="0">
                <a:latin typeface="+mn-lt"/>
              </a:rPr>
              <a:t> </a:t>
            </a:r>
            <a:r>
              <a:rPr lang="nb-NO" sz="2700" b="1" dirty="0">
                <a:latin typeface="+mn-lt"/>
              </a:rPr>
              <a:t>derpå</a:t>
            </a:r>
            <a:r>
              <a:rPr lang="it-IT" sz="2400" b="1" i="1" dirty="0">
                <a:latin typeface="+mn-lt"/>
              </a:rPr>
              <a:t> (Il giorno dopo), 1894 – </a:t>
            </a:r>
            <a:r>
              <a:rPr lang="nn-NO" sz="2400" b="1" i="1" dirty="0">
                <a:latin typeface="+mn-lt"/>
              </a:rPr>
              <a:t>Nasjonal</a:t>
            </a:r>
            <a:r>
              <a:rPr lang="it-IT" sz="2400" b="1" i="1" dirty="0">
                <a:latin typeface="+mn-lt"/>
              </a:rPr>
              <a:t> </a:t>
            </a:r>
            <a:r>
              <a:rPr lang="nb-NO" sz="2400" b="1" i="1" dirty="0">
                <a:latin typeface="+mn-lt"/>
              </a:rPr>
              <a:t>Galleriet</a:t>
            </a:r>
            <a:r>
              <a:rPr lang="it-IT" sz="2400" b="1" i="1" dirty="0">
                <a:latin typeface="+mn-lt"/>
              </a:rPr>
              <a:t>, Oslo</a:t>
            </a:r>
            <a:br>
              <a:rPr lang="it-IT" sz="2400" b="1" i="1" dirty="0">
                <a:latin typeface="+mn-lt"/>
              </a:rPr>
            </a:br>
            <a:r>
              <a:rPr lang="it-IT" sz="2400" b="1" i="1" dirty="0">
                <a:latin typeface="+mn-lt"/>
              </a:rPr>
              <a:t>olio su tela - cm 115 x 152</a:t>
            </a:r>
            <a:endParaRPr lang="it-IT" sz="2800" b="1" dirty="0">
              <a:latin typeface="+mn-lt"/>
            </a:endParaRPr>
          </a:p>
        </p:txBody>
      </p:sp>
      <p:pic>
        <p:nvPicPr>
          <p:cNvPr id="1030" name="Picture 6" descr="Edvard_Munch-The_Day_After">
            <a:extLst>
              <a:ext uri="{FF2B5EF4-FFF2-40B4-BE49-F238E27FC236}">
                <a16:creationId xmlns:a16="http://schemas.microsoft.com/office/drawing/2014/main" id="{9533F1C0-77FD-464C-8EE4-E33014335C0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97492" y="1467950"/>
            <a:ext cx="6873242" cy="5112000"/>
          </a:xfrm>
          <a:prstGeom prst="rect">
            <a:avLst/>
          </a:prstGeom>
          <a:noFill/>
          <a:effectLst>
            <a:glow rad="127000">
              <a:schemeClr val="accent4">
                <a:lumMod val="5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9398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8B5753-6D4A-40B9-9773-3BEE1344BAC9}"/>
              </a:ext>
            </a:extLst>
          </p:cNvPr>
          <p:cNvSpPr>
            <a:spLocks noGrp="1"/>
          </p:cNvSpPr>
          <p:nvPr>
            <p:ph type="title"/>
          </p:nvPr>
        </p:nvSpPr>
        <p:spPr/>
        <p:txBody>
          <a:bodyPr>
            <a:normAutofit/>
          </a:bodyPr>
          <a:lstStyle/>
          <a:p>
            <a:pPr algn="ctr"/>
            <a:r>
              <a:rPr lang="it-IT" sz="2800" b="1" dirty="0">
                <a:latin typeface="+mn-lt"/>
              </a:rPr>
              <a:t>Edvard MUNCH: </a:t>
            </a:r>
            <a:r>
              <a:rPr lang="it-IT" sz="2400" b="1" i="1" dirty="0">
                <a:latin typeface="+mn-lt"/>
              </a:rPr>
              <a:t>Taverna a Saint Cloud 1890</a:t>
            </a:r>
            <a:br>
              <a:rPr lang="it-IT" sz="2400" b="1" i="1" dirty="0">
                <a:latin typeface="+mn-lt"/>
              </a:rPr>
            </a:br>
            <a:r>
              <a:rPr lang="it-IT" sz="2400" b="1" i="1" dirty="0">
                <a:latin typeface="+mn-lt"/>
              </a:rPr>
              <a:t>pastello su carta cm 48 x 64 – Club norvegese società, Oslo</a:t>
            </a:r>
            <a:endParaRPr lang="it-IT" sz="2800" b="1" dirty="0">
              <a:latin typeface="+mn-lt"/>
            </a:endParaRPr>
          </a:p>
        </p:txBody>
      </p:sp>
      <p:pic>
        <p:nvPicPr>
          <p:cNvPr id="1026" name="Picture 2" descr="Tavern in St. Cloud, 1890 - Edvard Munch">
            <a:extLst>
              <a:ext uri="{FF2B5EF4-FFF2-40B4-BE49-F238E27FC236}">
                <a16:creationId xmlns:a16="http://schemas.microsoft.com/office/drawing/2014/main" id="{34EFA91F-36B3-462C-BFD7-025C3FE7AB5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35077" y="1602886"/>
            <a:ext cx="6691919" cy="5184000"/>
          </a:xfrm>
          <a:prstGeom prst="rect">
            <a:avLst/>
          </a:prstGeom>
          <a:noFill/>
          <a:effectLst>
            <a:glow rad="127000">
              <a:schemeClr val="accent5">
                <a:lumMod val="5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9001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91A3F1-5D6F-4D89-8831-3910636D4413}"/>
              </a:ext>
            </a:extLst>
          </p:cNvPr>
          <p:cNvSpPr>
            <a:spLocks noGrp="1"/>
          </p:cNvSpPr>
          <p:nvPr>
            <p:ph type="title"/>
          </p:nvPr>
        </p:nvSpPr>
        <p:spPr>
          <a:xfrm>
            <a:off x="867508" y="365126"/>
            <a:ext cx="10486292" cy="1170598"/>
          </a:xfrm>
        </p:spPr>
        <p:txBody>
          <a:bodyPr>
            <a:normAutofit fontScale="90000"/>
          </a:bodyPr>
          <a:lstStyle/>
          <a:p>
            <a:pPr algn="ctr"/>
            <a:r>
              <a:rPr lang="it-IT" sz="2800" b="1" dirty="0">
                <a:latin typeface="+mn-lt"/>
              </a:rPr>
              <a:t>Edvard MUNCH: </a:t>
            </a:r>
            <a:r>
              <a:rPr lang="it-IT" sz="2400" b="1" dirty="0">
                <a:latin typeface="+mn-lt"/>
              </a:rPr>
              <a:t>Autoritratto con bottiglia di vino (Autoritratto a Weimar) 1906</a:t>
            </a:r>
            <a:br>
              <a:rPr lang="it-IT" sz="2400" b="1" dirty="0">
                <a:latin typeface="+mn-lt"/>
              </a:rPr>
            </a:br>
            <a:r>
              <a:rPr lang="it-IT" sz="2400" b="1" dirty="0">
                <a:latin typeface="+mn-lt"/>
              </a:rPr>
              <a:t>Museo Munch Oslo  cm 25,4 x 23,1</a:t>
            </a:r>
            <a:br>
              <a:rPr lang="it-IT" sz="2400" b="1" dirty="0">
                <a:latin typeface="+mn-lt"/>
              </a:rPr>
            </a:br>
            <a:br>
              <a:rPr lang="it-IT" sz="2400" b="1" dirty="0">
                <a:latin typeface="+mn-lt"/>
              </a:rPr>
            </a:br>
            <a:endParaRPr lang="it-IT" sz="2800" b="1" dirty="0">
              <a:latin typeface="+mn-lt"/>
            </a:endParaRPr>
          </a:p>
        </p:txBody>
      </p:sp>
      <p:pic>
        <p:nvPicPr>
          <p:cNvPr id="1026" name="Picture 2" descr="Edvard Munch. Storia di un dolore impensabile (6/6) | Tiziana Campodoni -  Blue moon">
            <a:extLst>
              <a:ext uri="{FF2B5EF4-FFF2-40B4-BE49-F238E27FC236}">
                <a16:creationId xmlns:a16="http://schemas.microsoft.com/office/drawing/2014/main" id="{0924ECEA-CFBF-4B0C-AEB7-80A99331914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5294" y="1220076"/>
            <a:ext cx="6113950" cy="5544000"/>
          </a:xfrm>
          <a:prstGeom prst="rect">
            <a:avLst/>
          </a:prstGeom>
          <a:noFill/>
          <a:effectLst>
            <a:glow rad="127000">
              <a:schemeClr val="accent4">
                <a:lumMod val="50000"/>
              </a:schemeClr>
            </a:glow>
          </a:effectLst>
          <a:extLst>
            <a:ext uri="{909E8E84-426E-40DD-AFC4-6F175D3DCCD1}">
              <a14:hiddenFill xmlns:a14="http://schemas.microsoft.com/office/drawing/2010/main">
                <a:solidFill>
                  <a:srgbClr val="FFFFFF"/>
                </a:solidFill>
              </a14:hiddenFill>
            </a:ext>
          </a:extLst>
        </p:spPr>
      </p:pic>
      <p:pic>
        <p:nvPicPr>
          <p:cNvPr id="2050" name="Picture 2" descr="Edvard-Munch_Autoritratto-con-una-bottiglia-di-vino1906-dett">
            <a:extLst>
              <a:ext uri="{FF2B5EF4-FFF2-40B4-BE49-F238E27FC236}">
                <a16:creationId xmlns:a16="http://schemas.microsoft.com/office/drawing/2014/main" id="{EE2B81CF-49AA-4E8A-A6CC-7423005765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4521" y="1665900"/>
            <a:ext cx="4629279" cy="4968000"/>
          </a:xfrm>
          <a:prstGeom prst="rect">
            <a:avLst/>
          </a:prstGeom>
          <a:noFill/>
          <a:effectLst>
            <a:glow rad="127000">
              <a:schemeClr val="accent2">
                <a:lumMod val="75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6681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3328DE-22C0-4DA9-A13E-C082B1AB5C27}"/>
              </a:ext>
            </a:extLst>
          </p:cNvPr>
          <p:cNvSpPr>
            <a:spLocks noGrp="1"/>
          </p:cNvSpPr>
          <p:nvPr>
            <p:ph type="title"/>
          </p:nvPr>
        </p:nvSpPr>
        <p:spPr>
          <a:xfrm>
            <a:off x="838200" y="365125"/>
            <a:ext cx="10515600" cy="795081"/>
          </a:xfrm>
        </p:spPr>
        <p:txBody>
          <a:bodyPr>
            <a:normAutofit/>
          </a:bodyPr>
          <a:lstStyle/>
          <a:p>
            <a:pPr algn="ctr"/>
            <a:r>
              <a:rPr lang="it-IT" sz="2800" b="1" dirty="0">
                <a:latin typeface="+mn-lt"/>
              </a:rPr>
              <a:t>ALCEO</a:t>
            </a:r>
            <a:r>
              <a:rPr lang="it-IT" sz="2000" b="1" dirty="0">
                <a:latin typeface="+mn-lt"/>
              </a:rPr>
              <a:t>  Mitilene  </a:t>
            </a:r>
            <a:r>
              <a:rPr lang="it-IT" sz="1800" b="1" dirty="0">
                <a:effectLst/>
                <a:latin typeface="Calibri" panose="020F0502020204030204" pitchFamily="34" charset="0"/>
                <a:ea typeface="Calibri" panose="020F0502020204030204" pitchFamily="34" charset="0"/>
              </a:rPr>
              <a:t>620 - 560 a.C. (?)</a:t>
            </a:r>
            <a:endParaRPr lang="it-IT" sz="2800" b="1" dirty="0">
              <a:latin typeface="+mn-lt"/>
            </a:endParaRPr>
          </a:p>
        </p:txBody>
      </p:sp>
      <p:sp>
        <p:nvSpPr>
          <p:cNvPr id="3" name="Segnaposto contenuto 2">
            <a:extLst>
              <a:ext uri="{FF2B5EF4-FFF2-40B4-BE49-F238E27FC236}">
                <a16:creationId xmlns:a16="http://schemas.microsoft.com/office/drawing/2014/main" id="{4292A515-8F89-455A-8DC7-84B1CDE9001D}"/>
              </a:ext>
            </a:extLst>
          </p:cNvPr>
          <p:cNvSpPr>
            <a:spLocks noGrp="1"/>
          </p:cNvSpPr>
          <p:nvPr>
            <p:ph sz="half" idx="1"/>
          </p:nvPr>
        </p:nvSpPr>
        <p:spPr>
          <a:xfrm>
            <a:off x="228600" y="1002890"/>
            <a:ext cx="5181600" cy="5174073"/>
          </a:xfrm>
        </p:spPr>
        <p:txBody>
          <a:bodyPr>
            <a:normAutofit/>
          </a:bodyPr>
          <a:lstStyle/>
          <a:p>
            <a:pPr marL="0" indent="0" algn="ctr">
              <a:lnSpc>
                <a:spcPct val="107000"/>
              </a:lnSpc>
              <a:spcBef>
                <a:spcPts val="0"/>
              </a:spcBef>
              <a:buNone/>
            </a:pPr>
            <a:r>
              <a:rPr lang="it-IT" sz="1800" b="1" dirty="0">
                <a:solidFill>
                  <a:srgbClr val="000000"/>
                </a:solidFill>
                <a:effectLst/>
                <a:latin typeface="Calibri" panose="020F0502020204030204" pitchFamily="34" charset="0"/>
                <a:ea typeface="Times New Roman" panose="02020603050405020304" pitchFamily="18" charset="0"/>
              </a:rPr>
              <a:t>Frammento 346</a:t>
            </a:r>
          </a:p>
          <a:p>
            <a:pPr marL="0" indent="0">
              <a:lnSpc>
                <a:spcPct val="107000"/>
              </a:lnSpc>
              <a:spcBef>
                <a:spcPts val="0"/>
              </a:spcBef>
              <a:buNone/>
            </a:pPr>
            <a:r>
              <a:rPr lang="it-IT" sz="1800" dirty="0">
                <a:solidFill>
                  <a:srgbClr val="000000"/>
                </a:solidFill>
                <a:effectLst/>
                <a:latin typeface="Calibri" panose="020F0502020204030204" pitchFamily="34" charset="0"/>
                <a:ea typeface="Times New Roman" panose="02020603050405020304" pitchFamily="18" charset="0"/>
              </a:rPr>
              <a:t>Beviamo. Perché aspettare le lucerne? Breve il tempo </a:t>
            </a:r>
            <a:br>
              <a:rPr lang="it-IT" sz="1800" dirty="0">
                <a:solidFill>
                  <a:srgbClr val="000000"/>
                </a:solidFill>
                <a:effectLst/>
                <a:latin typeface="Calibri" panose="020F0502020204030204" pitchFamily="34" charset="0"/>
                <a:ea typeface="Times New Roman" panose="02020603050405020304" pitchFamily="18" charset="0"/>
              </a:rPr>
            </a:br>
            <a:r>
              <a:rPr lang="it-IT" sz="1800" dirty="0">
                <a:solidFill>
                  <a:srgbClr val="000000"/>
                </a:solidFill>
                <a:effectLst/>
                <a:latin typeface="Calibri" panose="020F0502020204030204" pitchFamily="34" charset="0"/>
                <a:ea typeface="Times New Roman" panose="02020603050405020304" pitchFamily="18" charset="0"/>
              </a:rPr>
              <a:t>O amato fanciullo, prendi le grandi tazze variopinte,</a:t>
            </a:r>
            <a:br>
              <a:rPr lang="it-IT" sz="1800" dirty="0">
                <a:solidFill>
                  <a:srgbClr val="000000"/>
                </a:solidFill>
                <a:effectLst/>
                <a:latin typeface="Calibri" panose="020F0502020204030204" pitchFamily="34" charset="0"/>
                <a:ea typeface="Times New Roman" panose="02020603050405020304" pitchFamily="18" charset="0"/>
              </a:rPr>
            </a:br>
            <a:r>
              <a:rPr lang="it-IT" sz="1800" dirty="0">
                <a:solidFill>
                  <a:srgbClr val="000000"/>
                </a:solidFill>
                <a:effectLst/>
                <a:latin typeface="Calibri" panose="020F0502020204030204" pitchFamily="34" charset="0"/>
                <a:ea typeface="Times New Roman" panose="02020603050405020304" pitchFamily="18" charset="0"/>
              </a:rPr>
              <a:t>perché il figlio di Zeus e di Semele </a:t>
            </a:r>
            <a:br>
              <a:rPr lang="it-IT" sz="1800" dirty="0">
                <a:solidFill>
                  <a:srgbClr val="000000"/>
                </a:solidFill>
                <a:effectLst/>
                <a:latin typeface="Calibri" panose="020F0502020204030204" pitchFamily="34" charset="0"/>
                <a:ea typeface="Times New Roman" panose="02020603050405020304" pitchFamily="18" charset="0"/>
              </a:rPr>
            </a:br>
            <a:r>
              <a:rPr lang="it-IT" sz="1800" dirty="0">
                <a:solidFill>
                  <a:srgbClr val="000000"/>
                </a:solidFill>
                <a:effectLst/>
                <a:latin typeface="Calibri" panose="020F0502020204030204" pitchFamily="34" charset="0"/>
                <a:ea typeface="Times New Roman" panose="02020603050405020304" pitchFamily="18" charset="0"/>
              </a:rPr>
              <a:t>diede agli uomini il vino</a:t>
            </a:r>
            <a:br>
              <a:rPr lang="it-IT" sz="1800" dirty="0">
                <a:solidFill>
                  <a:srgbClr val="000000"/>
                </a:solidFill>
                <a:effectLst/>
                <a:latin typeface="Calibri" panose="020F0502020204030204" pitchFamily="34" charset="0"/>
                <a:ea typeface="Times New Roman" panose="02020603050405020304" pitchFamily="18" charset="0"/>
              </a:rPr>
            </a:br>
            <a:r>
              <a:rPr lang="it-IT" sz="1800" dirty="0">
                <a:solidFill>
                  <a:srgbClr val="000000"/>
                </a:solidFill>
                <a:effectLst/>
                <a:latin typeface="Calibri" panose="020F0502020204030204" pitchFamily="34" charset="0"/>
                <a:ea typeface="Times New Roman" panose="02020603050405020304" pitchFamily="18" charset="0"/>
              </a:rPr>
              <a:t>per dimenticare i dolori.</a:t>
            </a:r>
            <a:br>
              <a:rPr lang="it-IT" sz="1800" dirty="0">
                <a:solidFill>
                  <a:srgbClr val="000000"/>
                </a:solidFill>
                <a:effectLst/>
                <a:latin typeface="Calibri" panose="020F0502020204030204" pitchFamily="34" charset="0"/>
                <a:ea typeface="Times New Roman" panose="02020603050405020304" pitchFamily="18" charset="0"/>
              </a:rPr>
            </a:br>
            <a:r>
              <a:rPr lang="it-IT" sz="1800" dirty="0">
                <a:solidFill>
                  <a:srgbClr val="000000"/>
                </a:solidFill>
                <a:effectLst/>
                <a:latin typeface="Calibri" panose="020F0502020204030204" pitchFamily="34" charset="0"/>
                <a:ea typeface="Times New Roman" panose="02020603050405020304" pitchFamily="18" charset="0"/>
              </a:rPr>
              <a:t>Versa due parti di acqua e una di vino ;</a:t>
            </a:r>
            <a:br>
              <a:rPr lang="it-IT" sz="1800" dirty="0">
                <a:solidFill>
                  <a:srgbClr val="000000"/>
                </a:solidFill>
                <a:effectLst/>
                <a:latin typeface="Calibri" panose="020F0502020204030204" pitchFamily="34" charset="0"/>
                <a:ea typeface="Times New Roman" panose="02020603050405020304" pitchFamily="18" charset="0"/>
              </a:rPr>
            </a:br>
            <a:r>
              <a:rPr lang="it-IT" sz="1800" dirty="0">
                <a:solidFill>
                  <a:srgbClr val="000000"/>
                </a:solidFill>
                <a:effectLst/>
                <a:latin typeface="Calibri" panose="020F0502020204030204" pitchFamily="34" charset="0"/>
                <a:ea typeface="Times New Roman" panose="02020603050405020304" pitchFamily="18" charset="0"/>
              </a:rPr>
              <a:t>e colma le tazze fino all’orlo;</a:t>
            </a:r>
            <a:br>
              <a:rPr lang="it-IT" sz="1800" dirty="0">
                <a:solidFill>
                  <a:srgbClr val="000000"/>
                </a:solidFill>
                <a:effectLst/>
                <a:latin typeface="Calibri" panose="020F0502020204030204" pitchFamily="34" charset="0"/>
                <a:ea typeface="Times New Roman" panose="02020603050405020304" pitchFamily="18" charset="0"/>
              </a:rPr>
            </a:br>
            <a:r>
              <a:rPr lang="it-IT" sz="1800" dirty="0">
                <a:solidFill>
                  <a:srgbClr val="000000"/>
                </a:solidFill>
                <a:effectLst/>
                <a:latin typeface="Calibri" panose="020F0502020204030204" pitchFamily="34" charset="0"/>
                <a:ea typeface="Times New Roman" panose="02020603050405020304" pitchFamily="18" charset="0"/>
              </a:rPr>
              <a:t>e l’una segua subito l’altra.</a:t>
            </a:r>
          </a:p>
          <a:p>
            <a:pPr marL="0" indent="0">
              <a:lnSpc>
                <a:spcPct val="107000"/>
              </a:lnSpc>
              <a:spcBef>
                <a:spcPts val="0"/>
              </a:spcBef>
              <a:buNone/>
            </a:pPr>
            <a:endParaRPr lang="it-IT" sz="1800" dirty="0">
              <a:solidFill>
                <a:srgbClr val="000000"/>
              </a:solidFill>
              <a:latin typeface="Calibri" panose="020F0502020204030204" pitchFamily="34" charset="0"/>
              <a:ea typeface="Times New Roman" panose="02020603050405020304" pitchFamily="18" charset="0"/>
            </a:endParaRPr>
          </a:p>
          <a:p>
            <a:pPr marL="0" indent="0" algn="ctr">
              <a:lnSpc>
                <a:spcPct val="107000"/>
              </a:lnSpc>
              <a:spcBef>
                <a:spcPts val="0"/>
              </a:spcBef>
              <a:buNone/>
            </a:pPr>
            <a:r>
              <a:rPr lang="it-IT" sz="1800" b="1" dirty="0">
                <a:solidFill>
                  <a:srgbClr val="000000"/>
                </a:solidFill>
                <a:effectLst/>
                <a:latin typeface="Calibri" panose="020F0502020204030204" pitchFamily="34" charset="0"/>
                <a:ea typeface="Times New Roman" panose="02020603050405020304" pitchFamily="18" charset="0"/>
              </a:rPr>
              <a:t>Frammento 335</a:t>
            </a:r>
          </a:p>
          <a:p>
            <a:pPr marL="0" indent="0">
              <a:lnSpc>
                <a:spcPct val="100000"/>
              </a:lnSpc>
              <a:spcBef>
                <a:spcPts val="0"/>
              </a:spcBef>
              <a:buNone/>
            </a:pPr>
            <a:r>
              <a:rPr lang="it-IT" sz="1800" dirty="0">
                <a:solidFill>
                  <a:srgbClr val="000000"/>
                </a:solidFill>
                <a:effectLst/>
                <a:latin typeface="Calibri" panose="020F0502020204030204" pitchFamily="34" charset="0"/>
                <a:ea typeface="Times New Roman" panose="02020603050405020304" pitchFamily="18" charset="0"/>
              </a:rPr>
              <a:t>Non bisogna abbandonare l’animo alle sventure,</a:t>
            </a:r>
            <a:endParaRPr lang="it-IT" sz="1800" dirty="0">
              <a:effectLst/>
              <a:latin typeface="Times New Roman" panose="02020603050405020304" pitchFamily="18" charset="0"/>
              <a:ea typeface="Times New Roman" panose="02020603050405020304" pitchFamily="18" charset="0"/>
            </a:endParaRPr>
          </a:p>
          <a:p>
            <a:pPr marL="0" indent="0">
              <a:lnSpc>
                <a:spcPct val="100000"/>
              </a:lnSpc>
              <a:spcBef>
                <a:spcPts val="0"/>
              </a:spcBef>
              <a:buNone/>
            </a:pPr>
            <a:r>
              <a:rPr lang="it-IT" sz="1800" dirty="0">
                <a:solidFill>
                  <a:srgbClr val="000000"/>
                </a:solidFill>
                <a:effectLst/>
                <a:latin typeface="Calibri" panose="020F0502020204030204" pitchFamily="34" charset="0"/>
                <a:ea typeface="Times New Roman" panose="02020603050405020304" pitchFamily="18" charset="0"/>
              </a:rPr>
              <a:t>poiché nulla ci gioverà l’affliggerci,</a:t>
            </a:r>
            <a:endParaRPr lang="it-IT" sz="1800" dirty="0">
              <a:effectLst/>
              <a:latin typeface="Times New Roman" panose="02020603050405020304" pitchFamily="18" charset="0"/>
              <a:ea typeface="Times New Roman" panose="02020603050405020304" pitchFamily="18" charset="0"/>
            </a:endParaRPr>
          </a:p>
          <a:p>
            <a:pPr marL="0" indent="0">
              <a:lnSpc>
                <a:spcPct val="100000"/>
              </a:lnSpc>
              <a:spcBef>
                <a:spcPts val="0"/>
              </a:spcBef>
              <a:buNone/>
            </a:pPr>
            <a:r>
              <a:rPr lang="it-IT" sz="1800" dirty="0">
                <a:solidFill>
                  <a:srgbClr val="000000"/>
                </a:solidFill>
                <a:effectLst/>
                <a:latin typeface="Calibri" panose="020F0502020204030204" pitchFamily="34" charset="0"/>
                <a:ea typeface="Times New Roman" panose="02020603050405020304" pitchFamily="18" charset="0"/>
              </a:rPr>
              <a:t>o Bacchis, ma il farmaco migliore</a:t>
            </a:r>
            <a:endParaRPr lang="it-IT" sz="1800" dirty="0">
              <a:effectLst/>
              <a:latin typeface="Times New Roman" panose="02020603050405020304" pitchFamily="18" charset="0"/>
              <a:ea typeface="Times New Roman" panose="02020603050405020304" pitchFamily="18" charset="0"/>
            </a:endParaRPr>
          </a:p>
          <a:p>
            <a:pPr marL="0" indent="0">
              <a:lnSpc>
                <a:spcPct val="100000"/>
              </a:lnSpc>
              <a:spcBef>
                <a:spcPts val="0"/>
              </a:spcBef>
              <a:buNone/>
            </a:pPr>
            <a:r>
              <a:rPr lang="it-IT" sz="1800" dirty="0">
                <a:solidFill>
                  <a:srgbClr val="000000"/>
                </a:solidFill>
                <a:effectLst/>
                <a:latin typeface="Calibri" panose="020F0502020204030204" pitchFamily="34" charset="0"/>
                <a:ea typeface="Times New Roman" panose="02020603050405020304" pitchFamily="18" charset="0"/>
              </a:rPr>
              <a:t>è farsi portare vino e ubriacarsi</a:t>
            </a:r>
            <a:endParaRPr lang="it-IT" sz="1800" dirty="0">
              <a:effectLst/>
              <a:latin typeface="Times New Roman" panose="02020603050405020304" pitchFamily="18" charset="0"/>
              <a:ea typeface="Times New Roman" panose="02020603050405020304" pitchFamily="18" charset="0"/>
            </a:endParaRPr>
          </a:p>
          <a:p>
            <a:pPr marL="0" indent="0">
              <a:lnSpc>
                <a:spcPct val="107000"/>
              </a:lnSpc>
              <a:spcBef>
                <a:spcPts val="0"/>
              </a:spcBef>
              <a:buNone/>
            </a:pPr>
            <a:endParaRPr lang="it-IT" sz="1800" b="1" dirty="0">
              <a:effectLst/>
              <a:latin typeface="Times New Roman" panose="02020603050405020304" pitchFamily="18" charset="0"/>
              <a:ea typeface="Times New Roman" panose="02020603050405020304" pitchFamily="18" charset="0"/>
            </a:endParaRPr>
          </a:p>
          <a:p>
            <a:pPr marL="0" indent="0">
              <a:buNone/>
            </a:pPr>
            <a:endParaRPr lang="it-IT" dirty="0"/>
          </a:p>
        </p:txBody>
      </p:sp>
      <p:sp>
        <p:nvSpPr>
          <p:cNvPr id="4" name="Segnaposto contenuto 3">
            <a:extLst>
              <a:ext uri="{FF2B5EF4-FFF2-40B4-BE49-F238E27FC236}">
                <a16:creationId xmlns:a16="http://schemas.microsoft.com/office/drawing/2014/main" id="{1C46EBF2-811F-41D6-9932-C883B7B070C9}"/>
              </a:ext>
            </a:extLst>
          </p:cNvPr>
          <p:cNvSpPr>
            <a:spLocks noGrp="1"/>
          </p:cNvSpPr>
          <p:nvPr>
            <p:ph sz="half" idx="2"/>
          </p:nvPr>
        </p:nvSpPr>
        <p:spPr>
          <a:xfrm>
            <a:off x="6260691" y="1160206"/>
            <a:ext cx="5181600" cy="4351338"/>
          </a:xfrm>
        </p:spPr>
        <p:txBody>
          <a:bodyPr>
            <a:normAutofit/>
          </a:bodyPr>
          <a:lstStyle/>
          <a:p>
            <a:pPr marL="0" indent="0" algn="ctr">
              <a:spcBef>
                <a:spcPts val="0"/>
              </a:spcBef>
              <a:buNone/>
            </a:pPr>
            <a:r>
              <a:rPr lang="it-IT" sz="1800" b="1" dirty="0"/>
              <a:t>Frammento 366</a:t>
            </a:r>
          </a:p>
          <a:p>
            <a:pPr marL="0" indent="0">
              <a:spcBef>
                <a:spcPts val="0"/>
              </a:spcBef>
              <a:buNone/>
            </a:pPr>
            <a:r>
              <a:rPr lang="it-IT" sz="1800" dirty="0">
                <a:solidFill>
                  <a:srgbClr val="000000"/>
                </a:solidFill>
                <a:effectLst/>
                <a:latin typeface="Calibri" panose="020F0502020204030204" pitchFamily="34" charset="0"/>
                <a:ea typeface="Times New Roman" panose="02020603050405020304" pitchFamily="18" charset="0"/>
              </a:rPr>
              <a:t>Vino, o diletto fanciullo, e verità.</a:t>
            </a:r>
            <a:endParaRPr lang="it-IT" sz="1800" dirty="0">
              <a:effectLst/>
              <a:latin typeface="Times New Roman" panose="02020603050405020304" pitchFamily="18" charset="0"/>
              <a:ea typeface="Times New Roman" panose="02020603050405020304" pitchFamily="18" charset="0"/>
            </a:endParaRPr>
          </a:p>
          <a:p>
            <a:pPr marL="0" indent="0">
              <a:spcBef>
                <a:spcPts val="0"/>
              </a:spcBef>
              <a:buNone/>
            </a:pPr>
            <a:r>
              <a:rPr lang="it-IT" sz="1800" dirty="0">
                <a:solidFill>
                  <a:srgbClr val="000000"/>
                </a:solidFill>
                <a:effectLst/>
                <a:latin typeface="Calibri" panose="020F0502020204030204" pitchFamily="34" charset="0"/>
                <a:ea typeface="Times New Roman" panose="02020603050405020304" pitchFamily="18" charset="0"/>
              </a:rPr>
              <a:t>Il vino invero è lo specchio dell’uomo</a:t>
            </a:r>
            <a:endParaRPr lang="it-IT" sz="1800" dirty="0">
              <a:effectLst/>
              <a:latin typeface="Times New Roman" panose="02020603050405020304" pitchFamily="18" charset="0"/>
              <a:ea typeface="Times New Roman" panose="02020603050405020304" pitchFamily="18" charset="0"/>
            </a:endParaRPr>
          </a:p>
          <a:p>
            <a:pPr marL="0" indent="0">
              <a:spcBef>
                <a:spcPts val="0"/>
              </a:spcBef>
              <a:buNone/>
            </a:pPr>
            <a:endParaRPr lang="it-IT" sz="2000" b="1" dirty="0"/>
          </a:p>
          <a:p>
            <a:pPr marL="0" indent="0" algn="ctr">
              <a:buNone/>
            </a:pPr>
            <a:r>
              <a:rPr lang="it-IT" sz="1800" b="1" dirty="0"/>
              <a:t>Frammento 332</a:t>
            </a:r>
          </a:p>
          <a:p>
            <a:pPr marL="0" indent="0">
              <a:spcBef>
                <a:spcPts val="0"/>
              </a:spcBef>
              <a:buNone/>
            </a:pPr>
            <a:r>
              <a:rPr lang="it-IT"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Ora bisogna ubriacarsi e gagliardamente</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r>
              <a:rPr lang="it-IT" sz="1800" dirty="0">
                <a:solidFill>
                  <a:srgbClr val="000000"/>
                </a:solidFill>
                <a:effectLst/>
                <a:latin typeface="Calibri" panose="020F0502020204030204" pitchFamily="34" charset="0"/>
                <a:ea typeface="Calibri" panose="020F0502020204030204" pitchFamily="34" charset="0"/>
              </a:rPr>
              <a:t> bere, poiché è morto Mirsilo</a:t>
            </a:r>
          </a:p>
          <a:p>
            <a:pPr marL="0" indent="0">
              <a:spcBef>
                <a:spcPts val="0"/>
              </a:spcBef>
              <a:buNone/>
            </a:pPr>
            <a:endParaRPr lang="it-IT" sz="1800" b="1" dirty="0">
              <a:solidFill>
                <a:srgbClr val="000000"/>
              </a:solidFill>
              <a:latin typeface="Calibri" panose="020F0502020204030204" pitchFamily="34" charset="0"/>
              <a:ea typeface="Calibri" panose="020F0502020204030204" pitchFamily="34" charset="0"/>
            </a:endParaRPr>
          </a:p>
          <a:p>
            <a:pPr marL="0" indent="0" algn="ctr">
              <a:spcBef>
                <a:spcPts val="0"/>
              </a:spcBef>
              <a:buNone/>
            </a:pPr>
            <a:r>
              <a:rPr lang="it-IT" sz="1800" b="1" dirty="0">
                <a:solidFill>
                  <a:srgbClr val="000000"/>
                </a:solidFill>
                <a:latin typeface="Calibri" panose="020F0502020204030204" pitchFamily="34" charset="0"/>
                <a:ea typeface="Calibri" panose="020F0502020204030204" pitchFamily="34" charset="0"/>
              </a:rPr>
              <a:t>Frammento 367</a:t>
            </a:r>
          </a:p>
          <a:p>
            <a:pPr marL="0" indent="0">
              <a:lnSpc>
                <a:spcPct val="107000"/>
              </a:lnSpc>
              <a:spcBef>
                <a:spcPts val="0"/>
              </a:spcBef>
              <a:buNone/>
            </a:pPr>
            <a:r>
              <a:rPr lang="it-IT" sz="1800" dirty="0">
                <a:latin typeface="Calibri" panose="020F0502020204030204" pitchFamily="34" charset="0"/>
                <a:ea typeface="Calibri" panose="020F0502020204030204" pitchFamily="34" charset="0"/>
                <a:cs typeface="Calibri" panose="020F0502020204030204" pitchFamily="34" charset="0"/>
              </a:rPr>
              <a:t>I</a:t>
            </a:r>
            <a:r>
              <a:rPr lang="it-IT" sz="1800" dirty="0">
                <a:effectLst/>
                <a:latin typeface="Calibri" panose="020F0502020204030204" pitchFamily="34" charset="0"/>
                <a:ea typeface="Calibri" panose="020F0502020204030204" pitchFamily="34" charset="0"/>
                <a:cs typeface="Calibri" panose="020F0502020204030204" pitchFamily="34" charset="0"/>
              </a:rPr>
              <a:t>o già sento primavera</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it-IT" sz="1800" dirty="0">
                <a:effectLst/>
                <a:latin typeface="Calibri" panose="020F0502020204030204" pitchFamily="34" charset="0"/>
                <a:ea typeface="Calibri" panose="020F0502020204030204" pitchFamily="34" charset="0"/>
                <a:cs typeface="Calibri" panose="020F0502020204030204" pitchFamily="34" charset="0"/>
              </a:rPr>
              <a:t>che s’avvicina coi suoi fiori</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it-IT" sz="1800" dirty="0">
                <a:effectLst/>
                <a:latin typeface="Calibri" panose="020F0502020204030204" pitchFamily="34" charset="0"/>
                <a:ea typeface="Calibri" panose="020F0502020204030204" pitchFamily="34" charset="0"/>
                <a:cs typeface="Calibri" panose="020F0502020204030204" pitchFamily="34" charset="0"/>
              </a:rPr>
              <a:t>versatemi presto una tazza di vino dolcissimo…</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it-IT" sz="2000" b="1" dirty="0"/>
          </a:p>
        </p:txBody>
      </p:sp>
    </p:spTree>
    <p:extLst>
      <p:ext uri="{BB962C8B-B14F-4D97-AF65-F5344CB8AC3E}">
        <p14:creationId xmlns:p14="http://schemas.microsoft.com/office/powerpoint/2010/main" val="173756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0DA1DF-EF85-4C91-9048-50ADD2AFEBF4}"/>
              </a:ext>
            </a:extLst>
          </p:cNvPr>
          <p:cNvSpPr>
            <a:spLocks noGrp="1"/>
          </p:cNvSpPr>
          <p:nvPr>
            <p:ph type="title"/>
          </p:nvPr>
        </p:nvSpPr>
        <p:spPr>
          <a:xfrm>
            <a:off x="904568" y="365126"/>
            <a:ext cx="10449232" cy="529610"/>
          </a:xfrm>
        </p:spPr>
        <p:txBody>
          <a:bodyPr>
            <a:normAutofit/>
          </a:bodyPr>
          <a:lstStyle/>
          <a:p>
            <a:pPr algn="ctr"/>
            <a:r>
              <a:rPr lang="it-IT" sz="2800" b="1" dirty="0">
                <a:latin typeface="+mn-lt"/>
              </a:rPr>
              <a:t>Martedì grasso a Parigi: </a:t>
            </a:r>
            <a:r>
              <a:rPr lang="it-IT" sz="2400" b="1" i="1" dirty="0">
                <a:latin typeface="+mn-lt"/>
              </a:rPr>
              <a:t>La battaglia dei confetti</a:t>
            </a:r>
            <a:endParaRPr lang="it-IT" sz="2800" b="1" dirty="0">
              <a:latin typeface="+mn-lt"/>
            </a:endParaRPr>
          </a:p>
        </p:txBody>
      </p:sp>
      <p:pic>
        <p:nvPicPr>
          <p:cNvPr id="1026" name="Picture 2" descr="undefined">
            <a:extLst>
              <a:ext uri="{FF2B5EF4-FFF2-40B4-BE49-F238E27FC236}">
                <a16:creationId xmlns:a16="http://schemas.microsoft.com/office/drawing/2014/main" id="{00F55802-B77C-4DFF-9F30-79B1E31A01E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81894" y="995934"/>
            <a:ext cx="3996000" cy="5844173"/>
          </a:xfrm>
          <a:prstGeom prst="rect">
            <a:avLst/>
          </a:prstGeom>
          <a:noFill/>
          <a:effectLst>
            <a:glow rad="127000">
              <a:schemeClr val="tx2">
                <a:lumMod val="5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3202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83E267-D356-41C3-A023-AED75EC64141}"/>
              </a:ext>
            </a:extLst>
          </p:cNvPr>
          <p:cNvSpPr>
            <a:spLocks noGrp="1"/>
          </p:cNvSpPr>
          <p:nvPr>
            <p:ph type="title"/>
          </p:nvPr>
        </p:nvSpPr>
        <p:spPr>
          <a:xfrm>
            <a:off x="838200" y="365126"/>
            <a:ext cx="10515600" cy="903236"/>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pPr algn="ctr"/>
            <a:r>
              <a:rPr lang="it-IT" sz="2800" b="1" dirty="0">
                <a:latin typeface="+mn-lt"/>
              </a:rPr>
              <a:t>Alda Merini: </a:t>
            </a:r>
            <a:r>
              <a:rPr lang="it-IT" sz="2400" b="1" i="1" dirty="0">
                <a:latin typeface="+mn-lt"/>
              </a:rPr>
              <a:t>Ieri sera nel basso dentro la gioconda osteria</a:t>
            </a:r>
            <a:br>
              <a:rPr lang="it-IT" sz="2400" b="1" i="1" dirty="0">
                <a:latin typeface="+mn-lt"/>
              </a:rPr>
            </a:br>
            <a:r>
              <a:rPr lang="it-IT"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Da </a:t>
            </a:r>
            <a:r>
              <a:rPr lang="it-IT" sz="18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 satire della ripa</a:t>
            </a:r>
            <a:r>
              <a:rPr lang="it-IT"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(1983)</a:t>
            </a:r>
            <a:br>
              <a:rPr lang="it-IT" sz="1800" dirty="0">
                <a:effectLst/>
                <a:latin typeface="Calibri" panose="020F0502020204030204" pitchFamily="34" charset="0"/>
                <a:ea typeface="Calibri" panose="020F0502020204030204" pitchFamily="34" charset="0"/>
                <a:cs typeface="Times New Roman" panose="02020603050405020304" pitchFamily="18" charset="0"/>
              </a:rPr>
            </a:br>
            <a:br>
              <a:rPr lang="it-IT"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it-IT" sz="2800" b="1" dirty="0">
              <a:latin typeface="+mn-lt"/>
            </a:endParaRPr>
          </a:p>
        </p:txBody>
      </p:sp>
      <p:sp>
        <p:nvSpPr>
          <p:cNvPr id="3" name="Segnaposto contenuto 2">
            <a:extLst>
              <a:ext uri="{FF2B5EF4-FFF2-40B4-BE49-F238E27FC236}">
                <a16:creationId xmlns:a16="http://schemas.microsoft.com/office/drawing/2014/main" id="{4760D3DC-4191-442A-B42F-029F0153C30D}"/>
              </a:ext>
            </a:extLst>
          </p:cNvPr>
          <p:cNvSpPr>
            <a:spLocks noGrp="1"/>
          </p:cNvSpPr>
          <p:nvPr>
            <p:ph idx="1"/>
          </p:nvPr>
        </p:nvSpPr>
        <p:spPr>
          <a:xfrm>
            <a:off x="838200" y="1845289"/>
            <a:ext cx="10515600" cy="435133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marL="77470" indent="0" algn="ctr">
              <a:lnSpc>
                <a:spcPct val="107000"/>
              </a:lnSpc>
              <a:spcAft>
                <a:spcPts val="800"/>
              </a:spcAft>
              <a:buNone/>
            </a:pPr>
            <a:r>
              <a:rPr lang="it-IT" sz="2000" dirty="0">
                <a:effectLst/>
                <a:latin typeface="Calibri" panose="020F0502020204030204" pitchFamily="34" charset="0"/>
                <a:ea typeface="Calibri" panose="020F0502020204030204" pitchFamily="34" charset="0"/>
                <a:cs typeface="Calibri" panose="020F0502020204030204" pitchFamily="34" charset="0"/>
              </a:rPr>
              <a:t>Ieri sera nel basso dentro la gioconda osteria</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p>
            <a:pPr marL="77470" indent="0" algn="ctr">
              <a:lnSpc>
                <a:spcPct val="107000"/>
              </a:lnSpc>
              <a:spcAft>
                <a:spcPts val="800"/>
              </a:spcAft>
              <a:buNone/>
            </a:pPr>
            <a:r>
              <a:rPr lang="it-IT" sz="2000" dirty="0">
                <a:effectLst/>
                <a:latin typeface="Calibri" panose="020F0502020204030204" pitchFamily="34" charset="0"/>
                <a:ea typeface="Calibri" panose="020F0502020204030204" pitchFamily="34" charset="0"/>
                <a:cs typeface="Calibri" panose="020F0502020204030204" pitchFamily="34" charset="0"/>
              </a:rPr>
              <a:t>un uomo trangugiava il suo vino</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p>
            <a:pPr marL="77470" indent="0" algn="ctr">
              <a:lnSpc>
                <a:spcPct val="107000"/>
              </a:lnSpc>
              <a:spcAft>
                <a:spcPts val="800"/>
              </a:spcAft>
              <a:buNone/>
            </a:pPr>
            <a:r>
              <a:rPr lang="it-IT" sz="2000" dirty="0">
                <a:effectLst/>
                <a:latin typeface="Calibri" panose="020F0502020204030204" pitchFamily="34" charset="0"/>
                <a:ea typeface="Calibri" panose="020F0502020204030204" pitchFamily="34" charset="0"/>
                <a:cs typeface="Calibri" panose="020F0502020204030204" pitchFamily="34" charset="0"/>
              </a:rPr>
              <a:t>con una voluttà bacchica e assente,</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p>
            <a:pPr marL="77470" indent="0" algn="ctr">
              <a:lnSpc>
                <a:spcPct val="107000"/>
              </a:lnSpc>
              <a:spcAft>
                <a:spcPts val="800"/>
              </a:spcAft>
              <a:buNone/>
            </a:pPr>
            <a:r>
              <a:rPr lang="it-IT" sz="2000" dirty="0">
                <a:effectLst/>
                <a:latin typeface="Calibri" panose="020F0502020204030204" pitchFamily="34" charset="0"/>
                <a:ea typeface="Calibri" panose="020F0502020204030204" pitchFamily="34" charset="0"/>
                <a:cs typeface="Calibri" panose="020F0502020204030204" pitchFamily="34" charset="0"/>
              </a:rPr>
              <a:t>io guardavo la sua gola turgida</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p>
            <a:pPr marL="77470" indent="0" algn="ctr">
              <a:lnSpc>
                <a:spcPct val="107000"/>
              </a:lnSpc>
              <a:spcAft>
                <a:spcPts val="800"/>
              </a:spcAft>
              <a:buNone/>
            </a:pPr>
            <a:r>
              <a:rPr lang="it-IT" sz="2000" dirty="0">
                <a:effectLst/>
                <a:latin typeface="Calibri" panose="020F0502020204030204" pitchFamily="34" charset="0"/>
                <a:ea typeface="Calibri" panose="020F0502020204030204" pitchFamily="34" charset="0"/>
                <a:cs typeface="Calibri" panose="020F0502020204030204" pitchFamily="34" charset="0"/>
              </a:rPr>
              <a:t>di vino e dimenticanza</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p>
            <a:pPr marL="77470" indent="0" algn="ctr">
              <a:lnSpc>
                <a:spcPct val="107000"/>
              </a:lnSpc>
              <a:spcAft>
                <a:spcPts val="800"/>
              </a:spcAft>
              <a:buNone/>
            </a:pPr>
            <a:r>
              <a:rPr lang="it-IT" sz="2000" dirty="0">
                <a:effectLst/>
                <a:latin typeface="Calibri" panose="020F0502020204030204" pitchFamily="34" charset="0"/>
                <a:ea typeface="Calibri" panose="020F0502020204030204" pitchFamily="34" charset="0"/>
                <a:cs typeface="Calibri" panose="020F0502020204030204" pitchFamily="34" charset="0"/>
              </a:rPr>
              <a:t>e mi chiesi come mai mi tenessi in cuore una spina</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p>
            <a:pPr marL="77470" indent="0" algn="ctr">
              <a:lnSpc>
                <a:spcPct val="107000"/>
              </a:lnSpc>
              <a:spcAft>
                <a:spcPts val="800"/>
              </a:spcAft>
              <a:buNone/>
            </a:pPr>
            <a:r>
              <a:rPr lang="it-IT" sz="2000" dirty="0">
                <a:effectLst/>
                <a:latin typeface="Calibri" panose="020F0502020204030204" pitchFamily="34" charset="0"/>
                <a:ea typeface="Calibri" panose="020F0502020204030204" pitchFamily="34" charset="0"/>
                <a:cs typeface="Calibri" panose="020F0502020204030204" pitchFamily="34" charset="0"/>
              </a:rPr>
              <a:t>senza chiedere aiuto a Bacco.</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Tree>
    <p:extLst>
      <p:ext uri="{BB962C8B-B14F-4D97-AF65-F5344CB8AC3E}">
        <p14:creationId xmlns:p14="http://schemas.microsoft.com/office/powerpoint/2010/main" val="14383084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FF4AAA-0BDB-4266-8239-2A427D0D5E1E}"/>
              </a:ext>
            </a:extLst>
          </p:cNvPr>
          <p:cNvSpPr>
            <a:spLocks noGrp="1"/>
          </p:cNvSpPr>
          <p:nvPr>
            <p:ph type="title"/>
          </p:nvPr>
        </p:nvSpPr>
        <p:spPr/>
        <p:txBody>
          <a:bodyPr>
            <a:normAutofit/>
          </a:bodyPr>
          <a:lstStyle/>
          <a:p>
            <a:pPr algn="ctr"/>
            <a:r>
              <a:rPr lang="it-IT" sz="2800" b="1" dirty="0">
                <a:latin typeface="+mn-lt"/>
              </a:rPr>
              <a:t>Michelangelo Merisi detto il Caravaggio </a:t>
            </a:r>
            <a:r>
              <a:rPr lang="it-IT" sz="2000" b="1" dirty="0">
                <a:latin typeface="+mn-lt"/>
              </a:rPr>
              <a:t>(1571-1610)</a:t>
            </a:r>
            <a:r>
              <a:rPr lang="it-IT" sz="2800" b="1" dirty="0">
                <a:latin typeface="+mn-lt"/>
              </a:rPr>
              <a:t> </a:t>
            </a:r>
            <a:br>
              <a:rPr lang="it-IT" sz="2800" b="1" dirty="0">
                <a:latin typeface="+mn-lt"/>
              </a:rPr>
            </a:br>
            <a:r>
              <a:rPr lang="it-IT" sz="2400" b="1" i="1" dirty="0">
                <a:latin typeface="+mn-lt"/>
              </a:rPr>
              <a:t>Bacco adolescente </a:t>
            </a:r>
            <a:r>
              <a:rPr lang="it-IT" sz="2000" b="1" i="1" dirty="0">
                <a:latin typeface="+mn-lt"/>
              </a:rPr>
              <a:t>1595-97</a:t>
            </a:r>
            <a:r>
              <a:rPr lang="it-IT" sz="2400" b="1" i="1" dirty="0">
                <a:latin typeface="+mn-lt"/>
              </a:rPr>
              <a:t> </a:t>
            </a:r>
            <a:br>
              <a:rPr lang="it-IT" sz="2400" b="1" i="1" dirty="0">
                <a:latin typeface="+mn-lt"/>
              </a:rPr>
            </a:br>
            <a:r>
              <a:rPr lang="it-IT" sz="2400" b="1" i="1" dirty="0">
                <a:latin typeface="+mn-lt"/>
              </a:rPr>
              <a:t>Olio su tela  </a:t>
            </a:r>
            <a:r>
              <a:rPr lang="it-IT" sz="2000" b="1" i="1" dirty="0">
                <a:latin typeface="+mn-lt"/>
              </a:rPr>
              <a:t>cm 85 x 95</a:t>
            </a:r>
            <a:r>
              <a:rPr lang="it-IT" sz="2400" b="1" i="1" dirty="0">
                <a:latin typeface="+mn-lt"/>
              </a:rPr>
              <a:t> - Galleria degli Uffizi, Firenze</a:t>
            </a:r>
            <a:endParaRPr lang="it-IT" sz="2800" b="1" dirty="0">
              <a:latin typeface="+mn-lt"/>
            </a:endParaRPr>
          </a:p>
        </p:txBody>
      </p:sp>
      <p:pic>
        <p:nvPicPr>
          <p:cNvPr id="1026" name="Picture 2" descr="Potrebbe essere un'immagine raffigurante 1 persona">
            <a:extLst>
              <a:ext uri="{FF2B5EF4-FFF2-40B4-BE49-F238E27FC236}">
                <a16:creationId xmlns:a16="http://schemas.microsoft.com/office/drawing/2014/main" id="{A7CEC8A8-8514-4248-80A5-667AD474546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20199" y="1690688"/>
            <a:ext cx="4351602" cy="5076000"/>
          </a:xfrm>
          <a:prstGeom prst="rect">
            <a:avLst/>
          </a:prstGeom>
          <a:noFill/>
          <a:effectLst>
            <a:glow rad="127000">
              <a:schemeClr val="tx2">
                <a:lumMod val="5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7747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AA3242-08D2-48AE-8302-00903D722485}"/>
              </a:ext>
            </a:extLst>
          </p:cNvPr>
          <p:cNvSpPr>
            <a:spLocks noGrp="1"/>
          </p:cNvSpPr>
          <p:nvPr>
            <p:ph type="title"/>
          </p:nvPr>
        </p:nvSpPr>
        <p:spPr>
          <a:xfrm>
            <a:off x="838200" y="335628"/>
            <a:ext cx="10515600" cy="1325563"/>
          </a:xfrm>
        </p:spPr>
        <p:txBody>
          <a:bodyPr>
            <a:normAutofit/>
          </a:bodyPr>
          <a:lstStyle/>
          <a:p>
            <a:pPr algn="ctr"/>
            <a:r>
              <a:rPr lang="it-IT" sz="2400" b="1" dirty="0">
                <a:latin typeface="+mn-lt"/>
              </a:rPr>
              <a:t>Gerard Van Honthorst </a:t>
            </a:r>
            <a:r>
              <a:rPr lang="it-IT" sz="2000" b="1" dirty="0">
                <a:latin typeface="+mn-lt"/>
              </a:rPr>
              <a:t>(1592-1656)</a:t>
            </a:r>
            <a:r>
              <a:rPr lang="it-IT" sz="2400" b="1" dirty="0"/>
              <a:t>: </a:t>
            </a:r>
            <a:r>
              <a:rPr lang="it-IT" sz="2400" b="1" i="1" dirty="0">
                <a:latin typeface="+mn-lt"/>
              </a:rPr>
              <a:t>L’allegro violinista,</a:t>
            </a:r>
            <a:r>
              <a:rPr lang="it-IT" sz="2400" b="1" dirty="0"/>
              <a:t> </a:t>
            </a:r>
            <a:r>
              <a:rPr lang="it-IT" sz="2000" b="1" dirty="0">
                <a:latin typeface="+mn-lt"/>
              </a:rPr>
              <a:t>1623</a:t>
            </a:r>
            <a:r>
              <a:rPr lang="it-IT" sz="2800" b="1" dirty="0"/>
              <a:t> </a:t>
            </a:r>
            <a:br>
              <a:rPr lang="it-IT" sz="2800" b="1" dirty="0"/>
            </a:br>
            <a:r>
              <a:rPr lang="it-IT" sz="2400" b="1" dirty="0">
                <a:latin typeface="+mn-lt"/>
              </a:rPr>
              <a:t>Olio su tela cm 107,2 x 88,3 – Rijksmuseum, Amsterdam</a:t>
            </a:r>
            <a:br>
              <a:rPr lang="it-IT" sz="2400" b="1" dirty="0">
                <a:latin typeface="+mn-lt"/>
              </a:rPr>
            </a:br>
            <a:endParaRPr lang="it-IT" sz="2400" b="1" dirty="0">
              <a:latin typeface="+mn-lt"/>
            </a:endParaRPr>
          </a:p>
        </p:txBody>
      </p:sp>
      <p:pic>
        <p:nvPicPr>
          <p:cNvPr id="2050" name="Picture 2" descr="File:Gerrit van Honthorst - De vrolijke speelman.jpg - Wikipedia">
            <a:extLst>
              <a:ext uri="{FF2B5EF4-FFF2-40B4-BE49-F238E27FC236}">
                <a16:creationId xmlns:a16="http://schemas.microsoft.com/office/drawing/2014/main" id="{A0EB172F-B328-47C5-BC7A-EB56E023D4D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57527" y="1339045"/>
            <a:ext cx="4477904" cy="5436000"/>
          </a:xfrm>
          <a:prstGeom prst="rect">
            <a:avLst/>
          </a:prstGeom>
          <a:noFill/>
          <a:effectLst>
            <a:glow rad="127000">
              <a:schemeClr val="accent2">
                <a:lumMod val="50000"/>
              </a:schemeClr>
            </a:glo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076CBB3-A514-44FD-B9F6-E1060F1B4E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6545" y="2112640"/>
            <a:ext cx="4137642" cy="4500000"/>
          </a:xfrm>
          <a:prstGeom prst="rect">
            <a:avLst/>
          </a:prstGeom>
          <a:noFill/>
          <a:effectLst>
            <a:glow rad="127000">
              <a:schemeClr val="bg2">
                <a:lumMod val="1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6458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2392E4-4E34-4D1B-B967-AD14D83BF9BF}"/>
              </a:ext>
            </a:extLst>
          </p:cNvPr>
          <p:cNvSpPr>
            <a:spLocks noGrp="1"/>
          </p:cNvSpPr>
          <p:nvPr>
            <p:ph type="title"/>
          </p:nvPr>
        </p:nvSpPr>
        <p:spPr/>
        <p:txBody>
          <a:bodyPr>
            <a:normAutofit/>
          </a:bodyPr>
          <a:lstStyle/>
          <a:p>
            <a:pPr algn="ctr"/>
            <a:r>
              <a:rPr lang="it-IT" sz="2400" b="1" dirty="0">
                <a:latin typeface="+mn-lt"/>
              </a:rPr>
              <a:t>Hendrick Ter Brugghen </a:t>
            </a:r>
            <a:r>
              <a:rPr lang="it-IT" sz="2000" b="1" dirty="0">
                <a:latin typeface="+mn-lt"/>
              </a:rPr>
              <a:t>(1588-1629)</a:t>
            </a:r>
            <a:r>
              <a:rPr lang="it-IT" sz="2400" b="1" dirty="0">
                <a:latin typeface="+mn-lt"/>
              </a:rPr>
              <a:t>: The </a:t>
            </a:r>
            <a:r>
              <a:rPr lang="en-GB" sz="2400" b="1" dirty="0">
                <a:latin typeface="+mn-lt"/>
              </a:rPr>
              <a:t>merry drinker</a:t>
            </a:r>
            <a:r>
              <a:rPr lang="it-IT" sz="2400" b="1" dirty="0">
                <a:latin typeface="+mn-lt"/>
              </a:rPr>
              <a:t>, 1625</a:t>
            </a:r>
            <a:br>
              <a:rPr lang="it-IT" sz="2400" b="1" dirty="0">
                <a:latin typeface="+mn-lt"/>
              </a:rPr>
            </a:br>
            <a:r>
              <a:rPr lang="it-IT" sz="2400" b="1" dirty="0">
                <a:latin typeface="+mn-lt"/>
              </a:rPr>
              <a:t>olio su tela  cm 59,8 x 71,4 - </a:t>
            </a:r>
            <a:r>
              <a:rPr lang="nl-BE" sz="2400" b="1" dirty="0">
                <a:latin typeface="+mn-lt"/>
              </a:rPr>
              <a:t>Centraal</a:t>
            </a:r>
            <a:r>
              <a:rPr lang="it-IT" sz="2400" b="1" dirty="0">
                <a:latin typeface="+mn-lt"/>
              </a:rPr>
              <a:t> Museum, Utrecht</a:t>
            </a:r>
          </a:p>
        </p:txBody>
      </p:sp>
      <p:pic>
        <p:nvPicPr>
          <p:cNvPr id="1026" name="Picture 2" descr="File:Hendrick ter Brugghen - The Merry Drinker - Google Art Project.jpg -  Wikipedia">
            <a:extLst>
              <a:ext uri="{FF2B5EF4-FFF2-40B4-BE49-F238E27FC236}">
                <a16:creationId xmlns:a16="http://schemas.microsoft.com/office/drawing/2014/main" id="{4026DDD8-1D2A-4F50-921F-A0A685B3FB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88013" y="1690688"/>
            <a:ext cx="4230000" cy="5076000"/>
          </a:xfrm>
          <a:prstGeom prst="rect">
            <a:avLst/>
          </a:prstGeom>
          <a:noFill/>
          <a:effectLst>
            <a:glow rad="127000">
              <a:schemeClr val="accent2">
                <a:lumMod val="5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4399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2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2BABFB-70FD-46F9-A30F-253463E93E09}"/>
              </a:ext>
            </a:extLst>
          </p:cNvPr>
          <p:cNvSpPr>
            <a:spLocks noGrp="1"/>
          </p:cNvSpPr>
          <p:nvPr>
            <p:ph type="title"/>
          </p:nvPr>
        </p:nvSpPr>
        <p:spPr>
          <a:xfrm>
            <a:off x="963561" y="365126"/>
            <a:ext cx="10498394" cy="1060552"/>
          </a:xfrm>
        </p:spPr>
        <p:txBody>
          <a:bodyPr>
            <a:normAutofit/>
          </a:bodyPr>
          <a:lstStyle/>
          <a:p>
            <a:pPr algn="ctr"/>
            <a:r>
              <a:rPr lang="it-IT" sz="2800" b="1" dirty="0"/>
              <a:t>Telemaco SIGNORINI: </a:t>
            </a:r>
            <a:r>
              <a:rPr lang="it-IT" sz="2400" b="1" i="1" dirty="0"/>
              <a:t>Il quartiere degli Israeliti a Venezia, 1860  </a:t>
            </a:r>
            <a:br>
              <a:rPr lang="it-IT" sz="2400" b="1" i="1" dirty="0"/>
            </a:br>
            <a:r>
              <a:rPr lang="it-IT" sz="2400" b="1" i="1" dirty="0"/>
              <a:t>olio su tela  cm 29 x 26  collezione privata; </a:t>
            </a:r>
            <a:endParaRPr lang="it-IT" sz="2800" b="1" dirty="0"/>
          </a:p>
        </p:txBody>
      </p:sp>
      <p:pic>
        <p:nvPicPr>
          <p:cNvPr id="4" name="Picture 2" descr="Il quartiere degli israeliti a Venezia - Wikipedia">
            <a:extLst>
              <a:ext uri="{FF2B5EF4-FFF2-40B4-BE49-F238E27FC236}">
                <a16:creationId xmlns:a16="http://schemas.microsoft.com/office/drawing/2014/main" id="{9E631892-3ECB-49ED-BEF5-6D1955DBB22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47645" y="1350000"/>
            <a:ext cx="4913019" cy="5508000"/>
          </a:xfrm>
          <a:prstGeom prst="rect">
            <a:avLst/>
          </a:prstGeom>
          <a:noFill/>
          <a:effectLst>
            <a:glow rad="127000">
              <a:schemeClr val="accent2">
                <a:lumMod val="75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9916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114FE1-8919-46E0-B86B-B5AFB1E80101}"/>
              </a:ext>
            </a:extLst>
          </p:cNvPr>
          <p:cNvSpPr>
            <a:spLocks noGrp="1"/>
          </p:cNvSpPr>
          <p:nvPr>
            <p:ph type="title"/>
          </p:nvPr>
        </p:nvSpPr>
        <p:spPr>
          <a:xfrm>
            <a:off x="879230" y="365126"/>
            <a:ext cx="10474569" cy="1299552"/>
          </a:xfrm>
        </p:spPr>
        <p:txBody>
          <a:bodyPr>
            <a:normAutofit/>
          </a:bodyPr>
          <a:lstStyle/>
          <a:p>
            <a:pPr algn="ctr"/>
            <a:r>
              <a:rPr lang="it-IT" sz="2800" b="1" dirty="0"/>
              <a:t>Telemaco SIGNORINI: </a:t>
            </a:r>
            <a:r>
              <a:rPr lang="it-IT" sz="2800" b="1" i="1" dirty="0"/>
              <a:t>Il ghetto di Firenze  1882 – </a:t>
            </a:r>
            <a:r>
              <a:rPr lang="it-IT" sz="2400" b="1" i="1" dirty="0"/>
              <a:t>olio su tela</a:t>
            </a:r>
            <a:r>
              <a:rPr lang="it-IT" sz="2400" b="1" dirty="0"/>
              <a:t> </a:t>
            </a:r>
            <a:r>
              <a:rPr lang="it-IT" sz="2400" b="1" i="1" dirty="0"/>
              <a:t>cm 95 x 65</a:t>
            </a:r>
            <a:br>
              <a:rPr lang="it-IT" sz="2800" b="1" i="1" dirty="0"/>
            </a:br>
            <a:r>
              <a:rPr lang="it-IT" sz="2400" b="1" i="1" dirty="0"/>
              <a:t>Galleria nazionale d’arte moderna e contemporanea, Roma </a:t>
            </a:r>
            <a:endParaRPr lang="it-IT" sz="2400" dirty="0"/>
          </a:p>
        </p:txBody>
      </p:sp>
      <p:pic>
        <p:nvPicPr>
          <p:cNvPr id="4" name="Picture 4">
            <a:extLst>
              <a:ext uri="{FF2B5EF4-FFF2-40B4-BE49-F238E27FC236}">
                <a16:creationId xmlns:a16="http://schemas.microsoft.com/office/drawing/2014/main" id="{14896A87-4BC5-4382-990E-079163C3826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93627" y="1426984"/>
            <a:ext cx="3620216" cy="5328000"/>
          </a:xfrm>
          <a:prstGeom prst="rect">
            <a:avLst/>
          </a:prstGeom>
          <a:noFill/>
          <a:effectLst>
            <a:glow rad="127000">
              <a:schemeClr val="tx2">
                <a:lumMod val="5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2246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2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7454F1-D999-4EEC-B016-AA7C9741ACB2}"/>
              </a:ext>
            </a:extLst>
          </p:cNvPr>
          <p:cNvSpPr>
            <a:spLocks noGrp="1"/>
          </p:cNvSpPr>
          <p:nvPr>
            <p:ph type="title"/>
          </p:nvPr>
        </p:nvSpPr>
        <p:spPr>
          <a:xfrm>
            <a:off x="838200" y="365125"/>
            <a:ext cx="10515600" cy="1099881"/>
          </a:xfrm>
        </p:spPr>
        <p:txBody>
          <a:bodyPr>
            <a:normAutofit fontScale="90000"/>
          </a:bodyPr>
          <a:lstStyle/>
          <a:p>
            <a:pPr algn="ctr"/>
            <a:r>
              <a:rPr lang="it-IT" sz="2800" b="1" dirty="0">
                <a:latin typeface="+mn-lt"/>
              </a:rPr>
              <a:t>Telemaco Signorini: I luoghi dell’emarginazione.</a:t>
            </a:r>
            <a:br>
              <a:rPr lang="it-IT" sz="2800" b="1" dirty="0">
                <a:latin typeface="+mn-lt"/>
              </a:rPr>
            </a:br>
            <a:r>
              <a:rPr lang="it-IT" sz="2400" b="1" dirty="0">
                <a:latin typeface="+mn-lt"/>
              </a:rPr>
              <a:t>Bagno penale a Portoferraio,1894; olio su tela cm 58 x 81</a:t>
            </a:r>
            <a:br>
              <a:rPr lang="it-IT" sz="2400" b="1" dirty="0">
                <a:latin typeface="+mn-lt"/>
              </a:rPr>
            </a:br>
            <a:r>
              <a:rPr lang="it-IT" sz="2400" b="1" dirty="0">
                <a:latin typeface="+mn-lt"/>
              </a:rPr>
              <a:t>Galleria  d’Arte Moderna, Palazzo Pitti Firenze </a:t>
            </a:r>
            <a:br>
              <a:rPr lang="it-IT" sz="2400" b="1" dirty="0">
                <a:latin typeface="+mn-lt"/>
              </a:rPr>
            </a:br>
            <a:endParaRPr lang="it-IT" sz="2800" b="1" dirty="0">
              <a:latin typeface="+mn-lt"/>
            </a:endParaRPr>
          </a:p>
        </p:txBody>
      </p:sp>
      <p:pic>
        <p:nvPicPr>
          <p:cNvPr id="4" name="Picture 2" descr="Bagno penale a Portoferraio - Wikipedia">
            <a:extLst>
              <a:ext uri="{FF2B5EF4-FFF2-40B4-BE49-F238E27FC236}">
                <a16:creationId xmlns:a16="http://schemas.microsoft.com/office/drawing/2014/main" id="{D6AB215D-75AA-40F9-AEB4-8C778943CFF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8999" y="1551171"/>
            <a:ext cx="7719750" cy="5256000"/>
          </a:xfrm>
          <a:prstGeom prst="rect">
            <a:avLst/>
          </a:prstGeom>
          <a:noFill/>
          <a:effectLst>
            <a:glow rad="127000">
              <a:schemeClr val="accent4">
                <a:lumMod val="5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7844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2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E48AA1-F7BC-4D35-B670-A0713F8B248E}"/>
              </a:ext>
            </a:extLst>
          </p:cNvPr>
          <p:cNvSpPr>
            <a:spLocks noGrp="1"/>
          </p:cNvSpPr>
          <p:nvPr>
            <p:ph type="title"/>
          </p:nvPr>
        </p:nvSpPr>
        <p:spPr/>
        <p:txBody>
          <a:bodyPr>
            <a:normAutofit/>
          </a:bodyPr>
          <a:lstStyle/>
          <a:p>
            <a:pPr algn="ctr"/>
            <a:r>
              <a:rPr lang="it-IT" sz="2800" b="1" dirty="0">
                <a:latin typeface="+mn-lt"/>
              </a:rPr>
              <a:t>Telemaco Signorini: I luoghi dell’emarginazione.</a:t>
            </a:r>
            <a:br>
              <a:rPr lang="it-IT" sz="2800" b="1" dirty="0">
                <a:latin typeface="+mn-lt"/>
              </a:rPr>
            </a:br>
            <a:r>
              <a:rPr lang="it-IT" sz="2400" b="1" i="1" dirty="0">
                <a:latin typeface="+mn-lt"/>
              </a:rPr>
              <a:t>La sala delle agitate al Bonifacio di Firenze, 1865 - olio su tela cm 66 x 59 </a:t>
            </a:r>
            <a:br>
              <a:rPr lang="it-IT" sz="2400" b="1" i="1" dirty="0">
                <a:latin typeface="+mn-lt"/>
              </a:rPr>
            </a:br>
            <a:r>
              <a:rPr lang="it-IT" sz="2400" b="1" i="1" dirty="0">
                <a:latin typeface="+mn-lt"/>
              </a:rPr>
              <a:t> Galleria d’arte moderna di Ca’ Pesaro, Venezia</a:t>
            </a:r>
            <a:endParaRPr lang="it-IT" sz="2800" dirty="0"/>
          </a:p>
        </p:txBody>
      </p:sp>
      <p:sp>
        <p:nvSpPr>
          <p:cNvPr id="3" name="Segnaposto contenuto 2">
            <a:extLst>
              <a:ext uri="{FF2B5EF4-FFF2-40B4-BE49-F238E27FC236}">
                <a16:creationId xmlns:a16="http://schemas.microsoft.com/office/drawing/2014/main" id="{C915180A-C431-4994-B6FC-2CB98B3C2840}"/>
              </a:ext>
            </a:extLst>
          </p:cNvPr>
          <p:cNvSpPr>
            <a:spLocks noGrp="1"/>
          </p:cNvSpPr>
          <p:nvPr>
            <p:ph idx="1"/>
          </p:nvPr>
        </p:nvSpPr>
        <p:spPr>
          <a:xfrm>
            <a:off x="287215" y="1753010"/>
            <a:ext cx="10515600" cy="5004000"/>
          </a:xfrm>
        </p:spPr>
        <p:txBody>
          <a:bodyPr>
            <a:normAutofit/>
          </a:bodyPr>
          <a:lstStyle/>
          <a:p>
            <a:pPr marL="0" indent="0">
              <a:buNone/>
            </a:pPr>
            <a:endParaRPr lang="it-IT" dirty="0"/>
          </a:p>
          <a:p>
            <a:pPr marL="0" indent="0">
              <a:buNone/>
            </a:pPr>
            <a:endParaRPr lang="it-IT" dirty="0"/>
          </a:p>
        </p:txBody>
      </p:sp>
      <p:pic>
        <p:nvPicPr>
          <p:cNvPr id="2050" name="Picture 2">
            <a:extLst>
              <a:ext uri="{FF2B5EF4-FFF2-40B4-BE49-F238E27FC236}">
                <a16:creationId xmlns:a16="http://schemas.microsoft.com/office/drawing/2014/main" id="{FE95529F-5F78-43D3-9A5A-B107B0C446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5281" y="1538288"/>
            <a:ext cx="4792742" cy="5256000"/>
          </a:xfrm>
          <a:prstGeom prst="rect">
            <a:avLst/>
          </a:prstGeom>
          <a:noFill/>
          <a:effectLst>
            <a:glow rad="127000">
              <a:schemeClr val="accent3">
                <a:lumMod val="5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6263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2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BBF11B-AF14-4229-AC47-5FF568C10A7C}"/>
              </a:ext>
            </a:extLst>
          </p:cNvPr>
          <p:cNvSpPr>
            <a:spLocks noGrp="1"/>
          </p:cNvSpPr>
          <p:nvPr>
            <p:ph type="title"/>
          </p:nvPr>
        </p:nvSpPr>
        <p:spPr>
          <a:xfrm>
            <a:off x="838200" y="99654"/>
            <a:ext cx="10515600" cy="1325563"/>
          </a:xfrm>
        </p:spPr>
        <p:txBody>
          <a:bodyPr>
            <a:normAutofit/>
          </a:bodyPr>
          <a:lstStyle/>
          <a:p>
            <a:pPr algn="ctr"/>
            <a:r>
              <a:rPr lang="it-IT" sz="2800" b="1" dirty="0">
                <a:latin typeface="+mn-lt"/>
              </a:rPr>
              <a:t>Telemaco Signorini: </a:t>
            </a:r>
            <a:r>
              <a:rPr lang="it-IT" sz="2400" b="1" dirty="0">
                <a:latin typeface="+mn-lt"/>
              </a:rPr>
              <a:t>I luoghi dell’emarginazione.</a:t>
            </a:r>
            <a:br>
              <a:rPr lang="it-IT" sz="2400" b="1" dirty="0">
                <a:latin typeface="+mn-lt"/>
              </a:rPr>
            </a:br>
            <a:r>
              <a:rPr lang="it-IT" sz="2400" b="1" i="1" dirty="0">
                <a:latin typeface="+mn-lt"/>
              </a:rPr>
              <a:t>La toilette del mattino, 1898. Collezione privata</a:t>
            </a:r>
            <a:br>
              <a:rPr lang="it-IT" sz="2400" b="1" i="1" dirty="0">
                <a:latin typeface="+mn-lt"/>
              </a:rPr>
            </a:br>
            <a:r>
              <a:rPr lang="it-IT" sz="2400" b="1" i="1" dirty="0">
                <a:latin typeface="+mn-lt"/>
              </a:rPr>
              <a:t>olio su tela – cm 120 x 170</a:t>
            </a:r>
            <a:endParaRPr lang="it-IT" sz="2400" i="1" dirty="0"/>
          </a:p>
        </p:txBody>
      </p:sp>
      <p:pic>
        <p:nvPicPr>
          <p:cNvPr id="3074" name="Picture 2" descr="La toilette del mattino - Wikipedia">
            <a:extLst>
              <a:ext uri="{FF2B5EF4-FFF2-40B4-BE49-F238E27FC236}">
                <a16:creationId xmlns:a16="http://schemas.microsoft.com/office/drawing/2014/main" id="{896002DC-2F23-4740-96CC-BD6C7F9C52A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70169" y="1337294"/>
            <a:ext cx="7862368" cy="5328000"/>
          </a:xfrm>
          <a:prstGeom prst="rect">
            <a:avLst/>
          </a:prstGeom>
          <a:noFill/>
          <a:effectLst>
            <a:glow rad="127000">
              <a:schemeClr val="accent5">
                <a:lumMod val="75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2815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4FAA03-ED99-486B-A001-1FCA2D1467B0}"/>
              </a:ext>
            </a:extLst>
          </p:cNvPr>
          <p:cNvSpPr>
            <a:spLocks noGrp="1"/>
          </p:cNvSpPr>
          <p:nvPr>
            <p:ph type="title"/>
          </p:nvPr>
        </p:nvSpPr>
        <p:spPr>
          <a:gradFill>
            <a:gsLst>
              <a:gs pos="0">
                <a:schemeClr val="accent4">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ctr"/>
            <a:r>
              <a:rPr lang="it-IT" sz="2800" b="1" dirty="0">
                <a:latin typeface="+mn-lt"/>
              </a:rPr>
              <a:t>Ettore ROESLER FRANZ: </a:t>
            </a:r>
            <a:r>
              <a:rPr lang="it-IT" sz="2400" b="1" i="1" dirty="0">
                <a:latin typeface="+mn-lt"/>
              </a:rPr>
              <a:t>Ghetto di Roma. Via Rua in fondo al Portico d’Ottavia.</a:t>
            </a:r>
            <a:br>
              <a:rPr lang="it-IT" sz="2800" b="1" i="1" dirty="0">
                <a:latin typeface="+mn-lt"/>
              </a:rPr>
            </a:br>
            <a:r>
              <a:rPr lang="it-IT" sz="2400" b="1" i="1" dirty="0">
                <a:latin typeface="+mn-lt"/>
              </a:rPr>
              <a:t>Acquerelli, 1888. Museo di Roma in Trastevere.</a:t>
            </a:r>
            <a:endParaRPr lang="it-IT" sz="2400" dirty="0">
              <a:latin typeface="+mn-lt"/>
            </a:endParaRPr>
          </a:p>
        </p:txBody>
      </p:sp>
      <p:sp>
        <p:nvSpPr>
          <p:cNvPr id="3" name="Segnaposto contenuto 2">
            <a:extLst>
              <a:ext uri="{FF2B5EF4-FFF2-40B4-BE49-F238E27FC236}">
                <a16:creationId xmlns:a16="http://schemas.microsoft.com/office/drawing/2014/main" id="{DAB580B4-9674-4361-9741-B54576AE5F11}"/>
              </a:ext>
            </a:extLst>
          </p:cNvPr>
          <p:cNvSpPr>
            <a:spLocks noGrp="1"/>
          </p:cNvSpPr>
          <p:nvPr>
            <p:ph idx="1"/>
          </p:nvPr>
        </p:nvSpPr>
        <p:spPr/>
        <p:txBody>
          <a:bodyPr/>
          <a:lstStyle/>
          <a:p>
            <a:pPr marL="0" indent="0">
              <a:buNone/>
            </a:pPr>
            <a:endParaRPr lang="it-IT" dirty="0"/>
          </a:p>
          <a:p>
            <a:pPr marL="0" indent="0">
              <a:buNone/>
            </a:pPr>
            <a:endParaRPr lang="it-IT" dirty="0"/>
          </a:p>
        </p:txBody>
      </p:sp>
      <p:pic>
        <p:nvPicPr>
          <p:cNvPr id="2050" name="Picture 2" descr="Una delle più antiche case medievali addossate al Portico d’Ottavia">
            <a:extLst>
              <a:ext uri="{FF2B5EF4-FFF2-40B4-BE49-F238E27FC236}">
                <a16:creationId xmlns:a16="http://schemas.microsoft.com/office/drawing/2014/main" id="{48FCAAA6-D482-449B-B04F-7929966C36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846" y="1535294"/>
            <a:ext cx="5292000" cy="5292000"/>
          </a:xfrm>
          <a:prstGeom prst="rect">
            <a:avLst/>
          </a:prstGeom>
          <a:noFill/>
          <a:effectLst>
            <a:glow rad="127000">
              <a:schemeClr val="accent4">
                <a:lumMod val="50000"/>
              </a:schemeClr>
            </a:glow>
          </a:effectLst>
          <a:extLst>
            <a:ext uri="{909E8E84-426E-40DD-AFC4-6F175D3DCCD1}">
              <a14:hiddenFill xmlns:a14="http://schemas.microsoft.com/office/drawing/2010/main">
                <a:solidFill>
                  <a:srgbClr val="FFFFFF"/>
                </a:solidFill>
              </a14:hiddenFill>
            </a:ext>
          </a:extLst>
        </p:spPr>
      </p:pic>
      <p:pic>
        <p:nvPicPr>
          <p:cNvPr id="2052" name="Picture 4" descr="La Piazza delle Azimelle nel Ghetto">
            <a:extLst>
              <a:ext uri="{FF2B5EF4-FFF2-40B4-BE49-F238E27FC236}">
                <a16:creationId xmlns:a16="http://schemas.microsoft.com/office/drawing/2014/main" id="{DEA79042-675F-4BD3-970F-FEBB8501C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8659" y="1571294"/>
            <a:ext cx="5256000" cy="5256000"/>
          </a:xfrm>
          <a:prstGeom prst="rect">
            <a:avLst/>
          </a:prstGeom>
          <a:noFill/>
          <a:effectLst>
            <a:glow rad="127000">
              <a:schemeClr val="accent3">
                <a:lumMod val="5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301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A8B240-95F6-4874-BBE3-56023DF2C461}"/>
              </a:ext>
            </a:extLst>
          </p:cNvPr>
          <p:cNvSpPr>
            <a:spLocks noGrp="1"/>
          </p:cNvSpPr>
          <p:nvPr>
            <p:ph type="title"/>
          </p:nvPr>
        </p:nvSpPr>
        <p:spPr>
          <a:xfrm>
            <a:off x="838200" y="393700"/>
            <a:ext cx="10515600" cy="1325563"/>
          </a:xfrm>
        </p:spPr>
        <p:txBody>
          <a:bodyPr>
            <a:normAutofit fontScale="90000"/>
          </a:bodyPr>
          <a:lstStyle/>
          <a:p>
            <a:pPr algn="ctr"/>
            <a:r>
              <a:rPr lang="it-IT" sz="2800" b="1" dirty="0"/>
              <a:t>Camille PISSARRO </a:t>
            </a:r>
            <a:br>
              <a:rPr lang="it-IT" sz="2800" b="1" dirty="0"/>
            </a:br>
            <a:r>
              <a:rPr lang="it-IT" sz="2800" b="1" dirty="0"/>
              <a:t>- </a:t>
            </a:r>
            <a:r>
              <a:rPr lang="it-IT" sz="2400" b="1" i="1" dirty="0"/>
              <a:t>Le Boulevard Montmartre un </a:t>
            </a:r>
            <a:r>
              <a:rPr lang="fr-FR" sz="2400" b="1" i="1" dirty="0"/>
              <a:t>matin</a:t>
            </a:r>
            <a:r>
              <a:rPr lang="it-IT" sz="2400" b="1" i="1" dirty="0"/>
              <a:t> </a:t>
            </a:r>
            <a:r>
              <a:rPr lang="fr-FR" sz="2400" b="1" i="1" dirty="0"/>
              <a:t>d’hiver</a:t>
            </a:r>
            <a:r>
              <a:rPr lang="it-IT" sz="2400" b="1" i="1" dirty="0"/>
              <a:t>, 1897 </a:t>
            </a:r>
            <a:br>
              <a:rPr lang="it-IT" sz="2400" b="1" i="1" dirty="0"/>
            </a:br>
            <a:r>
              <a:rPr lang="it-IT" sz="2400" b="1" dirty="0"/>
              <a:t>olio su tela  cm 64,8 x 81,3</a:t>
            </a:r>
            <a:r>
              <a:rPr lang="it-IT" sz="2400" b="1" i="1" dirty="0"/>
              <a:t> - </a:t>
            </a:r>
            <a:r>
              <a:rPr lang="it-IT" sz="2400" b="1" dirty="0"/>
              <a:t>The Metropolitan Museum, New York</a:t>
            </a:r>
            <a:br>
              <a:rPr lang="it-IT" sz="2400" b="1" dirty="0"/>
            </a:br>
            <a:r>
              <a:rPr lang="it-IT" sz="2400" b="1" dirty="0"/>
              <a:t>-</a:t>
            </a:r>
            <a:r>
              <a:rPr lang="it-IT" sz="2400" b="1" i="1" dirty="0"/>
              <a:t>Le Boulevard Montmartre nuit,1897</a:t>
            </a:r>
            <a:br>
              <a:rPr lang="it-IT" sz="2400" b="1" i="1" dirty="0"/>
            </a:br>
            <a:r>
              <a:rPr lang="it-IT" sz="2400" b="1" dirty="0"/>
              <a:t>olio su tela  cm 53,3 x 64,8 – National Gallery, Londra</a:t>
            </a:r>
          </a:p>
        </p:txBody>
      </p:sp>
      <p:pic>
        <p:nvPicPr>
          <p:cNvPr id="1030" name="Picture 6" descr="Boulevard Montmartre in un mattino d'inverno di Camille Pissarro">
            <a:extLst>
              <a:ext uri="{FF2B5EF4-FFF2-40B4-BE49-F238E27FC236}">
                <a16:creationId xmlns:a16="http://schemas.microsoft.com/office/drawing/2014/main" id="{84843A5A-D591-4A19-9149-340D2BFD4C5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0081" y="1962662"/>
            <a:ext cx="5908319" cy="4752000"/>
          </a:xfrm>
          <a:prstGeom prst="rect">
            <a:avLst/>
          </a:prstGeom>
          <a:noFill/>
          <a:effectLst>
            <a:glow rad="127000">
              <a:schemeClr val="tx2">
                <a:lumMod val="75000"/>
              </a:schemeClr>
            </a:glow>
          </a:effectLst>
          <a:extLst>
            <a:ext uri="{909E8E84-426E-40DD-AFC4-6F175D3DCCD1}">
              <a14:hiddenFill xmlns:a14="http://schemas.microsoft.com/office/drawing/2010/main">
                <a:solidFill>
                  <a:srgbClr val="FFFFFF"/>
                </a:solidFill>
              </a14:hiddenFill>
            </a:ext>
          </a:extLst>
        </p:spPr>
      </p:pic>
      <p:sp>
        <p:nvSpPr>
          <p:cNvPr id="3" name="AutoShape 2" descr="Camille Pissarro. Boulevard Montmartre. Mattina di primavera">
            <a:extLst>
              <a:ext uri="{FF2B5EF4-FFF2-40B4-BE49-F238E27FC236}">
                <a16:creationId xmlns:a16="http://schemas.microsoft.com/office/drawing/2014/main" id="{E66F7DE6-4333-44FE-91CC-51107B524B8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dirty="0"/>
          </a:p>
        </p:txBody>
      </p:sp>
      <p:sp>
        <p:nvSpPr>
          <p:cNvPr id="4" name="AutoShape 4" descr="Camille Pissarro. Boulevard Montmartre. Mattina di primavera">
            <a:extLst>
              <a:ext uri="{FF2B5EF4-FFF2-40B4-BE49-F238E27FC236}">
                <a16:creationId xmlns:a16="http://schemas.microsoft.com/office/drawing/2014/main" id="{ACA5E0C3-FE61-4D32-867F-211752837F8B}"/>
              </a:ext>
            </a:extLst>
          </p:cNvPr>
          <p:cNvSpPr>
            <a:spLocks noChangeAspect="1" noChangeArrowheads="1"/>
          </p:cNvSpPr>
          <p:nvPr/>
        </p:nvSpPr>
        <p:spPr bwMode="auto">
          <a:xfrm>
            <a:off x="6096000" y="3429000"/>
            <a:ext cx="2412000" cy="2412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dirty="0"/>
          </a:p>
        </p:txBody>
      </p:sp>
      <p:pic>
        <p:nvPicPr>
          <p:cNvPr id="1026" name="Picture 2">
            <a:extLst>
              <a:ext uri="{FF2B5EF4-FFF2-40B4-BE49-F238E27FC236}">
                <a16:creationId xmlns:a16="http://schemas.microsoft.com/office/drawing/2014/main" id="{8099C8ED-976A-43B3-BBFC-C71F53622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962662"/>
            <a:ext cx="5748362" cy="4752000"/>
          </a:xfrm>
          <a:prstGeom prst="rect">
            <a:avLst/>
          </a:prstGeom>
          <a:noFill/>
          <a:effectLst>
            <a:glow rad="127000">
              <a:schemeClr val="accent1">
                <a:lumMod val="75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2185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2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78EB42-040B-43AF-8DF2-DBD83E461D4A}"/>
              </a:ext>
            </a:extLst>
          </p:cNvPr>
          <p:cNvSpPr>
            <a:spLocks noGrp="1"/>
          </p:cNvSpPr>
          <p:nvPr>
            <p:ph type="title"/>
          </p:nvPr>
        </p:nvSpPr>
        <p:spPr/>
        <p:txBody>
          <a:bodyPr>
            <a:normAutofit/>
          </a:bodyPr>
          <a:lstStyle/>
          <a:p>
            <a:pPr algn="ctr"/>
            <a:r>
              <a:rPr lang="it-IT" sz="2800" b="1" dirty="0"/>
              <a:t>Gustave DORÈ, </a:t>
            </a:r>
            <a:r>
              <a:rPr lang="it-IT" sz="2400" b="1" dirty="0"/>
              <a:t>incisioni:</a:t>
            </a:r>
            <a:r>
              <a:rPr lang="it-IT" sz="2800" b="1" dirty="0"/>
              <a:t> </a:t>
            </a:r>
            <a:r>
              <a:rPr lang="it-IT" sz="2400" b="1" i="1" dirty="0"/>
              <a:t>Quartiere operaio nel centro di Londra, 1872</a:t>
            </a:r>
            <a:br>
              <a:rPr lang="it-IT" sz="2400" b="1" i="1" dirty="0"/>
            </a:br>
            <a:r>
              <a:rPr lang="it-IT" sz="2400" b="1" i="1" dirty="0"/>
              <a:t>         Blue Gate Fields, 1872</a:t>
            </a:r>
            <a:endParaRPr lang="it-IT" sz="2800" b="1" dirty="0"/>
          </a:p>
        </p:txBody>
      </p:sp>
      <p:pic>
        <p:nvPicPr>
          <p:cNvPr id="1030" name="Picture 6">
            <a:extLst>
              <a:ext uri="{FF2B5EF4-FFF2-40B4-BE49-F238E27FC236}">
                <a16:creationId xmlns:a16="http://schemas.microsoft.com/office/drawing/2014/main" id="{02048373-6F2A-4724-B5EA-8338D844784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6697" y="1452875"/>
            <a:ext cx="6275817" cy="5256000"/>
          </a:xfrm>
          <a:prstGeom prst="rect">
            <a:avLst/>
          </a:prstGeom>
          <a:noFill/>
          <a:effectLst>
            <a:glow rad="127000">
              <a:schemeClr val="tx2">
                <a:lumMod val="50000"/>
              </a:schemeClr>
            </a:glow>
          </a:effectLst>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B357D87-FDAA-49E6-914C-5A9A548ADA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885" y="1452875"/>
            <a:ext cx="4044011" cy="5256000"/>
          </a:xfrm>
          <a:prstGeom prst="rect">
            <a:avLst/>
          </a:prstGeom>
          <a:noFill/>
          <a:effectLst>
            <a:glow rad="127000">
              <a:schemeClr val="accent3">
                <a:lumMod val="5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6986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0A0425E-89E5-49A0-8050-C24015A11222}"/>
              </a:ext>
            </a:extLst>
          </p:cNvPr>
          <p:cNvSpPr txBox="1"/>
          <p:nvPr/>
        </p:nvSpPr>
        <p:spPr>
          <a:xfrm>
            <a:off x="1327355" y="49037"/>
            <a:ext cx="8716296" cy="6724918"/>
          </a:xfrm>
          <a:prstGeom prst="rect">
            <a:avLst/>
          </a:prstGeom>
          <a:blipFill>
            <a:blip r:embed="rId2"/>
            <a:tile tx="0" ty="0" sx="100000" sy="100000" flip="none" algn="tl"/>
          </a:blipFill>
          <a:effectLst>
            <a:glow rad="127000">
              <a:schemeClr val="accent2">
                <a:lumMod val="50000"/>
              </a:schemeClr>
            </a:glow>
          </a:effectLst>
        </p:spPr>
        <p:txBody>
          <a:bodyPr wrap="square">
            <a:spAutoFit/>
          </a:bodyPr>
          <a:lstStyle/>
          <a:p>
            <a:pPr algn="just">
              <a:lnSpc>
                <a:spcPct val="107000"/>
              </a:lnSpc>
            </a:pPr>
            <a:r>
              <a:rPr lang="it-IT" dirty="0">
                <a:effectLst/>
                <a:latin typeface="Calibri" panose="020F0502020204030204" pitchFamily="34" charset="0"/>
                <a:ea typeface="Calibri" panose="020F0502020204030204" pitchFamily="34" charset="0"/>
                <a:cs typeface="Calibri" panose="020F0502020204030204" pitchFamily="34" charset="0"/>
              </a:rPr>
              <a:t>Il tema della città viene sviluppato molto presto dai Futuristi: essa è infatti il luogo privilegiato della modernità che, con la sua forza travolgente, sembra ormai a portata di mano;  è il luogo in cui si incarnano il futuro, la velocità, il movimento. Il paesaggio urbano appare sconquassato dalle luci, dai tramvai, dai rumori, che ne moltiplicano i punti di visione. </a:t>
            </a:r>
          </a:p>
          <a:p>
            <a:pPr marL="285750" indent="-285750" algn="just">
              <a:lnSpc>
                <a:spcPct val="107000"/>
              </a:lnSpc>
              <a:buFont typeface="Courier New" panose="02070309020205020404" pitchFamily="49" charset="0"/>
              <a:buChar char="o"/>
            </a:pPr>
            <a:r>
              <a:rPr lang="it-IT" sz="1800" i="1" dirty="0">
                <a:effectLst/>
                <a:latin typeface="Calibri" panose="020F0502020204030204" pitchFamily="34" charset="0"/>
                <a:ea typeface="Calibri" panose="020F0502020204030204" pitchFamily="34" charset="0"/>
                <a:cs typeface="Times New Roman" panose="02020603050405020304" pitchFamily="18" charset="0"/>
              </a:rPr>
              <a:t>Dal Manifesto del Futurismo di Filippo Tommaso Marinetti, 1909:</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it-IT" dirty="0">
                <a:latin typeface="Calibri" panose="020F0502020204030204" pitchFamily="34" charset="0"/>
                <a:ea typeface="Calibri" panose="020F0502020204030204" pitchFamily="34" charset="0"/>
                <a:cs typeface="Times New Roman" panose="02020603050405020304" pitchFamily="18" charset="0"/>
              </a:rPr>
              <a:t>«</a:t>
            </a:r>
            <a:r>
              <a:rPr lang="it-IT" sz="1800" dirty="0">
                <a:effectLst/>
                <a:latin typeface="Calibri" panose="020F0502020204030204" pitchFamily="34" charset="0"/>
                <a:ea typeface="Calibri" panose="020F0502020204030204" pitchFamily="34" charset="0"/>
                <a:cs typeface="Times New Roman" panose="02020603050405020304" pitchFamily="18" charset="0"/>
              </a:rPr>
              <a:t>Noi affermiamo che  la magnificenza del mondo si è arricchita di una bellezza nuova: la bellezza della velocità. Un automobile da corsa col suo cofano adorno di grossi tubi simili a serpenti dall’alito esplosivo… un automobile ruggente, che sembra correre sulla mitraglia è più bello della </a:t>
            </a:r>
            <a:r>
              <a:rPr lang="it-IT" sz="1800" i="1" dirty="0">
                <a:effectLst/>
                <a:latin typeface="Calibri" panose="020F0502020204030204" pitchFamily="34" charset="0"/>
                <a:ea typeface="Calibri" panose="020F0502020204030204" pitchFamily="34" charset="0"/>
                <a:cs typeface="Times New Roman" panose="02020603050405020304" pitchFamily="18" charset="0"/>
              </a:rPr>
              <a:t>Vittoria di Samotracia</a:t>
            </a:r>
            <a:r>
              <a:rPr lang="it-IT" i="1" dirty="0">
                <a:latin typeface="Calibri" panose="020F0502020204030204" pitchFamily="34" charset="0"/>
                <a:ea typeface="Calibri" panose="020F0502020204030204" pitchFamily="34" charset="0"/>
                <a:cs typeface="Times New Roman" panose="02020603050405020304" pitchFamily="18" charset="0"/>
              </a:rPr>
              <a:t>».</a:t>
            </a:r>
            <a:endParaRPr lang="it-IT" sz="1800" i="1"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buFont typeface="Courier New" panose="02070309020205020404" pitchFamily="49" charset="0"/>
              <a:buChar char="o"/>
            </a:pPr>
            <a:r>
              <a:rPr lang="it-IT" i="1" dirty="0">
                <a:latin typeface="Calibri" panose="020F0502020204030204" pitchFamily="34" charset="0"/>
                <a:ea typeface="Calibri" panose="020F0502020204030204" pitchFamily="34" charset="0"/>
                <a:cs typeface="Times New Roman" panose="02020603050405020304" pitchFamily="18" charset="0"/>
              </a:rPr>
              <a:t>Dal Manifesto «L’arte dei rumori» di Luigi Russolo, 1913:</a:t>
            </a:r>
          </a:p>
          <a:p>
            <a:pPr algn="just">
              <a:lnSpc>
                <a:spcPct val="106000"/>
              </a:lnSpc>
              <a:spcAft>
                <a:spcPts val="800"/>
              </a:spcAft>
            </a:pPr>
            <a:r>
              <a:rPr lang="it-IT" sz="1800" i="1" dirty="0">
                <a:solidFill>
                  <a:srgbClr val="202122"/>
                </a:solidFill>
                <a:effectLst/>
                <a:latin typeface="Calibri" panose="020F0502020204030204" pitchFamily="34" charset="0"/>
                <a:ea typeface="Calibri" panose="020F0502020204030204" pitchFamily="34" charset="0"/>
                <a:cs typeface="Calibri" panose="020F0502020204030204" pitchFamily="34" charset="0"/>
              </a:rPr>
              <a:t>«Non soltanto nelle atmosfere fragorose delle grandi città, ma anche nelle campagne, che furono fino a ieri normalmente silenziose, la macchina ha creato oggi tanta varietà e concorrenza di rumori, che il suono puro, nella sua esiguità e monotonia, non suscita più emozione. Beethoven e Wagner ci hanno squassato i nervi e il cuore per molti anni. Ora ne siamo sazi e godiamo molto più  nel combinare idealmente dei rumori di tram, di motori a scoppio, di carrozze e di folle vocianti che nel riudire, per esempio, l’Eroica o la Pastorale».</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endParaRPr lang="it-IT" i="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endParaRPr lang="it-IT" i="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it-IT" sz="1800" dirty="0">
              <a:solidFill>
                <a:srgbClr val="000000"/>
              </a:solidFill>
              <a:effectLst/>
              <a:latin typeface="Century Schoolbook" panose="02040604050505020304" pitchFamily="18" charset="0"/>
              <a:ea typeface="Times New Roman" panose="02020603050405020304" pitchFamily="18" charset="0"/>
              <a:cs typeface="Times New Roman" panose="02020603050405020304" pitchFamily="18" charset="0"/>
            </a:endParaRPr>
          </a:p>
          <a:p>
            <a:pPr algn="ctr">
              <a:lnSpc>
                <a:spcPct val="107000"/>
              </a:lnSpc>
              <a:spcAft>
                <a:spcPts val="800"/>
              </a:spcAft>
            </a:pP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31899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DCC263-C195-4CE6-85F8-86EA6118ECB8}"/>
              </a:ext>
            </a:extLst>
          </p:cNvPr>
          <p:cNvSpPr>
            <a:spLocks noGrp="1"/>
          </p:cNvSpPr>
          <p:nvPr>
            <p:ph type="title"/>
          </p:nvPr>
        </p:nvSpPr>
        <p:spPr/>
        <p:txBody>
          <a:bodyPr>
            <a:normAutofit/>
          </a:bodyPr>
          <a:lstStyle/>
          <a:p>
            <a:pPr algn="ctr"/>
            <a:r>
              <a:rPr lang="it-IT" sz="2800" b="1" dirty="0"/>
              <a:t>Umberto BOCCIONI: </a:t>
            </a:r>
            <a:r>
              <a:rPr lang="it-IT" sz="2400" b="1" i="1" dirty="0"/>
              <a:t>La città che sale, 1910  - MoMA, New York</a:t>
            </a:r>
            <a:br>
              <a:rPr lang="it-IT" sz="2400" b="1" i="1" dirty="0"/>
            </a:br>
            <a:r>
              <a:rPr lang="it-IT" sz="2400" b="1" i="1" dirty="0"/>
              <a:t>Olio su tela cm 200 x 290,5</a:t>
            </a:r>
            <a:endParaRPr lang="it-IT" sz="2400" b="1" dirty="0"/>
          </a:p>
        </p:txBody>
      </p:sp>
      <p:pic>
        <p:nvPicPr>
          <p:cNvPr id="9" name="Segnaposto contenuto 8">
            <a:extLst>
              <a:ext uri="{FF2B5EF4-FFF2-40B4-BE49-F238E27FC236}">
                <a16:creationId xmlns:a16="http://schemas.microsoft.com/office/drawing/2014/main" id="{E116551E-F7B3-46EE-89FE-51F93429CA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2211962" y="1530349"/>
            <a:ext cx="7768075" cy="5184000"/>
          </a:xfrm>
          <a:prstGeom prst="rect">
            <a:avLst/>
          </a:prstGeom>
          <a:noFill/>
          <a:effectLst>
            <a:glow rad="127000">
              <a:schemeClr val="accent2"/>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0645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B458E6-81B0-410B-A709-8A79EA721C0C}"/>
              </a:ext>
            </a:extLst>
          </p:cNvPr>
          <p:cNvSpPr>
            <a:spLocks noGrp="1"/>
          </p:cNvSpPr>
          <p:nvPr>
            <p:ph type="title"/>
          </p:nvPr>
        </p:nvSpPr>
        <p:spPr/>
        <p:txBody>
          <a:bodyPr>
            <a:normAutofit/>
          </a:bodyPr>
          <a:lstStyle/>
          <a:p>
            <a:pPr algn="ctr"/>
            <a:r>
              <a:rPr lang="it-IT" sz="2800" b="1" dirty="0"/>
              <a:t>Umberto BOCCIONI: </a:t>
            </a:r>
            <a:r>
              <a:rPr lang="it-IT" sz="2400" b="1" i="1" dirty="0"/>
              <a:t>La strada entra nella casa,</a:t>
            </a:r>
            <a:r>
              <a:rPr lang="it-IT" sz="2800" b="1" i="1" dirty="0"/>
              <a:t> </a:t>
            </a:r>
            <a:r>
              <a:rPr lang="it-IT" sz="2400" b="1" i="1" dirty="0"/>
              <a:t>1911</a:t>
            </a:r>
            <a:r>
              <a:rPr lang="it-IT" sz="2800" b="1" i="1" dirty="0"/>
              <a:t> </a:t>
            </a:r>
            <a:br>
              <a:rPr lang="it-IT" sz="2800" b="1" i="1" dirty="0"/>
            </a:br>
            <a:r>
              <a:rPr lang="it-IT" sz="2400" b="1" i="1" dirty="0"/>
              <a:t>Sprengel Museum,</a:t>
            </a:r>
            <a:r>
              <a:rPr lang="it-IT" sz="2800" b="1" i="1" dirty="0"/>
              <a:t> </a:t>
            </a:r>
            <a:r>
              <a:rPr lang="it-IT" sz="2400" b="1" i="1" dirty="0"/>
              <a:t>Hannover – olio su tela cm 100 x 100</a:t>
            </a:r>
            <a:endParaRPr lang="it-IT" sz="2400" b="1" dirty="0"/>
          </a:p>
        </p:txBody>
      </p:sp>
      <p:pic>
        <p:nvPicPr>
          <p:cNvPr id="2050" name="Picture 2" descr="Umberto Boccioni, 1911, The Street Enters the House, oil on canvas, 100 x 100.6 cm, Sprengel Museum.jpg">
            <a:extLst>
              <a:ext uri="{FF2B5EF4-FFF2-40B4-BE49-F238E27FC236}">
                <a16:creationId xmlns:a16="http://schemas.microsoft.com/office/drawing/2014/main" id="{7B54B360-E67E-4A7E-A0A6-7A475B7574B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56465" y="1604963"/>
            <a:ext cx="5187902" cy="5148000"/>
          </a:xfrm>
          <a:prstGeom prst="rect">
            <a:avLst/>
          </a:prstGeom>
          <a:noFill/>
          <a:effectLst>
            <a:glow rad="127000">
              <a:schemeClr val="accent1">
                <a:lumMod val="75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3769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2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69FC5D-CC38-4789-9CD0-C27CD5CCB09D}"/>
              </a:ext>
            </a:extLst>
          </p:cNvPr>
          <p:cNvSpPr>
            <a:spLocks noGrp="1"/>
          </p:cNvSpPr>
          <p:nvPr>
            <p:ph type="title"/>
          </p:nvPr>
        </p:nvSpPr>
        <p:spPr/>
        <p:txBody>
          <a:bodyPr>
            <a:normAutofit/>
          </a:bodyPr>
          <a:lstStyle/>
          <a:p>
            <a:pPr algn="ctr"/>
            <a:r>
              <a:rPr lang="it-IT" sz="2800" b="1" dirty="0">
                <a:latin typeface="+mn-lt"/>
              </a:rPr>
              <a:t>Mario SIRONI: </a:t>
            </a:r>
            <a:r>
              <a:rPr lang="it-IT" sz="2400" b="1" i="1" dirty="0">
                <a:latin typeface="+mn-lt"/>
              </a:rPr>
              <a:t>Paesaggio urbano 1922-23 Collezione Margherita Scarfatti</a:t>
            </a:r>
            <a:br>
              <a:rPr lang="it-IT" sz="2400" b="1" i="1" dirty="0">
                <a:latin typeface="+mn-lt"/>
              </a:rPr>
            </a:br>
            <a:r>
              <a:rPr lang="it-IT" sz="2400" b="1" i="1" dirty="0">
                <a:latin typeface="+mn-lt"/>
              </a:rPr>
              <a:t>olio su cartone cm 45,5 x 60</a:t>
            </a:r>
            <a:endParaRPr lang="it-IT" sz="2400" b="1" dirty="0">
              <a:latin typeface="+mn-lt"/>
            </a:endParaRPr>
          </a:p>
        </p:txBody>
      </p:sp>
      <p:pic>
        <p:nvPicPr>
          <p:cNvPr id="1026" name="Picture 2">
            <a:extLst>
              <a:ext uri="{FF2B5EF4-FFF2-40B4-BE49-F238E27FC236}">
                <a16:creationId xmlns:a16="http://schemas.microsoft.com/office/drawing/2014/main" id="{944B060F-DC91-44DD-A2CC-5B2E3DE14A6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83424" y="1690688"/>
            <a:ext cx="6850870" cy="5148000"/>
          </a:xfrm>
          <a:prstGeom prst="rect">
            <a:avLst/>
          </a:prstGeom>
          <a:noFill/>
          <a:effectLst>
            <a:glow rad="127000">
              <a:schemeClr val="tx1">
                <a:lumMod val="95000"/>
                <a:lumOff val="5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7471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2F132A-4369-41A2-B336-F0AE038B7786}"/>
              </a:ext>
            </a:extLst>
          </p:cNvPr>
          <p:cNvSpPr>
            <a:spLocks noGrp="1"/>
          </p:cNvSpPr>
          <p:nvPr>
            <p:ph type="title"/>
          </p:nvPr>
        </p:nvSpPr>
        <p:spPr/>
        <p:txBody>
          <a:bodyPr>
            <a:normAutofit/>
          </a:bodyPr>
          <a:lstStyle/>
          <a:p>
            <a:r>
              <a:rPr lang="it-IT" sz="2800" b="1" dirty="0">
                <a:latin typeface="+mn-lt"/>
              </a:rPr>
              <a:t>Mario SIRONI: </a:t>
            </a:r>
            <a:r>
              <a:rPr lang="it-IT" sz="2400" b="1" i="1" dirty="0">
                <a:latin typeface="+mn-lt"/>
              </a:rPr>
              <a:t>Paesaggio urbano, 1928. Galleria d’arte moderna, Torino</a:t>
            </a:r>
            <a:br>
              <a:rPr lang="it-IT" sz="2400" b="1" i="1" dirty="0">
                <a:latin typeface="+mn-lt"/>
              </a:rPr>
            </a:br>
            <a:r>
              <a:rPr lang="it-IT" sz="2400" b="1" i="1" dirty="0">
                <a:latin typeface="+mn-lt"/>
              </a:rPr>
              <a:t>Olio su masonite cm 48 x 58</a:t>
            </a:r>
            <a:endParaRPr lang="it-IT" sz="2800" b="1" dirty="0">
              <a:latin typeface="+mn-lt"/>
            </a:endParaRPr>
          </a:p>
        </p:txBody>
      </p:sp>
      <p:pic>
        <p:nvPicPr>
          <p:cNvPr id="1026" name="Picture 2" descr="Paesaggio urbano">
            <a:extLst>
              <a:ext uri="{FF2B5EF4-FFF2-40B4-BE49-F238E27FC236}">
                <a16:creationId xmlns:a16="http://schemas.microsoft.com/office/drawing/2014/main" id="{948BB320-26CE-4E29-AE5D-027A8A859E7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65322" y="1690688"/>
            <a:ext cx="7288172" cy="5076000"/>
          </a:xfrm>
          <a:prstGeom prst="rect">
            <a:avLst/>
          </a:prstGeom>
          <a:noFill/>
          <a:effectLst>
            <a:glow rad="127000">
              <a:schemeClr val="accent2">
                <a:lumMod val="5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2341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58F401-9C61-4AEA-ACE1-C0ECB9FD89DF}"/>
              </a:ext>
            </a:extLst>
          </p:cNvPr>
          <p:cNvSpPr>
            <a:spLocks noGrp="1"/>
          </p:cNvSpPr>
          <p:nvPr>
            <p:ph type="title"/>
          </p:nvPr>
        </p:nvSpPr>
        <p:spPr/>
        <p:txBody>
          <a:bodyPr>
            <a:normAutofit/>
          </a:bodyPr>
          <a:lstStyle/>
          <a:p>
            <a:pPr algn="ctr"/>
            <a:r>
              <a:rPr lang="it-IT" sz="2800" b="1" dirty="0"/>
              <a:t>Mario Sironi: </a:t>
            </a:r>
            <a:r>
              <a:rPr lang="it-IT" sz="2400" b="1" i="1" dirty="0"/>
              <a:t>Paesaggio urbano, 1922</a:t>
            </a:r>
            <a:endParaRPr lang="it-IT" sz="2800" b="1" dirty="0"/>
          </a:p>
        </p:txBody>
      </p:sp>
      <p:pic>
        <p:nvPicPr>
          <p:cNvPr id="1026" name="Picture 2" descr="Mario Sironi, Paesaggio urbano, 1922">
            <a:extLst>
              <a:ext uri="{FF2B5EF4-FFF2-40B4-BE49-F238E27FC236}">
                <a16:creationId xmlns:a16="http://schemas.microsoft.com/office/drawing/2014/main" id="{C95BCFED-A711-42BC-9618-7D807B1F877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75896" y="1279647"/>
            <a:ext cx="5240208" cy="5364000"/>
          </a:xfrm>
          <a:prstGeom prst="rect">
            <a:avLst/>
          </a:prstGeom>
          <a:gradFill>
            <a:gsLst>
              <a:gs pos="0">
                <a:schemeClr val="accent2">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27000">
              <a:schemeClr val="accent2"/>
            </a:glow>
          </a:effectLst>
        </p:spPr>
      </p:pic>
    </p:spTree>
    <p:extLst>
      <p:ext uri="{BB962C8B-B14F-4D97-AF65-F5344CB8AC3E}">
        <p14:creationId xmlns:p14="http://schemas.microsoft.com/office/powerpoint/2010/main" val="18065047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14E4E5-B80D-40A5-8998-9B885C47F18C}"/>
              </a:ext>
            </a:extLst>
          </p:cNvPr>
          <p:cNvSpPr>
            <a:spLocks noGrp="1"/>
          </p:cNvSpPr>
          <p:nvPr>
            <p:ph type="title"/>
          </p:nvPr>
        </p:nvSpPr>
        <p:spPr/>
        <p:txBody>
          <a:bodyPr>
            <a:normAutofit/>
          </a:bodyPr>
          <a:lstStyle/>
          <a:p>
            <a:pPr algn="ctr"/>
            <a:r>
              <a:rPr lang="it-IT" sz="2800" b="1" dirty="0">
                <a:latin typeface="+mn-lt"/>
              </a:rPr>
              <a:t>Mario SIRONI: </a:t>
            </a:r>
            <a:r>
              <a:rPr lang="it-IT" sz="2400" b="1" i="1" dirty="0">
                <a:latin typeface="+mn-lt"/>
              </a:rPr>
              <a:t>Paesaggio urbano 1940</a:t>
            </a:r>
            <a:endParaRPr lang="it-IT" sz="2800" b="1" dirty="0">
              <a:latin typeface="+mn-lt"/>
            </a:endParaRPr>
          </a:p>
        </p:txBody>
      </p:sp>
      <p:pic>
        <p:nvPicPr>
          <p:cNvPr id="4" name="Picture 2" descr="Paesaggi urbani di Mario Sironi | Aladin Pensiero">
            <a:extLst>
              <a:ext uri="{FF2B5EF4-FFF2-40B4-BE49-F238E27FC236}">
                <a16:creationId xmlns:a16="http://schemas.microsoft.com/office/drawing/2014/main" id="{2E210A4B-4F8E-4975-A95F-A1FD95E0699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385" y="1292104"/>
            <a:ext cx="7305416" cy="5472000"/>
          </a:xfrm>
          <a:prstGeom prst="rect">
            <a:avLst/>
          </a:prstGeom>
          <a:noFill/>
          <a:effectLst>
            <a:glow rad="127000">
              <a:schemeClr val="accent4">
                <a:lumMod val="5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4334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E7B537-929A-43C4-A524-0BFAB5C97004}"/>
              </a:ext>
            </a:extLst>
          </p:cNvPr>
          <p:cNvSpPr>
            <a:spLocks noGrp="1"/>
          </p:cNvSpPr>
          <p:nvPr>
            <p:ph type="title"/>
          </p:nvPr>
        </p:nvSpPr>
        <p:spPr/>
        <p:txBody>
          <a:bodyPr>
            <a:normAutofit/>
          </a:bodyPr>
          <a:lstStyle/>
          <a:p>
            <a:pPr algn="ctr"/>
            <a:r>
              <a:rPr lang="it-IT" sz="2800" b="1" dirty="0"/>
              <a:t>Antonio SANT’ELIA: </a:t>
            </a:r>
            <a:r>
              <a:rPr lang="it-IT" sz="2400" b="1" dirty="0"/>
              <a:t>Progetto per città futurista, 1914</a:t>
            </a:r>
            <a:endParaRPr lang="it-IT" sz="2800" b="1" dirty="0"/>
          </a:p>
        </p:txBody>
      </p:sp>
      <p:pic>
        <p:nvPicPr>
          <p:cNvPr id="1026" name="Picture 2">
            <a:extLst>
              <a:ext uri="{FF2B5EF4-FFF2-40B4-BE49-F238E27FC236}">
                <a16:creationId xmlns:a16="http://schemas.microsoft.com/office/drawing/2014/main" id="{5AF02ED2-4DFB-4C35-A88A-570E0229B3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26271" y="1230241"/>
            <a:ext cx="3564000" cy="5469277"/>
          </a:xfrm>
          <a:prstGeom prst="rect">
            <a:avLst/>
          </a:prstGeom>
          <a:noFill/>
          <a:effectLst>
            <a:glow rad="127000">
              <a:schemeClr val="accent4">
                <a:lumMod val="75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5357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2E41F0-11C1-488A-ABC0-2368534BDA21}"/>
              </a:ext>
            </a:extLst>
          </p:cNvPr>
          <p:cNvSpPr>
            <a:spLocks noGrp="1"/>
          </p:cNvSpPr>
          <p:nvPr>
            <p:ph type="title"/>
          </p:nvPr>
        </p:nvSpPr>
        <p:spPr/>
        <p:txBody>
          <a:bodyPr>
            <a:normAutofit/>
          </a:bodyPr>
          <a:lstStyle/>
          <a:p>
            <a:pPr algn="ctr"/>
            <a:r>
              <a:rPr lang="it-IT" sz="2800" b="1" dirty="0"/>
              <a:t>Antonio SANT’ELIA: </a:t>
            </a:r>
            <a:r>
              <a:rPr lang="it-IT" sz="2400" b="1" i="1" dirty="0"/>
              <a:t>Studio per città nuova, 1914</a:t>
            </a:r>
            <a:br>
              <a:rPr lang="it-IT" sz="2400" b="1" i="1" dirty="0"/>
            </a:br>
            <a:r>
              <a:rPr lang="it-IT" sz="2400" b="1" i="1" dirty="0"/>
              <a:t>Pinacoteca dei Musei Civici, Como</a:t>
            </a:r>
            <a:br>
              <a:rPr lang="it-IT" sz="2400" b="1" i="1" dirty="0"/>
            </a:br>
            <a:r>
              <a:rPr lang="it-IT" sz="2400" b="1" i="1" dirty="0"/>
              <a:t>Matita e inchiostro su carta, cm 52,5 x 51,5</a:t>
            </a:r>
            <a:endParaRPr lang="it-IT" sz="2800" b="1" dirty="0"/>
          </a:p>
        </p:txBody>
      </p:sp>
      <p:pic>
        <p:nvPicPr>
          <p:cNvPr id="3074" name="Picture 2">
            <a:extLst>
              <a:ext uri="{FF2B5EF4-FFF2-40B4-BE49-F238E27FC236}">
                <a16:creationId xmlns:a16="http://schemas.microsoft.com/office/drawing/2014/main" id="{133E0EEE-0CFC-408B-AF99-E02B260B86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32000" y="1690688"/>
            <a:ext cx="5328000" cy="4991885"/>
          </a:xfrm>
          <a:prstGeom prst="rect">
            <a:avLst/>
          </a:prstGeom>
          <a:gradFill>
            <a:gsLst>
              <a:gs pos="0">
                <a:schemeClr val="bg2">
                  <a:lumMod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glow rad="127000">
              <a:schemeClr val="bg2">
                <a:lumMod val="25000"/>
              </a:schemeClr>
            </a:glow>
          </a:effectLst>
        </p:spPr>
      </p:pic>
    </p:spTree>
    <p:extLst>
      <p:ext uri="{BB962C8B-B14F-4D97-AF65-F5344CB8AC3E}">
        <p14:creationId xmlns:p14="http://schemas.microsoft.com/office/powerpoint/2010/main" val="226456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EF8BD2-EE77-4754-8F40-B5231AE5160B}"/>
              </a:ext>
            </a:extLst>
          </p:cNvPr>
          <p:cNvSpPr>
            <a:spLocks noGrp="1"/>
          </p:cNvSpPr>
          <p:nvPr>
            <p:ph type="title"/>
          </p:nvPr>
        </p:nvSpPr>
        <p:spPr>
          <a:xfrm>
            <a:off x="709246" y="52623"/>
            <a:ext cx="10515600" cy="1325563"/>
          </a:xfrm>
        </p:spPr>
        <p:txBody>
          <a:bodyPr>
            <a:normAutofit/>
          </a:bodyPr>
          <a:lstStyle/>
          <a:p>
            <a:pPr algn="ctr"/>
            <a:r>
              <a:rPr lang="it-IT" sz="2400" b="1" dirty="0"/>
              <a:t>Le colonne Morris</a:t>
            </a:r>
          </a:p>
        </p:txBody>
      </p:sp>
      <p:pic>
        <p:nvPicPr>
          <p:cNvPr id="1026" name="Picture 2" descr="colonna Morris (foto)">
            <a:extLst>
              <a:ext uri="{FF2B5EF4-FFF2-40B4-BE49-F238E27FC236}">
                <a16:creationId xmlns:a16="http://schemas.microsoft.com/office/drawing/2014/main" id="{C05EF3B1-FC95-4F7D-AE2B-5D4E920066D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9246" y="1177428"/>
            <a:ext cx="2952000" cy="5268554"/>
          </a:xfrm>
          <a:prstGeom prst="rect">
            <a:avLst/>
          </a:prstGeom>
          <a:noFill/>
          <a:effectLst>
            <a:glow rad="127000">
              <a:schemeClr val="tx2">
                <a:lumMod val="75000"/>
              </a:schemeClr>
            </a:glow>
          </a:effectLst>
          <a:extLst>
            <a:ext uri="{909E8E84-426E-40DD-AFC4-6F175D3DCCD1}">
              <a14:hiddenFill xmlns:a14="http://schemas.microsoft.com/office/drawing/2010/main">
                <a:solidFill>
                  <a:srgbClr val="FFFFFF"/>
                </a:solidFill>
              </a14:hiddenFill>
            </a:ext>
          </a:extLst>
        </p:spPr>
      </p:pic>
      <p:pic>
        <p:nvPicPr>
          <p:cNvPr id="1028" name="Picture 4" descr="la colonna Morris in un quadro di Beraud">
            <a:extLst>
              <a:ext uri="{FF2B5EF4-FFF2-40B4-BE49-F238E27FC236}">
                <a16:creationId xmlns:a16="http://schemas.microsoft.com/office/drawing/2014/main" id="{7B943F7A-CE03-4331-9381-D3CC55989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647" y="1177428"/>
            <a:ext cx="2330516" cy="5292000"/>
          </a:xfrm>
          <a:prstGeom prst="rect">
            <a:avLst/>
          </a:prstGeom>
          <a:noFill/>
          <a:effectLst>
            <a:glow rad="127000">
              <a:schemeClr val="accent2">
                <a:lumMod val="75000"/>
              </a:schemeClr>
            </a:glow>
          </a:effectLst>
          <a:extLst>
            <a:ext uri="{909E8E84-426E-40DD-AFC4-6F175D3DCCD1}">
              <a14:hiddenFill xmlns:a14="http://schemas.microsoft.com/office/drawing/2010/main">
                <a:solidFill>
                  <a:srgbClr val="FFFFFF"/>
                </a:solidFill>
              </a14:hiddenFill>
            </a:ext>
          </a:extLst>
        </p:spPr>
      </p:pic>
      <p:pic>
        <p:nvPicPr>
          <p:cNvPr id="3" name="Picture 2" descr="Colonne Morris — Wikipédia">
            <a:extLst>
              <a:ext uri="{FF2B5EF4-FFF2-40B4-BE49-F238E27FC236}">
                <a16:creationId xmlns:a16="http://schemas.microsoft.com/office/drawing/2014/main" id="{45FFF6A7-FB36-4436-AEAE-4B5BCBDB35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354" y="1333982"/>
            <a:ext cx="3889600" cy="5148000"/>
          </a:xfrm>
          <a:prstGeom prst="rect">
            <a:avLst/>
          </a:prstGeom>
          <a:noFill/>
          <a:effectLst>
            <a:glow rad="127000">
              <a:schemeClr val="accent6">
                <a:lumMod val="75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991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96A29F-75B3-43C8-ACD0-E8BE4997151E}"/>
              </a:ext>
            </a:extLst>
          </p:cNvPr>
          <p:cNvSpPr>
            <a:spLocks noGrp="1"/>
          </p:cNvSpPr>
          <p:nvPr>
            <p:ph type="title"/>
          </p:nvPr>
        </p:nvSpPr>
        <p:spPr/>
        <p:txBody>
          <a:bodyPr>
            <a:normAutofit/>
          </a:bodyPr>
          <a:lstStyle/>
          <a:p>
            <a:pPr algn="ctr"/>
            <a:r>
              <a:rPr lang="it-IT" sz="2800" b="1" dirty="0">
                <a:latin typeface="+mn-lt"/>
              </a:rPr>
              <a:t>Boulevard Montmartre</a:t>
            </a:r>
          </a:p>
        </p:txBody>
      </p:sp>
      <p:pic>
        <p:nvPicPr>
          <p:cNvPr id="1028" name="Picture 4" descr="Parigi - Le Boulevard Montmartre Foto stock - Alamy">
            <a:extLst>
              <a:ext uri="{FF2B5EF4-FFF2-40B4-BE49-F238E27FC236}">
                <a16:creationId xmlns:a16="http://schemas.microsoft.com/office/drawing/2014/main" id="{DF434B51-83C6-4ED9-A0E7-65079D7B9B7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697" y="1269000"/>
            <a:ext cx="6119624" cy="4392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203 foto e immagini di Boulevard Montmartre In Paris - Getty Images">
            <a:extLst>
              <a:ext uri="{FF2B5EF4-FFF2-40B4-BE49-F238E27FC236}">
                <a16:creationId xmlns:a16="http://schemas.microsoft.com/office/drawing/2014/main" id="{27803822-339F-4548-9AB6-B9AA1051A4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002" y="2862628"/>
            <a:ext cx="6028657" cy="39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332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2">
                <a:lumMod val="2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9BC158-129E-4572-AB53-BA1604BD32AF}"/>
              </a:ext>
            </a:extLst>
          </p:cNvPr>
          <p:cNvSpPr>
            <a:spLocks noGrp="1"/>
          </p:cNvSpPr>
          <p:nvPr>
            <p:ph type="title"/>
          </p:nvPr>
        </p:nvSpPr>
        <p:spPr/>
        <p:txBody>
          <a:bodyPr>
            <a:normAutofit/>
          </a:bodyPr>
          <a:lstStyle/>
          <a:p>
            <a:r>
              <a:rPr lang="it-IT" sz="2800" b="1" dirty="0">
                <a:latin typeface="+mn-lt"/>
              </a:rPr>
              <a:t>Gustave Caillebotte: </a:t>
            </a:r>
            <a:r>
              <a:rPr lang="it-IT" sz="2400" b="1" dirty="0">
                <a:latin typeface="+mn-lt"/>
              </a:rPr>
              <a:t>Rue</a:t>
            </a:r>
            <a:r>
              <a:rPr lang="it-IT" sz="2400" b="1" i="1" dirty="0">
                <a:latin typeface="+mn-lt"/>
              </a:rPr>
              <a:t> de Paris, </a:t>
            </a:r>
            <a:r>
              <a:rPr lang="fr-FR" sz="2400" b="1" i="1" dirty="0">
                <a:latin typeface="+mn-lt"/>
              </a:rPr>
              <a:t>temps</a:t>
            </a:r>
            <a:r>
              <a:rPr lang="it-IT" sz="2400" b="1" i="1" dirty="0">
                <a:latin typeface="+mn-lt"/>
              </a:rPr>
              <a:t> de </a:t>
            </a:r>
            <a:r>
              <a:rPr lang="fr-FR" sz="2400" b="1" i="1" dirty="0">
                <a:latin typeface="+mn-lt"/>
              </a:rPr>
              <a:t>pluie</a:t>
            </a:r>
            <a:r>
              <a:rPr lang="it-IT" sz="2400" b="1" i="1" dirty="0">
                <a:latin typeface="+mn-lt"/>
              </a:rPr>
              <a:t> 1877</a:t>
            </a:r>
            <a:br>
              <a:rPr lang="it-IT" sz="2400" b="1" i="1" dirty="0">
                <a:latin typeface="+mn-lt"/>
              </a:rPr>
            </a:br>
            <a:r>
              <a:rPr lang="it-IT" sz="2400" b="1" i="1" dirty="0">
                <a:latin typeface="+mn-lt"/>
              </a:rPr>
              <a:t>olio su tela – cm 212,2 x 276,2;  Musée Marmottan-Monet, Parigi </a:t>
            </a:r>
            <a:endParaRPr lang="it-IT" sz="2800" b="1" dirty="0">
              <a:latin typeface="+mn-lt"/>
            </a:endParaRPr>
          </a:p>
        </p:txBody>
      </p:sp>
      <p:pic>
        <p:nvPicPr>
          <p:cNvPr id="1028" name="Picture 4" descr="Riproduzione artistica in mosaico dipinto Strada di Parigi di Cailebot">
            <a:extLst>
              <a:ext uri="{FF2B5EF4-FFF2-40B4-BE49-F238E27FC236}">
                <a16:creationId xmlns:a16="http://schemas.microsoft.com/office/drawing/2014/main" id="{66CD73B9-F4BB-49FE-A636-211C3E4505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470" y="2751626"/>
            <a:ext cx="4526280" cy="3204000"/>
          </a:xfrm>
          <a:prstGeom prst="rect">
            <a:avLst/>
          </a:prstGeom>
          <a:noFill/>
          <a:effectLst>
            <a:glow rad="127000">
              <a:schemeClr val="tx2">
                <a:lumMod val="75000"/>
              </a:schemeClr>
            </a:glow>
          </a:effectLst>
          <a:extLst>
            <a:ext uri="{909E8E84-426E-40DD-AFC4-6F175D3DCCD1}">
              <a14:hiddenFill xmlns:a14="http://schemas.microsoft.com/office/drawing/2010/main">
                <a:solidFill>
                  <a:srgbClr val="FFFFFF"/>
                </a:solidFill>
              </a14:hiddenFill>
            </a:ext>
          </a:extLst>
        </p:spPr>
      </p:pic>
      <p:pic>
        <p:nvPicPr>
          <p:cNvPr id="1026" name="Picture 2" descr="image of artwork listed in title parameter on this page">
            <a:extLst>
              <a:ext uri="{FF2B5EF4-FFF2-40B4-BE49-F238E27FC236}">
                <a16:creationId xmlns:a16="http://schemas.microsoft.com/office/drawing/2014/main" id="{A69F4D9F-AB87-4FA2-8E78-8539E2D7FA4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3250" y="1673103"/>
            <a:ext cx="6448475" cy="5004000"/>
          </a:xfrm>
          <a:prstGeom prst="rect">
            <a:avLst/>
          </a:prstGeom>
          <a:noFill/>
          <a:effectLst>
            <a:glow rad="127000">
              <a:schemeClr val="tx2">
                <a:lumMod val="5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961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587434-965C-4BC4-B9C9-044B409356A5}"/>
              </a:ext>
            </a:extLst>
          </p:cNvPr>
          <p:cNvSpPr>
            <a:spLocks noGrp="1"/>
          </p:cNvSpPr>
          <p:nvPr>
            <p:ph type="title"/>
          </p:nvPr>
        </p:nvSpPr>
        <p:spPr>
          <a:xfrm>
            <a:off x="983226" y="365126"/>
            <a:ext cx="10370574" cy="726256"/>
          </a:xfrm>
        </p:spPr>
        <p:txBody>
          <a:bodyPr>
            <a:normAutofit/>
          </a:bodyPr>
          <a:lstStyle/>
          <a:p>
            <a:pPr algn="ctr"/>
            <a:r>
              <a:rPr lang="it-IT" sz="2800" b="1" dirty="0">
                <a:latin typeface="+mn-lt"/>
              </a:rPr>
              <a:t>Place Dublin oggi. </a:t>
            </a:r>
            <a:r>
              <a:rPr lang="it-IT" sz="2400" b="1" i="1" dirty="0">
                <a:latin typeface="+mn-lt"/>
              </a:rPr>
              <a:t>Immagini fotografiche</a:t>
            </a:r>
          </a:p>
        </p:txBody>
      </p:sp>
      <p:pic>
        <p:nvPicPr>
          <p:cNvPr id="1032" name="Picture 8">
            <a:extLst>
              <a:ext uri="{FF2B5EF4-FFF2-40B4-BE49-F238E27FC236}">
                <a16:creationId xmlns:a16="http://schemas.microsoft.com/office/drawing/2014/main" id="{E152FC60-03CC-4EA0-BE0D-2FB2BFE9FCC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870" y="1449000"/>
            <a:ext cx="5911618" cy="4428000"/>
          </a:xfrm>
          <a:prstGeom prst="rect">
            <a:avLst/>
          </a:prstGeom>
          <a:noFill/>
          <a:effectLst>
            <a:glow rad="127000">
              <a:schemeClr val="tx2">
                <a:lumMod val="75000"/>
              </a:schemeClr>
            </a:glow>
          </a:effectLst>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2E085DB-98F6-45FE-B703-52F957C57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8513" y="1449000"/>
            <a:ext cx="5929080" cy="4464000"/>
          </a:xfrm>
          <a:prstGeom prst="rect">
            <a:avLst/>
          </a:prstGeom>
          <a:noFill/>
          <a:effectLst>
            <a:glow rad="127000">
              <a:schemeClr val="accent6">
                <a:lumMod val="75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5343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3410</TotalTime>
  <Words>1755</Words>
  <Application>Microsoft Office PowerPoint</Application>
  <PresentationFormat>Widescreen</PresentationFormat>
  <Paragraphs>98</Paragraphs>
  <Slides>59</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59</vt:i4>
      </vt:variant>
    </vt:vector>
  </HeadingPairs>
  <TitlesOfParts>
    <vt:vector size="66" baseType="lpstr">
      <vt:lpstr>Arial</vt:lpstr>
      <vt:lpstr>Calibri</vt:lpstr>
      <vt:lpstr>Calibri Light</vt:lpstr>
      <vt:lpstr>Century Schoolbook</vt:lpstr>
      <vt:lpstr>Courier New</vt:lpstr>
      <vt:lpstr>Times New Roman</vt:lpstr>
      <vt:lpstr>Tema di Office</vt:lpstr>
      <vt:lpstr>FRANCESCO FURINI (Firenze 1604-1646):  La Poesia e la pittura 1626 – Palazzo Pitti, Firenze. olio su tela  cm 180 x 143</vt:lpstr>
      <vt:lpstr>                                                 Claude MONET  Boulevard des Capucines, 1873 – Museo Puškin, Mosca - olio su tela, cm 61 x 80   Carnaval au Boulevard des Capucines, 1873 – Museo Puškin – olio su tela, cm 61 x 80</vt:lpstr>
      <vt:lpstr>Boulevard des Capucines: cartolina postale</vt:lpstr>
      <vt:lpstr>Martedì grasso a Parigi: La battaglia dei confetti</vt:lpstr>
      <vt:lpstr>Camille PISSARRO  - Le Boulevard Montmartre un matin d’hiver, 1897  olio su tela  cm 64,8 x 81,3 - The Metropolitan Museum, New York -Le Boulevard Montmartre nuit,1897 olio su tela  cm 53,3 x 64,8 – National Gallery, Londra</vt:lpstr>
      <vt:lpstr>Le colonne Morris</vt:lpstr>
      <vt:lpstr>Boulevard Montmartre</vt:lpstr>
      <vt:lpstr>Gustave Caillebotte: Rue de Paris, temps de pluie 1877 olio su tela – cm 212,2 x 276,2;  Musée Marmottan-Monet, Parigi </vt:lpstr>
      <vt:lpstr>Place Dublin oggi. Immagini fotografiche</vt:lpstr>
      <vt:lpstr>Carlo BRANCACCIO: Napoli via Toledo, impressione di pioggia, 1888 olio su tela  cm 40 x 79,70 - Gallerie d’Italia, Napoli</vt:lpstr>
      <vt:lpstr>Napoli, via Roma già via Toledo:  immagini fotografiche</vt:lpstr>
      <vt:lpstr>Pierre Auguste RENOIR:  Le Pont Neuf , 1872. National Gallery Washington  olio su tela  cm 51,6 x 72,4;     </vt:lpstr>
      <vt:lpstr>Pierre Auguste RENOIR:  Le Pont Neuf. Dettagli.</vt:lpstr>
      <vt:lpstr>Parigi: Le Pont Neuf (1607)</vt:lpstr>
      <vt:lpstr>Pierre Auguste RENOIR: La Grenouillère, 1869. National Museum Stoccolma  olio su tela cm 66 x 81 </vt:lpstr>
      <vt:lpstr>Il’ja Efimovič REPIN: Café à Paris, 1875 – Collezione privata olio su tela - cm 120,6 x 191,8 </vt:lpstr>
      <vt:lpstr>Henri GERVEX: Scène de café à Paris, 1877 – Detroit Institute of Arts cm 122 x 164,5; olio su tela</vt:lpstr>
      <vt:lpstr>Édouard MANET: Un Bar aux Folies-Bergère, 1881-82 olio su tela cm 96 x 130 – Courtauld Gallery, Londra</vt:lpstr>
      <vt:lpstr>Presentazione standard di PowerPoint</vt:lpstr>
      <vt:lpstr>Henri GERVEX: Cinq heures chez le couturier Paquin, 1906  olio su tela  cm 111,7 x 172, 7 – Collezione privata </vt:lpstr>
      <vt:lpstr>Jean BÉRAUD: Devant  la Maison Paquin, 1900 circa   Musée Carnavalet, Parigi - olio su tavola  cm 36,8 x 55</vt:lpstr>
      <vt:lpstr>Pierre Auguste RENOIR: Bal au Moulin de la Galette, 1876 olio su tela cm 131 x 175 – Musée d’Orsay, Parigi </vt:lpstr>
      <vt:lpstr>Édouard MANET: Musique dans les jardins des Tuileries, 1862 olio su tela cm 76 x 118 – National Gallery, Londra</vt:lpstr>
      <vt:lpstr>Giuseppe DE NITTIS: Le corse al Bois de Boulogne, 1881 Trittico: Sulla seggiola; Accanto alla stufa; Nella tribuna. pastello su tela  cm 200 x 395 – Galleria Nazionale d’Arte Moderna, Roma</vt:lpstr>
      <vt:lpstr>Georges SEURAT: Le Chahut, 1889 -1890; Museo Kröller – Müller, Otterlo (Paesi Bassi)  olio su tela cm 172 x 141;  Henri De TOULOUSE LAUTREC: La troupe de Mademoiselle Églantine 1896 MoMA New York litografia a pennello, spruzzo e matita su carta di cotone - cm 61,6 x 80 </vt:lpstr>
      <vt:lpstr>Henri De TOULOUSE LAUTREC: Bal au Moulin Rouge, 1890 olio su tela  cm 115 x 150 – Museum of Arts, Philadelphia</vt:lpstr>
      <vt:lpstr>Pierre Auguste RENOIR: La loge, 1874 – Courtauld  Gallery, Londra. olio su tela, cm 80 x 64  Eva GONZALÈS: Une loge aux Italiens, 1874 – Musée d’Orsay, Parigi olio su tela,  cm 98 x 130</vt:lpstr>
      <vt:lpstr>Edgar Degas: L’absinthe, 1876 olio su tela cm 92 x 68 . Musée d’Orsay, Parigi</vt:lpstr>
      <vt:lpstr>Jean BÉRAUD: Buveurs d’absinthe, 1906 e 1908 oli su tela</vt:lpstr>
      <vt:lpstr>Henri De TOULOUSE LAUTREC: Á la Mie 1891 – Museum of Fine Arts, Boston olio su cartone, cm 53,5 x 68   e   Fotografia utilizzata dal pittore per la realizzazione del dipinto  </vt:lpstr>
      <vt:lpstr>Henri De TOULOUSE LAUTREC: La buveuse (Postumi di una sbornia)1889  olio su tela  cm 47 x 56 - Harvard Art Museums </vt:lpstr>
      <vt:lpstr>Pablo Picasso: Buveuse d’absinthe, 1901 olio su tela cm 73 x 54 – Ermitage, San Pietroburgo</vt:lpstr>
      <vt:lpstr>Pablo PICASSO: Buveuse d’absinthe, 1901 olio su tela  cm 73 x 54 - Ermitage, San Pietroburgo </vt:lpstr>
      <vt:lpstr>Pablo PICASSO: Buveuse  assoupie, 1902 olio su tela cm 80 x 62 – Museo delle Belle Arti di Berna</vt:lpstr>
      <vt:lpstr>Pablo Picasso: Retrato de Angel Fernandez de Soto (El bebedor de ajenjo) 1903                                              olio su tela – cm 70,3 x 55,3 - collezione privata</vt:lpstr>
      <vt:lpstr>Edvard MUNCH: Dagen derpå (Il giorno dopo), 1894 – Nasjonal Galleriet, Oslo olio su tela - cm 115 x 152</vt:lpstr>
      <vt:lpstr>Edvard MUNCH: Taverna a Saint Cloud 1890 pastello su carta cm 48 x 64 – Club norvegese società, Oslo</vt:lpstr>
      <vt:lpstr>Edvard MUNCH: Autoritratto con bottiglia di vino (Autoritratto a Weimar) 1906 Museo Munch Oslo  cm 25,4 x 23,1  </vt:lpstr>
      <vt:lpstr>ALCEO  Mitilene  620 - 560 a.C. (?)</vt:lpstr>
      <vt:lpstr>Alda Merini: Ieri sera nel basso dentro la gioconda osteria Da Le satire della ripa (1983)  </vt:lpstr>
      <vt:lpstr>Michelangelo Merisi detto il Caravaggio (1571-1610)  Bacco adolescente 1595-97  Olio su tela  cm 85 x 95 - Galleria degli Uffizi, Firenze</vt:lpstr>
      <vt:lpstr>Gerard Van Honthorst (1592-1656): L’allegro violinista, 1623  Olio su tela cm 107,2 x 88,3 – Rijksmuseum, Amsterdam </vt:lpstr>
      <vt:lpstr>Hendrick Ter Brugghen (1588-1629): The merry drinker, 1625 olio su tela  cm 59,8 x 71,4 - Centraal Museum, Utrecht</vt:lpstr>
      <vt:lpstr>Telemaco SIGNORINI: Il quartiere degli Israeliti a Venezia, 1860   olio su tela  cm 29 x 26  collezione privata; </vt:lpstr>
      <vt:lpstr>Telemaco SIGNORINI: Il ghetto di Firenze  1882 – olio su tela cm 95 x 65 Galleria nazionale d’arte moderna e contemporanea, Roma </vt:lpstr>
      <vt:lpstr>Telemaco Signorini: I luoghi dell’emarginazione. Bagno penale a Portoferraio,1894; olio su tela cm 58 x 81 Galleria  d’Arte Moderna, Palazzo Pitti Firenze  </vt:lpstr>
      <vt:lpstr>Telemaco Signorini: I luoghi dell’emarginazione. La sala delle agitate al Bonifacio di Firenze, 1865 - olio su tela cm 66 x 59   Galleria d’arte moderna di Ca’ Pesaro, Venezia</vt:lpstr>
      <vt:lpstr>Telemaco Signorini: I luoghi dell’emarginazione. La toilette del mattino, 1898. Collezione privata olio su tela – cm 120 x 170</vt:lpstr>
      <vt:lpstr>Ettore ROESLER FRANZ: Ghetto di Roma. Via Rua in fondo al Portico d’Ottavia. Acquerelli, 1888. Museo di Roma in Trastevere.</vt:lpstr>
      <vt:lpstr>Gustave DORÈ, incisioni: Quartiere operaio nel centro di Londra, 1872          Blue Gate Fields, 1872</vt:lpstr>
      <vt:lpstr>Presentazione standard di PowerPoint</vt:lpstr>
      <vt:lpstr>Umberto BOCCIONI: La città che sale, 1910  - MoMA, New York Olio su tela cm 200 x 290,5</vt:lpstr>
      <vt:lpstr>Umberto BOCCIONI: La strada entra nella casa, 1911  Sprengel Museum, Hannover – olio su tela cm 100 x 100</vt:lpstr>
      <vt:lpstr>Mario SIRONI: Paesaggio urbano 1922-23 Collezione Margherita Scarfatti olio su cartone cm 45,5 x 60</vt:lpstr>
      <vt:lpstr>Mario SIRONI: Paesaggio urbano, 1928. Galleria d’arte moderna, Torino Olio su masonite cm 48 x 58</vt:lpstr>
      <vt:lpstr>Mario Sironi: Paesaggio urbano, 1922</vt:lpstr>
      <vt:lpstr>Mario SIRONI: Paesaggio urbano 1940</vt:lpstr>
      <vt:lpstr>Antonio SANT’ELIA: Progetto per città futurista, 1914</vt:lpstr>
      <vt:lpstr>Antonio SANT’ELIA: Studio per città nuova, 1914 Pinacoteca dei Musei Civici, Como Matita e inchiostro su carta, cm 52,5 x 51,5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Umberto BOCCIONI: La città che sale, 1910  - MoMA, New York Olio su tela cm 200 x 290,5</dc:title>
  <dc:creator>Ines Son</dc:creator>
  <cp:lastModifiedBy>Ines Son</cp:lastModifiedBy>
  <cp:revision>350</cp:revision>
  <dcterms:created xsi:type="dcterms:W3CDTF">2023-01-23T15:19:37Z</dcterms:created>
  <dcterms:modified xsi:type="dcterms:W3CDTF">2023-09-24T16:28:20Z</dcterms:modified>
</cp:coreProperties>
</file>