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35" r:id="rId2"/>
    <p:sldId id="436" r:id="rId3"/>
    <p:sldId id="293" r:id="rId4"/>
    <p:sldId id="283" r:id="rId5"/>
    <p:sldId id="284" r:id="rId6"/>
    <p:sldId id="437" r:id="rId7"/>
    <p:sldId id="287" r:id="rId8"/>
    <p:sldId id="289" r:id="rId9"/>
    <p:sldId id="294" r:id="rId10"/>
    <p:sldId id="288" r:id="rId11"/>
    <p:sldId id="301" r:id="rId12"/>
    <p:sldId id="295" r:id="rId13"/>
    <p:sldId id="290" r:id="rId14"/>
    <p:sldId id="259" r:id="rId15"/>
    <p:sldId id="299" r:id="rId16"/>
    <p:sldId id="269" r:id="rId17"/>
    <p:sldId id="270" r:id="rId18"/>
    <p:sldId id="271" r:id="rId19"/>
    <p:sldId id="296" r:id="rId20"/>
    <p:sldId id="261" r:id="rId21"/>
    <p:sldId id="263" r:id="rId22"/>
    <p:sldId id="264" r:id="rId23"/>
    <p:sldId id="265" r:id="rId24"/>
    <p:sldId id="298" r:id="rId25"/>
    <p:sldId id="279" r:id="rId26"/>
    <p:sldId id="280" r:id="rId27"/>
    <p:sldId id="302" r:id="rId28"/>
    <p:sldId id="400" r:id="rId29"/>
    <p:sldId id="420" r:id="rId30"/>
    <p:sldId id="419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7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347CD8-A11C-40BB-9128-A7E59AB8F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CD09B9-181E-4EF5-B6A7-26842C683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6490BB-5FB8-4A00-9F7B-2AF55D46A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F18E-B240-4BBA-9C23-AD95F44A9065}" type="datetimeFigureOut">
              <a:rPr lang="it-IT" smtClean="0"/>
              <a:t>05/10/2023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1DE7AA-84B5-45BB-9451-8D7256FD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B7D078-7B9D-4C60-9DE2-BD4C79B9F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5889-E401-4C9D-948E-2AA0CAB305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136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41166A-E33B-434B-B4BC-575F6E00D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3015A6F-D431-4031-BBAD-D15697257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2A9AEC-DE1B-4EC0-904D-E43DAF29E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F18E-B240-4BBA-9C23-AD95F44A9065}" type="datetimeFigureOut">
              <a:rPr lang="it-IT" smtClean="0"/>
              <a:t>05/10/2023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F617B0-2480-45A5-A27B-D76B5C9B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798E6F-B36E-460B-846E-8F9563F5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5889-E401-4C9D-948E-2AA0CAB305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001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4418C48-0963-41FF-8EF5-5CE4653137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F60CEEF-381C-4CE1-AC03-02F77E5B7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DDFB5E-90B2-41EE-83A2-15722F910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F18E-B240-4BBA-9C23-AD95F44A9065}" type="datetimeFigureOut">
              <a:rPr lang="it-IT" smtClean="0"/>
              <a:t>05/10/2023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F6D939-6CA6-4B9C-A283-BAAB64D92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D96A1B-0A42-4F3E-BC86-109AFBE9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5889-E401-4C9D-948E-2AA0CAB305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60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ACC377-C2BE-4156-825E-3D7BD6EB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2778F2-4E4C-4892-A3FB-2F07D195E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47CC04-F63A-47F7-9F98-3EA9E6598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F18E-B240-4BBA-9C23-AD95F44A9065}" type="datetimeFigureOut">
              <a:rPr lang="it-IT" smtClean="0"/>
              <a:t>05/10/2023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9BBA65-D750-44D2-A614-50F8DA922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25E6FA-8609-4A33-8FEA-E3359CD9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5889-E401-4C9D-948E-2AA0CAB305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198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FF73E3-73AF-4C57-A195-E62AD342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5E837D-C109-41FC-A2C4-1150E4618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1BB390-F153-47B1-8E22-2ED822916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F18E-B240-4BBA-9C23-AD95F44A9065}" type="datetimeFigureOut">
              <a:rPr lang="it-IT" smtClean="0"/>
              <a:t>05/10/2023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34A9BE-3F69-42D5-84D0-8D10314BB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67532A-4221-4A65-93B3-521612E6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5889-E401-4C9D-948E-2AA0CAB305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336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BBE304-97BE-46AC-B4E7-CD59AA31A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491963-0A2B-4DA2-BAB0-861F36F3E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1C380CA-AAFD-4169-A628-3C1DA2B18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B7CAB26-83A6-40DA-A7A7-A1D933163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F18E-B240-4BBA-9C23-AD95F44A9065}" type="datetimeFigureOut">
              <a:rPr lang="it-IT" smtClean="0"/>
              <a:t>05/10/2023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1E5F7B8-70E8-4C01-A715-3C64BFC9B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9ECCEC6-9530-4747-91F4-AACC3DB69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5889-E401-4C9D-948E-2AA0CAB305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0729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B3A66D-4FA9-4880-BACF-193C2CBC8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23080A-5029-4076-825F-163904719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FC0585C-8B78-4086-A46E-6DCB73C8D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9D9A704-DAD7-4B21-9040-90D05F27C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42E4291-F586-41D3-BD7C-0F7CCC8019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387DDD0-F6C0-4F2D-AE25-523A082EE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F18E-B240-4BBA-9C23-AD95F44A9065}" type="datetimeFigureOut">
              <a:rPr lang="it-IT" smtClean="0"/>
              <a:t>05/10/2023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EC307DD-7710-4B2A-93E4-9E758702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5E490E0-EF37-4278-84EF-19A0B2093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5889-E401-4C9D-948E-2AA0CAB305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260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661428-5EA7-45DC-8EBD-8E1CDCDAE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4936A33-F7D5-4CA3-A42E-BE103726C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F18E-B240-4BBA-9C23-AD95F44A9065}" type="datetimeFigureOut">
              <a:rPr lang="it-IT" smtClean="0"/>
              <a:t>05/10/2023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FABCEE6-817D-4948-A410-E6EB4CC21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C789990-7AB2-414C-8E75-09CA76D7F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5889-E401-4C9D-948E-2AA0CAB305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093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39CD432-C5AB-43B5-9BEF-BEA8F254F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F18E-B240-4BBA-9C23-AD95F44A9065}" type="datetimeFigureOut">
              <a:rPr lang="it-IT" smtClean="0"/>
              <a:t>05/10/2023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2758BA1-FFF9-4E98-B006-4CFE72369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0FAB27-C1C5-4423-AD87-2A34DF7B2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5889-E401-4C9D-948E-2AA0CAB305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584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392674-DB32-42B4-855A-542D3E28C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95A407-5CF4-4B89-AB2F-F8A21799B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29B5361-0A45-4F72-88CD-3357D8CC0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34CD2EA-25E4-4848-BE21-30CF50B1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F18E-B240-4BBA-9C23-AD95F44A9065}" type="datetimeFigureOut">
              <a:rPr lang="it-IT" smtClean="0"/>
              <a:t>05/10/2023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BF17BC-2570-4C08-B86D-3F90C294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309C0D3-A1B7-4BF1-8094-311A2ED01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5889-E401-4C9D-948E-2AA0CAB305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17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8715F8-F1BE-4B86-9D53-354C980D9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385573A-C6BB-4AB4-8037-F772E222E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D23F0A2-BE1F-4F07-A38C-36C4F4C5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1F4FD52-6233-472D-BB17-8144B92D8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F18E-B240-4BBA-9C23-AD95F44A9065}" type="datetimeFigureOut">
              <a:rPr lang="it-IT" smtClean="0"/>
              <a:t>05/10/2023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CD767A3-50E5-4834-829D-CC834E75E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78EEEB5-88D8-43D5-87BE-4EA1784E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5889-E401-4C9D-948E-2AA0CAB305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17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A74D87F-06A1-4C20-8719-16F822B9D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E9206EE-2350-4BDB-848F-F22D22C9E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B04E92-2ABC-49D7-8DA4-2409E66B7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2F18E-B240-4BBA-9C23-AD95F44A9065}" type="datetimeFigureOut">
              <a:rPr lang="it-IT" smtClean="0"/>
              <a:t>05/10/2023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75EBC2-1318-4F38-91EB-F2DF8F306D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A9BBE1-99DE-4392-ACDA-92ECA81EF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15889-E401-4C9D-948E-2AA0CAB305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94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B949FD-9040-4CC4-B8FC-D96FDCDCA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3701"/>
            <a:ext cx="10533185" cy="1001346"/>
          </a:xfrm>
          <a:effectLst>
            <a:glow rad="127000">
              <a:schemeClr val="accent2">
                <a:lumMod val="5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it-IT" sz="2800" b="1" dirty="0"/>
              <a:t>Giuseppe DE NITTIS: </a:t>
            </a:r>
            <a:r>
              <a:rPr lang="it-IT" sz="2400" b="1" i="1" dirty="0"/>
              <a:t>Place des </a:t>
            </a:r>
            <a:r>
              <a:rPr lang="fr-BE" sz="2400" b="1" i="1" dirty="0"/>
              <a:t>Pyramides</a:t>
            </a:r>
            <a:r>
              <a:rPr lang="it-IT" sz="2400" b="1" i="1" dirty="0"/>
              <a:t>, 1875 – Musée d’Orsay, Parigi</a:t>
            </a:r>
            <a:br>
              <a:rPr lang="it-IT" sz="2400" b="1" i="1" dirty="0"/>
            </a:br>
            <a:r>
              <a:rPr lang="it-IT" sz="2400" b="1" i="1" dirty="0"/>
              <a:t>olio su tela  cm 92,3 x 75</a:t>
            </a:r>
            <a:br>
              <a:rPr lang="it-IT" sz="2400" b="1" i="1" dirty="0"/>
            </a:br>
            <a:r>
              <a:rPr lang="it-IT" sz="2400" b="1" i="1" dirty="0"/>
              <a:t>                                                                                       </a:t>
            </a:r>
            <a:endParaRPr lang="it-IT" sz="2800" b="1" dirty="0"/>
          </a:p>
        </p:txBody>
      </p:sp>
      <p:pic>
        <p:nvPicPr>
          <p:cNvPr id="4" name="Picture 2" descr="Place des Pyramides, Parigi, 1875 da Giuseppe de Nittis">
            <a:extLst>
              <a:ext uri="{FF2B5EF4-FFF2-40B4-BE49-F238E27FC236}">
                <a16:creationId xmlns:a16="http://schemas.microsoft.com/office/drawing/2014/main" id="{B8C261F1-889E-48C8-91BA-F8DC1CEDE4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16" y="1099973"/>
            <a:ext cx="4431343" cy="5616000"/>
          </a:xfrm>
          <a:prstGeom prst="rect">
            <a:avLst/>
          </a:prstGeom>
          <a:noFill/>
          <a:effectLst>
            <a:glow rad="127000">
              <a:schemeClr val="accent2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'histoire secrète de la statue de Jeanne d'Arc | Un jour de ...">
            <a:extLst>
              <a:ext uri="{FF2B5EF4-FFF2-40B4-BE49-F238E27FC236}">
                <a16:creationId xmlns:a16="http://schemas.microsoft.com/office/drawing/2014/main" id="{F9EB93A1-1A45-440F-BC9B-CD1074A8C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359" y="1149240"/>
            <a:ext cx="55942" cy="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76463C5-8889-44E8-846F-AFD8CC624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576263"/>
            <a:ext cx="24701" cy="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ECADD06-59D5-49D5-A761-4D1B9557B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586" y="1185240"/>
            <a:ext cx="3828682" cy="55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810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576F97-2A3C-43D5-9B18-1F87A6109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695" y="418914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latin typeface="+mn-lt"/>
              </a:rPr>
              <a:t>Milano</a:t>
            </a:r>
            <a:r>
              <a:rPr lang="it-IT" sz="2800" dirty="0">
                <a:latin typeface="+mn-lt"/>
              </a:rPr>
              <a:t>: </a:t>
            </a:r>
            <a:r>
              <a:rPr lang="it-IT" sz="2400" b="1" i="1" dirty="0">
                <a:latin typeface="+mn-lt"/>
              </a:rPr>
              <a:t>Le antiche vie degli artigiani – </a:t>
            </a:r>
            <a:r>
              <a:rPr lang="it-IT" sz="2400" b="1" dirty="0">
                <a:latin typeface="+mn-lt"/>
              </a:rPr>
              <a:t>immagine fotografica</a:t>
            </a:r>
            <a:br>
              <a:rPr lang="it-IT" sz="2400" b="1" i="1" dirty="0">
                <a:latin typeface="+mn-lt"/>
              </a:rPr>
            </a:br>
            <a:r>
              <a:rPr lang="it-IT" sz="2400" b="1" i="1" dirty="0">
                <a:latin typeface="+mn-lt"/>
              </a:rPr>
              <a:t>«</a:t>
            </a:r>
            <a:r>
              <a:rPr lang="it-IT" sz="1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it-IT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sservo le api di questo viridario antico,</a:t>
            </a:r>
            <a:br>
              <a:rPr lang="it-IT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doratori d’angeli, di stipi, i lavoranti di metalli e d’ebani</a:t>
            </a:r>
            <a:br>
              <a:rPr lang="it-IT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chiudere ad uno ad uno i vecchi antri» (Mario Luzi)</a:t>
            </a:r>
            <a:br>
              <a:rPr lang="it-IT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2400" b="1" i="1" dirty="0">
              <a:latin typeface="+mn-lt"/>
            </a:endParaRPr>
          </a:p>
        </p:txBody>
      </p:sp>
      <p:pic>
        <p:nvPicPr>
          <p:cNvPr id="1026" name="Picture 2" descr="Milano: le antiche vie degli artigiani :: Gli editoriali di OriginalITALY -  OriginalITALY.it - Il meglio in Italia">
            <a:extLst>
              <a:ext uri="{FF2B5EF4-FFF2-40B4-BE49-F238E27FC236}">
                <a16:creationId xmlns:a16="http://schemas.microsoft.com/office/drawing/2014/main" id="{09973238-08DB-4AEF-8136-5408C82E60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58" y="1539875"/>
            <a:ext cx="6960000" cy="5220000"/>
          </a:xfrm>
          <a:prstGeom prst="rect">
            <a:avLst/>
          </a:prstGeom>
          <a:noFill/>
          <a:effectLst>
            <a:glow rad="127000">
              <a:schemeClr val="accent2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318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348BBE-2A5B-4BA2-9770-D7E18DAAAEA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bg2">
                  <a:lumMod val="2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it-IT" sz="2800" b="1" dirty="0"/>
              <a:t>Milano oggi. </a:t>
            </a:r>
            <a:r>
              <a:rPr lang="it-IT" sz="2400" b="1" i="1" dirty="0"/>
              <a:t>Immagine fotografica</a:t>
            </a:r>
            <a:endParaRPr lang="it-IT" sz="2800" b="1" dirty="0"/>
          </a:p>
        </p:txBody>
      </p:sp>
      <p:pic>
        <p:nvPicPr>
          <p:cNvPr id="2050" name="Picture 2" descr="Hotel nel centro di Milano 3 stelle al miglior prezzo | B&amp;B Hotels">
            <a:extLst>
              <a:ext uri="{FF2B5EF4-FFF2-40B4-BE49-F238E27FC236}">
                <a16:creationId xmlns:a16="http://schemas.microsoft.com/office/drawing/2014/main" id="{0FFE5959-E198-468C-8B18-0D1695472F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252" y="1690688"/>
            <a:ext cx="9912391" cy="4860000"/>
          </a:xfrm>
          <a:prstGeom prst="rect">
            <a:avLst/>
          </a:prstGeom>
          <a:noFill/>
          <a:effectLst>
            <a:glow rad="127000">
              <a:schemeClr val="tx2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178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EB1016-8A9A-4881-B203-2C848E54E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040" y="968188"/>
            <a:ext cx="5015753" cy="520877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it-I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 tutto questo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non c’è più niente (o forse qualcosa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s’indovina, c’è ancora qualche strada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acciottolata a mezzo, un’osteria…)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io padre diceva che la gente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 qui, di piazza della Vetra, dietro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san Lorenzo, era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gente da uscir di casa col coltello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alle sette di sera.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Eh sì, il Naviglio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è a due passi, la nebbia era più forte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prima che lo coprissero, la piazza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piena di bancarelle con le luci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acetilene, le padelle nere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delle castagne arrosto, i mangiatori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 chiodi e di stoviglie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non era certo un posto da passarci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it-IT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nsieme 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una ragazza. Ma così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EB6772-800F-486F-9757-EB4C51DF4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3552" y="1092013"/>
            <a:ext cx="5080747" cy="520877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it-IT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it-IT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it-IT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it-IT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it-IT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it-IT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ome hanno fatto, abbattere case,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distruggere quartieri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qui e altrove,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(la Vetra, Fiori Chiari, il Bottonuto),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cosa serve? Il male non era 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 qu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elle scale, in certi portoncini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con la spia, nei cortili soffocati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da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ballatoi: lì semmai c’era umido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 prendersi un malanno. Se mio padre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fosse vivo, chiederei anche a lui: ti sembra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che serva? è il modo? A me sembra che il male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non è mai nelle cose, gli direi.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2B60D898-89B5-4AAB-BF8D-DCB2D7DF4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439400" cy="728569"/>
          </a:xfrm>
        </p:spPr>
        <p:txBody>
          <a:bodyPr>
            <a:normAutofit/>
          </a:bodyPr>
          <a:lstStyle/>
          <a:p>
            <a:pPr algn="ctr"/>
            <a:r>
              <a:rPr lang="it-IT" sz="18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GIOVANNI RABONI</a:t>
            </a:r>
            <a:r>
              <a:rPr lang="it-IT" sz="14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it-IT" sz="18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RISANAMENTO 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703506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B8C7DE-1F87-4BE8-B71A-35B1EDCBE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b="1" i="1" dirty="0">
                <a:latin typeface="+mn-lt"/>
              </a:rPr>
              <a:t>Giovanni RABONI </a:t>
            </a:r>
            <a:br>
              <a:rPr lang="it-IT" sz="2400" b="1" i="1" dirty="0">
                <a:latin typeface="+mn-lt"/>
              </a:rPr>
            </a:br>
            <a:r>
              <a:rPr lang="it-IT" sz="2400" b="1" i="1" dirty="0">
                <a:latin typeface="+mn-lt"/>
              </a:rPr>
              <a:t>«C’è ancora qualche strada acciottolata a mezzo, qualche osteria…»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E591B0C-B5D1-4950-A5D9-B3D6AF85A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50" y="1416843"/>
            <a:ext cx="4237650" cy="5256000"/>
          </a:xfrm>
          <a:effectLst>
            <a:glow rad="127000">
              <a:schemeClr val="accent6">
                <a:lumMod val="50000"/>
              </a:schemeClr>
            </a:glo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17CC958-2AD3-4DD6-BD43-6E69FE60B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800" y="1452843"/>
            <a:ext cx="5220000" cy="5220000"/>
          </a:xfrm>
          <a:prstGeom prst="rect">
            <a:avLst/>
          </a:prstGeom>
          <a:effectLst>
            <a:glow rad="127000">
              <a:schemeClr val="accent4">
                <a:lumMod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28637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268CF1-5C62-4FAC-9201-A472C8709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i="1" dirty="0">
                <a:latin typeface="+mn-lt"/>
              </a:rPr>
              <a:t>L</a:t>
            </a:r>
            <a:r>
              <a:rPr lang="it-IT" sz="2400" b="1" i="1" dirty="0">
                <a:latin typeface="+mn-lt"/>
              </a:rPr>
              <a:t>a Milano dei Navigli: fotografie storiche</a:t>
            </a:r>
          </a:p>
        </p:txBody>
      </p:sp>
      <p:pic>
        <p:nvPicPr>
          <p:cNvPr id="3074" name="Picture 2" descr="Foto d'epoca dei Navigli – Milano Città d'acque">
            <a:extLst>
              <a:ext uri="{FF2B5EF4-FFF2-40B4-BE49-F238E27FC236}">
                <a16:creationId xmlns:a16="http://schemas.microsoft.com/office/drawing/2014/main" id="{25863A46-34DA-4FC3-A4B4-6887AE280A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0" y="1579678"/>
            <a:ext cx="6048000" cy="4536000"/>
          </a:xfrm>
          <a:prstGeom prst="rect">
            <a:avLst/>
          </a:prstGeom>
          <a:noFill/>
          <a:effectLst>
            <a:glow rad="228600">
              <a:schemeClr val="bg2">
                <a:lumMod val="10000"/>
                <a:alpha val="40000"/>
              </a:schemeClr>
            </a:glow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08C7F155-0933-481D-9898-46F90A262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140" y="1651678"/>
            <a:ext cx="5840860" cy="4392000"/>
          </a:xfrm>
          <a:prstGeom prst="rect">
            <a:avLst/>
          </a:prstGeom>
          <a:noFill/>
          <a:effectLst>
            <a:glow rad="127000">
              <a:schemeClr val="bg2">
                <a:lumMod val="1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838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C32B54-CE51-459C-BE03-6354CB68B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88"/>
            <a:ext cx="10515600" cy="1325563"/>
          </a:xfrm>
          <a:gradFill>
            <a:gsLst>
              <a:gs pos="0">
                <a:schemeClr val="bg2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La vecchia Milano: </a:t>
            </a:r>
            <a:r>
              <a:rPr lang="it-IT" sz="2400" b="1" i="1" dirty="0">
                <a:latin typeface="+mn-lt"/>
              </a:rPr>
              <a:t>Piazza Vetra</a:t>
            </a:r>
            <a:br>
              <a:rPr lang="it-IT" sz="2400" b="1" i="1" dirty="0">
                <a:latin typeface="+mn-lt"/>
              </a:rPr>
            </a:br>
            <a:r>
              <a:rPr lang="it-IT" sz="2400" b="1" i="1" dirty="0">
                <a:latin typeface="+mn-lt"/>
              </a:rPr>
              <a:t>Fotografia storica</a:t>
            </a:r>
            <a:endParaRPr lang="it-IT" sz="2800" b="1" dirty="0">
              <a:latin typeface="+mn-lt"/>
            </a:endParaRPr>
          </a:p>
        </p:txBody>
      </p:sp>
      <p:pic>
        <p:nvPicPr>
          <p:cNvPr id="1028" name="Picture 4" descr="milanoneisecoli: piazza Vetra">
            <a:extLst>
              <a:ext uri="{FF2B5EF4-FFF2-40B4-BE49-F238E27FC236}">
                <a16:creationId xmlns:a16="http://schemas.microsoft.com/office/drawing/2014/main" id="{B39B71C2-0F6D-4AA1-8B01-13E77C160E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99" y="1690688"/>
            <a:ext cx="7341314" cy="4860000"/>
          </a:xfrm>
          <a:prstGeom prst="rect">
            <a:avLst/>
          </a:prstGeom>
          <a:noFill/>
          <a:effectLst>
            <a:glow rad="127000">
              <a:schemeClr val="bg2">
                <a:lumMod val="25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110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693E70-4880-4E41-BA3E-141A02CFB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Arturo Ferrari: </a:t>
            </a:r>
            <a:r>
              <a:rPr lang="it-IT" sz="2400" b="1" i="1" dirty="0">
                <a:latin typeface="+mn-lt"/>
              </a:rPr>
              <a:t>Piazza Vetra 1890-1900 – Gallerie d’Italia, Milano</a:t>
            </a:r>
            <a:br>
              <a:rPr lang="it-IT" sz="2400" b="1" i="1" dirty="0">
                <a:latin typeface="+mn-lt"/>
              </a:rPr>
            </a:br>
            <a:r>
              <a:rPr lang="it-IT" sz="2400" b="1" i="1" dirty="0">
                <a:latin typeface="+mn-lt"/>
              </a:rPr>
              <a:t>olio su tela applicata su masonite cm 115 x 154</a:t>
            </a:r>
            <a:endParaRPr lang="it-IT" sz="2800" b="1" dirty="0">
              <a:latin typeface="+mn-lt"/>
            </a:endParaRPr>
          </a:p>
        </p:txBody>
      </p:sp>
      <p:pic>
        <p:nvPicPr>
          <p:cNvPr id="1026" name="Picture 2" descr="Piazza Vetra a Milano">
            <a:extLst>
              <a:ext uri="{FF2B5EF4-FFF2-40B4-BE49-F238E27FC236}">
                <a16:creationId xmlns:a16="http://schemas.microsoft.com/office/drawing/2014/main" id="{CA8F1253-7C4A-44A7-BACD-F7213B1721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63" y="1494150"/>
            <a:ext cx="6932473" cy="5148000"/>
          </a:xfrm>
          <a:prstGeom prst="rect">
            <a:avLst/>
          </a:prstGeom>
          <a:noFill/>
          <a:effectLst>
            <a:glow rad="127000">
              <a:schemeClr val="accent2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610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60C227-6BD1-425A-9BF0-244244A55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Le case della Vetra: </a:t>
            </a:r>
            <a:r>
              <a:rPr lang="it-IT" sz="2400" b="1" i="1" dirty="0">
                <a:latin typeface="+mn-lt"/>
              </a:rPr>
              <a:t>Immagine fotografica</a:t>
            </a:r>
            <a:endParaRPr lang="it-IT" sz="2800" b="1" dirty="0">
              <a:latin typeface="+mn-lt"/>
            </a:endParaRPr>
          </a:p>
        </p:txBody>
      </p:sp>
      <p:pic>
        <p:nvPicPr>
          <p:cNvPr id="1026" name="Picture 2" descr="case della Vetra">
            <a:extLst>
              <a:ext uri="{FF2B5EF4-FFF2-40B4-BE49-F238E27FC236}">
                <a16:creationId xmlns:a16="http://schemas.microsoft.com/office/drawing/2014/main" id="{09CB6EF4-AF9A-4BAD-A836-619480B89C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223" y="1425323"/>
            <a:ext cx="8470926" cy="5328000"/>
          </a:xfrm>
          <a:prstGeom prst="rect">
            <a:avLst/>
          </a:prstGeom>
          <a:noFill/>
          <a:effectLst>
            <a:glow rad="127000">
              <a:schemeClr val="tx1">
                <a:lumMod val="75000"/>
                <a:lumOff val="2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778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024A18-1ABE-4B9E-868C-23BE4B865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Piazza Vetra: il nuovo volto. </a:t>
            </a:r>
            <a:r>
              <a:rPr lang="it-IT" sz="2400" b="1" dirty="0">
                <a:latin typeface="+mn-lt"/>
              </a:rPr>
              <a:t>Immagini fotografiche</a:t>
            </a:r>
            <a:endParaRPr lang="it-IT" sz="2800" b="1" dirty="0">
              <a:latin typeface="+mn-lt"/>
            </a:endParaRPr>
          </a:p>
        </p:txBody>
      </p:sp>
      <p:pic>
        <p:nvPicPr>
          <p:cNvPr id="2056" name="Picture 8" descr="Milano, inaugura Vetra Building: il nuovo edificio rivoluziona l'ex  Esattoria milanese">
            <a:extLst>
              <a:ext uri="{FF2B5EF4-FFF2-40B4-BE49-F238E27FC236}">
                <a16:creationId xmlns:a16="http://schemas.microsoft.com/office/drawing/2014/main" id="{3D252548-A97C-4CEE-BE37-4DFDE8F66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59" y="1240184"/>
            <a:ext cx="4509099" cy="2952000"/>
          </a:xfrm>
          <a:prstGeom prst="rect">
            <a:avLst/>
          </a:prstGeom>
          <a:noFill/>
          <a:effectLst>
            <a:glow rad="127000">
              <a:schemeClr val="bg2">
                <a:lumMod val="2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etra Building Milano – Colombo Costruzioni">
            <a:extLst>
              <a:ext uri="{FF2B5EF4-FFF2-40B4-BE49-F238E27FC236}">
                <a16:creationId xmlns:a16="http://schemas.microsoft.com/office/drawing/2014/main" id="{147418B2-05CB-4CCD-9156-8D000343A0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" y="1240184"/>
            <a:ext cx="4490152" cy="2988000"/>
          </a:xfrm>
          <a:prstGeom prst="rect">
            <a:avLst/>
          </a:prstGeom>
          <a:noFill/>
          <a:effectLst>
            <a:glow rad="127000">
              <a:schemeClr val="bg2">
                <a:lumMod val="2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Vetra Building Milano – Colombo Costruzioni">
            <a:extLst>
              <a:ext uri="{FF2B5EF4-FFF2-40B4-BE49-F238E27FC236}">
                <a16:creationId xmlns:a16="http://schemas.microsoft.com/office/drawing/2014/main" id="{7978A7A8-1DC9-4785-B710-6502DE450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327" y="3686000"/>
            <a:ext cx="2012331" cy="3024000"/>
          </a:xfrm>
          <a:prstGeom prst="rect">
            <a:avLst/>
          </a:prstGeom>
          <a:noFill/>
          <a:effectLst>
            <a:glow rad="127000">
              <a:schemeClr val="tx2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694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73DCDD-51E8-4AC7-A70E-332632C35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MAURIZIO CUCCHI</a:t>
            </a:r>
            <a:r>
              <a:rPr lang="it-IT" sz="1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it-IT" sz="18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L’UOMO DELLA BOVISA NON POTEVA IMMAGINARE</a:t>
            </a:r>
            <a:endParaRPr lang="it-IT" sz="1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71809E-D5F3-4BC3-A427-D883CC8E7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 algn="ctr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L’uomo della Bovisa non poteva immaginare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che il suo avvenire, così presto,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sarebbe divenuto preistoria.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Torna e rimugina quei nomi: la società Smeriglio,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l’officina del Gas e scopre come un monumento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torre di mattoni altissima,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dove di dentro gli operai si arrampicavano.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un oblio forse sognante, quei diroccamenti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 le navate al sole o nella palta,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gli immensi alberi strani contro il cielo, nelle refezioni.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gli insegnano la muta dignità delle rovine.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2518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9C7FD7-E7FD-4942-8024-05CB94F91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Place des Pyramides oggi. </a:t>
            </a:r>
            <a:r>
              <a:rPr lang="it-IT" sz="2400" b="1" i="1" dirty="0">
                <a:latin typeface="+mn-lt"/>
              </a:rPr>
              <a:t>Immagine fotografica</a:t>
            </a:r>
            <a:endParaRPr lang="it-IT" sz="2800" b="1" dirty="0">
              <a:latin typeface="+mn-lt"/>
            </a:endParaRPr>
          </a:p>
        </p:txBody>
      </p:sp>
      <p:pic>
        <p:nvPicPr>
          <p:cNvPr id="4" name="Picture 2" descr="Photo of tourists at Place des Pyramides in Paris - Page 266">
            <a:extLst>
              <a:ext uri="{FF2B5EF4-FFF2-40B4-BE49-F238E27FC236}">
                <a16:creationId xmlns:a16="http://schemas.microsoft.com/office/drawing/2014/main" id="{A0A415DC-4809-4017-B7D9-2A0647357E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398" y="1416875"/>
            <a:ext cx="7675393" cy="5076000"/>
          </a:xfrm>
          <a:prstGeom prst="rect">
            <a:avLst/>
          </a:prstGeom>
          <a:noFill/>
          <a:effectLst>
            <a:glow rad="127000">
              <a:schemeClr val="accent5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84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0277F9-2992-485F-BF10-543807D0CBB7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L’officina del Gas alla Bovisa. </a:t>
            </a:r>
            <a:r>
              <a:rPr lang="it-IT" sz="2400" b="1" i="1" dirty="0">
                <a:latin typeface="+mn-lt"/>
              </a:rPr>
              <a:t>Immagine fotografica</a:t>
            </a:r>
          </a:p>
        </p:txBody>
      </p:sp>
      <p:pic>
        <p:nvPicPr>
          <p:cNvPr id="5122" name="Picture 2" descr="Goccia Bovisa">
            <a:extLst>
              <a:ext uri="{FF2B5EF4-FFF2-40B4-BE49-F238E27FC236}">
                <a16:creationId xmlns:a16="http://schemas.microsoft.com/office/drawing/2014/main" id="{E8E48FE7-AA2F-4721-A7AB-0BCAA45580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690688"/>
            <a:ext cx="9020431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91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02B66B-5179-4A5D-8F3D-ED4E87CD0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La fabbrica del gas: </a:t>
            </a:r>
            <a:r>
              <a:rPr lang="it-IT" sz="2400" b="1" dirty="0">
                <a:latin typeface="+mn-lt"/>
              </a:rPr>
              <a:t>la torre – immagine fotografica</a:t>
            </a:r>
          </a:p>
        </p:txBody>
      </p:sp>
      <p:pic>
        <p:nvPicPr>
          <p:cNvPr id="6146" name="Picture 2" descr="Goccia della Bovisa">
            <a:extLst>
              <a:ext uri="{FF2B5EF4-FFF2-40B4-BE49-F238E27FC236}">
                <a16:creationId xmlns:a16="http://schemas.microsoft.com/office/drawing/2014/main" id="{BBDE3FBA-DE3B-4F6E-B38F-C1C436DC49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380875"/>
            <a:ext cx="7623138" cy="5112000"/>
          </a:xfrm>
          <a:prstGeom prst="rect">
            <a:avLst/>
          </a:prstGeom>
          <a:noFill/>
          <a:effectLst>
            <a:glow rad="127000">
              <a:schemeClr val="accent1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499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3467F2-A75C-410F-84F5-563F43265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L’officina del gas: </a:t>
            </a:r>
            <a:r>
              <a:rPr lang="it-IT" sz="2400" b="1" dirty="0">
                <a:latin typeface="+mn-lt"/>
              </a:rPr>
              <a:t>interno – immagine fotografica</a:t>
            </a:r>
          </a:p>
        </p:txBody>
      </p:sp>
      <p:pic>
        <p:nvPicPr>
          <p:cNvPr id="7170" name="Picture 2" descr="Goccia della Bovisa">
            <a:extLst>
              <a:ext uri="{FF2B5EF4-FFF2-40B4-BE49-F238E27FC236}">
                <a16:creationId xmlns:a16="http://schemas.microsoft.com/office/drawing/2014/main" id="{7E3FDF84-97D5-4033-812F-0144C24EFE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30" y="1488875"/>
            <a:ext cx="7528115" cy="5004000"/>
          </a:xfrm>
          <a:prstGeom prst="rect">
            <a:avLst/>
          </a:prstGeom>
          <a:noFill/>
          <a:effectLst>
            <a:glow rad="127000">
              <a:schemeClr val="accent2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896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26A900-3730-4424-AEF5-088970322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Vecchia Milano</a:t>
            </a:r>
            <a:r>
              <a:rPr lang="it-IT" sz="2800" dirty="0">
                <a:latin typeface="+mn-lt"/>
              </a:rPr>
              <a:t>: </a:t>
            </a:r>
            <a:r>
              <a:rPr lang="it-IT" sz="2400" b="1" i="1" dirty="0">
                <a:latin typeface="+mn-lt"/>
              </a:rPr>
              <a:t>la Società Smeriglio alla Bovisa</a:t>
            </a:r>
          </a:p>
        </p:txBody>
      </p:sp>
      <p:pic>
        <p:nvPicPr>
          <p:cNvPr id="8194" name="Picture 2" descr="1967 MILANO SOCIETA ITALIANA SMERIGLIO * AZIONE AUTENTICA CIRCOLATA E  SCAMBIATA | eBay">
            <a:extLst>
              <a:ext uri="{FF2B5EF4-FFF2-40B4-BE49-F238E27FC236}">
                <a16:creationId xmlns:a16="http://schemas.microsoft.com/office/drawing/2014/main" id="{1BAB1EE2-3375-467B-9524-C454574FD5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3" y="1444650"/>
            <a:ext cx="6227038" cy="4608000"/>
          </a:xfrm>
          <a:prstGeom prst="rect">
            <a:avLst/>
          </a:prstGeom>
          <a:noFill/>
          <a:effectLst>
            <a:glow rad="127000">
              <a:schemeClr val="bg2">
                <a:lumMod val="1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Le Industrie Italiane Smeriglio in via Colico a Milano Bovisa, opera di  Giampietro Agostini | Artsupp">
            <a:extLst>
              <a:ext uri="{FF2B5EF4-FFF2-40B4-BE49-F238E27FC236}">
                <a16:creationId xmlns:a16="http://schemas.microsoft.com/office/drawing/2014/main" id="{F55E7158-C541-4638-874D-40F0C5F1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2" y="1406550"/>
            <a:ext cx="6912000" cy="46080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499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A6E141-1D2C-4D39-975A-51435AD1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SANDRO PENNA</a:t>
            </a:r>
            <a:r>
              <a:rPr lang="it-IT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ERA LA CITTÀ DOVE LA SERA</a:t>
            </a:r>
            <a:endParaRPr lang="it-IT" sz="1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993244-8EB4-4CE2-9D6F-A45B700F8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era la città dove la sera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ebbro cantavo fra le sparse luci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sopra la dolce umidità del fiume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Adesso un biondo sole sulla nera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bottega di mio padre par che bruci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nostra assenza. E non ritrovo il fiume.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5972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B5F308-ECF9-4CCE-93A2-CD5792603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b="1" i="1" dirty="0">
                <a:latin typeface="+mn-lt"/>
              </a:rPr>
              <a:t>Perugia. Immagine fotografica</a:t>
            </a:r>
            <a:br>
              <a:rPr lang="it-IT" sz="2400" b="1" dirty="0"/>
            </a:br>
            <a:endParaRPr lang="it-IT" sz="2400" b="1" dirty="0"/>
          </a:p>
        </p:txBody>
      </p:sp>
      <p:pic>
        <p:nvPicPr>
          <p:cNvPr id="1026" name="Picture 2" descr="Nessuna descrizione della foto disponibile.">
            <a:extLst>
              <a:ext uri="{FF2B5EF4-FFF2-40B4-BE49-F238E27FC236}">
                <a16:creationId xmlns:a16="http://schemas.microsoft.com/office/drawing/2014/main" id="{C4C9B447-4B9E-4817-88AE-3585B90CC4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40" y="1254121"/>
            <a:ext cx="3651319" cy="5472000"/>
          </a:xfrm>
          <a:prstGeom prst="rect">
            <a:avLst/>
          </a:prstGeom>
          <a:noFill/>
          <a:effectLst>
            <a:glow rad="127000">
              <a:schemeClr val="tx2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805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45D330-FA59-42A5-B4F5-9D11F81B8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Perugia: </a:t>
            </a:r>
            <a:r>
              <a:rPr lang="it-IT" sz="2400" b="1" i="1" dirty="0">
                <a:latin typeface="+mn-lt"/>
              </a:rPr>
              <a:t>Il fiume Tevere</a:t>
            </a:r>
            <a:br>
              <a:rPr lang="it-IT" sz="2400" b="1" i="1" dirty="0">
                <a:latin typeface="+mn-lt"/>
              </a:rPr>
            </a:br>
            <a:r>
              <a:rPr lang="it-IT" sz="2400" b="1" i="1" dirty="0">
                <a:latin typeface="+mn-lt"/>
              </a:rPr>
              <a:t>Immagini fotografiche</a:t>
            </a:r>
          </a:p>
        </p:txBody>
      </p:sp>
      <p:pic>
        <p:nvPicPr>
          <p:cNvPr id="1026" name="Picture 2" descr="Ponte Vecchio (Perugia) - Wikipedia">
            <a:extLst>
              <a:ext uri="{FF2B5EF4-FFF2-40B4-BE49-F238E27FC236}">
                <a16:creationId xmlns:a16="http://schemas.microsoft.com/office/drawing/2014/main" id="{353CE971-F9E1-43F6-A0A7-D8C11F39B2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39" y="1690688"/>
            <a:ext cx="6439211" cy="3780000"/>
          </a:xfrm>
          <a:prstGeom prst="rect">
            <a:avLst/>
          </a:prstGeom>
          <a:noFill/>
          <a:effectLst>
            <a:glow rad="127000">
              <a:schemeClr val="bg2">
                <a:lumMod val="1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l Ponte nell' 800 VECCHIA - PonteSanGiovanni.net">
            <a:extLst>
              <a:ext uri="{FF2B5EF4-FFF2-40B4-BE49-F238E27FC236}">
                <a16:creationId xmlns:a16="http://schemas.microsoft.com/office/drawing/2014/main" id="{C1FEAB4C-AED3-428D-B5FC-54398B1EB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761" y="1690688"/>
            <a:ext cx="5382000" cy="3744000"/>
          </a:xfrm>
          <a:prstGeom prst="rect">
            <a:avLst/>
          </a:prstGeom>
          <a:noFill/>
          <a:effectLst>
            <a:glow rad="127000">
              <a:schemeClr val="tx1">
                <a:lumMod val="95000"/>
                <a:lumOff val="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046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ED66FD-FB9C-44F4-994B-99E66D20D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KONSTANDÌNOS KAVAFIS</a:t>
            </a:r>
            <a:r>
              <a:rPr lang="it-IT" sz="1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 SOLE NEL MERIGGIO – </a:t>
            </a:r>
            <a:r>
              <a:rPr lang="el-G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ήλιος απογεύματος</a:t>
            </a:r>
            <a:endParaRPr lang="it-IT" sz="1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EA6BC3-4097-48B3-AEC3-517A787F3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599" cy="5121275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Oh! Se la conosco bene questa stanza.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Adesso, come quella accanto, è in affitto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uffici commerciali. Tutta la casa ormai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solo uffici di sensali, di mercanti, di società.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Quanto mi è familiare questa stanza.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Qui, vicino alla porta, c’era il divano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davanti un tappeto turco,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lì vicino lo scaffale con due vasi gialli.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destra – no, anzi, di fronte – un armadio a specchio.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in mezzo il tavolo dove scriveva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le tre grandi sedie di paglia.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Accanto alla finestra c’era il letto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dove ci siamo amati tante volte.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C90DA0C-8E67-4E72-9C5D-716D3A400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532965"/>
            <a:ext cx="5181597" cy="464399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Poveri oggetti, saranno ancora da qualche parte.</a:t>
            </a:r>
          </a:p>
          <a:p>
            <a:pPr marL="0" indent="0"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Accanto alla finestra c’era il letto,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 lambiva a metà il sole del meriggio.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Un pomeriggio, erano le quattro, solo per una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settimana ci eravamo lasciati… Ahimè,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eterna si è rivelata quella settimana.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323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737A96-FE13-4DD2-98CB-6F2DD4EB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63450" y="365125"/>
            <a:ext cx="48318901" cy="1325563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/>
              <a:t>Milano: </a:t>
            </a:r>
            <a:r>
              <a:rPr lang="it-IT" sz="2400" b="1" i="1" dirty="0"/>
              <a:t>Il bosco verticale, 2007 - 2014  </a:t>
            </a:r>
            <a:r>
              <a:rPr lang="it-IT" sz="2400" b="1" dirty="0"/>
              <a:t>Progetto Boeri studio</a:t>
            </a:r>
            <a:endParaRPr lang="it-IT" sz="2400" b="1" i="1" dirty="0"/>
          </a:p>
        </p:txBody>
      </p:sp>
      <p:pic>
        <p:nvPicPr>
          <p:cNvPr id="3074" name="Picture 2" descr="Bosco Verticale | Stefano Boeri Architetti">
            <a:extLst>
              <a:ext uri="{FF2B5EF4-FFF2-40B4-BE49-F238E27FC236}">
                <a16:creationId xmlns:a16="http://schemas.microsoft.com/office/drawing/2014/main" id="{871738D0-75EA-4628-9237-D11A3A8A77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6" y="1690688"/>
            <a:ext cx="6816366" cy="4536000"/>
          </a:xfrm>
          <a:prstGeom prst="rect">
            <a:avLst/>
          </a:prstGeom>
          <a:noFill/>
          <a:effectLst>
            <a:glow rad="228600">
              <a:schemeClr val="accent6">
                <a:lumMod val="5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AB0D236-6DFD-4383-8F67-DB8B23438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891" y="1170000"/>
            <a:ext cx="4550400" cy="56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77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F81B0D-7363-4388-BC34-C1557100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/>
              <a:t>Milano: </a:t>
            </a:r>
            <a:r>
              <a:rPr lang="it-IT" sz="2400" b="1" dirty="0"/>
              <a:t> </a:t>
            </a:r>
            <a:r>
              <a:rPr lang="it-IT" sz="2400" b="1" i="1" dirty="0"/>
              <a:t>Il bosco verticale . Immagine fotografica. </a:t>
            </a:r>
            <a:endParaRPr lang="it-IT" sz="2800" b="1" i="1" dirty="0"/>
          </a:p>
        </p:txBody>
      </p:sp>
      <p:pic>
        <p:nvPicPr>
          <p:cNvPr id="4" name="Picture 10" descr="Bosco Verticale | Stefano Boeri Architetti">
            <a:extLst>
              <a:ext uri="{FF2B5EF4-FFF2-40B4-BE49-F238E27FC236}">
                <a16:creationId xmlns:a16="http://schemas.microsoft.com/office/drawing/2014/main" id="{E491A34B-17B0-417C-9391-C28E9BE3DB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34" y="1500188"/>
            <a:ext cx="7952429" cy="529200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27000">
              <a:schemeClr val="accent6">
                <a:lumMod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0918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04703B-D9F2-4EA6-948F-65F1CC92C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GIANCARLO MAJORINO</a:t>
            </a:r>
            <a:r>
              <a:rPr lang="it-IT" sz="2000" b="1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O mia città</a:t>
            </a:r>
            <a:endParaRPr lang="it-IT" sz="2000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4DDD0A-C539-4A77-8830-C521541231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 mia città vedo le porte gli archi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che un tempo limitavano il tuo cauto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intrecciarsi di case strade parchi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oggi spezzarti come una frontiera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 come una catena di pontili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congiungere le tue zone più vili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ai box del centro dove grandi banche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rivali o consociate in busta chiusa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dan vita o morte in crediti d’usura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legate col cordone ombelicale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del capitale e in loro trasformate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FB61CE3-2514-42CF-A0CA-4A1CC15FBC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 quelle in queste ritmica simbiosi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 sedi razionali dell’industria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 l’asino alla mola e i nuovi impianti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rapida salita la discesa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più rapida la sedia dei trent’anni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intorno curve schiene di negozi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Galleria col tronco fatto a croce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fondo oltre la Scala la gran piazza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Cavour congestionata la questura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pietra dell’Angelicum trapassi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violenti e luminosi in via Manzoni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 tufo è ancora base ai grattacieli?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8992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92D21B-7304-401E-8516-AC354E2B2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/>
              <a:t>Milano: </a:t>
            </a:r>
            <a:r>
              <a:rPr lang="it-IT" sz="2400" b="1" i="1" dirty="0"/>
              <a:t>Il bosco verticale. Immagine fotografica.</a:t>
            </a:r>
            <a:endParaRPr lang="it-IT" sz="2400" dirty="0"/>
          </a:p>
        </p:txBody>
      </p:sp>
      <p:pic>
        <p:nvPicPr>
          <p:cNvPr id="1026" name="Picture 2" descr="Vista dall'alto di un balcone del Bosco Verticale">
            <a:extLst>
              <a:ext uri="{FF2B5EF4-FFF2-40B4-BE49-F238E27FC236}">
                <a16:creationId xmlns:a16="http://schemas.microsoft.com/office/drawing/2014/main" id="{AC349CE7-4B53-4203-8CFB-4DB8A0E050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317" y="1560875"/>
            <a:ext cx="8185260" cy="5184000"/>
          </a:xfrm>
          <a:prstGeom prst="rect">
            <a:avLst/>
          </a:prstGeom>
          <a:noFill/>
          <a:effectLst>
            <a:glow rad="127000">
              <a:schemeClr val="accent6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2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BE00D2-C3A9-4F4F-A092-EA855E24C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Milano: </a:t>
            </a:r>
            <a:r>
              <a:rPr lang="it-IT" sz="2400" b="1" i="1" dirty="0">
                <a:latin typeface="+mn-lt"/>
              </a:rPr>
              <a:t>Porta Garibaldi</a:t>
            </a:r>
            <a:br>
              <a:rPr lang="it-IT" sz="2400" b="1" i="1" dirty="0"/>
            </a:br>
            <a:r>
              <a:rPr lang="it-IT" sz="2400" b="1" i="1" dirty="0">
                <a:latin typeface="+mn-lt"/>
              </a:rPr>
              <a:t>«Vedo le porte, gli archi…»</a:t>
            </a:r>
            <a:r>
              <a:rPr lang="it-IT" sz="2400" b="1" dirty="0">
                <a:latin typeface="+mn-lt"/>
              </a:rPr>
              <a:t> </a:t>
            </a:r>
            <a:endParaRPr lang="it-IT" sz="2800" dirty="0">
              <a:latin typeface="+mn-lt"/>
            </a:endParaRPr>
          </a:p>
        </p:txBody>
      </p:sp>
      <p:pic>
        <p:nvPicPr>
          <p:cNvPr id="1026" name="Picture 2" descr="Milano – Porta Garibaldi – lato su corso Como">
            <a:extLst>
              <a:ext uri="{FF2B5EF4-FFF2-40B4-BE49-F238E27FC236}">
                <a16:creationId xmlns:a16="http://schemas.microsoft.com/office/drawing/2014/main" id="{B91867AB-9651-49E4-96D0-E757AE3D02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493" y="1690688"/>
            <a:ext cx="7457837" cy="4968000"/>
          </a:xfrm>
          <a:prstGeom prst="rect">
            <a:avLst/>
          </a:prstGeom>
          <a:noFill/>
          <a:effectLst>
            <a:glow rad="127000">
              <a:schemeClr val="accent6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68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211A08-000E-4C33-892F-45B07524D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Milano: </a:t>
            </a:r>
            <a:r>
              <a:rPr lang="it-IT" sz="2400" b="1" i="1" dirty="0">
                <a:latin typeface="+mn-lt"/>
              </a:rPr>
              <a:t>Porta Sempione </a:t>
            </a:r>
            <a:r>
              <a:rPr lang="it-IT" sz="2400" b="1" dirty="0">
                <a:latin typeface="+mn-lt"/>
              </a:rPr>
              <a:t>e </a:t>
            </a:r>
            <a:r>
              <a:rPr lang="it-IT" sz="2400" b="1" i="1" dirty="0">
                <a:latin typeface="+mn-lt"/>
              </a:rPr>
              <a:t>Porta Romana</a:t>
            </a:r>
            <a:endParaRPr lang="it-IT" sz="2400" b="1" dirty="0">
              <a:latin typeface="+mn-lt"/>
            </a:endParaRPr>
          </a:p>
        </p:txBody>
      </p:sp>
      <p:pic>
        <p:nvPicPr>
          <p:cNvPr id="1026" name="Picture 2" descr="Porta Romana a Milano">
            <a:extLst>
              <a:ext uri="{FF2B5EF4-FFF2-40B4-BE49-F238E27FC236}">
                <a16:creationId xmlns:a16="http://schemas.microsoft.com/office/drawing/2014/main" id="{B5DF9B5C-074B-41D1-880F-64DDDA098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840" y="1336582"/>
            <a:ext cx="6076950" cy="4048125"/>
          </a:xfrm>
          <a:prstGeom prst="rect">
            <a:avLst/>
          </a:prstGeom>
          <a:noFill/>
          <a:effectLst>
            <a:glow rad="127000">
              <a:schemeClr val="accent5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rco della Pace - Porta Sempione a Milano">
            <a:extLst>
              <a:ext uri="{FF2B5EF4-FFF2-40B4-BE49-F238E27FC236}">
                <a16:creationId xmlns:a16="http://schemas.microsoft.com/office/drawing/2014/main" id="{66E16818-D791-48C2-96EF-18C2D00127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" y="2330625"/>
            <a:ext cx="5836544" cy="3888000"/>
          </a:xfrm>
          <a:prstGeom prst="rect">
            <a:avLst/>
          </a:prstGeom>
          <a:noFill/>
          <a:effectLst>
            <a:glow rad="127000">
              <a:schemeClr val="tx2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31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CD84AE-F17C-4935-AE26-E7198BE72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L’asino alla mola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6EEFA7-BF84-4B22-A83E-2CC6D5BA6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53" y="1591163"/>
            <a:ext cx="10515600" cy="4968000"/>
          </a:xfrm>
        </p:spPr>
        <p:txBody>
          <a:bodyPr>
            <a:normAutofit/>
          </a:bodyPr>
          <a:lstStyle/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6" name="Picture 2" descr="Mulini a forza animale">
            <a:extLst>
              <a:ext uri="{FF2B5EF4-FFF2-40B4-BE49-F238E27FC236}">
                <a16:creationId xmlns:a16="http://schemas.microsoft.com/office/drawing/2014/main" id="{0E50FBEA-F31C-4325-9765-177B88EB4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1413363"/>
            <a:ext cx="4530000" cy="54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603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CB9C10-EFEC-4C97-9FB9-7EBED3A3C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Milano: </a:t>
            </a:r>
            <a:r>
              <a:rPr lang="it-IT" sz="2400" b="1" i="1" dirty="0">
                <a:latin typeface="+mn-lt"/>
              </a:rPr>
              <a:t>Galleria Vittorio Emanuele II – Piazza Cavour - Angelicum</a:t>
            </a:r>
            <a:br>
              <a:rPr lang="it-IT" sz="2400" b="1" i="1" dirty="0"/>
            </a:br>
            <a:endParaRPr lang="it-IT" sz="2800" b="1" dirty="0"/>
          </a:p>
        </p:txBody>
      </p:sp>
      <p:pic>
        <p:nvPicPr>
          <p:cNvPr id="1026" name="Picture 2" descr="La Galleria: breve storia del “salotto” di Milano | Lapůta">
            <a:extLst>
              <a:ext uri="{FF2B5EF4-FFF2-40B4-BE49-F238E27FC236}">
                <a16:creationId xmlns:a16="http://schemas.microsoft.com/office/drawing/2014/main" id="{4E9C103A-73A8-44CE-9276-69D9FB6F4D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58" y="1144213"/>
            <a:ext cx="4111466" cy="2736000"/>
          </a:xfrm>
          <a:prstGeom prst="rect">
            <a:avLst/>
          </a:prstGeom>
          <a:noFill/>
          <a:effectLst>
            <a:glow rad="127000">
              <a:schemeClr val="bg2">
                <a:lumMod val="2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alleria Vittorio Emanuele II, Piazza Duomo, 19-21 - Milano (MI) –  Architetture – Lombardia Beni Culturali">
            <a:extLst>
              <a:ext uri="{FF2B5EF4-FFF2-40B4-BE49-F238E27FC236}">
                <a16:creationId xmlns:a16="http://schemas.microsoft.com/office/drawing/2014/main" id="{765FFE2A-0830-4685-A354-F2D1DC4DC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9" y="1144213"/>
            <a:ext cx="4222566" cy="2808000"/>
          </a:xfrm>
          <a:prstGeom prst="rect">
            <a:avLst/>
          </a:prstGeom>
          <a:noFill/>
          <a:effectLst>
            <a:glow rad="127000">
              <a:schemeClr val="bg2">
                <a:lumMod val="2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ra fotografia» - Piazza Cavour. | Paesaggi, Vecchie foto, Foto storiche">
            <a:extLst>
              <a:ext uri="{FF2B5EF4-FFF2-40B4-BE49-F238E27FC236}">
                <a16:creationId xmlns:a16="http://schemas.microsoft.com/office/drawing/2014/main" id="{99862D49-7B80-40EB-8F0E-123D805D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09" y="3952213"/>
            <a:ext cx="3992564" cy="2772000"/>
          </a:xfrm>
          <a:prstGeom prst="rect">
            <a:avLst/>
          </a:prstGeom>
          <a:noFill/>
          <a:effectLst>
            <a:glow rad="127000">
              <a:schemeClr val="bg2">
                <a:lumMod val="2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iovanni Muzio - Angelicum - Convento di Sant'Angelo - 1939-1942 - Milano -  Italia - Brickwork - reh… | Facade architecture, Brick architecture, Timber  architecture">
            <a:extLst>
              <a:ext uri="{FF2B5EF4-FFF2-40B4-BE49-F238E27FC236}">
                <a16:creationId xmlns:a16="http://schemas.microsoft.com/office/drawing/2014/main" id="{20D540C5-7FC2-4B65-B9F8-645A7FC2F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939" y="4024213"/>
            <a:ext cx="4146966" cy="2700000"/>
          </a:xfrm>
          <a:prstGeom prst="rect">
            <a:avLst/>
          </a:prstGeom>
          <a:noFill/>
          <a:effectLst>
            <a:glow rad="127000">
              <a:schemeClr val="accent3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67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DBCDF2-179A-4BC9-8991-89381018B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Milano: </a:t>
            </a:r>
            <a:r>
              <a:rPr lang="it-IT" sz="2400" b="1" i="1" dirty="0">
                <a:latin typeface="+mn-lt"/>
              </a:rPr>
              <a:t>via Alessandro Manzoni di notte</a:t>
            </a:r>
            <a:br>
              <a:rPr lang="it-IT" sz="2400" b="1" i="1" dirty="0">
                <a:latin typeface="+mn-lt"/>
              </a:rPr>
            </a:br>
            <a:r>
              <a:rPr lang="it-IT" sz="2400" b="1" i="1" dirty="0">
                <a:latin typeface="+mn-lt"/>
              </a:rPr>
              <a:t>«Trapassi violenti e luminosi»</a:t>
            </a:r>
            <a:endParaRPr lang="it-IT" sz="2400" b="1" dirty="0">
              <a:latin typeface="+mn-lt"/>
            </a:endParaRPr>
          </a:p>
        </p:txBody>
      </p:sp>
      <p:pic>
        <p:nvPicPr>
          <p:cNvPr id="1026" name="Picture 2" descr="La Scena Di Notte Di Milano Fotografia Editoriale - Immagine di villaggi,  ascoltare: 38694357">
            <a:extLst>
              <a:ext uri="{FF2B5EF4-FFF2-40B4-BE49-F238E27FC236}">
                <a16:creationId xmlns:a16="http://schemas.microsoft.com/office/drawing/2014/main" id="{7D473B89-5FF1-4401-B726-21F55E96B0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91" y="1529029"/>
            <a:ext cx="7780885" cy="5184000"/>
          </a:xfrm>
          <a:prstGeom prst="rect">
            <a:avLst/>
          </a:prstGeom>
          <a:noFill/>
          <a:effectLst>
            <a:glow rad="127000">
              <a:schemeClr val="accent2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10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8B41E3-6548-4A78-970D-1308B723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000" b="1" u="sng" dirty="0">
                <a:latin typeface="+mn-lt"/>
              </a:rPr>
              <a:t>MARIO LUZI: MA DOVE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9074C8-5914-44FA-A261-B3D248214E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350" y="1914525"/>
            <a:ext cx="5886450" cy="42624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“Non è più qui” insinua una voce di sorpresa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“il cuore della tua città” e si perde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dedalo già buio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non fosse una luce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piovosa di primavera in erba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visibile al di sopra dei tetti alti.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 non so che rispondere e osservo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api di questo viridario antico,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doratori d’angeli, di stipi,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lavoranti di metalli e d’ebani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chiudere ad uno ad uno i vecchi antri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spandersi un po’ lieti e un po’ spauriti nei vicoli attorno.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A6F864F-367D-4F2D-9D26-7A4F1A7DD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3075" y="1914523"/>
            <a:ext cx="5800725" cy="4262439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“Non è più qui, ma dove?” mi domando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mentre l’accidentale e il necessario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imbrogliano l’occhio della mente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penso a me e ai miei compagni, al rotto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conversare con quelle anime in pena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una vita che quaglia poco, al perdersi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loro brulicame di pensieri in cerca di un polo.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Qualcuno cede, qualcuno resiste nella sua fede tenuta stretta.</a:t>
            </a:r>
          </a:p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68902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1122</Words>
  <Application>Microsoft Office PowerPoint</Application>
  <PresentationFormat>Widescreen</PresentationFormat>
  <Paragraphs>156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Tema di Office</vt:lpstr>
      <vt:lpstr>Giuseppe DE NITTIS: Place des Pyramides, 1875 – Musée d’Orsay, Parigi olio su tela  cm 92,3 x 75                                                                                        </vt:lpstr>
      <vt:lpstr>Place des Pyramides oggi. Immagine fotografica</vt:lpstr>
      <vt:lpstr>GIANCARLO MAJORINO: O mia città</vt:lpstr>
      <vt:lpstr>Milano: Porta Garibaldi «Vedo le porte, gli archi…» </vt:lpstr>
      <vt:lpstr>Milano: Porta Sempione e Porta Romana</vt:lpstr>
      <vt:lpstr>L’asino alla mola</vt:lpstr>
      <vt:lpstr>Milano: Galleria Vittorio Emanuele II – Piazza Cavour - Angelicum </vt:lpstr>
      <vt:lpstr>Milano: via Alessandro Manzoni di notte «Trapassi violenti e luminosi»</vt:lpstr>
      <vt:lpstr>MARIO LUZI: MA DOVE</vt:lpstr>
      <vt:lpstr>Milano: Le antiche vie degli artigiani – immagine fotografica «Osservo le api di questo viridario antico, i doratori d’angeli, di stipi, i lavoranti di metalli e d’ebani chiudere ad uno ad uno i vecchi antri» (Mario Luzi) </vt:lpstr>
      <vt:lpstr>Milano oggi. Immagine fotografica</vt:lpstr>
      <vt:lpstr>GIOVANNI RABONI: RISANAMENTO </vt:lpstr>
      <vt:lpstr>Giovanni RABONI  «C’è ancora qualche strada acciottolata a mezzo, qualche osteria…»</vt:lpstr>
      <vt:lpstr>La Milano dei Navigli: fotografie storiche</vt:lpstr>
      <vt:lpstr>La vecchia Milano: Piazza Vetra Fotografia storica</vt:lpstr>
      <vt:lpstr>Arturo Ferrari: Piazza Vetra 1890-1900 – Gallerie d’Italia, Milano olio su tela applicata su masonite cm 115 x 154</vt:lpstr>
      <vt:lpstr>Le case della Vetra: Immagine fotografica</vt:lpstr>
      <vt:lpstr>Piazza Vetra: il nuovo volto. Immagini fotografiche</vt:lpstr>
      <vt:lpstr>MAURIZIO CUCCHI: L’UOMO DELLA BOVISA NON POTEVA IMMAGINARE</vt:lpstr>
      <vt:lpstr>L’officina del Gas alla Bovisa. Immagine fotografica</vt:lpstr>
      <vt:lpstr>La fabbrica del gas: la torre – immagine fotografica</vt:lpstr>
      <vt:lpstr>L’officina del gas: interno – immagine fotografica</vt:lpstr>
      <vt:lpstr>Vecchia Milano: la Società Smeriglio alla Bovisa</vt:lpstr>
      <vt:lpstr>SANDRO PENNA: NON ERA LA CITTÀ DOVE LA SERA</vt:lpstr>
      <vt:lpstr>Perugia. Immagine fotografica </vt:lpstr>
      <vt:lpstr>Perugia: Il fiume Tevere Immagini fotografiche</vt:lpstr>
      <vt:lpstr>KONSTANDÌNOS KAVAFIS: IL SOLE NEL MERIGGIO – O ήλιος απογεύματος</vt:lpstr>
      <vt:lpstr>Milano: Il bosco verticale, 2007 - 2014  Progetto Boeri studio</vt:lpstr>
      <vt:lpstr>Milano:  Il bosco verticale . Immagine fotografica. </vt:lpstr>
      <vt:lpstr>Milano: Il bosco verticale. Immagine fotografica.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Fotografie storiche: il tempo perduto Via Laghetto, alle spalle di piazza Santo Stefano . Quartiere Crescenzago</dc:title>
  <dc:creator>Ines Son</dc:creator>
  <cp:lastModifiedBy>Ines Son</cp:lastModifiedBy>
  <cp:revision>70</cp:revision>
  <dcterms:created xsi:type="dcterms:W3CDTF">2023-01-08T07:15:02Z</dcterms:created>
  <dcterms:modified xsi:type="dcterms:W3CDTF">2023-10-05T05:26:55Z</dcterms:modified>
</cp:coreProperties>
</file>