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0" r:id="rId2"/>
    <p:sldId id="378" r:id="rId3"/>
    <p:sldId id="379" r:id="rId4"/>
    <p:sldId id="391" r:id="rId5"/>
    <p:sldId id="351" r:id="rId6"/>
    <p:sldId id="408" r:id="rId7"/>
    <p:sldId id="471" r:id="rId8"/>
    <p:sldId id="470" r:id="rId9"/>
    <p:sldId id="367" r:id="rId10"/>
    <p:sldId id="468" r:id="rId11"/>
    <p:sldId id="469" r:id="rId12"/>
    <p:sldId id="393" r:id="rId13"/>
    <p:sldId id="381" r:id="rId14"/>
    <p:sldId id="382" r:id="rId15"/>
    <p:sldId id="366" r:id="rId16"/>
    <p:sldId id="407" r:id="rId17"/>
    <p:sldId id="395" r:id="rId18"/>
    <p:sldId id="409" r:id="rId19"/>
    <p:sldId id="404" r:id="rId20"/>
    <p:sldId id="405" r:id="rId21"/>
    <p:sldId id="406" r:id="rId22"/>
    <p:sldId id="396" r:id="rId23"/>
    <p:sldId id="398" r:id="rId24"/>
    <p:sldId id="397" r:id="rId25"/>
    <p:sldId id="385" r:id="rId26"/>
    <p:sldId id="380" r:id="rId27"/>
    <p:sldId id="388" r:id="rId28"/>
    <p:sldId id="387" r:id="rId29"/>
    <p:sldId id="358" r:id="rId30"/>
    <p:sldId id="399" r:id="rId31"/>
    <p:sldId id="362" r:id="rId32"/>
    <p:sldId id="400" r:id="rId33"/>
    <p:sldId id="412" r:id="rId34"/>
    <p:sldId id="411" r:id="rId35"/>
    <p:sldId id="403" r:id="rId36"/>
    <p:sldId id="410" r:id="rId37"/>
    <p:sldId id="371" r:id="rId38"/>
    <p:sldId id="472" r:id="rId39"/>
    <p:sldId id="401" r:id="rId40"/>
    <p:sldId id="414" r:id="rId41"/>
    <p:sldId id="402" r:id="rId4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E99FC1-C48B-46E8-927E-86E98B4F3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CBCA499-CABB-4E23-A451-AAFD175D1E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A36E4C7-711A-4EAA-8973-DD1C74C3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4F2E-6091-47AC-A222-78DF6A149E45}" type="datetimeFigureOut">
              <a:rPr lang="it-IT" smtClean="0"/>
              <a:t>30/10/2023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90D893-62F5-4C05-A14B-C059D7AFB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BE4D1F0-AB03-407C-88B1-EF096DD39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E823-BDCA-4B48-8F4C-5BE2A501A96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449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CC0663-D196-4498-815D-8475BC3EF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8DAC594-445F-4E98-A2B1-1ED869C62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4BC688B-480E-4818-B206-AE81A1E0C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4F2E-6091-47AC-A222-78DF6A149E45}" type="datetimeFigureOut">
              <a:rPr lang="it-IT" smtClean="0"/>
              <a:t>30/10/2023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05F6D01-F3C3-4B0B-855B-68F703859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4F4917-2C88-4216-8997-3FFB9160E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E823-BDCA-4B48-8F4C-5BE2A501A96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3074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3616AC7-D0F6-41BC-B3FF-F304BD61D2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1145E53-D27F-47F2-B712-0D247F2E1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C2B2D3-7845-45C6-A103-43B2967DC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4F2E-6091-47AC-A222-78DF6A149E45}" type="datetimeFigureOut">
              <a:rPr lang="it-IT" smtClean="0"/>
              <a:t>30/10/2023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455E52-F64B-44AE-9F78-A4D930613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7C3039-F223-4C0E-BCCE-9717E17FE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E823-BDCA-4B48-8F4C-5BE2A501A96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1847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FF2248-8034-4134-A659-6108E0C6F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313672-F682-41F4-84EE-A970CDF88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A1619B0-91D7-4386-8CB0-6049600B0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4F2E-6091-47AC-A222-78DF6A149E45}" type="datetimeFigureOut">
              <a:rPr lang="it-IT" smtClean="0"/>
              <a:t>30/10/2023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7DCBD9-163E-4367-9B46-A505EFF89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9B5FBB-E0BD-4242-AD52-6F7FAB7A8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E823-BDCA-4B48-8F4C-5BE2A501A96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791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05E6B7-42B0-426D-AA93-CB73F6EB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A3AA360-A6A4-4342-82A3-7B793E5C6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F0DE8DE-3AE9-45EC-8123-7FC534152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4F2E-6091-47AC-A222-78DF6A149E45}" type="datetimeFigureOut">
              <a:rPr lang="it-IT" smtClean="0"/>
              <a:t>30/10/2023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F8C636-11A2-4CB2-B426-A806AA5BF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BC5A38-F171-4621-93D9-1130761DC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E823-BDCA-4B48-8F4C-5BE2A501A96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56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F775F3-86CD-4F0E-91CF-DE1FD63A8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1B5866-7C4F-405A-A809-90ED08F166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EAB899D-5E14-40F1-A66F-0A592F539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A08991D-EDB8-44F7-A853-AF97183EA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4F2E-6091-47AC-A222-78DF6A149E45}" type="datetimeFigureOut">
              <a:rPr lang="it-IT" smtClean="0"/>
              <a:t>30/10/2023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56BE746-4199-49CE-A4ED-F571BEB89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D05C75E-1BF9-459F-B84C-89AE8BE72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E823-BDCA-4B48-8F4C-5BE2A501A96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9346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AAE4B0-C674-4C41-8775-411A9A361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6EAC65B-ADF9-4391-9CDA-6633436A2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F1F7058-84BC-422B-9781-D474DC330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C47018C-F076-4BCD-A35C-67E1B38A09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8589C54-3005-41CE-927E-BFC67279B1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DD7986E-933A-4EBA-94C7-F2D28C53A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4F2E-6091-47AC-A222-78DF6A149E45}" type="datetimeFigureOut">
              <a:rPr lang="it-IT" smtClean="0"/>
              <a:t>30/10/2023</a:t>
            </a:fld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3DD21C4-6342-4151-B1BD-AFE26862F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898D277-AEB8-4BAF-9347-2F75D4DE7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E823-BDCA-4B48-8F4C-5BE2A501A96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E0E69B-BA92-42C0-A801-762169322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3A9C883-1D2A-4DED-80FA-7209311B5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4F2E-6091-47AC-A222-78DF6A149E45}" type="datetimeFigureOut">
              <a:rPr lang="it-IT" smtClean="0"/>
              <a:t>30/10/2023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585AF4C-0703-4DE7-A7E3-98C9DB8BB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E84A82C-8AD0-404F-8AFB-85121BB4A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E823-BDCA-4B48-8F4C-5BE2A501A96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9793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3650257-AC93-41B8-81D1-2999CAA7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4F2E-6091-47AC-A222-78DF6A149E45}" type="datetimeFigureOut">
              <a:rPr lang="it-IT" smtClean="0"/>
              <a:t>30/10/2023</a:t>
            </a:fld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67701B0-E98A-4F3C-BC43-C702BF856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BD8682D-7972-4A1E-B56B-E720A3292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E823-BDCA-4B48-8F4C-5BE2A501A96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1935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5AA392-5A76-40FA-BC67-2BEFD75C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23C9BF-EAB0-45E9-B9F4-1B52D1919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5881153-1417-463F-BD60-76442BF1F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00B5CC8-67D5-4C51-A01A-5C8B4253F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4F2E-6091-47AC-A222-78DF6A149E45}" type="datetimeFigureOut">
              <a:rPr lang="it-IT" smtClean="0"/>
              <a:t>30/10/2023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D643F90-08DC-4E8B-9F93-2D41C7840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A8881CF-254E-403A-831B-4EFEA9178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E823-BDCA-4B48-8F4C-5BE2A501A96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7355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6FF44C-B105-4999-B5B1-45ED77166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4BC1DBF-821D-40A2-A9A6-25F035C212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C0E2135-B261-4B4C-BEEA-03EDED6CA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0924E20-169D-496A-B700-3136F6E7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4F2E-6091-47AC-A222-78DF6A149E45}" type="datetimeFigureOut">
              <a:rPr lang="it-IT" smtClean="0"/>
              <a:t>30/10/2023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1122CC8-7042-4EED-8621-3D35E7777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EECC439-91FD-4397-B547-8EF0415A2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E823-BDCA-4B48-8F4C-5BE2A501A96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8923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2F18F60-402D-4A38-9DE4-82B75BBE0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8F59478-B4DD-401B-8C2A-02F54F381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505882-C4DC-4217-B401-5E247B24FB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44F2E-6091-47AC-A222-78DF6A149E45}" type="datetimeFigureOut">
              <a:rPr lang="it-IT" smtClean="0"/>
              <a:t>30/10/2023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C7E956-8932-422A-8F64-AFE4248E54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499030-850A-4E5E-8B2F-FA42168DB0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3E823-BDCA-4B48-8F4C-5BE2A501A96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179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Umberto_Boccioni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64D6B4-95A2-4092-A19A-99C6E0B8D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993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+mn-lt"/>
              </a:rPr>
              <a:t>Umberto SABA: </a:t>
            </a:r>
            <a:r>
              <a:rPr lang="it-IT" sz="2400" b="1" i="1" dirty="0">
                <a:latin typeface="+mn-lt"/>
              </a:rPr>
              <a:t>Trieste</a:t>
            </a:r>
            <a:endParaRPr lang="it-IT" sz="2400" b="1" dirty="0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A1BF3B-D34D-4A7F-8B33-3000F29BF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869576"/>
            <a:ext cx="4952999" cy="598842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it-IT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 attraversato tutta la città.                                                             </a:t>
            </a:r>
            <a:br>
              <a:rPr lang="it-IT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Poi ho salita un'erta,                                                                             </a:t>
            </a:r>
            <a:br>
              <a:rPr lang="it-IT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popolosa in principio, in là deserta,                                                   </a:t>
            </a:r>
            <a:br>
              <a:rPr lang="it-IT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chiusa da un muricciolo:                                                                       </a:t>
            </a:r>
            <a:br>
              <a:rPr lang="it-IT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 cantuccio in cui solo</a:t>
            </a:r>
            <a:br>
              <a:rPr lang="it-IT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siedo; e mi pare che dove esso termina                                             </a:t>
            </a:r>
            <a:br>
              <a:rPr lang="it-IT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termini la città.  </a:t>
            </a:r>
          </a:p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endParaRPr lang="it-IT" sz="2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it-IT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Trieste ha una scontrosa                                                                         </a:t>
            </a:r>
            <a:br>
              <a:rPr lang="it-IT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it-IT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grazia. Se piace,                                                                                         </a:t>
            </a:r>
            <a:endParaRPr lang="it-IT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it-IT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è come un ragazzaccio aspro e vorace,                                                 </a:t>
            </a:r>
            <a:br>
              <a:rPr lang="it-IT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 gli occhi azzurri e mani troppo grandi                                            </a:t>
            </a:r>
            <a:br>
              <a:rPr lang="it-IT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 regalare un fiore;                                                                                </a:t>
            </a:r>
            <a:br>
              <a:rPr lang="it-IT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come un amore                                                                                           </a:t>
            </a:r>
            <a:br>
              <a:rPr lang="it-IT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 gelosia.  </a:t>
            </a:r>
          </a:p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it-IT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 quest'erta ogni chiesa, ogni sua via                                                                  </a:t>
            </a:r>
            <a:br>
              <a:rPr lang="it-IT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scopro, se mena all'ingombrata spiaggia,                                               </a:t>
            </a:r>
            <a:br>
              <a:rPr lang="it-IT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 alla collina cui, sulla sassosa                                                                   </a:t>
            </a:r>
            <a:br>
              <a:rPr lang="it-IT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cima, una casa, l'ultima, s'aggrappa. </a:t>
            </a:r>
          </a:p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it-IT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Intorno                                                                                                                         </a:t>
            </a:r>
            <a:br>
              <a:rPr lang="it-IT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it-IT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circola ad ogni cosa                                                                                       </a:t>
            </a:r>
            <a:br>
              <a:rPr lang="it-IT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it-IT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un'aria strana, un'aria tormentosa,                                                           </a:t>
            </a:r>
            <a:br>
              <a:rPr lang="it-IT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it-IT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l'aria natia.</a:t>
            </a:r>
          </a:p>
          <a:p>
            <a:pPr marL="0" indent="0">
              <a:spcBef>
                <a:spcPts val="0"/>
              </a:spcBef>
              <a:buNone/>
            </a:pP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                                                 </a:t>
            </a:r>
            <a:b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                                                                                          </a:t>
            </a:r>
            <a:b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                                                                                 </a:t>
            </a:r>
            <a:b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031E60F-139E-4660-A8FA-4DE960CC7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4" y="986118"/>
            <a:ext cx="5181596" cy="569258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mia città che in ogni parte è viva,</a:t>
            </a:r>
            <a:endParaRPr lang="it-IT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 il cantuccio a me fatto, alla mia vita</a:t>
            </a:r>
            <a:endParaRPr lang="it-IT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pensosa e schiva. </a:t>
            </a:r>
            <a:endParaRPr lang="it-IT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9257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DCC263-C195-4CE6-85F8-86EA6118E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/>
              <a:t>Umberto BOCCIONI: </a:t>
            </a:r>
            <a:r>
              <a:rPr lang="it-IT" sz="2400" b="1" i="1" dirty="0"/>
              <a:t>La città che sale, 1910  - MoMA, New York</a:t>
            </a:r>
            <a:br>
              <a:rPr lang="it-IT" sz="2400" b="1" i="1" dirty="0"/>
            </a:br>
            <a:r>
              <a:rPr lang="it-IT" sz="2400" b="1" i="1" dirty="0"/>
              <a:t>Olio su tela cm 200 x 290,5</a:t>
            </a:r>
            <a:endParaRPr lang="it-IT" sz="2400" b="1" dirty="0"/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E116551E-F7B3-46EE-89FE-51F93429CA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1962" y="1530349"/>
            <a:ext cx="7768075" cy="5184000"/>
          </a:xfrm>
          <a:prstGeom prst="rect">
            <a:avLst/>
          </a:prstGeom>
          <a:noFill/>
          <a:effectLst>
            <a:glow rad="127000">
              <a:schemeClr val="accent2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026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B458E6-81B0-410B-A709-8A79EA721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/>
              <a:t>Umberto BOCCIONI: </a:t>
            </a:r>
            <a:r>
              <a:rPr lang="it-IT" sz="2400" b="1" i="1" dirty="0"/>
              <a:t>La strada entra nella casa,</a:t>
            </a:r>
            <a:r>
              <a:rPr lang="it-IT" sz="2800" b="1" i="1" dirty="0"/>
              <a:t> </a:t>
            </a:r>
            <a:r>
              <a:rPr lang="it-IT" sz="2400" b="1" i="1" dirty="0"/>
              <a:t>1911</a:t>
            </a:r>
            <a:r>
              <a:rPr lang="it-IT" sz="2800" b="1" i="1" dirty="0"/>
              <a:t> </a:t>
            </a:r>
            <a:br>
              <a:rPr lang="it-IT" sz="2800" b="1" i="1" dirty="0"/>
            </a:br>
            <a:r>
              <a:rPr lang="it-IT" sz="2400" b="1" i="1" dirty="0"/>
              <a:t>Sprengel Museum,</a:t>
            </a:r>
            <a:r>
              <a:rPr lang="it-IT" sz="2800" b="1" i="1" dirty="0"/>
              <a:t> </a:t>
            </a:r>
            <a:r>
              <a:rPr lang="it-IT" sz="2400" b="1" i="1" dirty="0"/>
              <a:t>Hannover – olio su tela cm 100 x 100</a:t>
            </a:r>
            <a:endParaRPr lang="it-IT" sz="2400" b="1" dirty="0"/>
          </a:p>
        </p:txBody>
      </p:sp>
      <p:pic>
        <p:nvPicPr>
          <p:cNvPr id="2050" name="Picture 2" descr="Umberto Boccioni, 1911, The Street Enters the House, oil on canvas, 100 x 100.6 cm, Sprengel Museum.jpg">
            <a:extLst>
              <a:ext uri="{FF2B5EF4-FFF2-40B4-BE49-F238E27FC236}">
                <a16:creationId xmlns:a16="http://schemas.microsoft.com/office/drawing/2014/main" id="{7B54B360-E67E-4A7E-A0A6-7A475B7574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24" y="1453889"/>
            <a:ext cx="5187902" cy="5148000"/>
          </a:xfrm>
          <a:prstGeom prst="rect">
            <a:avLst/>
          </a:prstGeom>
          <a:noFill/>
          <a:effectLst>
            <a:glow rad="127000">
              <a:schemeClr val="accent1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E56D13A-EB47-42CB-A654-A8AA75DCA6E5}"/>
              </a:ext>
            </a:extLst>
          </p:cNvPr>
          <p:cNvSpPr txBox="1"/>
          <p:nvPr/>
        </p:nvSpPr>
        <p:spPr>
          <a:xfrm>
            <a:off x="5462546" y="2003730"/>
            <a:ext cx="6917634" cy="1692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it-IT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«La sensazione dominante è quella che si può avere aprendo una finestra: </a:t>
            </a:r>
          </a:p>
          <a:p>
            <a:pPr algn="just">
              <a:lnSpc>
                <a:spcPct val="107000"/>
              </a:lnSpc>
            </a:pPr>
            <a:r>
              <a:rPr lang="it-IT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tutta la vita, i rumori della strada, irrompono contemporaneamente </a:t>
            </a:r>
          </a:p>
          <a:p>
            <a:pPr algn="just">
              <a:lnSpc>
                <a:spcPct val="107000"/>
              </a:lnSpc>
            </a:pPr>
            <a:r>
              <a:rPr lang="it-IT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come il movimento e la realtà degli oggetti fuori. </a:t>
            </a:r>
          </a:p>
          <a:p>
            <a:pPr algn="just">
              <a:lnSpc>
                <a:spcPct val="107000"/>
              </a:lnSpc>
            </a:pPr>
            <a:r>
              <a:rPr lang="it-IT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 pittore non si deve limitare a ciò che vede nel riquadro della finestra,</a:t>
            </a:r>
          </a:p>
          <a:p>
            <a:pPr algn="just">
              <a:lnSpc>
                <a:spcPct val="107000"/>
              </a:lnSpc>
            </a:pPr>
            <a:r>
              <a:rPr lang="it-IT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come farebbe un semplice fotografo, ma riproduce ciò che può vedere fuori, </a:t>
            </a:r>
          </a:p>
          <a:p>
            <a:pPr algn="just">
              <a:lnSpc>
                <a:spcPct val="107000"/>
              </a:lnSpc>
            </a:pPr>
            <a:r>
              <a:rPr lang="it-IT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ogni direzione, dal balcone». (</a:t>
            </a:r>
            <a:r>
              <a:rPr lang="it-IT" sz="16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 tooltip="Umberto Boccioni"/>
              </a:rPr>
              <a:t>Umberto </a:t>
            </a:r>
            <a:r>
              <a:rPr lang="it-IT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 tooltip="Umberto Boccioni"/>
              </a:rPr>
              <a:t>Boccioni</a:t>
            </a:r>
            <a:r>
              <a:rPr lang="it-IT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015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81A79E-286B-4E95-8470-60C7F03DD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188" y="365125"/>
            <a:ext cx="10385612" cy="522381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+mn-lt"/>
              </a:rPr>
              <a:t>Giuseppe UNGARETTI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CA0134-26D8-4896-B073-BB7BA6CC6F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8188" y="887506"/>
            <a:ext cx="5051612" cy="5289457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400" b="1" dirty="0">
                <a:latin typeface="+mn-lt"/>
              </a:rPr>
              <a:t>In galleria</a:t>
            </a:r>
            <a:endParaRPr lang="it-IT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occhio di stelle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 spia da quello stagno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filtra la sua benedizione ghiacciata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 quest’acquario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 sonnambula noia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3FB37D1-1E14-4ADC-96E9-1CA64C01B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887506"/>
            <a:ext cx="5181598" cy="5289457"/>
          </a:xfrm>
        </p:spPr>
        <p:txBody>
          <a:bodyPr/>
          <a:lstStyle/>
          <a:p>
            <a:pPr marL="266700" indent="0" algn="ctr">
              <a:lnSpc>
                <a:spcPct val="107000"/>
              </a:lnSpc>
              <a:spcBef>
                <a:spcPts val="0"/>
              </a:spcBef>
              <a:buNone/>
            </a:pP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400" b="1" dirty="0">
                <a:latin typeface="+mn-lt"/>
              </a:rPr>
              <a:t>Noia</a:t>
            </a:r>
            <a:endParaRPr lang="it-IT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Anche questa notte passerà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Questa solitudine in giro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titubante ombra dei fili tranviari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0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sull’umido asfalto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0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Guardo le teste dei brumisti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nel mezzo sonno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tentennare  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55871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F914AC-377E-4090-9879-AA21D733A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Milano: </a:t>
            </a:r>
            <a:r>
              <a:rPr lang="it-IT" sz="2400" b="1" i="1" dirty="0">
                <a:latin typeface="+mn-lt"/>
              </a:rPr>
              <a:t>Galleria Vittorio Emanuele II – Immagine fotografica</a:t>
            </a:r>
          </a:p>
        </p:txBody>
      </p:sp>
      <p:pic>
        <p:nvPicPr>
          <p:cNvPr id="3078" name="Picture 6" descr="Arrivano le grandi boutiques alla Galleria Vittorio Emanuele II">
            <a:extLst>
              <a:ext uri="{FF2B5EF4-FFF2-40B4-BE49-F238E27FC236}">
                <a16:creationId xmlns:a16="http://schemas.microsoft.com/office/drawing/2014/main" id="{9D0BC772-C9A8-4BC9-9A0F-53409B0DB1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924" y="1578709"/>
            <a:ext cx="8900860" cy="5112000"/>
          </a:xfrm>
          <a:prstGeom prst="rect">
            <a:avLst/>
          </a:prstGeom>
          <a:noFill/>
          <a:effectLst>
            <a:glow rad="127000">
              <a:schemeClr val="accent4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133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5C907D-2277-4F59-B2B3-0CD58CCD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Umberto BOCCIONI: </a:t>
            </a:r>
            <a:r>
              <a:rPr lang="it-IT" sz="2400" b="1" i="1" dirty="0">
                <a:latin typeface="+mn-lt"/>
              </a:rPr>
              <a:t>Rissa in galleria 1910</a:t>
            </a:r>
            <a:r>
              <a:rPr lang="it-IT" sz="2400" b="1" i="1" dirty="0"/>
              <a:t> - </a:t>
            </a:r>
            <a:r>
              <a:rPr lang="it-IT" sz="2400" b="1" dirty="0"/>
              <a:t>Pinacoteca di Brera, Milano</a:t>
            </a:r>
            <a:br>
              <a:rPr lang="it-IT" sz="2400" b="1" dirty="0"/>
            </a:br>
            <a:r>
              <a:rPr lang="it-IT" sz="2400" b="1" dirty="0"/>
              <a:t>olio su tela cm 76 x 64</a:t>
            </a:r>
            <a:endParaRPr lang="it-IT" sz="2800" b="1" dirty="0"/>
          </a:p>
        </p:txBody>
      </p:sp>
      <p:pic>
        <p:nvPicPr>
          <p:cNvPr id="1026" name="Picture 2" descr="Rissa in galleria | Umberto Boccioni">
            <a:extLst>
              <a:ext uri="{FF2B5EF4-FFF2-40B4-BE49-F238E27FC236}">
                <a16:creationId xmlns:a16="http://schemas.microsoft.com/office/drawing/2014/main" id="{9E6A2602-9BDD-4A16-9EAC-1C2D288C0B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000" y="1433236"/>
            <a:ext cx="7056000" cy="529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effectLst>
            <a:glow rad="127000">
              <a:schemeClr val="accent2">
                <a:lumMod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45394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1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6C9AA1-4A13-4598-B25D-5C741B062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Milano: </a:t>
            </a:r>
            <a:r>
              <a:rPr lang="it-IT" sz="2400" b="1" i="1" dirty="0">
                <a:latin typeface="+mn-lt"/>
              </a:rPr>
              <a:t>Notturno con tram.</a:t>
            </a:r>
            <a:r>
              <a:rPr lang="it-IT" sz="2400" b="1" i="1" dirty="0"/>
              <a:t> Immagine fotografica</a:t>
            </a:r>
            <a:endParaRPr lang="it-IT" sz="2800" b="1" dirty="0"/>
          </a:p>
        </p:txBody>
      </p:sp>
      <p:pic>
        <p:nvPicPr>
          <p:cNvPr id="1026" name="Picture 2" descr="Trasporti a Milano - Wikipedia">
            <a:extLst>
              <a:ext uri="{FF2B5EF4-FFF2-40B4-BE49-F238E27FC236}">
                <a16:creationId xmlns:a16="http://schemas.microsoft.com/office/drawing/2014/main" id="{F0B53199-F80D-40C2-A775-D0F8087047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38" y="1262229"/>
            <a:ext cx="3665298" cy="5508000"/>
          </a:xfrm>
          <a:prstGeom prst="rect">
            <a:avLst/>
          </a:prstGeom>
          <a:noFill/>
          <a:effectLst>
            <a:glow rad="127000">
              <a:schemeClr val="accent4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374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1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F97A09-3E90-4A58-9DDC-50FEAFA68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i="1" dirty="0">
                <a:latin typeface="+mn-lt"/>
              </a:rPr>
              <a:t>Il primo tram elettrico a Milano: 1893</a:t>
            </a:r>
          </a:p>
        </p:txBody>
      </p:sp>
      <p:pic>
        <p:nvPicPr>
          <p:cNvPr id="1026" name="Picture 2" descr="Milano | Trasporti: 123 anni fa il primo tram elettrico - Urbanfile">
            <a:extLst>
              <a:ext uri="{FF2B5EF4-FFF2-40B4-BE49-F238E27FC236}">
                <a16:creationId xmlns:a16="http://schemas.microsoft.com/office/drawing/2014/main" id="{1DF0C9C2-9DBB-49F4-AB50-8DE73BD504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721" y="1344875"/>
            <a:ext cx="7732232" cy="5148000"/>
          </a:xfrm>
          <a:prstGeom prst="rect">
            <a:avLst/>
          </a:prstGeom>
          <a:noFill/>
          <a:effectLst>
            <a:glow rad="127000">
              <a:schemeClr val="accent2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999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FDEC1F-3D98-4331-996C-90ACBEAB4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046" y="365125"/>
            <a:ext cx="10349753" cy="827181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+mn-lt"/>
              </a:rPr>
              <a:t>Daria MENICANTI: </a:t>
            </a:r>
            <a:r>
              <a:rPr lang="it-IT" sz="2400" b="1" i="1" dirty="0">
                <a:latin typeface="+mn-lt"/>
              </a:rPr>
              <a:t>Genova P.P.</a:t>
            </a:r>
            <a:endParaRPr lang="it-IT" sz="2400" b="1" dirty="0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3A0439-8816-4B95-8EAE-8D9337C05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046" y="1470212"/>
            <a:ext cx="10349754" cy="4706751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Quanto tempo - dirai. E ci sarà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odore di terra, di fritto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una piuma di vento marino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già all’Uscita. Sugli agri giardinetti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della stazione tornerà la luna.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Come va? - chiederai. Da un indomato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vecchio spiccio poema d’amore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sorriderti sarà meraviglioso: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Bene, quando ti vedo.</a:t>
            </a:r>
          </a:p>
          <a:p>
            <a:pPr marL="0" indent="0" algn="ctr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672250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1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5515CB-694B-447E-932D-3FF5A0262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>
                <a:latin typeface="+mn-lt"/>
              </a:rPr>
              <a:t>Genova Porta Principe. Veduta dall’alto di Piazza Acquaverde</a:t>
            </a:r>
          </a:p>
        </p:txBody>
      </p:sp>
      <p:pic>
        <p:nvPicPr>
          <p:cNvPr id="1026" name="Picture 2" descr="C'ERA UNA VOLTA GENOVA : Piazza Acquaverde">
            <a:extLst>
              <a:ext uri="{FF2B5EF4-FFF2-40B4-BE49-F238E27FC236}">
                <a16:creationId xmlns:a16="http://schemas.microsoft.com/office/drawing/2014/main" id="{536A8F8B-D567-403D-9078-B07056EF8D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916" y="1393881"/>
            <a:ext cx="7644933" cy="5292000"/>
          </a:xfrm>
          <a:prstGeom prst="rect">
            <a:avLst/>
          </a:prstGeom>
          <a:noFill/>
          <a:effectLst>
            <a:glow rad="127000">
              <a:schemeClr val="tx2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795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4BD338-94D6-489E-B419-641838298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0372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+mn-lt"/>
              </a:rPr>
              <a:t>Giorgio CAPRONI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2A3FB3-645E-4BA0-B490-47DE2E548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3303"/>
            <a:ext cx="10515600" cy="53036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2400" b="1" dirty="0"/>
          </a:p>
          <a:p>
            <a:pPr marL="0" indent="0" algn="ctr">
              <a:buNone/>
            </a:pPr>
            <a:r>
              <a:rPr lang="it-IT" sz="2400" b="1" dirty="0"/>
              <a:t>BORGORATTI</a:t>
            </a:r>
            <a:r>
              <a:rPr lang="it-IT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Anche le vampe fiorite</a:t>
            </a:r>
            <a:b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 balconi di questo paese,</a:t>
            </a:r>
            <a:b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labile memoria ormai</a:t>
            </a:r>
            <a:b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dimentica la sera.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Come un’allegoria,</a:t>
            </a:r>
            <a:b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una fanciulla appare sulla porta dell’osteria.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Alle sue spalle è un vociare</a:t>
            </a:r>
            <a:b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confuso d’uomini – e l’aspro</a:t>
            </a:r>
            <a:b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odor del vino.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838249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38767A-B49C-41DF-BC38-54117BD4D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Giovanni Fattori: </a:t>
            </a:r>
            <a:r>
              <a:rPr lang="it-IT" sz="2400" b="1" i="1" dirty="0">
                <a:latin typeface="+mn-lt"/>
              </a:rPr>
              <a:t>La strada che sale, 1870-75 – Collezione Jucker, Milano</a:t>
            </a:r>
            <a:br>
              <a:rPr lang="it-IT" sz="2400" b="1" i="1" dirty="0">
                <a:latin typeface="+mn-lt"/>
              </a:rPr>
            </a:br>
            <a:r>
              <a:rPr lang="it-IT" sz="2400" b="1" i="1" dirty="0"/>
              <a:t>olio su tavola  cm 19 x 33</a:t>
            </a:r>
            <a:endParaRPr lang="it-IT" sz="2400" b="1" dirty="0"/>
          </a:p>
        </p:txBody>
      </p:sp>
      <p:pic>
        <p:nvPicPr>
          <p:cNvPr id="1028" name="Picture 4" descr=" Riproduzioni Di Quadri | La strada che sale di Giovanni Fattori (1825-1908, Italy) | ArtsDot.com">
            <a:extLst>
              <a:ext uri="{FF2B5EF4-FFF2-40B4-BE49-F238E27FC236}">
                <a16:creationId xmlns:a16="http://schemas.microsoft.com/office/drawing/2014/main" id="{EB832F7A-F3D7-4536-8B83-45ECEBF66C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842" y="1554054"/>
            <a:ext cx="8890441" cy="5112000"/>
          </a:xfrm>
          <a:prstGeom prst="rect">
            <a:avLst/>
          </a:prstGeom>
          <a:noFill/>
          <a:effectLst>
            <a:glow rad="127000">
              <a:schemeClr val="accent4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184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D532D6-11C4-4E16-9518-9C617E341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770" y="365126"/>
            <a:ext cx="10388029" cy="888322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+mn-lt"/>
              </a:rPr>
              <a:t>Mino LO SAVIO : </a:t>
            </a:r>
            <a:r>
              <a:rPr lang="it-IT" sz="2400" b="1" i="1" dirty="0">
                <a:latin typeface="+mn-lt"/>
              </a:rPr>
              <a:t>Amici all’osteria, 2011</a:t>
            </a:r>
            <a:br>
              <a:rPr lang="it-IT" sz="2400" b="1" i="1" dirty="0">
                <a:latin typeface="+mn-lt"/>
              </a:rPr>
            </a:br>
            <a:r>
              <a:rPr lang="it-IT" sz="2400" b="1" i="1" dirty="0">
                <a:latin typeface="+mn-lt"/>
              </a:rPr>
              <a:t>olio su tela cm 70 x 70</a:t>
            </a:r>
            <a:endParaRPr lang="it-IT" sz="2400" b="1" dirty="0">
              <a:latin typeface="+mn-lt"/>
            </a:endParaRPr>
          </a:p>
        </p:txBody>
      </p:sp>
      <p:pic>
        <p:nvPicPr>
          <p:cNvPr id="1026" name="Picture 2" descr="Amici all'osteria, 2011 - Opera d'arte di Mino Lo Savio">
            <a:extLst>
              <a:ext uri="{FF2B5EF4-FFF2-40B4-BE49-F238E27FC236}">
                <a16:creationId xmlns:a16="http://schemas.microsoft.com/office/drawing/2014/main" id="{FE01D254-F408-4174-B2DF-E3A6CA5E79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704" y="1253448"/>
            <a:ext cx="5340160" cy="5364000"/>
          </a:xfrm>
          <a:prstGeom prst="rect">
            <a:avLst/>
          </a:prstGeom>
          <a:noFill/>
          <a:effectLst>
            <a:glow rad="127000">
              <a:schemeClr val="accent1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178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096313-4817-4AAE-A540-F714E50CB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222" y="365125"/>
            <a:ext cx="10408578" cy="652017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Giorgio CAPRONI : </a:t>
            </a:r>
            <a:r>
              <a:rPr lang="it-IT" sz="2400" b="1" i="1" dirty="0">
                <a:latin typeface="+mn-lt"/>
              </a:rPr>
              <a:t>Uscita mattutina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A0DAF609-9044-428B-BB82-0FED2D2F10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4898869"/>
              </p:ext>
            </p:extLst>
          </p:nvPr>
        </p:nvGraphicFramePr>
        <p:xfrm>
          <a:off x="945222" y="945222"/>
          <a:ext cx="10408578" cy="4640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4289">
                  <a:extLst>
                    <a:ext uri="{9D8B030D-6E8A-4147-A177-3AD203B41FA5}">
                      <a16:colId xmlns:a16="http://schemas.microsoft.com/office/drawing/2014/main" val="2282001303"/>
                    </a:ext>
                  </a:extLst>
                </a:gridCol>
                <a:gridCol w="5204289">
                  <a:extLst>
                    <a:ext uri="{9D8B030D-6E8A-4147-A177-3AD203B41FA5}">
                      <a16:colId xmlns:a16="http://schemas.microsoft.com/office/drawing/2014/main" val="2498045894"/>
                    </a:ext>
                  </a:extLst>
                </a:gridCol>
              </a:tblGrid>
              <a:tr h="4488469">
                <a:tc>
                  <a:txBody>
                    <a:bodyPr/>
                    <a:lstStyle/>
                    <a:p>
                      <a:r>
                        <a:rPr lang="it-IT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Come scendeva fina</a:t>
                      </a:r>
                      <a:br>
                        <a:rPr lang="it-IT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giovane le scale Annina!</a:t>
                      </a:r>
                      <a:br>
                        <a:rPr lang="it-IT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Mordendosi la catenina</a:t>
                      </a:r>
                      <a:br>
                        <a:rPr lang="it-IT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d'oro, usciva via</a:t>
                      </a:r>
                      <a:br>
                        <a:rPr lang="it-IT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lasciando nel buio una scia</a:t>
                      </a:r>
                      <a:br>
                        <a:rPr lang="it-IT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 cipria, che non finiva.</a:t>
                      </a:r>
                    </a:p>
                    <a:p>
                      <a:r>
                        <a:rPr lang="it-IT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it-IT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 L'ora era di mattina</a:t>
                      </a:r>
                      <a:br>
                        <a:rPr lang="it-IT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presto, ancora albina.</a:t>
                      </a:r>
                      <a:br>
                        <a:rPr lang="it-IT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 come si illuminava</a:t>
                      </a:r>
                      <a:br>
                        <a:rPr lang="it-IT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strada dove lei passava!</a:t>
                      </a:r>
                    </a:p>
                    <a:p>
                      <a:r>
                        <a:rPr lang="it-IT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it-IT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Tutto Corso Amedeo,</a:t>
                      </a:r>
                      <a:br>
                        <a:rPr lang="it-IT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sentendola, si destava.↗</a:t>
                      </a:r>
                      <a:br>
                        <a:rPr lang="it-IT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it-IT" sz="2000" dirty="0"/>
                    </a:p>
                  </a:txBody>
                  <a:tcPr marT="34350" marB="34350"/>
                </a:tc>
                <a:tc>
                  <a:txBody>
                    <a:bodyPr/>
                    <a:lstStyle/>
                    <a:p>
                      <a:r>
                        <a:rPr lang="it-IT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 conosceva il neo</a:t>
                      </a:r>
                      <a:br>
                        <a:rPr lang="it-IT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sul labbro, e sottile</a:t>
                      </a:r>
                      <a:br>
                        <a:rPr lang="it-IT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nuca e l'andatura</a:t>
                      </a:r>
                      <a:br>
                        <a:rPr lang="it-IT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ilare - la cintura</a:t>
                      </a:r>
                      <a:br>
                        <a:rPr lang="it-IT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stretta, che acre e gentile</a:t>
                      </a:r>
                      <a:br>
                        <a:rPr lang="it-IT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(Annina si voltava)</a:t>
                      </a:r>
                      <a:br>
                        <a:rPr lang="it-IT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all'opera stimolava.</a:t>
                      </a:r>
                    </a:p>
                    <a:p>
                      <a:r>
                        <a:rPr lang="it-IT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it-IT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Andava in alba e in trina</a:t>
                      </a:r>
                      <a:br>
                        <a:rPr lang="it-IT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pari a un'ape regina.</a:t>
                      </a:r>
                      <a:br>
                        <a:rPr lang="it-IT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Andava col volto franco</a:t>
                      </a:r>
                      <a:br>
                        <a:rPr lang="it-IT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(ma cauto, e vergine, il fianco)</a:t>
                      </a:r>
                      <a:br>
                        <a:rPr lang="it-IT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tutta di lei risuonava</a:t>
                      </a:r>
                      <a:br>
                        <a:rPr lang="it-IT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 suo tacchettio la contrada.</a:t>
                      </a:r>
                    </a:p>
                    <a:p>
                      <a:endParaRPr lang="it-IT" sz="2000" dirty="0"/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2807173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5552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7095E2-A07E-46EE-9EB2-DDE8949AF06F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tx2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it-IT" sz="2800" b="1" i="1" dirty="0">
                <a:latin typeface="+mn-lt"/>
              </a:rPr>
              <a:t>Nebbia a Venezia</a:t>
            </a:r>
            <a:r>
              <a:rPr lang="it-IT" sz="2800" b="1" dirty="0"/>
              <a:t>: </a:t>
            </a:r>
            <a:r>
              <a:rPr lang="it-IT" sz="2400" b="1" dirty="0"/>
              <a:t>immagini fotografiche</a:t>
            </a:r>
            <a:endParaRPr lang="it-IT" sz="2800" b="1" dirty="0"/>
          </a:p>
        </p:txBody>
      </p:sp>
      <p:pic>
        <p:nvPicPr>
          <p:cNvPr id="2050" name="Picture 2" descr="Foto Nebbia a Venezia a Venezia - 550x366 - Autore: Eugenia Righi">
            <a:extLst>
              <a:ext uri="{FF2B5EF4-FFF2-40B4-BE49-F238E27FC236}">
                <a16:creationId xmlns:a16="http://schemas.microsoft.com/office/drawing/2014/main" id="{BA4761F4-5A69-461E-8A2F-3DA939AF94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37" y="1531545"/>
            <a:ext cx="5040022" cy="4788000"/>
          </a:xfrm>
          <a:prstGeom prst="rect">
            <a:avLst/>
          </a:prstGeom>
          <a:noFill/>
          <a:effectLst>
            <a:glow rad="127000">
              <a:schemeClr val="bg2">
                <a:lumMod val="2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51 foto e immagini di Laguna Venezia Nebbia - Getty Images">
            <a:extLst>
              <a:ext uri="{FF2B5EF4-FFF2-40B4-BE49-F238E27FC236}">
                <a16:creationId xmlns:a16="http://schemas.microsoft.com/office/drawing/2014/main" id="{B6A7FFDC-6A20-4760-818D-B4CCABCAD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176" y="2651955"/>
            <a:ext cx="6113092" cy="4068000"/>
          </a:xfrm>
          <a:prstGeom prst="rect">
            <a:avLst/>
          </a:prstGeom>
          <a:noFill/>
          <a:effectLst>
            <a:glow rad="127000">
              <a:schemeClr val="bg2">
                <a:lumMod val="2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513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85B15C-ADBB-4514-8949-BEB61D25F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i="1" dirty="0">
                <a:latin typeface="+mn-lt"/>
              </a:rPr>
              <a:t>Nebbia a Venezia</a:t>
            </a:r>
            <a:r>
              <a:rPr lang="it-IT" sz="2800" b="1" dirty="0"/>
              <a:t>: </a:t>
            </a:r>
            <a:r>
              <a:rPr lang="it-IT" sz="2400" b="1" dirty="0"/>
              <a:t>immagini fotografiche</a:t>
            </a:r>
            <a:br>
              <a:rPr lang="it-IT" sz="2400" b="1" dirty="0"/>
            </a:br>
            <a:endParaRPr lang="it-IT" sz="2800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440254-C033-4013-A47C-69BDFA2C4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6600" y="2073275"/>
            <a:ext cx="10515600" cy="4351338"/>
          </a:xfrm>
        </p:spPr>
        <p:txBody>
          <a:bodyPr/>
          <a:lstStyle/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028" name="Picture 4" descr=" Nebbia a Venezia vicino all'arsenale fotografie stock libere da diritti">
            <a:extLst>
              <a:ext uri="{FF2B5EF4-FFF2-40B4-BE49-F238E27FC236}">
                <a16:creationId xmlns:a16="http://schemas.microsoft.com/office/drawing/2014/main" id="{064A7A8F-7C3B-4BD8-B949-A5C1CD48B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07" y="1928813"/>
            <a:ext cx="6049544" cy="4212000"/>
          </a:xfrm>
          <a:prstGeom prst="rect">
            <a:avLst/>
          </a:prstGeom>
          <a:noFill/>
          <a:effectLst>
            <a:glow rad="127000">
              <a:schemeClr val="bg2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a magia di Venezia... - Le foto che hanno segnato un'epoca | Facebook">
            <a:extLst>
              <a:ext uri="{FF2B5EF4-FFF2-40B4-BE49-F238E27FC236}">
                <a16:creationId xmlns:a16="http://schemas.microsoft.com/office/drawing/2014/main" id="{B213DE28-6488-4F58-84FF-00D9DD22F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595" y="1312613"/>
            <a:ext cx="4147098" cy="5112000"/>
          </a:xfrm>
          <a:prstGeom prst="rect">
            <a:avLst/>
          </a:prstGeom>
          <a:noFill/>
          <a:effectLst>
            <a:glow rad="127000">
              <a:schemeClr val="accent1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261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4E3B50-FB9B-44E1-B8CE-E870D85D9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+mn-lt"/>
              </a:rPr>
              <a:t>Diego VALERI: </a:t>
            </a:r>
            <a:r>
              <a:rPr lang="it-IT" sz="2400" b="1" i="1" dirty="0">
                <a:latin typeface="+mn-lt"/>
              </a:rPr>
              <a:t>Riva di pena, canale d’oblio</a:t>
            </a:r>
            <a:endParaRPr lang="it-IT" sz="2400" b="1" dirty="0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D3D9C1-6A6C-48EB-A326-ED77494BD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4" y="971550"/>
            <a:ext cx="10410825" cy="5521325"/>
          </a:xfrm>
        </p:spPr>
        <p:txBody>
          <a:bodyPr/>
          <a:lstStyle/>
          <a:p>
            <a:pPr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  è la grande ombra d’autunno:</a:t>
            </a:r>
          </a:p>
          <a:p>
            <a:pPr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fredda sera improvvisa calata</a:t>
            </a:r>
          </a:p>
          <a:p>
            <a:pPr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tutto il cielo fumido oscuro</a:t>
            </a:r>
          </a:p>
          <a:p>
            <a:pPr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l’acqua spenta, la pietra malata.</a:t>
            </a:r>
          </a:p>
          <a:p>
            <a:pPr indent="0" algn="ctr">
              <a:lnSpc>
                <a:spcPct val="107000"/>
              </a:lnSpc>
              <a:spcBef>
                <a:spcPts val="0"/>
              </a:spcBef>
              <a:buNone/>
            </a:pP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 è l’angoscia dei lumi radi,</a:t>
            </a:r>
          </a:p>
          <a:p>
            <a:pPr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gialli, sperduti per il nebbione,</a:t>
            </a:r>
          </a:p>
          <a:p>
            <a:pPr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l’uno dall’altro staccati, lontani,</a:t>
            </a:r>
          </a:p>
          <a:p>
            <a:pPr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chiuso ciascuno nel proprio alone.</a:t>
            </a:r>
          </a:p>
          <a:p>
            <a:pPr indent="0" algn="ctr">
              <a:lnSpc>
                <a:spcPct val="107000"/>
              </a:lnSpc>
              <a:spcBef>
                <a:spcPts val="0"/>
              </a:spcBef>
              <a:buNone/>
            </a:pP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Riva di pena, canale d’oblio…</a:t>
            </a:r>
          </a:p>
          <a:p>
            <a:pPr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una voce dentro il cuor morto.</a:t>
            </a:r>
          </a:p>
          <a:p>
            <a:pPr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Solo quegli urli straziati d’addio</a:t>
            </a:r>
          </a:p>
          <a:p>
            <a:pPr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dei bastimenti che lasciano il porto.</a:t>
            </a:r>
          </a:p>
          <a:p>
            <a:pPr indent="0" algn="ctr">
              <a:lnSpc>
                <a:spcPct val="107000"/>
              </a:lnSpc>
              <a:spcBef>
                <a:spcPts val="0"/>
              </a:spcBef>
              <a:buNone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7000"/>
              </a:lnSpc>
              <a:spcBef>
                <a:spcPts val="0"/>
              </a:spcBef>
              <a:buNone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7015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C39B73-CD84-4858-800E-EC72C6010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b="1" dirty="0">
                <a:latin typeface="+mn-lt"/>
              </a:rPr>
              <a:t>Claude Monet: </a:t>
            </a:r>
            <a:r>
              <a:rPr lang="it-IT" sz="2800" b="1" i="1" dirty="0">
                <a:latin typeface="+mn-lt"/>
              </a:rPr>
              <a:t>Le palais Contarini</a:t>
            </a:r>
            <a:r>
              <a:rPr lang="it-IT" sz="2800" b="1" i="1" dirty="0"/>
              <a:t>, 1908</a:t>
            </a:r>
            <a:br>
              <a:rPr lang="it-IT" sz="2800" b="1" i="1" dirty="0"/>
            </a:br>
            <a:r>
              <a:rPr lang="it-IT" sz="2800" b="1" i="1" dirty="0"/>
              <a:t>olio su tela  cm 73 x 92</a:t>
            </a:r>
            <a:endParaRPr lang="it-IT" sz="2800" dirty="0"/>
          </a:p>
        </p:txBody>
      </p:sp>
      <p:pic>
        <p:nvPicPr>
          <p:cNvPr id="4" name="Picture 2" descr="Una veduta di Venezia di Monet in asta a Londra - ArtsLife">
            <a:extLst>
              <a:ext uri="{FF2B5EF4-FFF2-40B4-BE49-F238E27FC236}">
                <a16:creationId xmlns:a16="http://schemas.microsoft.com/office/drawing/2014/main" id="{FF097CEC-9765-4310-BB88-8A374534BF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15" y="1530000"/>
            <a:ext cx="6682266" cy="5256000"/>
          </a:xfrm>
          <a:prstGeom prst="rect">
            <a:avLst/>
          </a:prstGeom>
          <a:noFill/>
          <a:effectLst>
            <a:glow rad="127000">
              <a:schemeClr val="bg2">
                <a:lumMod val="2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435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61844E-8747-44DF-A34D-88F6DCFF2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Claude MONET: </a:t>
            </a:r>
            <a:r>
              <a:rPr lang="it-IT" sz="2400" b="1" i="1" dirty="0">
                <a:latin typeface="+mn-lt"/>
              </a:rPr>
              <a:t>Palazzo Da Mula a Venezia 1908</a:t>
            </a:r>
            <a:r>
              <a:rPr lang="it-IT" sz="2400" b="1" i="1" dirty="0"/>
              <a:t> – National Gallery Washington</a:t>
            </a:r>
            <a:br>
              <a:rPr lang="it-IT" sz="2400" b="1" i="1" dirty="0"/>
            </a:br>
            <a:r>
              <a:rPr lang="it-IT" sz="2400" b="1" i="1" dirty="0"/>
              <a:t>olio su tela cm 62 x 81</a:t>
            </a:r>
            <a:endParaRPr lang="it-IT" sz="2800" b="1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A3C3016-0FC0-413B-892E-BC8BA3642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71525" y="1016000"/>
            <a:ext cx="10515600" cy="5004000"/>
          </a:xfrm>
        </p:spPr>
        <p:txBody>
          <a:bodyPr>
            <a:normAutofit/>
          </a:bodyPr>
          <a:lstStyle/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028" name="Picture 4" descr="Vedute di Venezia (palazzo da Mula) di Claude Monet">
            <a:extLst>
              <a:ext uri="{FF2B5EF4-FFF2-40B4-BE49-F238E27FC236}">
                <a16:creationId xmlns:a16="http://schemas.microsoft.com/office/drawing/2014/main" id="{3D3ABDEA-5817-4858-B44D-6EC2F7B61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645" y="1546225"/>
            <a:ext cx="6620709" cy="5004000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739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CCC127-E08B-4F00-BFCB-7328282B3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Umberto Boccioni: </a:t>
            </a:r>
            <a:r>
              <a:rPr lang="it-IT" sz="2400" b="1" i="1" dirty="0">
                <a:latin typeface="+mn-lt"/>
              </a:rPr>
              <a:t>Veduta di Venezia con il Canal Grande, 1907</a:t>
            </a:r>
            <a:br>
              <a:rPr lang="it-IT" sz="2400" b="1" i="1" dirty="0">
                <a:latin typeface="+mn-lt"/>
              </a:rPr>
            </a:br>
            <a:r>
              <a:rPr lang="it-IT" sz="2400" b="1" dirty="0">
                <a:latin typeface="+mn-lt"/>
              </a:rPr>
              <a:t>olio su tela  cm 69 x 68,5 – collezione privata</a:t>
            </a:r>
            <a:endParaRPr lang="it-IT" sz="2800" b="1" dirty="0">
              <a:latin typeface="+mn-lt"/>
            </a:endParaRPr>
          </a:p>
        </p:txBody>
      </p:sp>
      <p:pic>
        <p:nvPicPr>
          <p:cNvPr id="1026" name="Picture 2" descr="Nessuna descrizione della foto disponibile.">
            <a:extLst>
              <a:ext uri="{FF2B5EF4-FFF2-40B4-BE49-F238E27FC236}">
                <a16:creationId xmlns:a16="http://schemas.microsoft.com/office/drawing/2014/main" id="{B3FDFBB6-49CA-41F4-BB6D-14C979E402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635" y="1549400"/>
            <a:ext cx="5222446" cy="5328000"/>
          </a:xfrm>
          <a:prstGeom prst="rect">
            <a:avLst/>
          </a:prstGeom>
          <a:noFill/>
          <a:effectLst>
            <a:glow rad="127000">
              <a:schemeClr val="accent4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197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BF0BD2-37C9-42E4-A6B4-14D9B9B91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Joseph Mallord William TURNER: </a:t>
            </a:r>
            <a:r>
              <a:rPr lang="en-GB" sz="2400" b="1" i="1" dirty="0">
                <a:latin typeface="+mn-lt"/>
              </a:rPr>
              <a:t>Venice</a:t>
            </a:r>
            <a:r>
              <a:rPr lang="it-IT" sz="2400" b="1" i="1" dirty="0">
                <a:latin typeface="+mn-lt"/>
              </a:rPr>
              <a:t>, the </a:t>
            </a:r>
            <a:r>
              <a:rPr lang="en-GB" sz="2400" b="1" i="1" dirty="0">
                <a:latin typeface="+mn-lt"/>
              </a:rPr>
              <a:t>mouth</a:t>
            </a:r>
            <a:r>
              <a:rPr lang="it-IT" sz="2400" b="1" i="1" dirty="0">
                <a:latin typeface="+mn-lt"/>
              </a:rPr>
              <a:t> of the Grand Canal</a:t>
            </a:r>
            <a:r>
              <a:rPr lang="it-IT" sz="2400" b="1" i="1" dirty="0"/>
              <a:t> 1840</a:t>
            </a:r>
            <a:br>
              <a:rPr lang="it-IT" sz="2400" b="1" i="1" dirty="0"/>
            </a:br>
            <a:r>
              <a:rPr lang="it-IT" sz="2400" b="1" i="1" dirty="0"/>
              <a:t>acquerello cm 222 x 318 – New Haven (Connecticut, USA)</a:t>
            </a:r>
            <a:endParaRPr lang="it-IT" sz="28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37A298-D83A-42EE-ACC9-33157AD1DF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134" y="1621438"/>
            <a:ext cx="6849731" cy="4752000"/>
          </a:xfrm>
          <a:prstGeom prst="rect">
            <a:avLst/>
          </a:prstGeom>
          <a:noFill/>
          <a:effectLst>
            <a:glow rad="127000">
              <a:schemeClr val="tx2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1604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FAC07E-C541-46B6-8EBC-B7129635E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/>
              <a:t>Tramonto a Venezia. Immagine fotografica</a:t>
            </a:r>
          </a:p>
        </p:txBody>
      </p:sp>
      <p:pic>
        <p:nvPicPr>
          <p:cNvPr id="5122" name="Picture 2" descr="Stampe artistiche, quadri e poster con basilica della salute, cielo e  nuvole, città, cupola, gondole, gondoliere, italia, laguna veneta,  paesaggi, tramonto in città, viaggi - Laguna di Venezia al tramonto">
            <a:extLst>
              <a:ext uri="{FF2B5EF4-FFF2-40B4-BE49-F238E27FC236}">
                <a16:creationId xmlns:a16="http://schemas.microsoft.com/office/drawing/2014/main" id="{88C42C77-7A2F-4358-AE4E-ADB85C05B4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271" y="1272875"/>
            <a:ext cx="9321457" cy="5220000"/>
          </a:xfrm>
          <a:prstGeom prst="rect">
            <a:avLst/>
          </a:prstGeom>
          <a:noFill/>
          <a:effectLst>
            <a:glow rad="127000">
              <a:schemeClr val="accent4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912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B0FCBB-9CB1-4D9D-9295-F80FFB8A9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Renato GUTTUSO: </a:t>
            </a:r>
            <a:r>
              <a:rPr lang="it-IT" sz="2400" b="1" i="1" dirty="0">
                <a:latin typeface="+mn-lt"/>
              </a:rPr>
              <a:t>La spiaggia 1955-56 – Galleria nazionale, Parma</a:t>
            </a:r>
            <a:br>
              <a:rPr lang="it-IT" sz="2400" b="1" i="1" dirty="0"/>
            </a:br>
            <a:r>
              <a:rPr lang="it-IT" sz="2400" b="1" i="1" dirty="0"/>
              <a:t>olio su tela  cm 301 x 452</a:t>
            </a:r>
            <a:endParaRPr lang="it-IT" sz="2800" b="1" dirty="0"/>
          </a:p>
        </p:txBody>
      </p:sp>
      <p:pic>
        <p:nvPicPr>
          <p:cNvPr id="1026" name="Picture 2" descr="I bagnanti di Renato Guttuso. Una domenica italiana al mare - Corriere.it">
            <a:extLst>
              <a:ext uri="{FF2B5EF4-FFF2-40B4-BE49-F238E27FC236}">
                <a16:creationId xmlns:a16="http://schemas.microsoft.com/office/drawing/2014/main" id="{EA6CA781-DC45-4E8C-BDF9-DCBE569190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000" y="1581050"/>
            <a:ext cx="6768000" cy="5076000"/>
          </a:xfrm>
          <a:prstGeom prst="rect">
            <a:avLst/>
          </a:prstGeom>
          <a:noFill/>
          <a:effectLst>
            <a:glow rad="127000">
              <a:schemeClr val="accent4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99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480CAD-E1A0-47F5-854D-A335C9506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400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+mn-lt"/>
              </a:rPr>
              <a:t>Raymond CARVER: Venezia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61C113-C521-4A09-ACD0-FA3D0685F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7274" y="1152526"/>
            <a:ext cx="4962525" cy="5024437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gondoliere ti ha offerto una rosa.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 ha portato su per un canale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giù per un altro. Siamo scivolati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accanto al palazzo di Casanova, al palazzo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della famiglia Rossi, ai palazzi appartenenti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 Baglioni, ai Pisani e ai Sangallo.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Allagati. Puzzolenti. Quel che è rimasto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 rimasto ai sorci. Oscurità.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silenzio totale. O quasi.↗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it-IT" sz="240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7E025BB-EB03-4C6C-A440-44A4F91529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152526"/>
            <a:ext cx="5181597" cy="5024437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fiato dell’uomo che va e viene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dentro la mia testa. Il gocciolio del remo.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Scivoliamo in silenzio sempre più avanti.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 mi può biasimare se mi metto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pensare alla morte?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Un’imposta si è aperta sopra le nostre teste.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po’ di luce ne è trapelata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prima che l’imposta si richiudesse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 nuovo. C’è quello, e la rosa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 tieni in mano. E poi la storia.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09994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ABF0EA-C86D-47E4-9836-0DDB3190A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Eugene Lushpin :</a:t>
            </a:r>
            <a:r>
              <a:rPr lang="it-IT" sz="2400" b="1" dirty="0">
                <a:latin typeface="+mn-lt"/>
              </a:rPr>
              <a:t> </a:t>
            </a:r>
            <a:r>
              <a:rPr lang="it-IT" sz="2400" b="1" i="1" dirty="0">
                <a:latin typeface="+mn-lt"/>
              </a:rPr>
              <a:t>Sera a Venezia</a:t>
            </a:r>
            <a:br>
              <a:rPr lang="it-IT" sz="2400" b="1" dirty="0"/>
            </a:br>
            <a:r>
              <a:rPr lang="it-IT" sz="2400" b="1" dirty="0"/>
              <a:t>olio su tela</a:t>
            </a:r>
            <a:endParaRPr lang="it-IT" sz="2800" b="1" dirty="0"/>
          </a:p>
        </p:txBody>
      </p:sp>
      <p:pic>
        <p:nvPicPr>
          <p:cNvPr id="3076" name="Picture 4" descr="Nessuna descrizione della foto disponibile.">
            <a:extLst>
              <a:ext uri="{FF2B5EF4-FFF2-40B4-BE49-F238E27FC236}">
                <a16:creationId xmlns:a16="http://schemas.microsoft.com/office/drawing/2014/main" id="{857EB45A-2778-49F3-891F-BCD44C7B31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000" y="1443194"/>
            <a:ext cx="4104000" cy="5131452"/>
          </a:xfrm>
          <a:prstGeom prst="rect">
            <a:avLst/>
          </a:prstGeom>
          <a:noFill/>
          <a:effectLst>
            <a:glow rad="127000">
              <a:schemeClr val="accent1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4838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6CA4BA-B7BA-4D5B-BDB9-C23A9E7A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775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+mn-lt"/>
              </a:rPr>
              <a:t>Nathan ZACH: </a:t>
            </a:r>
            <a:r>
              <a:rPr lang="it-IT" sz="2400" b="1" i="1" dirty="0">
                <a:latin typeface="+mn-lt"/>
              </a:rPr>
              <a:t>Un romantico a Roma</a:t>
            </a:r>
            <a:endParaRPr lang="it-IT" sz="2400" b="1" dirty="0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C9E016-00D6-47DF-AB38-0AE329F7F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1100"/>
            <a:ext cx="10515600" cy="4995863"/>
          </a:xfrm>
        </p:spPr>
        <p:txBody>
          <a:bodyPr/>
          <a:lstStyle/>
          <a:p>
            <a:pPr marL="224790" indent="0" algn="ctr">
              <a:buNone/>
            </a:pP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 romantico a Roma. Proposte 1965: un giro sull’ultimo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4790" indent="0" algn="ctr">
              <a:buNone/>
            </a:pP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modello Fiat, una gita organizzata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4790" indent="0" algn="ctr">
              <a:buNone/>
            </a:pP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Ostia, l’opera alle Terme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4790" indent="0" algn="ctr">
              <a:buNone/>
            </a:pP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 Caracalla (tutto esaurito) e la sera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4790" indent="0" algn="ctr">
              <a:buNone/>
            </a:pP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una terrina enorme di spaghetti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4790" indent="0" algn="ctr">
              <a:buNone/>
            </a:pP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un ristorantino accanto al Tevere, in mezzo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4790" indent="0" algn="ctr">
              <a:buNone/>
            </a:pP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operai italiani e un mezzo litro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4790" indent="0" algn="ctr">
              <a:buNone/>
            </a:pP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 vino acre, che brucia lo stomaco infiammato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4790" indent="0" algn="ctr">
              <a:buNone/>
            </a:pP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mentre un tramonto color del sugo di pomodoro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4790" indent="0" algn="ctr">
              <a:buNone/>
            </a:pP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tinge i muri che s’incupiscono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4790" indent="0" algn="ctr">
              <a:buNone/>
            </a:pP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del ragguardevole palazzo dirimpetto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4790" indent="0" algn="ctr">
              <a:buNone/>
            </a:pP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Roma, oh, Roma!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503973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A99BBE-D443-4016-A4B5-04A2081B0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i="1" dirty="0">
                <a:latin typeface="+mn-lt"/>
              </a:rPr>
              <a:t>OSTERIE a Trastevere</a:t>
            </a:r>
            <a:r>
              <a:rPr lang="it-IT" sz="2800" b="1" dirty="0"/>
              <a:t> – </a:t>
            </a:r>
            <a:r>
              <a:rPr lang="it-IT" sz="2400" b="1" dirty="0"/>
              <a:t>Immagini fotografiche</a:t>
            </a:r>
            <a:endParaRPr lang="it-IT" sz="2800" b="1" dirty="0"/>
          </a:p>
        </p:txBody>
      </p:sp>
      <p:pic>
        <p:nvPicPr>
          <p:cNvPr id="3074" name="Picture 2" descr="Ristoranti economici a Trastevere dove mangiare bene - Locali a Roma">
            <a:extLst>
              <a:ext uri="{FF2B5EF4-FFF2-40B4-BE49-F238E27FC236}">
                <a16:creationId xmlns:a16="http://schemas.microsoft.com/office/drawing/2014/main" id="{C2D8ADE2-7AE7-41BD-8E60-B25EAF3FBD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516136"/>
            <a:ext cx="6272962" cy="4176000"/>
          </a:xfrm>
          <a:prstGeom prst="rect">
            <a:avLst/>
          </a:prstGeom>
          <a:noFill/>
          <a:effectLst>
            <a:glow rad="127000">
              <a:schemeClr val="accent4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ngiare all'aperto a Trastevere a Roma">
            <a:extLst>
              <a:ext uri="{FF2B5EF4-FFF2-40B4-BE49-F238E27FC236}">
                <a16:creationId xmlns:a16="http://schemas.microsoft.com/office/drawing/2014/main" id="{20A8F6A3-7EAE-496A-945B-E1A69DDA3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64" y="1765412"/>
            <a:ext cx="5809569" cy="3852000"/>
          </a:xfrm>
          <a:prstGeom prst="rect">
            <a:avLst/>
          </a:prstGeom>
          <a:noFill/>
          <a:effectLst>
            <a:glow rad="127000">
              <a:schemeClr val="accent2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9387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D8669A-A31A-4477-A6D8-D68684A78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6"/>
            <a:ext cx="10439400" cy="696420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+mn-lt"/>
              </a:rPr>
              <a:t>Nathan ZACH: Marco Aurelio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A55DBA-E8F8-44F1-8885-04A96D5A5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587" y="1166648"/>
            <a:ext cx="10250212" cy="50103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Marco Aurelio sul suo cavallo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guarda a incalcolabili distanze,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ai turisti volge le spalle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come pure al palazzo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sede del potere.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Il turista con la macchina fotografica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vede solo metà delle brame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del grande imperatore.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Domani tornerà a casa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 mezzo Marco Aurelio nell’album delle foto.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9364621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1BB0C9-B109-46CC-B8CF-B151388FA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Statua equestre di Marco Aurelio. </a:t>
            </a:r>
            <a:r>
              <a:rPr lang="it-IT" sz="2400" b="1" i="1" dirty="0">
                <a:latin typeface="+mn-lt"/>
              </a:rPr>
              <a:t>Immagini fotografiche</a:t>
            </a:r>
            <a:endParaRPr lang="it-IT" sz="2400" b="1" dirty="0">
              <a:latin typeface="+mn-lt"/>
            </a:endParaRPr>
          </a:p>
        </p:txBody>
      </p:sp>
      <p:pic>
        <p:nvPicPr>
          <p:cNvPr id="1026" name="Picture 2" descr="Statua equestre di Marco Aurelio">
            <a:extLst>
              <a:ext uri="{FF2B5EF4-FFF2-40B4-BE49-F238E27FC236}">
                <a16:creationId xmlns:a16="http://schemas.microsoft.com/office/drawing/2014/main" id="{0D99C577-5E3B-451D-93B4-4EEF026E3C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6" y="1343512"/>
            <a:ext cx="4324350" cy="2857500"/>
          </a:xfrm>
          <a:prstGeom prst="rect">
            <a:avLst/>
          </a:prstGeom>
          <a:noFill/>
          <a:effectLst>
            <a:glow rad="127000">
              <a:schemeClr val="accent4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ma, piazza del Campidoglio - Statua di Marco Aurelio Stock Photo | Adobe  Stock">
            <a:extLst>
              <a:ext uri="{FF2B5EF4-FFF2-40B4-BE49-F238E27FC236}">
                <a16:creationId xmlns:a16="http://schemas.microsoft.com/office/drawing/2014/main" id="{A6E7D0A1-17C0-45C0-9C91-52964729B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876" y="1596875"/>
            <a:ext cx="7384124" cy="4896000"/>
          </a:xfrm>
          <a:prstGeom prst="rect">
            <a:avLst/>
          </a:prstGeom>
          <a:noFill/>
          <a:effectLst>
            <a:glow rad="127000">
              <a:schemeClr val="accent4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0601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732D51-3FBB-4921-BCC3-01FCC6C0C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Palazzo del Campidoglio. </a:t>
            </a:r>
            <a:r>
              <a:rPr lang="it-IT" sz="2400" b="1" dirty="0">
                <a:latin typeface="+mn-lt"/>
              </a:rPr>
              <a:t>Immagine fotografica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BBF4EAE-125C-48FD-965A-226AA668B5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280" y="1501502"/>
            <a:ext cx="6878757" cy="5148000"/>
          </a:xfrm>
          <a:prstGeom prst="rect">
            <a:avLst/>
          </a:prstGeom>
          <a:noFill/>
          <a:effectLst>
            <a:glow rad="127000">
              <a:schemeClr val="bg2">
                <a:lumMod val="2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7951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CBFC5B-749C-4DEF-9422-D0ADAD76E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0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Filippo Anivitti: </a:t>
            </a:r>
            <a:r>
              <a:rPr lang="it-IT" sz="2400" b="1" i="1" dirty="0">
                <a:latin typeface="+mn-lt"/>
              </a:rPr>
              <a:t>Piazza di Spagna a Roma</a:t>
            </a:r>
            <a:r>
              <a:rPr lang="it-IT" sz="2400" b="1" i="1" dirty="0"/>
              <a:t>, 1930</a:t>
            </a:r>
            <a:br>
              <a:rPr lang="it-IT" sz="2400" b="1" i="1" dirty="0"/>
            </a:br>
            <a:r>
              <a:rPr lang="it-IT" sz="2400" b="1" i="1" dirty="0"/>
              <a:t>olio su tela  cm 50 x 60</a:t>
            </a:r>
          </a:p>
        </p:txBody>
      </p:sp>
      <p:pic>
        <p:nvPicPr>
          <p:cNvPr id="1028" name="Picture 4" descr="Filippo Anivitti. Piazza di Spagna - Olio su Tela, 50 x 60 cm. Firmato e  datato in basso a destra “F. Anivitti 1930”">
            <a:extLst>
              <a:ext uri="{FF2B5EF4-FFF2-40B4-BE49-F238E27FC236}">
                <a16:creationId xmlns:a16="http://schemas.microsoft.com/office/drawing/2014/main" id="{00D56F5F-FD75-4BAD-9DD0-CF5DDF75FA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994" y="1460130"/>
            <a:ext cx="6212012" cy="4932000"/>
          </a:xfrm>
          <a:prstGeom prst="rect">
            <a:avLst/>
          </a:prstGeom>
          <a:noFill/>
          <a:effectLst>
            <a:glow rad="127000">
              <a:schemeClr val="accent2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5604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391626-8B23-4523-AB7B-E6396525B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Paolo BENEDETTI: </a:t>
            </a:r>
            <a:r>
              <a:rPr lang="it-IT" sz="2400" b="1" i="1" dirty="0">
                <a:latin typeface="+mn-lt"/>
              </a:rPr>
              <a:t>Piazza di Spagna</a:t>
            </a:r>
            <a:r>
              <a:rPr lang="it-IT" sz="2400" b="1" i="1" dirty="0"/>
              <a:t> – Roma  2007</a:t>
            </a:r>
            <a:br>
              <a:rPr lang="it-IT" sz="2400" b="1" i="1" dirty="0"/>
            </a:br>
            <a:r>
              <a:rPr lang="it-IT" sz="2400" b="1" i="1" dirty="0"/>
              <a:t>Acrilico  cm 70 x 70</a:t>
            </a:r>
            <a:endParaRPr lang="it-IT" sz="2800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A79B71-FD6E-4983-8F6B-72184726C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0"/>
          </a:xfrm>
        </p:spPr>
        <p:txBody>
          <a:bodyPr>
            <a:normAutofit fontScale="25000" lnSpcReduction="20000"/>
          </a:bodyPr>
          <a:lstStyle/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2050" name="Picture 2" descr="Piazza di Spagna - Roma - Paolo Benedetti - Acrilico - 2500 €">
            <a:extLst>
              <a:ext uri="{FF2B5EF4-FFF2-40B4-BE49-F238E27FC236}">
                <a16:creationId xmlns:a16="http://schemas.microsoft.com/office/drawing/2014/main" id="{B2958284-C6B7-4F38-BC4D-EBF4500C5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azza di Spagna - Roma - Paolo Benedetti - Acrilico - 2500 €">
            <a:extLst>
              <a:ext uri="{FF2B5EF4-FFF2-40B4-BE49-F238E27FC236}">
                <a16:creationId xmlns:a16="http://schemas.microsoft.com/office/drawing/2014/main" id="{92F7163A-E81A-4E54-A0E7-5F31EF700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814" y="1447800"/>
            <a:ext cx="5348952" cy="5328000"/>
          </a:xfrm>
          <a:prstGeom prst="rect">
            <a:avLst/>
          </a:prstGeom>
          <a:noFill/>
          <a:effectLst>
            <a:glow rad="127000">
              <a:schemeClr val="accent1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0106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68AA95-AF05-4D22-87A7-EF0CAFC2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250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+mn-lt"/>
              </a:rPr>
              <a:t>Cesare PAVESE: </a:t>
            </a:r>
            <a:r>
              <a:rPr lang="it-IT" sz="2400" b="1" i="1" dirty="0">
                <a:latin typeface="+mn-lt"/>
              </a:rPr>
              <a:t>Passerò per Piazza di Spagna</a:t>
            </a:r>
            <a:endParaRPr lang="it-IT" sz="2400" b="1" dirty="0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44EEEB-2BA1-4A00-B789-0A975AF1F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95376"/>
            <a:ext cx="5210175" cy="5500687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Sarà un cielo chiaro.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S’apriranno le strade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sul colle di pini e di pietra.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tumulto delle strade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muterà quell’aria ferma.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fiori spruzzati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colori alle fontane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occhieggeranno come donne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divertite. Le scale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terrazze le rondini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canteranno nel sole.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S’aprirà quella strada,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pietre canteranno,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390ADC1-54D5-484B-B402-BB5456C67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3626" y="1324304"/>
            <a:ext cx="5210174" cy="527176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cuore batterà sussultando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 l’acqua delle fontane –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sarà questa la voce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salirà le tue scale.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finestre sapranno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l’odore della pietra e dell’aria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mattutina. S’aprirà una porta.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tumulto delle strade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sarà il tumulto del cuore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nella luce smarrita.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Sarai tu – ferma e chiara.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5468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E1B9D8-CA7D-4CEB-97E7-41ADCD8E1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35510"/>
            <a:ext cx="10515600" cy="1060263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+mn-lt"/>
              </a:rPr>
              <a:t>Umberto SABA: </a:t>
            </a:r>
            <a:r>
              <a:rPr lang="it-IT" sz="2400" b="1" i="1" dirty="0">
                <a:latin typeface="+mn-lt"/>
              </a:rPr>
              <a:t>Città vecchia; Milano</a:t>
            </a:r>
            <a:endParaRPr lang="it-IT" sz="2400" b="1" dirty="0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E91391-9A5F-4A26-92EE-16C8AC9356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006" y="528919"/>
            <a:ext cx="5181600" cy="60960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Spesso per ritornare alla mia casa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prendo un'oscura via di città vecchia.</a:t>
            </a:r>
            <a:b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Giallo in qualche pozzanghera si specchia</a:t>
            </a:r>
            <a:b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qualche fanale, e affollata è la strada.</a:t>
            </a:r>
          </a:p>
          <a:p>
            <a:pPr marL="0" indent="0">
              <a:spcBef>
                <a:spcPts val="0"/>
              </a:spcBef>
              <a:buNone/>
            </a:pPr>
            <a:endParaRPr lang="it-IT" sz="2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Qui tra la gente che viene che va</a:t>
            </a:r>
            <a:b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dall'osteria alla casa o al lupanare,</a:t>
            </a:r>
            <a:b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dove son merci ed uomini il detrito</a:t>
            </a:r>
            <a:b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 un gran porto di mare,</a:t>
            </a:r>
            <a:b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io ritrovo, passando, l'infinito</a:t>
            </a:r>
            <a:b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nell'umiltà.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it-IT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Qui prostituta e marinaio, il vecchio</a:t>
            </a:r>
            <a:b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che bestemmia, la femmina che bega,</a:t>
            </a:r>
            <a:b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 dragone che siede alla bottega</a:t>
            </a:r>
            <a:b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del friggitore,</a:t>
            </a:r>
            <a:b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tumultuante giovane impazzita</a:t>
            </a:r>
            <a:b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d'amore,</a:t>
            </a:r>
            <a:b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sono tutte creature della vita</a:t>
            </a:r>
            <a:b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 del dolore;</a:t>
            </a:r>
            <a:b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s'agita in esse, come in me, il Signore.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4169FC5-9FE2-4D5C-9532-E019B8994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589306"/>
            <a:ext cx="5181600" cy="6096000"/>
          </a:xfrm>
        </p:spPr>
        <p:txBody>
          <a:bodyPr/>
          <a:lstStyle/>
          <a:p>
            <a:pPr marL="0" indent="0">
              <a:buNone/>
            </a:pP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Qui degli umili sento in compagnia</a:t>
            </a:r>
            <a:b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il mio pensiero farsi</a:t>
            </a:r>
            <a:b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più puro dove più turpe è la via.</a:t>
            </a:r>
          </a:p>
          <a:p>
            <a:pPr marL="0" indent="0" algn="ctr">
              <a:buNone/>
            </a:pPr>
            <a:r>
              <a:rPr lang="it-IT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***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it-IT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it-IT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it-IT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it-IT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Fra le tue pietre e le tue nebbie faccio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villeggiatura. Mi riposo in Piazza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del Duomo. Invece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 stelle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ogni sera si accendono parole.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Nulla riposa della vita come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 vita.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00586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EEF436-7246-4505-BAC1-2C53726BA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Cesare Pavese e Constance (Connie) Dowling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254FFD-58EB-4DE3-B6BF-B45C095D2215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C509890-CC9A-4692-9176-843086605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097" y="1297858"/>
            <a:ext cx="8179200" cy="51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6392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6CB31B-030C-45A2-98A4-7F482ED2C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884" y="365125"/>
            <a:ext cx="10291916" cy="706591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+mn-lt"/>
              </a:rPr>
              <a:t>Piazza di Spagna: immagine fotografica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D250DB-3B32-4CA8-806D-D5852412C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091F486-6CAF-4107-8E9A-B9C086AFE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963" y="1098755"/>
            <a:ext cx="4644000" cy="5767445"/>
          </a:xfrm>
          <a:prstGeom prst="rect">
            <a:avLst/>
          </a:prstGeom>
          <a:effectLst>
            <a:glow rad="127000">
              <a:srgbClr val="7030A0"/>
            </a:glow>
          </a:effectLst>
        </p:spPr>
      </p:pic>
    </p:spTree>
    <p:extLst>
      <p:ext uri="{BB962C8B-B14F-4D97-AF65-F5344CB8AC3E}">
        <p14:creationId xmlns:p14="http://schemas.microsoft.com/office/powerpoint/2010/main" val="3736475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C95CF9-B512-4E74-AA63-C354B7493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Trieste: </a:t>
            </a:r>
            <a:r>
              <a:rPr lang="it-IT" sz="2400" b="1" i="1" dirty="0">
                <a:latin typeface="+mn-lt"/>
              </a:rPr>
              <a:t>La città vecchia</a:t>
            </a:r>
            <a:r>
              <a:rPr lang="it-IT" sz="2400" b="1" dirty="0">
                <a:latin typeface="+mn-lt"/>
              </a:rPr>
              <a:t> - Immagini fotografiche</a:t>
            </a:r>
          </a:p>
        </p:txBody>
      </p:sp>
      <p:pic>
        <p:nvPicPr>
          <p:cNvPr id="3" name="Picture 2" descr="Trieste vecia in foto">
            <a:extLst>
              <a:ext uri="{FF2B5EF4-FFF2-40B4-BE49-F238E27FC236}">
                <a16:creationId xmlns:a16="http://schemas.microsoft.com/office/drawing/2014/main" id="{AC81C1BA-22B3-43D3-8E35-2CDE50B45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664" y="1325053"/>
            <a:ext cx="3850726" cy="5004000"/>
          </a:xfrm>
          <a:prstGeom prst="rect">
            <a:avLst/>
          </a:prstGeom>
          <a:noFill/>
          <a:effectLst>
            <a:glow rad="127000">
              <a:schemeClr val="bg2">
                <a:lumMod val="1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75EE25DB-BE17-4B36-9EF5-2BC31234EC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8" y="1494845"/>
            <a:ext cx="7200000" cy="4320000"/>
          </a:xfrm>
          <a:effectLst>
            <a:glow rad="127000">
              <a:schemeClr val="tx2">
                <a:lumMod val="5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00875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08797A-32AC-43C5-93CD-726740964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Genova: </a:t>
            </a:r>
            <a:r>
              <a:rPr lang="it-IT" sz="2400" b="1" i="1" dirty="0">
                <a:latin typeface="+mn-lt"/>
              </a:rPr>
              <a:t>Via del campo</a:t>
            </a:r>
            <a:r>
              <a:rPr lang="it-IT" sz="2400" b="1" i="1" dirty="0"/>
              <a:t> </a:t>
            </a:r>
            <a:r>
              <a:rPr lang="it-IT" sz="2800" b="1" dirty="0"/>
              <a:t>- </a:t>
            </a:r>
            <a:r>
              <a:rPr lang="it-IT" sz="2400" b="1" dirty="0"/>
              <a:t>Immagini fotografiche</a:t>
            </a:r>
          </a:p>
        </p:txBody>
      </p:sp>
      <p:pic>
        <p:nvPicPr>
          <p:cNvPr id="1026" name="Picture 2" descr="Verso Via Del Campo Foto % Immagini| la mia città, vicoli, old town Foto su  fotocommunity">
            <a:extLst>
              <a:ext uri="{FF2B5EF4-FFF2-40B4-BE49-F238E27FC236}">
                <a16:creationId xmlns:a16="http://schemas.microsoft.com/office/drawing/2014/main" id="{EF654D45-133D-458C-A4D9-1C2E0BCF14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5000"/>
            <a:ext cx="6383582" cy="4248000"/>
          </a:xfrm>
          <a:prstGeom prst="rect">
            <a:avLst/>
          </a:prstGeom>
          <a:noFill/>
          <a:effectLst>
            <a:glow rad="127000">
              <a:schemeClr val="bg2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nova (Italia), Via del Campo, strada cantato dal grande poeta e  cantautore Fabrizio De Andrè Foto stock - Alamy">
            <a:extLst>
              <a:ext uri="{FF2B5EF4-FFF2-40B4-BE49-F238E27FC236}">
                <a16:creationId xmlns:a16="http://schemas.microsoft.com/office/drawing/2014/main" id="{C59A649C-D3A8-4CC5-96FA-B77EDB83B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582" y="2244875"/>
            <a:ext cx="5642190" cy="4248000"/>
          </a:xfrm>
          <a:prstGeom prst="rect">
            <a:avLst/>
          </a:prstGeom>
          <a:noFill/>
          <a:effectLst>
            <a:glow rad="127000">
              <a:schemeClr val="bg2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773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A17094-0B4E-47AF-B097-546F71C199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Piazza del duomo a Milano – </a:t>
            </a:r>
            <a:r>
              <a:rPr lang="it-IT" sz="2400" b="1" i="1" dirty="0">
                <a:latin typeface="+mn-lt"/>
              </a:rPr>
              <a:t>Notturno</a:t>
            </a:r>
            <a:r>
              <a:rPr lang="it-IT" sz="2800" b="1" dirty="0"/>
              <a:t>. </a:t>
            </a:r>
            <a:br>
              <a:rPr lang="it-IT" sz="2800" b="1" dirty="0"/>
            </a:br>
            <a:r>
              <a:rPr lang="it-IT" sz="2400" b="1" i="1" dirty="0"/>
              <a:t>Immagine fotografica</a:t>
            </a:r>
            <a:endParaRPr lang="it-IT" sz="2800" b="1" dirty="0"/>
          </a:p>
        </p:txBody>
      </p:sp>
      <p:pic>
        <p:nvPicPr>
          <p:cNvPr id="1026" name="Picture 2" descr="Piazza del Duomo di notte, Milano, Italia Foto stock - Alamy">
            <a:extLst>
              <a:ext uri="{FF2B5EF4-FFF2-40B4-BE49-F238E27FC236}">
                <a16:creationId xmlns:a16="http://schemas.microsoft.com/office/drawing/2014/main" id="{E45E7DBA-B7EA-49C7-A932-C4749B08CD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390" y="1690688"/>
            <a:ext cx="5888103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26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0A0425E-89E5-49A0-8050-C24015A11222}"/>
              </a:ext>
            </a:extLst>
          </p:cNvPr>
          <p:cNvSpPr txBox="1"/>
          <p:nvPr/>
        </p:nvSpPr>
        <p:spPr>
          <a:xfrm>
            <a:off x="1140542" y="1179871"/>
            <a:ext cx="8903109" cy="584890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127000">
              <a:schemeClr val="accent2">
                <a:lumMod val="50000"/>
              </a:schemeClr>
            </a:glow>
          </a:effectLst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tema della città viene sviluppato molto presto dai Futuristi: essa è infatti il luogo privilegiato della modernità che, con la sua forza travolgente, sembra ormai a portata di mano;  è il luogo in cui si incarnano il futuro, la velocità, il movimento. Il paesaggio urbano appare sconquassato dalle luci, dai tramvai, dai rumori, che ne moltiplicano i punti di visione. </a:t>
            </a:r>
          </a:p>
          <a:p>
            <a:pPr marL="285750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it-IT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 Manifesto del Futurismo di Filippo Tommaso Marinetti, 1909:</a:t>
            </a:r>
          </a:p>
          <a:p>
            <a:pPr algn="just">
              <a:lnSpc>
                <a:spcPct val="107000"/>
              </a:lnSpc>
            </a:pPr>
            <a:r>
              <a:rPr lang="it-IT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Sussultammo a un tratto, all'udire il rumore formidabile degli enormi tramvai a due piani, che passano sobbalzando, risplendenti di luci multicolori […] e poi udimmo subitamente ruggire sotto le finestre gli </a:t>
            </a:r>
            <a:r>
              <a:rPr lang="it-IT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automobili famelici»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Noi affermiamo che  la magnificenza del mondo si è arricchita di una bellezza nuova: la bellezza della velocità. Un automobile da corsa col suo cofano adorno di grossi tubi simili a serpenti dall’alito esplosivo… un automobile ruggente, che sembra correre sulla mitraglia è più bello della </a:t>
            </a:r>
            <a:r>
              <a:rPr lang="it-IT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Vittoria di Samotracia</a:t>
            </a:r>
            <a:r>
              <a:rPr lang="it-IT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it-IT" sz="20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it-IT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it-IT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1800" dirty="0">
              <a:solidFill>
                <a:srgbClr val="000000"/>
              </a:solidFill>
              <a:effectLst/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727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FF0877-44E4-45C3-B733-D06AB8C37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Carlo Carrà: </a:t>
            </a:r>
            <a:r>
              <a:rPr lang="it-IT" sz="2400" b="1" i="1" dirty="0">
                <a:latin typeface="+mn-lt"/>
              </a:rPr>
              <a:t>Piazza del Duomo</a:t>
            </a:r>
            <a:r>
              <a:rPr lang="it-IT" sz="2800" b="1" dirty="0">
                <a:latin typeface="+mn-lt"/>
              </a:rPr>
              <a:t>,</a:t>
            </a:r>
            <a:r>
              <a:rPr lang="it-IT" sz="2400" b="1" dirty="0">
                <a:latin typeface="+mn-lt"/>
              </a:rPr>
              <a:t>1909 –</a:t>
            </a:r>
            <a:r>
              <a:rPr lang="it-IT" sz="2400" b="1" dirty="0"/>
              <a:t> collezione privata</a:t>
            </a:r>
            <a:br>
              <a:rPr lang="it-IT" sz="2400" b="1" dirty="0"/>
            </a:br>
            <a:r>
              <a:rPr lang="it-IT" sz="2400" b="1" dirty="0"/>
              <a:t>olio su tela  cm 45 x 60 </a:t>
            </a:r>
          </a:p>
        </p:txBody>
      </p:sp>
      <p:pic>
        <p:nvPicPr>
          <p:cNvPr id="1026" name="Picture 2" descr="Carlo Carrà | Piazza del Duomo (1909-1910) | Artsy">
            <a:extLst>
              <a:ext uri="{FF2B5EF4-FFF2-40B4-BE49-F238E27FC236}">
                <a16:creationId xmlns:a16="http://schemas.microsoft.com/office/drawing/2014/main" id="{296BA5EA-01E7-48BE-A10E-DA430109B6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796" y="1423521"/>
            <a:ext cx="6948407" cy="5220000"/>
          </a:xfrm>
          <a:prstGeom prst="rect">
            <a:avLst/>
          </a:prstGeom>
          <a:noFill/>
          <a:effectLst>
            <a:glow rad="127000">
              <a:schemeClr val="accent4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80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1838</Words>
  <Application>Microsoft Office PowerPoint</Application>
  <PresentationFormat>Widescreen</PresentationFormat>
  <Paragraphs>212</Paragraphs>
  <Slides>41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Century Schoolbook</vt:lpstr>
      <vt:lpstr>Courier New</vt:lpstr>
      <vt:lpstr>Times New Roman</vt:lpstr>
      <vt:lpstr>Tema di Office</vt:lpstr>
      <vt:lpstr>Umberto SABA: Trieste</vt:lpstr>
      <vt:lpstr>Giovanni Fattori: La strada che sale, 1870-75 – Collezione Jucker, Milano olio su tavola  cm 19 x 33</vt:lpstr>
      <vt:lpstr>Renato GUTTUSO: La spiaggia 1955-56 – Galleria nazionale, Parma olio su tela  cm 301 x 452</vt:lpstr>
      <vt:lpstr>Umberto SABA: Città vecchia; Milano</vt:lpstr>
      <vt:lpstr>Trieste: La città vecchia - Immagini fotografiche</vt:lpstr>
      <vt:lpstr>Genova: Via del campo - Immagini fotografiche</vt:lpstr>
      <vt:lpstr>Piazza del duomo a Milano – Notturno.  Immagine fotografica</vt:lpstr>
      <vt:lpstr>Presentazione standard di PowerPoint</vt:lpstr>
      <vt:lpstr>Carlo Carrà: Piazza del Duomo,1909 – collezione privata olio su tela  cm 45 x 60 </vt:lpstr>
      <vt:lpstr>Umberto BOCCIONI: La città che sale, 1910  - MoMA, New York Olio su tela cm 200 x 290,5</vt:lpstr>
      <vt:lpstr>Umberto BOCCIONI: La strada entra nella casa, 1911  Sprengel Museum, Hannover – olio su tela cm 100 x 100</vt:lpstr>
      <vt:lpstr>Giuseppe UNGARETTI </vt:lpstr>
      <vt:lpstr>Milano: Galleria Vittorio Emanuele II – Immagine fotografica</vt:lpstr>
      <vt:lpstr>Umberto BOCCIONI: Rissa in galleria 1910 - Pinacoteca di Brera, Milano olio su tela cm 76 x 64</vt:lpstr>
      <vt:lpstr>Milano: Notturno con tram. Immagine fotografica</vt:lpstr>
      <vt:lpstr>Il primo tram elettrico a Milano: 1893</vt:lpstr>
      <vt:lpstr>Daria MENICANTI: Genova P.P.</vt:lpstr>
      <vt:lpstr>Genova Porta Principe. Veduta dall’alto di Piazza Acquaverde</vt:lpstr>
      <vt:lpstr>Giorgio CAPRONI</vt:lpstr>
      <vt:lpstr>Mino LO SAVIO : Amici all’osteria, 2011 olio su tela cm 70 x 70</vt:lpstr>
      <vt:lpstr>Giorgio CAPRONI : Uscita mattutina</vt:lpstr>
      <vt:lpstr>Nebbia a Venezia: immagini fotografiche</vt:lpstr>
      <vt:lpstr>Nebbia a Venezia: immagini fotografiche </vt:lpstr>
      <vt:lpstr>Diego VALERI: Riva di pena, canale d’oblio</vt:lpstr>
      <vt:lpstr>Claude Monet: Le palais Contarini, 1908 olio su tela  cm 73 x 92</vt:lpstr>
      <vt:lpstr>Claude MONET: Palazzo Da Mula a Venezia 1908 – National Gallery Washington olio su tela cm 62 x 81</vt:lpstr>
      <vt:lpstr>Umberto Boccioni: Veduta di Venezia con il Canal Grande, 1907 olio su tela  cm 69 x 68,5 – collezione privata</vt:lpstr>
      <vt:lpstr>Joseph Mallord William TURNER: Venice, the mouth of the Grand Canal 1840 acquerello cm 222 x 318 – New Haven (Connecticut, USA)</vt:lpstr>
      <vt:lpstr>Tramonto a Venezia. Immagine fotografica</vt:lpstr>
      <vt:lpstr>Raymond CARVER: Venezia</vt:lpstr>
      <vt:lpstr>Eugene Lushpin : Sera a Venezia olio su tela</vt:lpstr>
      <vt:lpstr>Nathan ZACH: Un romantico a Roma</vt:lpstr>
      <vt:lpstr>OSTERIE a Trastevere – Immagini fotografiche</vt:lpstr>
      <vt:lpstr>Nathan ZACH: Marco Aurelio </vt:lpstr>
      <vt:lpstr>Statua equestre di Marco Aurelio. Immagini fotografiche</vt:lpstr>
      <vt:lpstr>Palazzo del Campidoglio. Immagine fotografica</vt:lpstr>
      <vt:lpstr>Filippo Anivitti: Piazza di Spagna a Roma, 1930 olio su tela  cm 50 x 60</vt:lpstr>
      <vt:lpstr>Paolo BENEDETTI: Piazza di Spagna – Roma  2007 Acrilico  cm 70 x 70</vt:lpstr>
      <vt:lpstr>Cesare PAVESE: Passerò per Piazza di Spagna</vt:lpstr>
      <vt:lpstr>Cesare Pavese e Constance (Connie) Dowling</vt:lpstr>
      <vt:lpstr>Piazza di Spagna: immagine fotografica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Alessandro Benedetti : Fuga di tetti nella città vecchia di Trieste Acrilico su tavola cm 60 x 40</dc:title>
  <dc:creator>Pc</dc:creator>
  <cp:lastModifiedBy>Ines Son</cp:lastModifiedBy>
  <cp:revision>129</cp:revision>
  <dcterms:created xsi:type="dcterms:W3CDTF">2022-12-19T09:24:45Z</dcterms:created>
  <dcterms:modified xsi:type="dcterms:W3CDTF">2023-10-30T09:59:38Z</dcterms:modified>
</cp:coreProperties>
</file>