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6" r:id="rId3"/>
    <p:sldId id="286" r:id="rId4"/>
    <p:sldId id="265" r:id="rId5"/>
    <p:sldId id="266" r:id="rId6"/>
    <p:sldId id="262" r:id="rId7"/>
    <p:sldId id="263" r:id="rId8"/>
    <p:sldId id="259" r:id="rId9"/>
    <p:sldId id="260" r:id="rId10"/>
    <p:sldId id="267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9D511-CF53-4521-9518-EB707E13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408929-769F-4010-BEC8-57AFE424B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0E715A-A6AD-4618-90D0-7ED03EB7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BF6C3B-48C7-44A4-9136-78DD95F0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16F8F0-7AA7-4AB8-AA0F-F69403F7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33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E2D84-0C18-4BA4-B6D0-1A15D240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6817C-D661-4B35-8870-393EC615C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C022D-D400-4776-B9D3-B7F9F67E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C3475-A914-485F-BF1C-9402E2EE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008968-755B-4537-BC57-02A9A205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78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0B6060-978D-4C7F-B0D0-AC2A4A73F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B66166-761F-457B-891D-396773BB9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1B8490-9C7C-48F6-BB10-3B69326A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70BBC-AF41-4500-891C-8F72F72C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6FE878-A35E-40C7-AB40-EC1242CB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03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20728-9773-4953-AD27-0E04DB97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6DE27-674C-4B9D-9ADB-601AA34D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7FC04-F208-49B1-8485-BD1F0996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8FE936-38FD-451C-A635-1C80BF5E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EFF54-4CFD-4AE7-BB61-69ABC9C1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7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B453-EE5A-4277-9042-4AABDA36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D182C5-1DC8-4814-A13E-60E50B9A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47CC2D-7A60-4698-AE6F-7E051462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699348-528D-4233-9136-EF9FCCE6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17076-7AC5-41BE-B06B-5C0EC1B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157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F9D64-58DC-44EF-ACD0-67430EDF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A3794-AA0A-400D-BBDD-E81C1515D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A8DA03-F734-4DAF-A90B-CBE81531C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33D95A-DCFD-4232-8BFD-CC57B8D3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69642B-6547-4F68-99C3-92CC157F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B82F92-8E11-47D6-AD0E-EB7FCDDB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906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26F3E-8087-4C81-8A68-1AB40A00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E5F505-FD4F-4249-986A-192162C0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595098-72C3-416C-9F27-CB5321B5B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7C88F-E0D8-4EC5-B5F9-D0770A5D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EFB20A-308A-4530-A572-AC0DCB715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F96EC1-7B0E-4CBB-973C-EA01959E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C56EF3-E9CA-4D54-BCC3-20AAD049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A0A87F-CE0D-4608-B270-1AB3C036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54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6196D-A76D-47B6-A857-E2A3B8A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987BDF-2201-4B9E-95A2-48B688CB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636B6C-2786-4C99-BFD5-1596A450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652528-37BB-4022-9D29-88155C58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8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582B3-1266-4FCE-AC3A-A322DEBB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CC81AF-B524-4BA1-BFB8-FC0717CE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7F47D1-BBCA-4E19-B030-1289676B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0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54A8F-6C1E-46F6-8803-3C81896E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537BB-8E4A-4482-917E-FACD815A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124DD7-94C6-4C97-8FB3-93D32D24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B56177-EFA0-43C0-8CED-B6127A2D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C04680-2246-4124-8D9B-AD497A6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F3EC8C-9496-4706-80EA-1B166C19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07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4DEED-AE0E-4FDB-8994-7537292E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02A7AE-68D1-481D-BA59-99738D192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D99BC2-6C64-4C62-BE06-D70BFC11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20DBEB-1B5D-4B6F-B962-75DB44A7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4E84C7-9E61-4F68-9B38-F970947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B394AA-C3A5-4CBC-B11D-E29D8233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94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364EF9-B645-422D-A029-E12A20F4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83C3D7-4CC8-4118-AEF5-5722F57EF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1B343-5F8B-4812-8998-F7215B7C3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0CF0-2969-43F0-8830-64F55B32A512}" type="datetimeFigureOut">
              <a:rPr lang="it-IT" smtClean="0"/>
              <a:t>03/10/2023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687CA5-915C-4043-8E7E-559818E73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697A3A-918C-4802-A657-41E4446FA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5F89-E2A1-469D-BE1E-52EDA2D0D5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87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3801E-B247-4E4E-AB26-89D7529F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28" y="365125"/>
            <a:ext cx="10400071" cy="85407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Le fonti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Konstandìnos KAVAFIS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2705C-F2BF-4972-B0C0-5FC5B7CD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54" y="1022556"/>
            <a:ext cx="10331245" cy="58354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u="sng" dirty="0"/>
              <a:t>Socrate</a:t>
            </a:r>
            <a:r>
              <a:rPr lang="it-IT" sz="2400" b="1" dirty="0"/>
              <a:t> (470 - 399 a.C.) : «</a:t>
            </a:r>
            <a:r>
              <a:rPr lang="it-IT" sz="2400" b="1" i="1" dirty="0"/>
              <a:t>Perché ti meravigli che i viaggi non ti giovino per nulla, visto che porti in giro te stesso? Ti incalza lo stesso motivo che ti ha spinto lontano».</a:t>
            </a:r>
          </a:p>
          <a:p>
            <a:pPr marL="0" indent="0">
              <a:buNone/>
            </a:pPr>
            <a:r>
              <a:rPr lang="it-IT" sz="2400" b="1" u="sng" dirty="0"/>
              <a:t>Quinto Orazio Flacco</a:t>
            </a:r>
            <a:r>
              <a:rPr lang="it-IT" sz="2400" b="1" dirty="0"/>
              <a:t> (65 – 8 a.C.) : «</a:t>
            </a:r>
            <a:r>
              <a:rPr lang="la-Latn" sz="2400" b="1" i="1" dirty="0"/>
              <a:t>Coelum non animum mutant qui trans mare currunt</a:t>
            </a:r>
            <a:r>
              <a:rPr lang="it-IT" sz="2400" b="1" dirty="0"/>
              <a:t>» (</a:t>
            </a:r>
            <a:r>
              <a:rPr lang="la-Latn" sz="2400" b="1" dirty="0"/>
              <a:t>Epistulae </a:t>
            </a:r>
            <a:r>
              <a:rPr lang="it-IT" sz="2400" b="1" dirty="0"/>
              <a:t>I, 11).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 algn="just">
              <a:buNone/>
            </a:pPr>
            <a:r>
              <a:rPr lang="it-IT" sz="2400" b="1" u="sng" dirty="0"/>
              <a:t>Lucio Anneo Seneca</a:t>
            </a:r>
            <a:r>
              <a:rPr lang="it-IT" sz="2400" b="1" dirty="0"/>
              <a:t> (4 – 65 d.C.): «</a:t>
            </a:r>
            <a:r>
              <a:rPr lang="la-Latn" sz="2400" b="1" i="1" dirty="0"/>
              <a:t>Animum debes mutare, non coelum</a:t>
            </a:r>
            <a:r>
              <a:rPr lang="it-IT" sz="2400" b="1" i="1" dirty="0"/>
              <a:t>. Licet </a:t>
            </a:r>
            <a:r>
              <a:rPr lang="la-Latn" sz="2400" b="1" i="1" dirty="0"/>
              <a:t>vastum traieceris mare</a:t>
            </a:r>
            <a:r>
              <a:rPr lang="it-IT" sz="2400" b="1" i="1" dirty="0"/>
              <a:t>,</a:t>
            </a:r>
            <a:r>
              <a:rPr lang="la-Latn" sz="2400" b="1" i="1" dirty="0"/>
              <a:t> sequentur te quocumque perveneris vitia</a:t>
            </a:r>
            <a:r>
              <a:rPr lang="it-IT" sz="2400" b="1" i="1" dirty="0"/>
              <a:t> (</a:t>
            </a:r>
            <a:r>
              <a:rPr lang="la-Latn" sz="2400" b="1" i="1" dirty="0"/>
              <a:t>Epistula</a:t>
            </a:r>
            <a:r>
              <a:rPr lang="it-IT" sz="2400" b="1" i="1" dirty="0"/>
              <a:t> ad Licilium XXVIII).</a:t>
            </a:r>
          </a:p>
          <a:p>
            <a:pPr marL="0" indent="0" algn="ctr">
              <a:buNone/>
            </a:pPr>
            <a:r>
              <a:rPr lang="it-IT" sz="2400" b="1" i="1" dirty="0"/>
              <a:t>***</a:t>
            </a:r>
          </a:p>
          <a:p>
            <a:pPr marL="0" indent="0" algn="just">
              <a:buNone/>
            </a:pPr>
            <a:r>
              <a:rPr lang="it-IT" sz="2400" b="1" u="sng" dirty="0"/>
              <a:t>Epicuro </a:t>
            </a:r>
            <a:r>
              <a:rPr lang="it-IT" sz="2400" b="1" dirty="0"/>
              <a:t>(341 – 270 a.C.):</a:t>
            </a:r>
            <a:r>
              <a:rPr lang="it-IT" sz="2400" b="1" i="1" dirty="0"/>
              <a:t> «Vivi nascostamente </a:t>
            </a:r>
            <a:r>
              <a:rPr lang="it-IT" sz="2000" b="1" i="1" dirty="0"/>
              <a:t>(</a:t>
            </a:r>
            <a:r>
              <a:rPr lang="el-GR" sz="2000" b="1" dirty="0">
                <a:solidFill>
                  <a:srgbClr val="3D3E40"/>
                </a:solidFill>
                <a:effectLst/>
                <a:ea typeface="Calibri" panose="020F0502020204030204" pitchFamily="34" charset="0"/>
              </a:rPr>
              <a:t>λάθε βιώσας</a:t>
            </a:r>
            <a:r>
              <a:rPr lang="it-IT" sz="2000" b="1" dirty="0">
                <a:solidFill>
                  <a:srgbClr val="3D3E40"/>
                </a:solidFill>
                <a:effectLst/>
                <a:ea typeface="Calibri" panose="020F0502020204030204" pitchFamily="34" charset="0"/>
              </a:rPr>
              <a:t>)».</a:t>
            </a:r>
            <a:endParaRPr lang="la-Latn" sz="2000" b="1" dirty="0"/>
          </a:p>
          <a:p>
            <a:pPr marL="0" indent="0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3744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8AFDE-82C4-4B4F-B7EE-942634BC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La Spezia: </a:t>
            </a:r>
            <a:r>
              <a:rPr lang="it-IT" sz="2800" b="1" i="1" dirty="0">
                <a:latin typeface="+mn-lt"/>
              </a:rPr>
              <a:t>Piazza Saint-Bon </a:t>
            </a:r>
            <a:br>
              <a:rPr lang="it-IT" sz="28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immagine fotografica</a:t>
            </a:r>
            <a:endParaRPr lang="it-IT" sz="2800" b="1" i="1" dirty="0">
              <a:latin typeface="+mn-lt"/>
            </a:endParaRPr>
          </a:p>
        </p:txBody>
      </p:sp>
      <p:pic>
        <p:nvPicPr>
          <p:cNvPr id="1028" name="Picture 4" descr="Photos at Piazza Saint Bon - Plaza in La Spezia">
            <a:extLst>
              <a:ext uri="{FF2B5EF4-FFF2-40B4-BE49-F238E27FC236}">
                <a16:creationId xmlns:a16="http://schemas.microsoft.com/office/drawing/2014/main" id="{557EF60F-2964-421E-A92F-657C009C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00" y="1587500"/>
            <a:ext cx="5004000" cy="5004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2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8F8CE-8804-41D2-822F-FBCC859B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«Vagano nella notte vasti gli autobus» </a:t>
            </a:r>
            <a:r>
              <a:rPr lang="it-IT" sz="2400" b="1" dirty="0">
                <a:latin typeface="+mn-lt"/>
              </a:rPr>
              <a:t>Immagine fotografica</a:t>
            </a:r>
            <a:endParaRPr lang="it-IT" sz="2800" b="1" i="1" dirty="0">
              <a:latin typeface="+mn-lt"/>
            </a:endParaRPr>
          </a:p>
        </p:txBody>
      </p:sp>
      <p:pic>
        <p:nvPicPr>
          <p:cNvPr id="2050" name="Picture 2" descr="Il pericolo che &quot;viaggia&quot; di notte lungo le strade di Napoli - Napolitan.it">
            <a:extLst>
              <a:ext uri="{FF2B5EF4-FFF2-40B4-BE49-F238E27FC236}">
                <a16:creationId xmlns:a16="http://schemas.microsoft.com/office/drawing/2014/main" id="{BB6D2029-521A-4ADE-BCDB-60E5342E8E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46" y="1798332"/>
            <a:ext cx="9021551" cy="4860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0FDBF-6077-4A13-823C-0CF3BB18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Renato GUTTUSO: </a:t>
            </a:r>
            <a:r>
              <a:rPr lang="it-IT" sz="2400" b="1" i="1" dirty="0"/>
              <a:t>La strada, 1956 – Galleria Toninelli, Milano</a:t>
            </a:r>
            <a:br>
              <a:rPr lang="it-IT" sz="2400" b="1" i="1" dirty="0"/>
            </a:br>
            <a:r>
              <a:rPr lang="it-IT" sz="2400" b="1" i="1" dirty="0"/>
              <a:t>olio e collage di carta di giornale su tela – cm 152 x 190 </a:t>
            </a:r>
            <a:endParaRPr lang="it-IT" sz="2800" b="1" dirty="0"/>
          </a:p>
        </p:txBody>
      </p:sp>
      <p:pic>
        <p:nvPicPr>
          <p:cNvPr id="1026" name="Picture 2" descr="La Strada, 1956 - Renato Guttuso - WikiArt.org">
            <a:extLst>
              <a:ext uri="{FF2B5EF4-FFF2-40B4-BE49-F238E27FC236}">
                <a16:creationId xmlns:a16="http://schemas.microsoft.com/office/drawing/2014/main" id="{505B5797-A0C1-4FA4-9DCD-8A33A54CB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73" y="1453355"/>
            <a:ext cx="6608397" cy="5292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4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DD4F0-09FE-40B1-A14B-51944EE2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365126"/>
            <a:ext cx="10282084" cy="45095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Fernando BOTERO:</a:t>
            </a:r>
            <a:r>
              <a:rPr lang="it-IT" sz="2800" b="1" i="1" dirty="0">
                <a:latin typeface="+mn-lt"/>
              </a:rPr>
              <a:t> La strada, 2000 e 2013 – oli su tela</a:t>
            </a:r>
          </a:p>
        </p:txBody>
      </p:sp>
      <p:pic>
        <p:nvPicPr>
          <p:cNvPr id="1026" name="Picture 2" descr="Potrebbe essere un contenuto di pop art raffigurante 5 persone">
            <a:extLst>
              <a:ext uri="{FF2B5EF4-FFF2-40B4-BE49-F238E27FC236}">
                <a16:creationId xmlns:a16="http://schemas.microsoft.com/office/drawing/2014/main" id="{33FE02E0-EE58-45A4-8467-D81EB5138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0" y="831039"/>
            <a:ext cx="4576399" cy="6120000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ernando Botero: It Is All About Volume – Galerie Gmurzynska – theartwolf">
            <a:extLst>
              <a:ext uri="{FF2B5EF4-FFF2-40B4-BE49-F238E27FC236}">
                <a16:creationId xmlns:a16="http://schemas.microsoft.com/office/drawing/2014/main" id="{63C20438-73D3-40E5-9FE7-4EF6CDEB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8" y="975039"/>
            <a:ext cx="6070610" cy="5832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CD34C-7FC2-43F1-AEAC-81B3393C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Alessandria d’Egitto: </a:t>
            </a:r>
            <a:r>
              <a:rPr lang="it-IT" sz="2400" b="1" i="1" dirty="0">
                <a:latin typeface="+mn-lt"/>
              </a:rPr>
              <a:t>Vecchie strade</a:t>
            </a:r>
            <a:r>
              <a:rPr lang="it-IT" sz="2800" b="1" i="1" dirty="0">
                <a:latin typeface="+mn-lt"/>
              </a:rPr>
              <a:t>. </a:t>
            </a:r>
            <a:br>
              <a:rPr lang="it-IT" sz="28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Immagini fotografiche</a:t>
            </a:r>
            <a:endParaRPr lang="it-IT" sz="2400" dirty="0">
              <a:latin typeface="+mn-lt"/>
            </a:endParaRPr>
          </a:p>
        </p:txBody>
      </p:sp>
      <p:pic>
        <p:nvPicPr>
          <p:cNvPr id="3074" name="Picture 2" descr="Alessandria d'Egitto: Signora del tempo...">
            <a:extLst>
              <a:ext uri="{FF2B5EF4-FFF2-40B4-BE49-F238E27FC236}">
                <a16:creationId xmlns:a16="http://schemas.microsoft.com/office/drawing/2014/main" id="{D2CE96EB-9267-4684-8E63-89A297214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0" y="1301391"/>
            <a:ext cx="3481706" cy="5220000"/>
          </a:xfrm>
          <a:prstGeom prst="rect">
            <a:avLst/>
          </a:prstGeom>
          <a:noFill/>
          <a:effectLst>
            <a:glow rad="127000">
              <a:schemeClr val="tx1">
                <a:lumMod val="85000"/>
                <a:lumOff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essandria, la più cosmopolita città dell'Egitto - Ritagli di Viaggio">
            <a:extLst>
              <a:ext uri="{FF2B5EF4-FFF2-40B4-BE49-F238E27FC236}">
                <a16:creationId xmlns:a16="http://schemas.microsoft.com/office/drawing/2014/main" id="{9E89DD61-750A-4292-A60E-08C02C9F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71" y="1559298"/>
            <a:ext cx="7611881" cy="496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78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24659-60CE-424D-9B76-EE95E545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Cordova</a:t>
            </a:r>
            <a:r>
              <a:rPr lang="it-IT" sz="2800" b="1" dirty="0"/>
              <a:t>. </a:t>
            </a:r>
            <a:r>
              <a:rPr lang="it-IT" sz="2400" b="1" dirty="0"/>
              <a:t>Immagine fotografica</a:t>
            </a:r>
            <a:endParaRPr lang="it-IT" sz="2800" b="1" dirty="0"/>
          </a:p>
        </p:txBody>
      </p:sp>
      <p:pic>
        <p:nvPicPr>
          <p:cNvPr id="1026" name="Picture 2" descr="Moschea di Cordova, riflessioni sulla visita di un monumento meraviglioso -  dovevado.net">
            <a:extLst>
              <a:ext uri="{FF2B5EF4-FFF2-40B4-BE49-F238E27FC236}">
                <a16:creationId xmlns:a16="http://schemas.microsoft.com/office/drawing/2014/main" id="{1AD63311-232B-4223-BA7B-993451227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16" y="1408475"/>
            <a:ext cx="7712368" cy="5148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E0942-BC77-43CE-9617-359E10D6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618"/>
            <a:ext cx="10515600" cy="422365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+mn-lt"/>
              </a:rPr>
              <a:t>François Antoine BOSSUET</a:t>
            </a:r>
            <a:r>
              <a:rPr lang="it-IT" sz="2400" b="1" dirty="0"/>
              <a:t>: </a:t>
            </a:r>
            <a:r>
              <a:rPr lang="it-IT" sz="2400" b="1" i="1" dirty="0">
                <a:latin typeface="+mn-lt"/>
              </a:rPr>
              <a:t>Vista de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Córdoba</a:t>
            </a:r>
            <a:r>
              <a:rPr lang="it-IT" sz="2400" b="1" i="1" dirty="0"/>
              <a:t>, 1863</a:t>
            </a:r>
            <a:br>
              <a:rPr lang="it-IT" sz="2400" b="1" i="1" dirty="0"/>
            </a:br>
            <a:r>
              <a:rPr lang="it-IT" sz="2400" b="1" i="1" dirty="0"/>
              <a:t>Museum de Bellas Artes de Córdoba - olio su tela  cm 67 x 94,5</a:t>
            </a:r>
            <a:endParaRPr lang="it-IT" sz="2400" b="1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1BE8DE62-B840-4DB8-A4F1-C3371DA34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81" y="1524647"/>
            <a:ext cx="7499674" cy="5292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9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E3C8C-6FF7-44E1-B4B8-706FE50E166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François Antoine BOSSUET</a:t>
            </a:r>
            <a:r>
              <a:rPr lang="it-IT" sz="3200" b="1" dirty="0"/>
              <a:t>: </a:t>
            </a:r>
            <a:r>
              <a:rPr lang="it-IT" sz="2400" b="1" i="1" dirty="0">
                <a:latin typeface="+mn-lt"/>
              </a:rPr>
              <a:t>Strada verso l’Alhambra</a:t>
            </a:r>
            <a:r>
              <a:rPr lang="it-IT" sz="2400" b="1" i="1" dirty="0"/>
              <a:t>, 1879</a:t>
            </a:r>
            <a:br>
              <a:rPr lang="it-IT" sz="2400" b="1" i="1" dirty="0"/>
            </a:br>
            <a:r>
              <a:rPr lang="it-IT" sz="2400" b="1" i="1" dirty="0"/>
              <a:t>olio su tela  cm 39 x 70</a:t>
            </a:r>
            <a:br>
              <a:rPr lang="it-IT" sz="2800" b="1" i="1" dirty="0"/>
            </a:br>
            <a:endParaRPr lang="it-IT" sz="2800" dirty="0"/>
          </a:p>
        </p:txBody>
      </p:sp>
      <p:pic>
        <p:nvPicPr>
          <p:cNvPr id="1026" name="Picture 2" descr="Null FRANÇOIS-ANTOINE BOSSUET (Ypres, Belgio, 1798-Bruxelles, 1889).&#10;&quot;Road to th&amp;hellip;">
            <a:extLst>
              <a:ext uri="{FF2B5EF4-FFF2-40B4-BE49-F238E27FC236}">
                <a16:creationId xmlns:a16="http://schemas.microsoft.com/office/drawing/2014/main" id="{0314F7E0-7D9E-488A-815C-C6DB5C3EB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16" y="1458000"/>
            <a:ext cx="9957600" cy="54000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BCE36-5A0A-4DE3-AD49-0011FA23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Casa invecchiata</a:t>
            </a:r>
            <a:r>
              <a:rPr lang="it-IT" sz="2800" b="1" dirty="0">
                <a:latin typeface="+mn-lt"/>
              </a:rPr>
              <a:t>. </a:t>
            </a:r>
            <a:r>
              <a:rPr lang="it-IT" sz="2400" b="1" dirty="0">
                <a:latin typeface="+mn-lt"/>
              </a:rPr>
              <a:t>Immagine fotografica</a:t>
            </a:r>
          </a:p>
        </p:txBody>
      </p:sp>
      <p:pic>
        <p:nvPicPr>
          <p:cNvPr id="1028" name="Picture 4" descr="Immobili inagibili e inabitabili">
            <a:extLst>
              <a:ext uri="{FF2B5EF4-FFF2-40B4-BE49-F238E27FC236}">
                <a16:creationId xmlns:a16="http://schemas.microsoft.com/office/drawing/2014/main" id="{498AA8FA-C2A1-4867-BA07-3B676FA52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40" y="1458000"/>
            <a:ext cx="8114720" cy="5400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820D3-4F57-4142-9F81-7500A478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Via Stilicone a Milano</a:t>
            </a:r>
            <a:r>
              <a:rPr lang="it-IT" sz="2800" b="1" dirty="0">
                <a:latin typeface="+mn-lt"/>
              </a:rPr>
              <a:t>. Immagine fotografica</a:t>
            </a:r>
          </a:p>
        </p:txBody>
      </p:sp>
      <p:pic>
        <p:nvPicPr>
          <p:cNvPr id="2050" name="Picture 2" descr="Poesie di Giovanni Giudici - Poesie.reportonline.it">
            <a:extLst>
              <a:ext uri="{FF2B5EF4-FFF2-40B4-BE49-F238E27FC236}">
                <a16:creationId xmlns:a16="http://schemas.microsoft.com/office/drawing/2014/main" id="{25DDC183-0FA8-4D71-8015-D83EAAEF85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97" y="1287922"/>
            <a:ext cx="5585525" cy="5400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40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252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Le fonti di Konstandìnos KAVAFIS</vt:lpstr>
      <vt:lpstr>Renato GUTTUSO: La strada, 1956 – Galleria Toninelli, Milano olio e collage di carta di giornale su tela – cm 152 x 190 </vt:lpstr>
      <vt:lpstr>Fernando BOTERO: La strada, 2000 e 2013 – oli su tela</vt:lpstr>
      <vt:lpstr>Alessandria d’Egitto: Vecchie strade.  Immagini fotografiche</vt:lpstr>
      <vt:lpstr>Cordova. Immagine fotografica</vt:lpstr>
      <vt:lpstr>François Antoine BOSSUET: Vista de Córdoba, 1863 Museum de Bellas Artes de Córdoba - olio su tela  cm 67 x 94,5</vt:lpstr>
      <vt:lpstr>François Antoine BOSSUET: Strada verso l’Alhambra, 1879 olio su tela  cm 39 x 70 </vt:lpstr>
      <vt:lpstr>Casa invecchiata. Immagine fotografica</vt:lpstr>
      <vt:lpstr>Via Stilicone a Milano. Immagine fotografica</vt:lpstr>
      <vt:lpstr>La Spezia: Piazza Saint-Bon  immagine fotografica</vt:lpstr>
      <vt:lpstr>«Vagano nella notte vasti gli autobus» Immagine fotografica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torri di Cordova lontana e sola</dc:title>
  <dc:creator>Pc</dc:creator>
  <cp:lastModifiedBy>Ines Son</cp:lastModifiedBy>
  <cp:revision>109</cp:revision>
  <dcterms:created xsi:type="dcterms:W3CDTF">2022-12-12T16:27:31Z</dcterms:created>
  <dcterms:modified xsi:type="dcterms:W3CDTF">2023-10-03T05:15:14Z</dcterms:modified>
</cp:coreProperties>
</file>