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16"/>
  </p:notesMasterIdLst>
  <p:sldIdLst>
    <p:sldId id="272" r:id="rId2"/>
    <p:sldId id="266" r:id="rId3"/>
    <p:sldId id="561" r:id="rId4"/>
    <p:sldId id="269" r:id="rId5"/>
    <p:sldId id="377" r:id="rId6"/>
    <p:sldId id="271" r:id="rId7"/>
    <p:sldId id="376" r:id="rId8"/>
    <p:sldId id="274" r:id="rId9"/>
    <p:sldId id="378" r:id="rId10"/>
    <p:sldId id="275" r:id="rId11"/>
    <p:sldId id="379" r:id="rId12"/>
    <p:sldId id="279" r:id="rId13"/>
    <p:sldId id="380" r:id="rId14"/>
    <p:sldId id="280" r:id="rId15"/>
    <p:sldId id="564" r:id="rId16"/>
    <p:sldId id="523" r:id="rId17"/>
    <p:sldId id="563" r:id="rId18"/>
    <p:sldId id="286" r:id="rId19"/>
    <p:sldId id="278" r:id="rId20"/>
    <p:sldId id="382" r:id="rId21"/>
    <p:sldId id="361" r:id="rId22"/>
    <p:sldId id="277" r:id="rId23"/>
    <p:sldId id="375" r:id="rId24"/>
    <p:sldId id="328" r:id="rId25"/>
    <p:sldId id="534" r:id="rId26"/>
    <p:sldId id="562" r:id="rId27"/>
    <p:sldId id="535" r:id="rId28"/>
    <p:sldId id="294" r:id="rId29"/>
    <p:sldId id="290" r:id="rId30"/>
    <p:sldId id="536" r:id="rId31"/>
    <p:sldId id="566" r:id="rId32"/>
    <p:sldId id="362" r:id="rId33"/>
    <p:sldId id="567" r:id="rId34"/>
    <p:sldId id="363" r:id="rId35"/>
    <p:sldId id="461" r:id="rId36"/>
    <p:sldId id="467" r:id="rId37"/>
    <p:sldId id="490" r:id="rId38"/>
    <p:sldId id="512" r:id="rId39"/>
    <p:sldId id="515" r:id="rId40"/>
    <p:sldId id="513" r:id="rId41"/>
    <p:sldId id="514" r:id="rId42"/>
    <p:sldId id="291" r:id="rId43"/>
    <p:sldId id="364" r:id="rId44"/>
    <p:sldId id="365" r:id="rId45"/>
    <p:sldId id="326" r:id="rId46"/>
    <p:sldId id="537" r:id="rId47"/>
    <p:sldId id="397" r:id="rId48"/>
    <p:sldId id="405" r:id="rId49"/>
    <p:sldId id="398" r:id="rId50"/>
    <p:sldId id="402" r:id="rId51"/>
    <p:sldId id="392" r:id="rId52"/>
    <p:sldId id="499" r:id="rId53"/>
    <p:sldId id="500" r:id="rId54"/>
    <p:sldId id="503" r:id="rId55"/>
    <p:sldId id="502" r:id="rId56"/>
    <p:sldId id="391" r:id="rId57"/>
    <p:sldId id="292" r:id="rId58"/>
    <p:sldId id="393" r:id="rId59"/>
    <p:sldId id="394" r:id="rId60"/>
    <p:sldId id="539" r:id="rId61"/>
    <p:sldId id="540" r:id="rId62"/>
    <p:sldId id="384" r:id="rId63"/>
    <p:sldId id="389" r:id="rId64"/>
    <p:sldId id="385" r:id="rId65"/>
    <p:sldId id="395" r:id="rId66"/>
    <p:sldId id="324" r:id="rId67"/>
    <p:sldId id="323" r:id="rId68"/>
    <p:sldId id="301" r:id="rId69"/>
    <p:sldId id="368" r:id="rId70"/>
    <p:sldId id="302" r:id="rId71"/>
    <p:sldId id="407" r:id="rId72"/>
    <p:sldId id="542" r:id="rId73"/>
    <p:sldId id="263" r:id="rId74"/>
    <p:sldId id="522" r:id="rId75"/>
    <p:sldId id="408" r:id="rId76"/>
    <p:sldId id="410" r:id="rId77"/>
    <p:sldId id="411" r:id="rId78"/>
    <p:sldId id="544" r:id="rId79"/>
    <p:sldId id="409" r:id="rId80"/>
    <p:sldId id="518" r:id="rId81"/>
    <p:sldId id="327" r:id="rId82"/>
    <p:sldId id="308" r:id="rId83"/>
    <p:sldId id="322" r:id="rId84"/>
    <p:sldId id="414" r:id="rId85"/>
    <p:sldId id="415" r:id="rId86"/>
    <p:sldId id="546" r:id="rId87"/>
    <p:sldId id="316" r:id="rId88"/>
    <p:sldId id="317" r:id="rId89"/>
    <p:sldId id="310" r:id="rId90"/>
    <p:sldId id="417" r:id="rId91"/>
    <p:sldId id="418" r:id="rId92"/>
    <p:sldId id="524" r:id="rId93"/>
    <p:sldId id="547" r:id="rId94"/>
    <p:sldId id="312" r:id="rId95"/>
    <p:sldId id="333" r:id="rId96"/>
    <p:sldId id="526" r:id="rId97"/>
    <p:sldId id="533" r:id="rId98"/>
    <p:sldId id="313" r:id="rId99"/>
    <p:sldId id="314" r:id="rId100"/>
    <p:sldId id="340" r:id="rId101"/>
    <p:sldId id="341" r:id="rId102"/>
    <p:sldId id="342" r:id="rId103"/>
    <p:sldId id="343" r:id="rId104"/>
    <p:sldId id="344" r:id="rId105"/>
    <p:sldId id="347" r:id="rId106"/>
    <p:sldId id="430" r:id="rId107"/>
    <p:sldId id="431" r:id="rId108"/>
    <p:sldId id="527" r:id="rId109"/>
    <p:sldId id="436" r:id="rId110"/>
    <p:sldId id="528" r:id="rId111"/>
    <p:sldId id="530" r:id="rId112"/>
    <p:sldId id="529" r:id="rId113"/>
    <p:sldId id="565" r:id="rId114"/>
    <p:sldId id="532" r:id="rId1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8D246-F062-4651-93DB-29AC6B50D56A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6318C-85F8-41CA-9A77-28F638168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57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A6CCE3-C811-4288-9566-734481259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6C76EA3-BCF6-467E-B019-1A9FA457C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BEEEC0-BBAE-41D2-AF8F-525019038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6FA5-7458-4180-88B5-3C7FF71B0151}" type="datetime1">
              <a:rPr lang="it-IT" smtClean="0"/>
              <a:t>30/10/2023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A42022-3281-49CB-8E59-08269FC4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25E995-292C-4BE2-B6C6-DBFBC83D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1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ED5E2-536D-4FB2-8D99-6DD57F201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03CCC2-17A2-4553-B9F2-2745A6F92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DDB8D5-2E56-4D9D-A134-9FDCC097C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7F4-EA39-47F1-960C-08BDCA13D866}" type="datetime1">
              <a:rPr lang="it-IT" smtClean="0"/>
              <a:t>30/10/2023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C05C9F-E4B4-426C-BDB0-CCD658FF7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C18044-25D7-4FB5-BD10-896D9DA3B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4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9918EA5-8A6A-4FC9-A117-3F45A3F8C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870C32-66D8-4183-9FA6-17FA10C6C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58B380-0CA5-4F99-BE0E-160FDB85F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1AD6-4D4B-49DD-9C3F-C3755A3FC6DE}" type="datetime1">
              <a:rPr lang="it-IT" smtClean="0"/>
              <a:t>30/10/2023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DD8BED-649F-45E1-A619-16BDB66F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8890FD-8467-48A2-B9B0-2A538883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57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ADB53B-11FD-40CB-A6F4-A687AC449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F80A6F-7168-4148-9F30-60511E3FA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593ACE-5B12-4D7B-BB66-F121EE18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BE32-C288-457E-90B0-217EA08108BA}" type="datetime1">
              <a:rPr lang="it-IT" smtClean="0"/>
              <a:t>30/10/2023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3077A9-A9D6-4322-80F1-6E148A42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57EFE5-AA80-4A90-A3C7-B7FF56BA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00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2764EE-C89D-44E7-BC44-7F47BA9E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A5A32F-0DBB-450A-B003-1AEE94BD7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4E34E9-1C19-47AF-8C3D-DD88A0D50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24E1-CDF2-4459-AD34-25849627685E}" type="datetime1">
              <a:rPr lang="it-IT" smtClean="0"/>
              <a:t>30/10/2023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227785-3BBE-4F4C-9A81-038E1B89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94FFCC-7698-4FC8-A1B2-929906A9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964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5810F7-D7C9-4573-8977-7879C794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C3FA4C-637D-4AE9-A12E-95EA05F1C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622900-8CD4-491C-9412-86D99C753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EB30EA-F24E-4410-A189-ACC4252C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ED10-FA4D-4B20-86C7-2FDE679F05D4}" type="datetime1">
              <a:rPr lang="it-IT" smtClean="0"/>
              <a:t>30/10/2023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4DD808-7EA8-4640-8B18-391FCD31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049291-2EA9-425E-9E46-D1012F614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92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48CA4C-F1F2-46BB-8A52-51468C360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277387-CDFB-4575-9F0C-8EF4104D3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3D223A-696B-48CE-A3C9-875B848CC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E6FB10F-7B03-44AA-B7B4-670B670C4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275737C-AAB3-41EA-9198-6351DE038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1BEA1A-D876-423D-A6A4-FC2661BD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953F-DB4B-426E-9B3E-D366A633787F}" type="datetime1">
              <a:rPr lang="it-IT" smtClean="0"/>
              <a:t>30/10/2023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5482BED-BC34-4DD7-B48D-0073FAFC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8218906-F96E-4BCF-84AF-6320F8B5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50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68E287-5390-4D65-9D76-040D4E7B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34667A9-E890-45A1-AF2E-621ECB1E7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98DF-AA01-4A1C-8291-EB8BDB915C0B}" type="datetime1">
              <a:rPr lang="it-IT" smtClean="0"/>
              <a:t>30/10/2023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A39FFD6-41E8-4F3F-BDFB-9536B90B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3A9AD9-BCCA-4F86-8CA3-28607797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11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5DCAD44-76E8-4702-8B64-A2959AA6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D1B1-D4DA-4308-895C-48323F2E7FBE}" type="datetime1">
              <a:rPr lang="it-IT" smtClean="0"/>
              <a:t>30/10/2023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02CE244-3370-49F7-AA2B-F9A7B7E9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12A83F-5F03-4193-98D6-BFC6E6B0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79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02AD1-DB46-4A31-AFB6-A2A6125B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CD5CCA-E201-4334-973B-4F79E8D6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21A89FD-C62B-47A8-B2EB-5B27EB946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2E876F-2650-4235-8DEC-AEF2D979A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B1A2-E23E-445C-BCEC-B3B97F4C9E40}" type="datetime1">
              <a:rPr lang="it-IT" smtClean="0"/>
              <a:t>30/10/2023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3C0947-7B6F-46F9-9820-B3A00F3A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271780-0C9B-4AE7-B0C5-9FD0B66C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4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20219-F3BC-452F-B778-CA184DCF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58227C4-67C3-4A9B-9D23-4DAC20545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6E9A1D-7AD3-4D1A-97BE-E55CEAC8E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F72794-70A4-486B-A0A5-C5EB92E8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96BD-D3AF-4B29-97BB-2516ED1C97E1}" type="datetime1">
              <a:rPr lang="it-IT" smtClean="0"/>
              <a:t>30/10/2023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6F97BE0-E370-44EC-872B-DC7B673D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E27AD3-D433-414B-89E5-4E820377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33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A18A0C8-3267-4759-B299-5C085FFB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D47DEF-3C40-4564-A6DC-26FDD31A6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3FCFB6-9713-4535-BE39-C92A11289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3CCC-F352-440B-A304-BA5C44CD60E5}" type="datetime1">
              <a:rPr lang="it-IT" smtClean="0"/>
              <a:t>30/10/2023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41F993-313D-499A-9802-9FD71AFE2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2EEA93-E074-468F-9530-9264C9DD1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BC9E-D646-4039-AC43-7101CD54E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75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Cosmo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Guglielmo_di_Ockham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www.flickr.com/photos/fiore_barbato/8256332353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List_of_ancient_Greek_tribes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AEEE1A-1FDA-42AD-B87B-9DFAA7E4E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295" y="1166219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it-IT" sz="3600"/>
              <a:t>17 Ottobre 28 </a:t>
            </a:r>
            <a:r>
              <a:rPr lang="it-IT" sz="3600" dirty="0"/>
              <a:t>Novembre</a:t>
            </a:r>
            <a:br>
              <a:rPr lang="it-IT" sz="3600" dirty="0"/>
            </a:br>
            <a:r>
              <a:rPr lang="it-IT" sz="3600" dirty="0"/>
              <a:t>Palosco T.U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611C0AE-6BCE-482C-A5B9-2FD80DD2C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869" y="3871856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/>
              <a:t>Il pensiero antico, sempre attuale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4D045F-39E4-43A2-B5F1-C7BC30D5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70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1FEE7E4-2D26-45F8-86F5-AD5610F4FB8F}"/>
              </a:ext>
            </a:extLst>
          </p:cNvPr>
          <p:cNvSpPr/>
          <p:nvPr/>
        </p:nvSpPr>
        <p:spPr>
          <a:xfrm>
            <a:off x="1162975" y="360377"/>
            <a:ext cx="9410329" cy="5387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Prima obiezione al valore della filosofia: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 si accosta alla filosofia allora si chiede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che mi serve sapere le teorie della filosofia se non so se una di questa è quella vera e qual è?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Risposta: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filosofia è ricerca senza fine. I filosofi non usano laboratori o strumenti bensì solo il pensiero astratto, sebbene adiuvato dai risultati della scienza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0B0E9D5-88CF-43F1-A604-E927A35B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10</a:t>
            </a:fld>
            <a:endParaRPr lang="it-IT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D03946FE-3BB2-4D8F-93DB-C7D8426F8481}"/>
              </a:ext>
            </a:extLst>
          </p:cNvPr>
          <p:cNvSpPr/>
          <p:nvPr/>
        </p:nvSpPr>
        <p:spPr>
          <a:xfrm>
            <a:off x="5504835" y="1216241"/>
            <a:ext cx="484632" cy="594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773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B1CCE06-80E6-4CD9-ACCC-FAAD5ADB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100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13AE66A-5BA7-41A9-830B-49BE976A12C9}"/>
              </a:ext>
            </a:extLst>
          </p:cNvPr>
          <p:cNvSpPr/>
          <p:nvPr/>
        </p:nvSpPr>
        <p:spPr>
          <a:xfrm>
            <a:off x="159798" y="264152"/>
            <a:ext cx="11798423" cy="7611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quando è soggetto nella premessa maggiore e anche nella minore (</a:t>
            </a:r>
            <a:r>
              <a:rPr lang="it-IT" sz="2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Esempio figura 2 (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b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1) Tutti gli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uomini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sono animali (A)</a:t>
            </a:r>
            <a:b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2) Tutti gli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uomini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sono razionali (A)</a:t>
            </a:r>
            <a:b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it-IT" sz="2200" i="1" dirty="0">
                <a:latin typeface="Arial" panose="020B0604020202020204" pitchFamily="34" charset="0"/>
                <a:cs typeface="Arial" panose="020B0604020202020204" pitchFamily="34" charset="0"/>
              </a:rPr>
              <a:t>Alcuni animali sono razionali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(I)</a:t>
            </a:r>
          </a:p>
          <a:p>
            <a:b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Il termine medio è “uomini” e compare nella maggiore e nella minore come soggetto.</a:t>
            </a:r>
          </a:p>
          <a:p>
            <a:b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quando è predicato nella premessa maggiore e anche nella minore (</a:t>
            </a:r>
            <a:r>
              <a:rPr lang="it-IT" sz="2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</a:t>
            </a: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Esempio figura 3 (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b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1) Tutti gli</a:t>
            </a:r>
            <a:r>
              <a:rPr lang="it-IT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uomini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sono animali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(A)</a:t>
            </a:r>
            <a:b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2) Tutte le pietre non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sono animali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(E)</a:t>
            </a:r>
            <a:b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it-IT" sz="2200" i="1" dirty="0">
                <a:latin typeface="Arial" panose="020B0604020202020204" pitchFamily="34" charset="0"/>
                <a:cs typeface="Arial" panose="020B0604020202020204" pitchFamily="34" charset="0"/>
              </a:rPr>
              <a:t>Tutte le pietre non sono uomini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(E)</a:t>
            </a:r>
          </a:p>
          <a:p>
            <a:b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Il termine medio è “animali” e compare nella maggiore e nella minore come predicato.</a:t>
            </a:r>
          </a:p>
          <a:p>
            <a:br>
              <a:rPr lang="it-IT" dirty="0"/>
            </a:b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b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64963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48155BA-B618-4E12-8269-A2C90843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101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76A9134-388C-4DCC-9FD6-6FEDBD6C20E8}"/>
              </a:ext>
            </a:extLst>
          </p:cNvPr>
          <p:cNvSpPr/>
          <p:nvPr/>
        </p:nvSpPr>
        <p:spPr>
          <a:xfrm>
            <a:off x="168676" y="898407"/>
            <a:ext cx="11469949" cy="630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quando è predicato nella premessa maggiore e soggetto nella minore (</a:t>
            </a:r>
            <a:r>
              <a:rPr lang="it-IT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</a:t>
            </a:r>
            <a:r>
              <a:rPr lang="it-IT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Esempio figura 4 (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1 ) Tutti gli uomini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animali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2) Tutti gli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animali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sono esseri viventi (A)</a:t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Tutti gli uomini sono esseri viventi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(A)</a:t>
            </a:r>
          </a:p>
          <a:p>
            <a:pPr algn="ctr"/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Il termine medio è “animali” e compare nella maggiore come predicato e nella minore come soggetto. 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Come si vede questa quarta figura è speculare alla prima. 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E’ bastato invertire le prime due frasi.</a:t>
            </a:r>
          </a:p>
          <a:p>
            <a:br>
              <a:rPr lang="it-IT" dirty="0"/>
            </a:b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904562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62839A2-A295-45A2-A82B-C1ABFB1F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102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C0C2502-CBF6-4A71-89E7-7450AFFC319B}"/>
              </a:ext>
            </a:extLst>
          </p:cNvPr>
          <p:cNvSpPr/>
          <p:nvPr/>
        </p:nvSpPr>
        <p:spPr>
          <a:xfrm>
            <a:off x="506027" y="214218"/>
            <a:ext cx="11434438" cy="5698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Esempi errati :</a:t>
            </a: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"Tutti gli elefanti sono </a:t>
            </a:r>
            <a:r>
              <a:rPr lang="it-IT" sz="2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mammiferi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", </a:t>
            </a: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"Tutti i topi sono </a:t>
            </a:r>
            <a:r>
              <a:rPr lang="it-IT" sz="2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mammiferi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",  	tutti i mammiferi sono animali</a:t>
            </a: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"Tutti i topi sono elefanti"		tutti gli elefanti sono animali</a:t>
            </a: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classe degli elefanti e la classe dei topi sono sottoclassi disgiunte della classe dei mammiferi e quindi il termine medio, ovvero 'mammifero', non svolge la sua funzione di correlazione fra il termine maggiore, ovvero 'elefante', e il termine minore, ovvero 'topo'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"Ogni pesce </a:t>
            </a:r>
            <a:r>
              <a:rPr lang="it-IT" sz="2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nuota</a:t>
            </a: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", </a:t>
            </a: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"Qualche costellazione è </a:t>
            </a:r>
            <a:r>
              <a:rPr lang="it-IT" sz="2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pesce</a:t>
            </a: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", 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allora</a:t>
            </a: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"Qualche costellazione nuota" – </a:t>
            </a: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termine 'pesce' è stato usato in due sensi diversi e quindi non abbiamo tre termini distinti, ma quattro. </a:t>
            </a:r>
            <a:endParaRPr lang="it-IT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5604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FF992ED-5A7B-4DA7-8584-65230B63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103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094B7D4-F1C8-4E81-AE42-94D565E1C2DA}"/>
              </a:ext>
            </a:extLst>
          </p:cNvPr>
          <p:cNvSpPr/>
          <p:nvPr/>
        </p:nvSpPr>
        <p:spPr>
          <a:xfrm>
            <a:off x="834501" y="136525"/>
            <a:ext cx="10662082" cy="591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"Tutti i nichilisti sono pericolosi", 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"Tutti i nichilisti sono critici", 		tutti i pericolosi sono critici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"Tutti i critici sono pericolosi" 		tutti i nichilisti sono critici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nella premessa minore il termine 'critico' non è presente mentre nella conclusione lo è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"Tutti gli ateniesi sono greci", 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"Alcuni ateniesi sono filosofi", 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"Alcuni filosofi sono ateniesi" 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conclusione corretta sarebbe: "Alcuni filosofi sono greci".</a:t>
            </a:r>
            <a:endParaRPr lang="it-IT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8942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D60BEFC-68D6-4770-BD6A-09926CF4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104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0689675-4B21-4DC1-A885-E0422F680FD0}"/>
              </a:ext>
            </a:extLst>
          </p:cNvPr>
          <p:cNvSpPr/>
          <p:nvPr/>
        </p:nvSpPr>
        <p:spPr>
          <a:xfrm>
            <a:off x="443883" y="212757"/>
            <a:ext cx="11603115" cy="596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"Nessun pesce è un mammifero",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"Nessun rettile è un pesce", 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"Nessun rettile è un mammifero".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due premesse negative non segue alcuna conclusione. Il fatto che due cose siano diverse da una terza non comporta necessariamente che abbiano a che fare fra di loro</a:t>
            </a:r>
          </a:p>
          <a:p>
            <a:pPr>
              <a:lnSpc>
                <a:spcPts val="21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it-IT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"Tutti i cani abbaiano", </a:t>
            </a:r>
          </a:p>
          <a:p>
            <a:pPr>
              <a:lnSpc>
                <a:spcPts val="2100"/>
              </a:lnSpc>
            </a:pPr>
            <a:endParaRPr lang="it-IT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it-IT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"Qualche cane è un animale domestico", </a:t>
            </a:r>
          </a:p>
          <a:p>
            <a:pPr>
              <a:lnSpc>
                <a:spcPts val="2100"/>
              </a:lnSpc>
            </a:pPr>
            <a:endParaRPr lang="it-IT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it-IT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"Tutti gli animali domestici abbaiano". </a:t>
            </a:r>
          </a:p>
          <a:p>
            <a:pPr>
              <a:lnSpc>
                <a:spcPts val="2100"/>
              </a:lnSpc>
            </a:pPr>
            <a:endParaRPr lang="it-IT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una premessa è negativa, la conclusione deve essere negativa; se una premessa è particolare la conclusione deve essere particolare. Cade nella fallacia del peggiorativo chi non soddisfa questa regola</a:t>
            </a:r>
          </a:p>
        </p:txBody>
      </p:sp>
    </p:spTree>
    <p:extLst>
      <p:ext uri="{BB962C8B-B14F-4D97-AF65-F5344CB8AC3E}">
        <p14:creationId xmlns:p14="http://schemas.microsoft.com/office/powerpoint/2010/main" val="6441380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6CCAE71-12B1-4A8B-8EE2-399DDF41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105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75BBAC3-191C-44E6-ABCE-9D2EE65F704C}"/>
              </a:ext>
            </a:extLst>
          </p:cNvPr>
          <p:cNvSpPr/>
          <p:nvPr/>
        </p:nvSpPr>
        <p:spPr>
          <a:xfrm>
            <a:off x="1917576" y="519012"/>
            <a:ext cx="7377344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339340" algn="l"/>
              </a:tabLs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Procedura contraddittoria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339340" algn="l"/>
              </a:tabLs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339340" algn="l"/>
              </a:tabLs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Tutti le persone di sesso femminile sono sensibili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339340" algn="l"/>
              </a:tabLs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Tutte le persone sensibili sono di sesso maschile 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339340" algn="l"/>
              </a:tabLs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Tutte le persone di sesso maschile sono di sesso femminile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1275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2175FA3-B4E3-4229-B6F9-B37F03E1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106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BAFFBFA-9461-4F19-965A-918630AA7C61}"/>
              </a:ext>
            </a:extLst>
          </p:cNvPr>
          <p:cNvSpPr/>
          <p:nvPr/>
        </p:nvSpPr>
        <p:spPr>
          <a:xfrm>
            <a:off x="147256" y="2468480"/>
            <a:ext cx="11897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EPICUREISMO, STOICISMO, CINISMO, SCETTICISMO</a:t>
            </a:r>
          </a:p>
        </p:txBody>
      </p:sp>
    </p:spTree>
    <p:extLst>
      <p:ext uri="{BB962C8B-B14F-4D97-AF65-F5344CB8AC3E}">
        <p14:creationId xmlns:p14="http://schemas.microsoft.com/office/powerpoint/2010/main" val="340091365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A7A86A8-FA0D-40B2-A625-C199A610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107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78FFB4A-BEE0-4B86-8C29-3193A69E7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5" y="1524000"/>
            <a:ext cx="30670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8322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138476B-0F25-45CE-9ADF-C8C85869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108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D9E2B7-24C7-444C-84A7-EE87160916BB}"/>
              </a:ext>
            </a:extLst>
          </p:cNvPr>
          <p:cNvSpPr txBox="1"/>
          <p:nvPr/>
        </p:nvSpPr>
        <p:spPr>
          <a:xfrm>
            <a:off x="221673" y="535709"/>
            <a:ext cx="118410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L’EPICUREISMO</a:t>
            </a:r>
          </a:p>
          <a:p>
            <a:pPr algn="ctr"/>
            <a:endParaRPr lang="it-IT" sz="3600" b="1" dirty="0"/>
          </a:p>
          <a:p>
            <a:pPr algn="ctr"/>
            <a:r>
              <a:rPr lang="it-IT" sz="2400" b="1" dirty="0"/>
              <a:t>La felicità si identifica con il piacere</a:t>
            </a:r>
          </a:p>
          <a:p>
            <a:pPr algn="ctr"/>
            <a:endParaRPr lang="it-IT" sz="2200" b="1" dirty="0"/>
          </a:p>
          <a:p>
            <a:r>
              <a:rPr lang="it-IT" sz="2200" b="1" dirty="0"/>
              <a:t>Piaceri buoni (stabili), non accompagnati		Piaceri cattivi (dinamici) accompagnati</a:t>
            </a:r>
          </a:p>
          <a:p>
            <a:r>
              <a:rPr lang="it-IT" sz="2200" b="1" dirty="0"/>
              <a:t>da sofferenza e fonte duratura di gioia.			da sofferenza e fonte di gioia momentanea</a:t>
            </a:r>
          </a:p>
          <a:p>
            <a:r>
              <a:rPr lang="it-IT" sz="2200" b="1" dirty="0"/>
              <a:t>                    </a:t>
            </a:r>
            <a:r>
              <a:rPr lang="it-IT" sz="2200" dirty="0"/>
              <a:t>Es. L’amicizia</a:t>
            </a:r>
            <a:r>
              <a:rPr lang="it-IT" sz="2200" b="1" dirty="0"/>
              <a:t>					              </a:t>
            </a:r>
            <a:r>
              <a:rPr lang="it-IT" sz="2200" dirty="0"/>
              <a:t>Es. L’amore sessuale</a:t>
            </a:r>
          </a:p>
          <a:p>
            <a:endParaRPr lang="it-IT" sz="2200" dirty="0"/>
          </a:p>
          <a:p>
            <a:endParaRPr lang="it-IT" sz="2200" dirty="0"/>
          </a:p>
          <a:p>
            <a:pPr algn="ctr"/>
            <a:r>
              <a:rPr lang="it-IT" sz="2400" b="1" dirty="0"/>
              <a:t>TETRAFARMACO</a:t>
            </a:r>
          </a:p>
          <a:p>
            <a:r>
              <a:rPr lang="it-IT" sz="2200" b="1" dirty="0"/>
              <a:t>       liberarsi dalla paura						 dimostrare che</a:t>
            </a:r>
          </a:p>
          <a:p>
            <a:endParaRPr lang="it-IT" sz="2200" b="1" dirty="0"/>
          </a:p>
          <a:p>
            <a:endParaRPr lang="it-IT" sz="2200" b="1" dirty="0"/>
          </a:p>
          <a:p>
            <a:r>
              <a:rPr lang="it-IT" sz="2200" b="1" dirty="0"/>
              <a:t>degli dei	della morte			il piacere è possibile	dolore e male sono transitori</a:t>
            </a:r>
            <a:endParaRPr lang="it-IT" sz="3600" b="1" dirty="0"/>
          </a:p>
        </p:txBody>
      </p:sp>
      <p:sp>
        <p:nvSpPr>
          <p:cNvPr id="33" name="Freccia angolare in su 32">
            <a:extLst>
              <a:ext uri="{FF2B5EF4-FFF2-40B4-BE49-F238E27FC236}">
                <a16:creationId xmlns:a16="http://schemas.microsoft.com/office/drawing/2014/main" id="{485469AC-F2E8-462C-98A6-BEC179B94F05}"/>
              </a:ext>
            </a:extLst>
          </p:cNvPr>
          <p:cNvSpPr/>
          <p:nvPr/>
        </p:nvSpPr>
        <p:spPr>
          <a:xfrm rot="5400000" flipV="1">
            <a:off x="4948328" y="2386271"/>
            <a:ext cx="638345" cy="29002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angolare in su 34">
            <a:extLst>
              <a:ext uri="{FF2B5EF4-FFF2-40B4-BE49-F238E27FC236}">
                <a16:creationId xmlns:a16="http://schemas.microsoft.com/office/drawing/2014/main" id="{B600331C-B756-4133-955E-22A04C4E2459}"/>
              </a:ext>
            </a:extLst>
          </p:cNvPr>
          <p:cNvSpPr/>
          <p:nvPr/>
        </p:nvSpPr>
        <p:spPr>
          <a:xfrm rot="5400000">
            <a:off x="5968023" y="2386273"/>
            <a:ext cx="638346" cy="290024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reccia in giù 35">
            <a:extLst>
              <a:ext uri="{FF2B5EF4-FFF2-40B4-BE49-F238E27FC236}">
                <a16:creationId xmlns:a16="http://schemas.microsoft.com/office/drawing/2014/main" id="{46B81A98-D2AE-465F-8A32-A499DC6D1B37}"/>
              </a:ext>
            </a:extLst>
          </p:cNvPr>
          <p:cNvSpPr/>
          <p:nvPr/>
        </p:nvSpPr>
        <p:spPr>
          <a:xfrm rot="2631132">
            <a:off x="861301" y="4890654"/>
            <a:ext cx="484632" cy="498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reccia in giù 36">
            <a:extLst>
              <a:ext uri="{FF2B5EF4-FFF2-40B4-BE49-F238E27FC236}">
                <a16:creationId xmlns:a16="http://schemas.microsoft.com/office/drawing/2014/main" id="{136F9D8D-5AB4-48A7-BFF6-3DC6EBDDEEDF}"/>
              </a:ext>
            </a:extLst>
          </p:cNvPr>
          <p:cNvSpPr/>
          <p:nvPr/>
        </p:nvSpPr>
        <p:spPr>
          <a:xfrm rot="19495442">
            <a:off x="2275498" y="4895027"/>
            <a:ext cx="484632" cy="498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reccia in giù 37">
            <a:extLst>
              <a:ext uri="{FF2B5EF4-FFF2-40B4-BE49-F238E27FC236}">
                <a16:creationId xmlns:a16="http://schemas.microsoft.com/office/drawing/2014/main" id="{43AF9AD8-367E-4B00-85E7-2AD16D172C52}"/>
              </a:ext>
            </a:extLst>
          </p:cNvPr>
          <p:cNvSpPr/>
          <p:nvPr/>
        </p:nvSpPr>
        <p:spPr>
          <a:xfrm rot="2631132">
            <a:off x="7218746" y="4904507"/>
            <a:ext cx="484632" cy="498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in giù 38">
            <a:extLst>
              <a:ext uri="{FF2B5EF4-FFF2-40B4-BE49-F238E27FC236}">
                <a16:creationId xmlns:a16="http://schemas.microsoft.com/office/drawing/2014/main" id="{FED63346-B660-403A-A816-6DE0E24266C2}"/>
              </a:ext>
            </a:extLst>
          </p:cNvPr>
          <p:cNvSpPr/>
          <p:nvPr/>
        </p:nvSpPr>
        <p:spPr>
          <a:xfrm rot="19495442">
            <a:off x="9167373" y="4886283"/>
            <a:ext cx="484632" cy="498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03820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348117-F8F5-47E1-BDED-E9A100ED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109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1EF3247-FB56-408D-BEB6-F17926208A35}"/>
              </a:ext>
            </a:extLst>
          </p:cNvPr>
          <p:cNvSpPr/>
          <p:nvPr/>
        </p:nvSpPr>
        <p:spPr>
          <a:xfrm>
            <a:off x="537233" y="451212"/>
            <a:ext cx="11266839" cy="348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logica di Aristotele 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TUTTI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gli uomini sono mortali; </a:t>
            </a:r>
          </a:p>
          <a:p>
            <a:pPr marL="1348740" indent="449580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ARISTOTELE 		TUTTI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gli Ateniesi sono uomini; </a:t>
            </a:r>
          </a:p>
          <a:p>
            <a:pPr marL="1348740" indent="449580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TUTTI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gli Ateniesi sono mortali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Vera </a:t>
            </a:r>
            <a: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fatto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cioè sulla base di una constatazione che non scopre niente di nuovo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CF5D83BB-46C3-4996-8917-6360D66378F0}"/>
              </a:ext>
            </a:extLst>
          </p:cNvPr>
          <p:cNvSpPr/>
          <p:nvPr/>
        </p:nvSpPr>
        <p:spPr>
          <a:xfrm>
            <a:off x="4137890" y="1953668"/>
            <a:ext cx="84974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900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5078CB0-97DE-4763-8412-9E346C3F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11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501CB78-1C88-4FDA-A8DA-E787E6EAF842}"/>
              </a:ext>
            </a:extLst>
          </p:cNvPr>
          <p:cNvSpPr/>
          <p:nvPr/>
        </p:nvSpPr>
        <p:spPr>
          <a:xfrm>
            <a:off x="1162975" y="441237"/>
            <a:ext cx="8851037" cy="497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quanto ci si sforzi di farlo non possiamo evitare di filosofare: per chiederci se è necessario filosofare, dobbiamo addentrarci in un’indagine filosofica su che cos’è la filosofia e su che cosa è bene fare, cioè dobbiamo filosofare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Aristotele nel </a:t>
            </a:r>
            <a:r>
              <a:rPr lang="it-IT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Protreptico</a:t>
            </a:r>
            <a:r>
              <a:rPr lang="it-IT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it-IT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si deve filosofare, si deve filosofare e se non si deve filosofare si deve filosofare: in ogni caso dunque si deve filosofare (Fr.2 Walzer)</a:t>
            </a:r>
          </a:p>
        </p:txBody>
      </p:sp>
    </p:spTree>
    <p:extLst>
      <p:ext uri="{BB962C8B-B14F-4D97-AF65-F5344CB8AC3E}">
        <p14:creationId xmlns:p14="http://schemas.microsoft.com/office/powerpoint/2010/main" val="268429636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D1048C3-B442-4A7A-8D5C-A8654532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110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DC3504-DA5A-4236-8137-56FE9AC3AA65}"/>
              </a:ext>
            </a:extLst>
          </p:cNvPr>
          <p:cNvSpPr txBox="1"/>
          <p:nvPr/>
        </p:nvSpPr>
        <p:spPr>
          <a:xfrm>
            <a:off x="0" y="0"/>
            <a:ext cx="1219200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La logica dello STOICISMO</a:t>
            </a:r>
          </a:p>
          <a:p>
            <a:pPr algn="ctr"/>
            <a:endParaRPr lang="it-IT" sz="3600" b="1" dirty="0"/>
          </a:p>
          <a:p>
            <a:r>
              <a:rPr lang="it-IT" sz="2200" b="1" dirty="0"/>
              <a:t>Se  è giorno, c’è luce; ma è giorno, dunque c’è luce	       </a:t>
            </a:r>
            <a:r>
              <a:rPr lang="it-IT" sz="2200" i="1" dirty="0"/>
              <a:t>Se A, allora B; ma A, dunque B</a:t>
            </a:r>
          </a:p>
          <a:p>
            <a:endParaRPr lang="it-IT" sz="2200" dirty="0"/>
          </a:p>
          <a:p>
            <a:r>
              <a:rPr lang="it-IT" sz="2200" b="1" dirty="0"/>
              <a:t>Se è giorno c’è luce; ma non c’è luce, quindi non è giorno     </a:t>
            </a:r>
            <a:r>
              <a:rPr lang="it-IT" sz="2200" i="1" dirty="0"/>
              <a:t>Se A, allora B; ma non B, dunque neppure A</a:t>
            </a:r>
          </a:p>
          <a:p>
            <a:endParaRPr lang="it-IT" sz="2200" b="1" dirty="0"/>
          </a:p>
          <a:p>
            <a:r>
              <a:rPr lang="it-IT" sz="2200" b="1" dirty="0"/>
              <a:t>Non può essere insieme giorno e notte;			</a:t>
            </a:r>
            <a:r>
              <a:rPr lang="it-IT" sz="2200" i="1" dirty="0"/>
              <a:t>        Non si danno A e B insieme;</a:t>
            </a:r>
          </a:p>
          <a:p>
            <a:r>
              <a:rPr lang="it-IT" sz="2200" b="1" dirty="0"/>
              <a:t>ma è giorno quindi non è notte				        </a:t>
            </a:r>
            <a:r>
              <a:rPr lang="it-IT" sz="2200" i="1" dirty="0"/>
              <a:t>ma A, dunque non B</a:t>
            </a:r>
          </a:p>
          <a:p>
            <a:endParaRPr lang="it-IT" sz="2200" b="1" dirty="0"/>
          </a:p>
          <a:p>
            <a:r>
              <a:rPr lang="it-IT" sz="2200" b="1" dirty="0"/>
              <a:t>O è giorno, o è notte; ma è giorno, dunque non è notte         </a:t>
            </a:r>
            <a:r>
              <a:rPr lang="it-IT" sz="2200" i="1" dirty="0"/>
              <a:t>O A o B; ma A; dunque non B</a:t>
            </a:r>
          </a:p>
          <a:p>
            <a:endParaRPr lang="it-IT" sz="2200" b="1" dirty="0"/>
          </a:p>
          <a:p>
            <a:r>
              <a:rPr lang="it-IT" sz="2200" b="1" dirty="0"/>
              <a:t>O è giorno, o è notte; ma non è notte, dunque è giorno         </a:t>
            </a:r>
            <a:r>
              <a:rPr lang="it-IT" sz="2200" i="1" dirty="0"/>
              <a:t>O A o B; ma non B; dunque A</a:t>
            </a:r>
          </a:p>
          <a:p>
            <a:endParaRPr lang="it-IT" sz="2200" i="1" dirty="0"/>
          </a:p>
          <a:p>
            <a:r>
              <a:rPr lang="it-IT" sz="2200" i="1" dirty="0"/>
              <a:t>Il sillogismo stoico permette di scoprire qualcosa di nuovo: Affermazione ipotetica o disgiuntiva</a:t>
            </a:r>
          </a:p>
          <a:p>
            <a:r>
              <a:rPr lang="it-IT" sz="2200" i="1" dirty="0"/>
              <a:t>							   Constatazione di fatto</a:t>
            </a:r>
          </a:p>
          <a:p>
            <a:r>
              <a:rPr lang="it-IT" sz="2200" i="1" dirty="0"/>
              <a:t>							   Conclusione dedotta</a:t>
            </a:r>
          </a:p>
          <a:p>
            <a:endParaRPr lang="it-IT" sz="2200" i="1" dirty="0"/>
          </a:p>
          <a:p>
            <a:r>
              <a:rPr lang="it-IT" sz="2200" b="1" i="1" dirty="0"/>
              <a:t>Se c’è fumo c’è fuoco; c’è fumo, quindi c’è fuoco		Qualcosa sta bruciando, anche senza che lo 								veda. Magari un bosco o una casa.</a:t>
            </a:r>
          </a:p>
          <a:p>
            <a:endParaRPr lang="it-IT" sz="2200" b="1" dirty="0"/>
          </a:p>
          <a:p>
            <a:endParaRPr lang="it-IT" sz="2200" b="1" dirty="0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F179FAC6-C5A5-4E52-9F81-C355E5582474}"/>
              </a:ext>
            </a:extLst>
          </p:cNvPr>
          <p:cNvSpPr/>
          <p:nvPr/>
        </p:nvSpPr>
        <p:spPr>
          <a:xfrm>
            <a:off x="5773051" y="6183157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72952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81A79C4-8C22-4D40-BBD9-C96CBB37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111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1CA6CE-BCCD-4AFA-92CE-C8107576CEF8}"/>
              </a:ext>
            </a:extLst>
          </p:cNvPr>
          <p:cNvSpPr txBox="1"/>
          <p:nvPr/>
        </p:nvSpPr>
        <p:spPr>
          <a:xfrm>
            <a:off x="92364" y="665018"/>
            <a:ext cx="120257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DIOGENE di SINOPE detto il cane (CINICO)  413-3232 </a:t>
            </a:r>
            <a:r>
              <a:rPr lang="it-IT" sz="3600" b="1" dirty="0" err="1"/>
              <a:t>a.C</a:t>
            </a:r>
            <a:endParaRPr lang="it-IT" sz="3600" b="1" dirty="0"/>
          </a:p>
          <a:p>
            <a:endParaRPr lang="it-IT" dirty="0"/>
          </a:p>
          <a:p>
            <a:r>
              <a:rPr lang="it-IT" sz="2400" dirty="0"/>
              <a:t>Annullamento si ogni desiderio	Indipendenza dai bisogni	Vita naturale</a:t>
            </a:r>
          </a:p>
          <a:p>
            <a:endParaRPr lang="it-IT" sz="2400" dirty="0"/>
          </a:p>
          <a:p>
            <a:r>
              <a:rPr lang="it-IT" sz="2400" dirty="0"/>
              <a:t>Autarchia				Scelta assoluta povertà	Rifiuto della vita ordinaria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2400" dirty="0"/>
              <a:t>«</a:t>
            </a:r>
            <a:r>
              <a:rPr lang="it-IT" sz="2400" b="1" i="1" dirty="0"/>
              <a:t>Così rispose a un tale che sosteneva che non esiste il movimento: si alzò e si pose a camminare</a:t>
            </a:r>
            <a:r>
              <a:rPr lang="it-IT" sz="2400" b="1" dirty="0"/>
              <a:t>»</a:t>
            </a:r>
          </a:p>
          <a:p>
            <a:endParaRPr lang="it-IT" sz="2400" dirty="0"/>
          </a:p>
          <a:p>
            <a:r>
              <a:rPr lang="it-IT" dirty="0"/>
              <a:t>Diogene Laerzio, Vite e dottrine dei filosofi illustri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095519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8A0431C-505F-4931-8202-E823E6C5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112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2239C2-A0DE-401A-854B-FB5B3A90D608}"/>
              </a:ext>
            </a:extLst>
          </p:cNvPr>
          <p:cNvSpPr txBox="1"/>
          <p:nvPr/>
        </p:nvSpPr>
        <p:spPr>
          <a:xfrm>
            <a:off x="166255" y="12680"/>
            <a:ext cx="1164705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PIRRONE  DI ELIDE  365-275 </a:t>
            </a:r>
            <a:r>
              <a:rPr lang="it-IT" sz="3600" b="1" dirty="0" err="1"/>
              <a:t>a.C</a:t>
            </a:r>
            <a:r>
              <a:rPr lang="it-IT" sz="3600" b="1" dirty="0"/>
              <a:t>	LO SCETTICISMO</a:t>
            </a:r>
          </a:p>
          <a:p>
            <a:endParaRPr lang="it-IT" dirty="0"/>
          </a:p>
          <a:p>
            <a:r>
              <a:rPr lang="it-IT" sz="2400" dirty="0"/>
              <a:t>«Noi diciamo che </a:t>
            </a:r>
            <a:r>
              <a:rPr lang="it-IT" sz="2400" b="1" dirty="0"/>
              <a:t>lo scettico non ha principi dogmatici </a:t>
            </a:r>
            <a:r>
              <a:rPr lang="it-IT" sz="2400" dirty="0"/>
              <a:t>non in quel senso della parola «dogma» per cui da alcuni questo si intende come l’aderire a un oggetto qualsiasi […]: noi diciamo che non ha principi dogmatici </a:t>
            </a:r>
            <a:r>
              <a:rPr lang="it-IT" sz="2400" b="1" dirty="0"/>
              <a:t>nel senso che si dà a dogma quando si dice che è l’assenso a un oggetto di quelli che indagano le scienze. Il pirroniano non dà il suo assenso ad alcuna cosa che non sia immediatamente evidente.</a:t>
            </a:r>
            <a:r>
              <a:rPr lang="it-IT" sz="2400" dirty="0"/>
              <a:t> E per non affermare principi dogmatici, egli deve preferire, intorno alle cose non evidenti, </a:t>
            </a:r>
            <a:r>
              <a:rPr lang="it-IT" sz="2400" b="1" dirty="0"/>
              <a:t>affermazioni scettiche, come «niente di preferenza» o «nulla definisco»</a:t>
            </a:r>
            <a:r>
              <a:rPr lang="it-IT" sz="2400" dirty="0"/>
              <a:t> o altre che diremo più oltre. Chi afferma principi dogmatici, infatti, dà presupposto come esistente ciò intorno a cui professa tali principi; mentre </a:t>
            </a:r>
            <a:r>
              <a:rPr lang="it-IT" sz="2400" b="1" dirty="0"/>
              <a:t>lo scettico pone tutte queste espressioni come non aventi realtà oggettiva in assoluto.»</a:t>
            </a:r>
          </a:p>
          <a:p>
            <a:r>
              <a:rPr lang="it-IT" dirty="0"/>
              <a:t>Sesto Empirico, Schizzi pirroniani, in «La filosofia dell’ellenismo» pag.97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912094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2A44FC6-C0EC-4093-8907-9F200004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113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315D34-0EE4-4053-A867-55253C46CFA0}"/>
              </a:ext>
            </a:extLst>
          </p:cNvPr>
          <p:cNvSpPr txBox="1"/>
          <p:nvPr/>
        </p:nvSpPr>
        <p:spPr>
          <a:xfrm>
            <a:off x="161636" y="0"/>
            <a:ext cx="12030364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PIRRONE: DIECI ARGOMENTI CONTRO LA VERITA’</a:t>
            </a:r>
          </a:p>
          <a:p>
            <a:endParaRPr lang="it-IT" dirty="0"/>
          </a:p>
          <a:p>
            <a:r>
              <a:rPr lang="it-IT" sz="2200" b="1" dirty="0"/>
              <a:t>Il primo tropo </a:t>
            </a:r>
            <a:r>
              <a:rPr lang="it-IT" sz="2200" dirty="0"/>
              <a:t>si riferisce alla differenza degli esseri viventi </a:t>
            </a:r>
            <a:r>
              <a:rPr lang="it-IT" sz="2200" b="1" dirty="0"/>
              <a:t>riguardo al piacere e al dolore, al danno e all’utilità. Da esso si deduce che essi non ricevono le medesime impressioni dai medesimi oggetti </a:t>
            </a:r>
            <a:r>
              <a:rPr lang="it-IT" sz="2200" dirty="0"/>
              <a:t>e che, perciò, tale conflitto genera necessariamente la </a:t>
            </a:r>
            <a:r>
              <a:rPr lang="it-IT" sz="2200" b="1" dirty="0"/>
              <a:t>epochè</a:t>
            </a:r>
            <a:r>
              <a:rPr lang="it-IT" sz="2200" dirty="0"/>
              <a:t>, la sospensione del giudizio.</a:t>
            </a:r>
          </a:p>
          <a:p>
            <a:endParaRPr lang="it-IT" sz="2200" dirty="0"/>
          </a:p>
          <a:p>
            <a:r>
              <a:rPr lang="it-IT" sz="2200" b="1" dirty="0"/>
              <a:t>Il secondo tropo </a:t>
            </a:r>
            <a:r>
              <a:rPr lang="it-IT" sz="2200" dirty="0"/>
              <a:t>si riferisce </a:t>
            </a:r>
            <a:r>
              <a:rPr lang="it-IT" sz="2200" b="1" dirty="0"/>
              <a:t>alle natura e alle idiosincrasie degli uomini</a:t>
            </a:r>
            <a:r>
              <a:rPr lang="it-IT" sz="2200" dirty="0"/>
              <a:t>. Per esempio  </a:t>
            </a:r>
            <a:r>
              <a:rPr lang="it-IT" sz="2200" dirty="0" err="1"/>
              <a:t>Demofonte</a:t>
            </a:r>
            <a:r>
              <a:rPr lang="it-IT" sz="2200" dirty="0"/>
              <a:t>, maggiordomo di Alessandro si riscaldava all’ombra, mentre al sole aveva freddo. Androne di Argo, come riferisce Aristotele, attraverso gli aridi deserti della Libia viaggiava senza bere.</a:t>
            </a:r>
          </a:p>
          <a:p>
            <a:endParaRPr lang="it-IT" sz="2200" dirty="0"/>
          </a:p>
          <a:p>
            <a:r>
              <a:rPr lang="it-IT" sz="2200" b="1" dirty="0"/>
              <a:t>Ogni popolo crede nei suoi dei e c’è chi crede alla provvidenza e chi non crede</a:t>
            </a:r>
            <a:r>
              <a:rPr lang="it-IT" sz="2200" dirty="0"/>
              <a:t>. Gli egizi imbalsamano i loro morti prima di seppellirli, i Romani li cremano, i Peoni li gettano nelle paludi. La conseguenza è la sospensione del giudizio sulla verità. (</a:t>
            </a:r>
            <a:r>
              <a:rPr lang="it-IT" sz="2200" b="1" dirty="0"/>
              <a:t>Quinto tropo</a:t>
            </a:r>
            <a:r>
              <a:rPr lang="it-IT" sz="2200" dirty="0"/>
              <a:t>)</a:t>
            </a:r>
          </a:p>
          <a:p>
            <a:endParaRPr lang="it-IT" sz="2200" dirty="0"/>
          </a:p>
          <a:p>
            <a:endParaRPr lang="it-IT" sz="2200" dirty="0"/>
          </a:p>
          <a:p>
            <a:r>
              <a:rPr lang="it-IT" sz="2200" b="1" dirty="0"/>
              <a:t>Ciò che si trova a destra, non è a destra per natura</a:t>
            </a:r>
            <a:r>
              <a:rPr lang="it-IT" sz="2200" dirty="0"/>
              <a:t>, ma è inteso come tale in base alla posizione che ha rispetto a un altro oggetto; mutata la posizione non si trova più a destra (</a:t>
            </a:r>
            <a:r>
              <a:rPr lang="it-IT" sz="2200" b="1" dirty="0"/>
              <a:t>Decimo tropo</a:t>
            </a:r>
            <a:r>
              <a:rPr lang="it-IT" sz="2200" dirty="0"/>
              <a:t>)</a:t>
            </a:r>
          </a:p>
          <a:p>
            <a:endParaRPr lang="it-IT" sz="2200" dirty="0"/>
          </a:p>
          <a:p>
            <a:r>
              <a:rPr lang="it-IT" dirty="0"/>
              <a:t>Diogene Laerzio, Vite dei filosofi</a:t>
            </a:r>
          </a:p>
          <a:p>
            <a:endParaRPr lang="it-IT" sz="2200" dirty="0"/>
          </a:p>
          <a:p>
            <a:endParaRPr lang="it-IT" sz="22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4026628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D6AE88C-4F6A-4194-85DD-304B97EB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114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D24ECD1-04CF-47FD-AD38-135BA9970453}"/>
              </a:ext>
            </a:extLst>
          </p:cNvPr>
          <p:cNvSpPr txBox="1"/>
          <p:nvPr/>
        </p:nvSpPr>
        <p:spPr>
          <a:xfrm>
            <a:off x="83127" y="637309"/>
            <a:ext cx="1203498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EPOCHE’ (sospensione del giudizio)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2400" b="1" dirty="0"/>
              <a:t>    SCETTICI		               CARTESIO(1596-1650)		HUSSERL(1859-1938)</a:t>
            </a:r>
          </a:p>
          <a:p>
            <a:r>
              <a:rPr lang="it-IT" sz="2400" dirty="0"/>
              <a:t>	</a:t>
            </a:r>
          </a:p>
          <a:p>
            <a:endParaRPr lang="it-IT" dirty="0"/>
          </a:p>
          <a:p>
            <a:r>
              <a:rPr lang="it-IT" sz="2400" dirty="0"/>
              <a:t> </a:t>
            </a:r>
          </a:p>
          <a:p>
            <a:endParaRPr lang="it-IT" sz="2400" dirty="0"/>
          </a:p>
          <a:p>
            <a:r>
              <a:rPr lang="it-IT" sz="2400" dirty="0"/>
              <a:t>AFASIA			                 DUBBIO METODICO	                  	LIBERAZIONE DAI PREGIUDIZI</a:t>
            </a:r>
          </a:p>
          <a:p>
            <a:endParaRPr lang="it-IT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CAD177B2-18E5-4644-9812-27F6A7A63061}"/>
              </a:ext>
            </a:extLst>
          </p:cNvPr>
          <p:cNvSpPr/>
          <p:nvPr/>
        </p:nvSpPr>
        <p:spPr>
          <a:xfrm rot="3520346">
            <a:off x="1282670" y="1266007"/>
            <a:ext cx="484632" cy="1565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CDD73A49-D297-4041-85EB-607D56ABDF8C}"/>
              </a:ext>
            </a:extLst>
          </p:cNvPr>
          <p:cNvSpPr/>
          <p:nvPr/>
        </p:nvSpPr>
        <p:spPr>
          <a:xfrm>
            <a:off x="5103091" y="1434899"/>
            <a:ext cx="484632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C01B470D-75FE-4A7C-93A8-BCFD1436F718}"/>
              </a:ext>
            </a:extLst>
          </p:cNvPr>
          <p:cNvSpPr/>
          <p:nvPr/>
        </p:nvSpPr>
        <p:spPr>
          <a:xfrm rot="18747748">
            <a:off x="9090662" y="1434422"/>
            <a:ext cx="484632" cy="1103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6DABD7A3-2E97-40B4-B9F9-EDEDE8CB61F7}"/>
              </a:ext>
            </a:extLst>
          </p:cNvPr>
          <p:cNvSpPr/>
          <p:nvPr/>
        </p:nvSpPr>
        <p:spPr>
          <a:xfrm>
            <a:off x="397164" y="3168073"/>
            <a:ext cx="484632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8FDBD4AB-8A81-4888-BDF8-C6D3D2FF4C3E}"/>
              </a:ext>
            </a:extLst>
          </p:cNvPr>
          <p:cNvSpPr/>
          <p:nvPr/>
        </p:nvSpPr>
        <p:spPr>
          <a:xfrm>
            <a:off x="5103091" y="3168073"/>
            <a:ext cx="484632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61EB9374-1F6F-4138-91AC-DF24D8380D24}"/>
              </a:ext>
            </a:extLst>
          </p:cNvPr>
          <p:cNvSpPr/>
          <p:nvPr/>
        </p:nvSpPr>
        <p:spPr>
          <a:xfrm>
            <a:off x="9661236" y="3141702"/>
            <a:ext cx="484632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06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1907233-421C-4F47-B4CA-0978A269F459}"/>
              </a:ext>
            </a:extLst>
          </p:cNvPr>
          <p:cNvSpPr/>
          <p:nvPr/>
        </p:nvSpPr>
        <p:spPr>
          <a:xfrm>
            <a:off x="967666" y="219872"/>
            <a:ext cx="9481351" cy="5421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Seconda obiezione al valore della filosofia: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filosofia è priva di interesse pratico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 </a:t>
            </a:r>
            <a:r>
              <a:rPr lang="it-IT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Teeteto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Platone viene ricordato l’aneddoto di Talete (VI sec </a:t>
            </a:r>
            <a:r>
              <a:rPr lang="it-IT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a.C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“il quale mentre stava mirando le stelle e aveva gli occhi in su, cadde in un pozzo; e allora una sua servetta di Tracia, spiritosa e graziosa, lo motteggiò dicendogli che le cose del cielo si dava gran pena di conoscerle, ma quelle che aveva davanti e tra i piedi non le vedeva affatto.”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F7752C9-C53B-4095-A286-3D01281A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12</a:t>
            </a:fld>
            <a:endParaRPr lang="it-IT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FBB377A0-D78D-46A7-AB84-A335CDBDBE7A}"/>
              </a:ext>
            </a:extLst>
          </p:cNvPr>
          <p:cNvSpPr/>
          <p:nvPr/>
        </p:nvSpPr>
        <p:spPr>
          <a:xfrm>
            <a:off x="5397623" y="941033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998387AD-4656-4699-988A-AB0E63D8AD3A}"/>
              </a:ext>
            </a:extLst>
          </p:cNvPr>
          <p:cNvSpPr/>
          <p:nvPr/>
        </p:nvSpPr>
        <p:spPr>
          <a:xfrm>
            <a:off x="5201026" y="941033"/>
            <a:ext cx="484632" cy="726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70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1B3786C-215B-42C3-8BFA-4FF53FE5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13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FC23CA8-64B1-4EF7-AA3D-D975B4E25946}"/>
              </a:ext>
            </a:extLst>
          </p:cNvPr>
          <p:cNvSpPr/>
          <p:nvPr/>
        </p:nvSpPr>
        <p:spPr>
          <a:xfrm>
            <a:off x="763479" y="355319"/>
            <a:ext cx="8833282" cy="659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 Romeo e Giulietta di Shakespeare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Frate Lorenzo </a:t>
            </a:r>
            <a:r>
              <a:rPr lang="it-IT" sz="2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conforta Romeo che non potrà più vedere Giulietta</a:t>
            </a:r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“Ti darò un’armatura che ti protegga da questa parola [l’esilio], ti darò il dolce latte della sventura, la filosofia, che ti consolerà sebbene tu sia esiliato”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Risponde Romeo, urlando all’inutilità della filosofia</a:t>
            </a:r>
            <a:r>
              <a:rPr lang="it-IT" sz="2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it-IT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“Ancora esiliato? Alla forca la filosofia! Se non può farmi una Giulietta, se non può cambiare di posto una città, annullare una sentenza, di un principe, la filosofia non giova a nulla, non può nulla: non me ne parlare” (Atto III, scena III).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66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0FA2431-8EBA-40F4-A7BB-38FDAA853122}"/>
              </a:ext>
            </a:extLst>
          </p:cNvPr>
          <p:cNvSpPr/>
          <p:nvPr/>
        </p:nvSpPr>
        <p:spPr>
          <a:xfrm>
            <a:off x="621436" y="149651"/>
            <a:ext cx="9987379" cy="620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filosofia si dedica a problemi astrusi, che non esistono, creati dai filosofi stessi.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verità la filosofia è teoresi e basterebbe impegnarsi a riempire di significati concreti i discorsi filosofici. Basti pensare alla riflessione filosofica sull’etica o sull’arte o sulla storia.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filosofia è l’arte di ragionare correttamente. Sta all’individuo applicare coerentemente le sue teorie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D04523C-3670-446F-AF48-D3196A0A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14</a:t>
            </a:fld>
            <a:endParaRPr lang="it-IT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834F7C87-215D-48FB-88F5-E8ADB1B2645B}"/>
              </a:ext>
            </a:extLst>
          </p:cNvPr>
          <p:cNvSpPr/>
          <p:nvPr/>
        </p:nvSpPr>
        <p:spPr>
          <a:xfrm>
            <a:off x="5372809" y="328474"/>
            <a:ext cx="484632" cy="754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su 5">
            <a:extLst>
              <a:ext uri="{FF2B5EF4-FFF2-40B4-BE49-F238E27FC236}">
                <a16:creationId xmlns:a16="http://schemas.microsoft.com/office/drawing/2014/main" id="{C9189C30-A330-4339-A673-EC815E4023EA}"/>
              </a:ext>
            </a:extLst>
          </p:cNvPr>
          <p:cNvSpPr/>
          <p:nvPr/>
        </p:nvSpPr>
        <p:spPr>
          <a:xfrm>
            <a:off x="5372809" y="2252101"/>
            <a:ext cx="484632" cy="97840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64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C41CDE-8D6E-4600-ABB7-D46E4FA8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15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900552-8F76-4A0B-B3D4-DE240299AF25}"/>
              </a:ext>
            </a:extLst>
          </p:cNvPr>
          <p:cNvSpPr txBox="1"/>
          <p:nvPr/>
        </p:nvSpPr>
        <p:spPr>
          <a:xfrm>
            <a:off x="1209964" y="249382"/>
            <a:ext cx="966123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LA FILOSOFIA</a:t>
            </a:r>
          </a:p>
          <a:p>
            <a:endParaRPr lang="it-IT" dirty="0"/>
          </a:p>
          <a:p>
            <a:r>
              <a:rPr lang="it-IT" sz="2400" b="1" dirty="0"/>
              <a:t>Serve a</a:t>
            </a:r>
          </a:p>
          <a:p>
            <a:endParaRPr lang="it-IT" sz="2400" b="1" dirty="0"/>
          </a:p>
          <a:p>
            <a:pPr algn="r"/>
            <a:r>
              <a:rPr lang="it-IT" sz="2400" b="1" dirty="0"/>
              <a:t>Rendere rigoroso l’uso del linguaggio</a:t>
            </a:r>
          </a:p>
          <a:p>
            <a:endParaRPr lang="it-IT" sz="2400" b="1" dirty="0"/>
          </a:p>
          <a:p>
            <a:r>
              <a:rPr lang="it-IT" sz="2400" b="1" dirty="0"/>
              <a:t>Vagliare criticamente i nostri comportamenti</a:t>
            </a:r>
          </a:p>
          <a:p>
            <a:endParaRPr lang="it-IT" sz="2400" b="1" dirty="0"/>
          </a:p>
          <a:p>
            <a:pPr algn="r"/>
            <a:r>
              <a:rPr lang="it-IT" sz="2400" b="1" dirty="0"/>
              <a:t>Valutare gli argomenti pro e contro</a:t>
            </a:r>
          </a:p>
          <a:p>
            <a:endParaRPr lang="it-IT" sz="2400" b="1" dirty="0"/>
          </a:p>
          <a:p>
            <a:endParaRPr lang="it-IT" sz="2400" b="1" dirty="0"/>
          </a:p>
          <a:p>
            <a:r>
              <a:rPr lang="it-IT" sz="2400" b="1" dirty="0"/>
              <a:t>Affrontare lucidamente le questioni più difficili del vivere</a:t>
            </a:r>
          </a:p>
          <a:p>
            <a:endParaRPr lang="it-IT" sz="2400" b="1" dirty="0"/>
          </a:p>
          <a:p>
            <a:endParaRPr lang="it-IT" sz="2400" b="1" dirty="0"/>
          </a:p>
          <a:p>
            <a:pPr algn="ctr"/>
            <a:r>
              <a:rPr lang="it-IT" sz="2400" b="1" dirty="0"/>
              <a:t>Ritrovare il senso fondamentale e umano di ogni ricerca scientifica, chiarirne il significato e orientarne le scelte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2B79030C-E780-40F3-A970-36BD9FADF74C}"/>
              </a:ext>
            </a:extLst>
          </p:cNvPr>
          <p:cNvSpPr/>
          <p:nvPr/>
        </p:nvSpPr>
        <p:spPr>
          <a:xfrm rot="16781032">
            <a:off x="3951504" y="36343"/>
            <a:ext cx="484632" cy="322521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521EE60A-D554-4F84-8902-B1967F4111F2}"/>
              </a:ext>
            </a:extLst>
          </p:cNvPr>
          <p:cNvSpPr/>
          <p:nvPr/>
        </p:nvSpPr>
        <p:spPr>
          <a:xfrm rot="2754542">
            <a:off x="6590071" y="2158449"/>
            <a:ext cx="484632" cy="541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A7444C42-59F7-48AC-8896-F163AD838F96}"/>
              </a:ext>
            </a:extLst>
          </p:cNvPr>
          <p:cNvSpPr/>
          <p:nvPr/>
        </p:nvSpPr>
        <p:spPr>
          <a:xfrm rot="18396484">
            <a:off x="6913388" y="2791886"/>
            <a:ext cx="484632" cy="5732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F5AFF64A-E1C1-4522-BD0A-A780B5153380}"/>
              </a:ext>
            </a:extLst>
          </p:cNvPr>
          <p:cNvSpPr/>
          <p:nvPr/>
        </p:nvSpPr>
        <p:spPr>
          <a:xfrm rot="2754542">
            <a:off x="7024199" y="3683465"/>
            <a:ext cx="484632" cy="739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B3A18A91-5B05-4EC8-8CCF-46D09EBF6D2F}"/>
              </a:ext>
            </a:extLst>
          </p:cNvPr>
          <p:cNvSpPr/>
          <p:nvPr/>
        </p:nvSpPr>
        <p:spPr>
          <a:xfrm>
            <a:off x="5711202" y="4931929"/>
            <a:ext cx="484632" cy="5732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495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D67C9C7-162A-4901-8661-7E95D06C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16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3091A0-FB7B-4B31-AA55-D79EA91D0530}"/>
              </a:ext>
            </a:extLst>
          </p:cNvPr>
          <p:cNvSpPr txBox="1"/>
          <p:nvPr/>
        </p:nvSpPr>
        <p:spPr>
          <a:xfrm>
            <a:off x="304799" y="295563"/>
            <a:ext cx="11887201" cy="917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LA RICERCA FILOSOFICA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2200" b="1" dirty="0"/>
              <a:t>ONTOLOGIA</a:t>
            </a:r>
            <a:r>
              <a:rPr lang="it-IT" sz="2200" dirty="0"/>
              <a:t>	</a:t>
            </a:r>
            <a:r>
              <a:rPr lang="it-IT" sz="2400" u="sng" dirty="0"/>
              <a:t> (Dal greco </a:t>
            </a:r>
            <a:r>
              <a:rPr lang="it-IT" sz="2400" i="1" u="sng" dirty="0" err="1"/>
              <a:t>ón</a:t>
            </a:r>
            <a:r>
              <a:rPr lang="it-IT" sz="2400" u="sng" dirty="0"/>
              <a:t> ‘ente, che è’, e </a:t>
            </a:r>
            <a:r>
              <a:rPr lang="it-IT" sz="2400" i="1" u="sng" dirty="0"/>
              <a:t>-logia</a:t>
            </a:r>
            <a:r>
              <a:rPr lang="it-IT" sz="2400" u="sng" dirty="0"/>
              <a:t> ‘studio’.)</a:t>
            </a:r>
            <a:r>
              <a:rPr lang="it-IT" sz="2400" i="1" dirty="0"/>
              <a:t> </a:t>
            </a:r>
            <a:endParaRPr lang="it-IT" sz="2400" dirty="0"/>
          </a:p>
          <a:p>
            <a:endParaRPr lang="it-IT" sz="2000" i="1" dirty="0"/>
          </a:p>
          <a:p>
            <a:r>
              <a:rPr lang="it-IT" sz="2400" i="1" dirty="0"/>
              <a:t>Che cos’è l’essere? 	 Perché esiste l’essere invece del nulla? 	</a:t>
            </a:r>
            <a:endParaRPr lang="it-IT" sz="2400" u="sng" dirty="0"/>
          </a:p>
          <a:p>
            <a:endParaRPr lang="it-IT" sz="2400" dirty="0"/>
          </a:p>
          <a:p>
            <a:r>
              <a:rPr lang="it-IT" sz="2200" b="1" dirty="0"/>
              <a:t>EPISTEMOLOGIA     e	GNOSEOLOGIA</a:t>
            </a:r>
            <a:r>
              <a:rPr lang="it-IT" sz="2200" dirty="0"/>
              <a:t>	 (</a:t>
            </a:r>
            <a:r>
              <a:rPr lang="it-IT" sz="2400" u="sng" dirty="0"/>
              <a:t>Dal gr. </a:t>
            </a:r>
            <a:r>
              <a:rPr lang="it-IT" sz="2400" i="1" u="sng" dirty="0" err="1"/>
              <a:t>epistḗmē</a:t>
            </a:r>
            <a:r>
              <a:rPr lang="it-IT" sz="2400" u="sng" dirty="0"/>
              <a:t> ‘conoscenza’ e </a:t>
            </a:r>
            <a:r>
              <a:rPr lang="it-IT" sz="2400" i="1" u="sng" dirty="0"/>
              <a:t>–logia  Dal gr. </a:t>
            </a:r>
            <a:r>
              <a:rPr lang="it-IT" sz="2400" i="1" u="sng" dirty="0" err="1"/>
              <a:t>gnôsis</a:t>
            </a:r>
            <a:r>
              <a:rPr lang="it-IT" sz="2400" i="1" u="sng" dirty="0"/>
              <a:t> -</a:t>
            </a:r>
            <a:r>
              <a:rPr lang="it-IT" sz="2400" i="1" u="sng" dirty="0" err="1"/>
              <a:t>eōs</a:t>
            </a:r>
            <a:r>
              <a:rPr lang="it-IT" sz="2400" i="1" u="sng" dirty="0"/>
              <a:t> </a:t>
            </a:r>
            <a:r>
              <a:rPr lang="it-IT" sz="2400" u="sng" dirty="0"/>
              <a:t>‘conoscenza</a:t>
            </a:r>
            <a:r>
              <a:rPr lang="it-IT" sz="2400" i="1" u="sng" dirty="0"/>
              <a:t>’ </a:t>
            </a:r>
            <a:r>
              <a:rPr lang="it-IT" sz="2400" u="sng" dirty="0"/>
              <a:t>e</a:t>
            </a:r>
            <a:r>
              <a:rPr lang="it-IT" sz="2400" i="1" u="sng" dirty="0"/>
              <a:t> –logia</a:t>
            </a:r>
            <a:r>
              <a:rPr lang="it-IT" sz="2400" i="1" dirty="0"/>
              <a:t>)</a:t>
            </a:r>
          </a:p>
          <a:p>
            <a:endParaRPr lang="it-IT" sz="2200" u="sng" dirty="0"/>
          </a:p>
          <a:p>
            <a:r>
              <a:rPr lang="it-IT" sz="2200" i="1" dirty="0"/>
              <a:t>Che </a:t>
            </a:r>
            <a:r>
              <a:rPr lang="it-IT" sz="2400" i="1" dirty="0"/>
              <a:t>cos’è la conoscenza? Che cos’è la conoscenza  scientifica e come si acquisisce?   Credenza e conoscenza sono la stessa cosa? </a:t>
            </a:r>
            <a:r>
              <a:rPr lang="it-IT" sz="2200" i="1" dirty="0"/>
              <a:t>	</a:t>
            </a:r>
            <a:r>
              <a:rPr lang="it-IT" sz="2400" i="1" dirty="0"/>
              <a:t> Da dove ha origine la conoscenza e qual è la sua natura? </a:t>
            </a:r>
            <a:r>
              <a:rPr lang="it-IT" sz="2200" dirty="0"/>
              <a:t>	</a:t>
            </a:r>
          </a:p>
          <a:p>
            <a:r>
              <a:rPr lang="it-IT" sz="2200" b="1" dirty="0"/>
              <a:t>LOGICA	</a:t>
            </a:r>
            <a:r>
              <a:rPr lang="it-IT" sz="2400" dirty="0"/>
              <a:t> (</a:t>
            </a:r>
            <a:r>
              <a:rPr lang="it-IT" sz="2400" u="sng" dirty="0"/>
              <a:t>Dal gr. </a:t>
            </a:r>
            <a:r>
              <a:rPr lang="it-IT" sz="2400" i="1" u="sng" dirty="0" err="1"/>
              <a:t>logikḗ</a:t>
            </a:r>
            <a:r>
              <a:rPr lang="it-IT" sz="2400" i="1" u="sng" dirty="0"/>
              <a:t> (</a:t>
            </a:r>
            <a:r>
              <a:rPr lang="it-IT" sz="2400" i="1" u="sng" dirty="0" err="1"/>
              <a:t>tékhnē</a:t>
            </a:r>
            <a:r>
              <a:rPr lang="it-IT" sz="2400" i="1" u="sng" dirty="0"/>
              <a:t>)</a:t>
            </a:r>
            <a:r>
              <a:rPr lang="it-IT" sz="2400" u="sng" dirty="0"/>
              <a:t> ‘(l'arte) della logica’, </a:t>
            </a:r>
            <a:r>
              <a:rPr lang="it-IT" sz="2400" u="sng" dirty="0" err="1"/>
              <a:t>der</a:t>
            </a:r>
            <a:r>
              <a:rPr lang="it-IT" sz="2400" u="sng" dirty="0"/>
              <a:t>. dell'</a:t>
            </a:r>
            <a:r>
              <a:rPr lang="it-IT" sz="2400" u="sng" dirty="0" err="1"/>
              <a:t>agg</a:t>
            </a:r>
            <a:r>
              <a:rPr lang="it-IT" sz="2400" u="sng" dirty="0"/>
              <a:t>. </a:t>
            </a:r>
            <a:r>
              <a:rPr lang="it-IT" sz="2400" i="1" u="sng" dirty="0" err="1"/>
              <a:t>logikós</a:t>
            </a:r>
            <a:r>
              <a:rPr lang="it-IT" sz="2400" u="sng" dirty="0"/>
              <a:t> ‘logico’ </a:t>
            </a:r>
            <a:r>
              <a:rPr lang="it-IT" sz="2400" dirty="0"/>
              <a:t>)</a:t>
            </a:r>
            <a:r>
              <a:rPr lang="it-IT" sz="2200" dirty="0"/>
              <a:t>	</a:t>
            </a:r>
          </a:p>
          <a:p>
            <a:r>
              <a:rPr lang="it-IT" sz="2400" dirty="0"/>
              <a:t> </a:t>
            </a:r>
          </a:p>
          <a:p>
            <a:r>
              <a:rPr lang="it-IT" sz="2400" i="1" dirty="0"/>
              <a:t>Quali sono i principi per un pensiero coerente? Quali regole devono essere seguite?</a:t>
            </a:r>
            <a:endParaRPr lang="it-IT" sz="2200" i="1" dirty="0"/>
          </a:p>
          <a:p>
            <a:endParaRPr lang="it-IT" dirty="0"/>
          </a:p>
          <a:p>
            <a:r>
              <a:rPr lang="it-IT" sz="2400" dirty="0"/>
              <a:t>Estetica, Etica, Filosofia della storia, Filosofia politica, Filosofia del diritto, ecc.	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D06D659A-9F9E-4B70-AE71-CDAE59C4C7E4}"/>
              </a:ext>
            </a:extLst>
          </p:cNvPr>
          <p:cNvSpPr/>
          <p:nvPr/>
        </p:nvSpPr>
        <p:spPr>
          <a:xfrm>
            <a:off x="4498109" y="1708727"/>
            <a:ext cx="484632" cy="369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B9A21268-872E-45BA-8922-A42F2CC7CD1D}"/>
              </a:ext>
            </a:extLst>
          </p:cNvPr>
          <p:cNvSpPr/>
          <p:nvPr/>
        </p:nvSpPr>
        <p:spPr>
          <a:xfrm>
            <a:off x="4498109" y="3230498"/>
            <a:ext cx="484632" cy="52169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978A79E9-8EA3-4320-8654-09CE4C447977}"/>
              </a:ext>
            </a:extLst>
          </p:cNvPr>
          <p:cNvSpPr/>
          <p:nvPr/>
        </p:nvSpPr>
        <p:spPr>
          <a:xfrm>
            <a:off x="4498109" y="5273965"/>
            <a:ext cx="484632" cy="39716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112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D26865-EC6D-495A-83D0-D7DEDB3B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17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0ABACD-FAF5-47C1-B29B-90B584D4A79B}"/>
              </a:ext>
            </a:extLst>
          </p:cNvPr>
          <p:cNvSpPr txBox="1"/>
          <p:nvPr/>
        </p:nvSpPr>
        <p:spPr>
          <a:xfrm>
            <a:off x="207817" y="267854"/>
            <a:ext cx="117763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PRIMA E ACCANTO ALLA FILOSOFIA	IL MITO</a:t>
            </a:r>
          </a:p>
          <a:p>
            <a:pPr algn="ctr"/>
            <a:endParaRPr lang="it-IT" sz="2400" dirty="0"/>
          </a:p>
          <a:p>
            <a:pPr algn="ctr"/>
            <a:r>
              <a:rPr lang="it-IT" sz="2400" b="1" dirty="0"/>
              <a:t>IDENTITA’</a:t>
            </a:r>
          </a:p>
          <a:p>
            <a:endParaRPr lang="it-IT" sz="2400" dirty="0"/>
          </a:p>
          <a:p>
            <a:r>
              <a:rPr lang="it-IT" sz="2400" dirty="0"/>
              <a:t>IL MITO					UNA FORMA DI CONOSCENZA</a:t>
            </a:r>
          </a:p>
          <a:p>
            <a:endParaRPr lang="it-IT" sz="2400" dirty="0"/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SOSTITUIRE IL CAOS CON LA NARRAZIONE </a:t>
            </a:r>
          </a:p>
          <a:p>
            <a:endParaRPr lang="it-IT" sz="2400" dirty="0"/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ATTRAVERSO IL MITO L’UOMO DA’ IL NOME ALLE COSE</a:t>
            </a:r>
          </a:p>
          <a:p>
            <a:endParaRPr lang="it-IT" sz="2400" dirty="0"/>
          </a:p>
          <a:p>
            <a:pPr algn="ctr"/>
            <a:r>
              <a:rPr lang="it-IT" sz="2400" b="1" dirty="0"/>
              <a:t>DIVERSITA’</a:t>
            </a:r>
          </a:p>
          <a:p>
            <a:endParaRPr lang="it-IT" sz="2400" dirty="0"/>
          </a:p>
          <a:p>
            <a:r>
              <a:rPr lang="it-IT" sz="2400" dirty="0"/>
              <a:t>LA FILOSOFIA USA IL LÓGOS			SI PREOCCUPA DI DISTINGUERE CIO’ CHE E’ 							RAZIONALE DA CIO’ CHE NON LO E’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4C7CA387-C7B9-4E1D-94FA-01590DF3D381}"/>
              </a:ext>
            </a:extLst>
          </p:cNvPr>
          <p:cNvSpPr/>
          <p:nvPr/>
        </p:nvSpPr>
        <p:spPr>
          <a:xfrm>
            <a:off x="2761673" y="18657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70297263-ECE1-41A4-9F68-733DE6843C10}"/>
              </a:ext>
            </a:extLst>
          </p:cNvPr>
          <p:cNvSpPr/>
          <p:nvPr/>
        </p:nvSpPr>
        <p:spPr>
          <a:xfrm>
            <a:off x="5163126" y="2350378"/>
            <a:ext cx="484632" cy="586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2A6774D5-01D8-48BE-8F8D-A731CECA80F5}"/>
              </a:ext>
            </a:extLst>
          </p:cNvPr>
          <p:cNvSpPr/>
          <p:nvPr/>
        </p:nvSpPr>
        <p:spPr>
          <a:xfrm>
            <a:off x="5163126" y="3505201"/>
            <a:ext cx="484632" cy="5865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8D3D61E6-972F-4DC5-A16D-CF8A1ED7DB6A}"/>
              </a:ext>
            </a:extLst>
          </p:cNvPr>
          <p:cNvSpPr/>
          <p:nvPr/>
        </p:nvSpPr>
        <p:spPr>
          <a:xfrm>
            <a:off x="4184718" y="5518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965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9D5E7F8-EEEA-4798-A7A1-24C56053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18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FD5E6E4-2389-4CAD-9F7C-60794ED26131}"/>
              </a:ext>
            </a:extLst>
          </p:cNvPr>
          <p:cNvSpPr/>
          <p:nvPr/>
        </p:nvSpPr>
        <p:spPr>
          <a:xfrm>
            <a:off x="488272" y="592710"/>
            <a:ext cx="10865528" cy="6780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oracoli parlavano tramite gli dei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relazioni fra i fatti e le cose sono enunciati tramite il</a:t>
            </a:r>
            <a:r>
              <a:rPr lang="it-IT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MITO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Il mito è una narrazione, sebbene falsa o approssimativa della realtà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Cantami o diva del </a:t>
            </a:r>
            <a:r>
              <a:rPr lang="it-IT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pelide</a:t>
            </a:r>
            <a:r>
              <a:rPr lang="it-IT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Achille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               Poeta solo scriba degli dei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mito è tradizionalista e tramandato fra le generazioni, </a:t>
            </a:r>
          </a:p>
          <a:p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la filosofia invece usa il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LÓGOS (discorso razionale) 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 ricerca la verità tramite lo stupore e la meraviglia</a:t>
            </a:r>
          </a:p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2633D8F8-7CC3-4366-BAFA-20E5C49831B3}"/>
              </a:ext>
            </a:extLst>
          </p:cNvPr>
          <p:cNvSpPr/>
          <p:nvPr/>
        </p:nvSpPr>
        <p:spPr>
          <a:xfrm>
            <a:off x="5853684" y="2031646"/>
            <a:ext cx="484632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CB4FCBF5-9362-42C1-AC51-0F874356F05B}"/>
              </a:ext>
            </a:extLst>
          </p:cNvPr>
          <p:cNvSpPr/>
          <p:nvPr/>
        </p:nvSpPr>
        <p:spPr>
          <a:xfrm>
            <a:off x="5606796" y="37406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32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9EF0756-36C5-4BB3-B47B-0B08CD1929EE}"/>
              </a:ext>
            </a:extLst>
          </p:cNvPr>
          <p:cNvSpPr/>
          <p:nvPr/>
        </p:nvSpPr>
        <p:spPr>
          <a:xfrm>
            <a:off x="452762" y="385240"/>
            <a:ext cx="11061576" cy="700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it-IT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ESIODO, la Teogonia; 	</a:t>
            </a:r>
            <a:r>
              <a:rPr lang="it-IT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chàos</a:t>
            </a:r>
            <a:r>
              <a:rPr lang="it-IT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it-IT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kósmos</a:t>
            </a:r>
            <a:endParaRPr lang="it-IT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it-IT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chàos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		 la dimensione più ampia che il mito greco sia 				 riuscito a pensare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it-IT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kósmos</a:t>
            </a:r>
            <a:r>
              <a:rPr lang="it-IT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		 è l’insieme delle cose che è uscito dal disordine 				 del </a:t>
            </a:r>
            <a:r>
              <a:rPr lang="it-IT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chàos</a:t>
            </a: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142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Dunque per primo fu </a:t>
            </a:r>
            <a:r>
              <a:rPr lang="it-IT" altLang="it-I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Chàos</a:t>
            </a:r>
            <a:r>
              <a:rPr lang="it-IT" alt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, e poi Gaia dall'ampio petto, sede sicura per sempre di tutti gli immortali che tengono la vetta nevosa d'Olimpo, e Tartaro nebbioso nei recessi della terra dalle ampie strade, poi Eros, il più bello fra gli immortali, che </a:t>
            </a:r>
            <a:r>
              <a:rPr lang="it-IT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dissipa ogni cura degli uomini tutti ,</a:t>
            </a:r>
            <a:r>
              <a:rPr lang="it-IT" alt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e di tutti gli dei e di tutti gli uomini doma nel petto il cuore e il saggio consiglio. Da </a:t>
            </a:r>
            <a:r>
              <a:rPr lang="it-IT" altLang="it-I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Chàos</a:t>
            </a:r>
            <a:r>
              <a:rPr lang="it-IT" alt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 nacquero Erebo e la nera Notte. Da Notte provennero Etere e Giorno che lei concepì a Erebo unita in amore. Gaia per primo generò, simile a sé, Urano stellato, che l'avvolgesse tutta d'intorno, che fosse ai beati sede sicura per sempre….. 120 125</a:t>
            </a:r>
            <a:endParaRPr lang="it-IT" sz="20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PHYSIS </a:t>
            </a:r>
            <a:r>
              <a:rPr lang="el-GR" sz="2400" dirty="0"/>
              <a:t>Φύσις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la realtà diveniente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Epistéme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l-GR" sz="2400" dirty="0"/>
              <a:t>ἐπιστήμη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la verità incontrovertibile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E2A0428-55DC-4125-9A1D-9F880B98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19</a:t>
            </a:fld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AAA113E1-7CC9-4A31-AB53-A0ACF0A35985}"/>
              </a:ext>
            </a:extLst>
          </p:cNvPr>
          <p:cNvSpPr/>
          <p:nvPr/>
        </p:nvSpPr>
        <p:spPr>
          <a:xfrm>
            <a:off x="2601153" y="1818043"/>
            <a:ext cx="9232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D6820D3E-6568-48FF-8453-C0A79E914E4A}"/>
              </a:ext>
            </a:extLst>
          </p:cNvPr>
          <p:cNvSpPr/>
          <p:nvPr/>
        </p:nvSpPr>
        <p:spPr>
          <a:xfrm>
            <a:off x="3626148" y="55696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F658D7ED-A281-4601-BCC9-009785EDDFEF}"/>
              </a:ext>
            </a:extLst>
          </p:cNvPr>
          <p:cNvSpPr/>
          <p:nvPr/>
        </p:nvSpPr>
        <p:spPr>
          <a:xfrm>
            <a:off x="4719577" y="5255581"/>
            <a:ext cx="484632" cy="404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314E8FAA-DCDD-4891-88BC-B96775254634}"/>
              </a:ext>
            </a:extLst>
          </p:cNvPr>
          <p:cNvSpPr/>
          <p:nvPr/>
        </p:nvSpPr>
        <p:spPr>
          <a:xfrm>
            <a:off x="3581401" y="60542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ED8E135C-9C98-4587-95AA-381812EE4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3788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0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BCC8EAD-46A6-4236-9DA3-9F2D8A21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653"/>
            <a:ext cx="12002609" cy="649447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238A4D-91E5-41A9-9FEC-BA6C0300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307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AEDB4E7-05E6-4A9E-957E-8D0940F4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20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5A32FD1-7B36-4AD7-8666-A14050B6194F}"/>
              </a:ext>
            </a:extLst>
          </p:cNvPr>
          <p:cNvSpPr/>
          <p:nvPr/>
        </p:nvSpPr>
        <p:spPr>
          <a:xfrm>
            <a:off x="2136648" y="2877622"/>
            <a:ext cx="837857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PARTIAMO DUNQUE DALL’INIZIO</a:t>
            </a:r>
          </a:p>
          <a:p>
            <a:endParaRPr lang="it-I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i="1" dirty="0">
                <a:cs typeface="Arial" panose="020B0604020202020204" pitchFamily="34" charset="0"/>
              </a:rPr>
              <a:t>LÓGOS</a:t>
            </a:r>
          </a:p>
        </p:txBody>
      </p:sp>
    </p:spTree>
    <p:extLst>
      <p:ext uri="{BB962C8B-B14F-4D97-AF65-F5344CB8AC3E}">
        <p14:creationId xmlns:p14="http://schemas.microsoft.com/office/powerpoint/2010/main" val="451177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3F4D20C-F5B3-433F-97BB-29878A34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21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AD412A3-2BD2-4F49-95E3-E3667F3D0B49}"/>
              </a:ext>
            </a:extLst>
          </p:cNvPr>
          <p:cNvSpPr/>
          <p:nvPr/>
        </p:nvSpPr>
        <p:spPr>
          <a:xfrm>
            <a:off x="497150" y="372862"/>
            <a:ext cx="10262585" cy="5271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LOGOS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Logos (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traslitt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del gr</a:t>
            </a:r>
            <a:r>
              <a:rPr lang="it-I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λόγος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dal tema di </a:t>
            </a:r>
            <a:r>
              <a:rPr lang="it-IT" sz="2400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λέγω</a:t>
            </a:r>
            <a:r>
              <a:rPr lang="it-IT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lego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«dire») 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parola, pensiero,  ragione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Nella letteratura sapienziale greco-ebraica il </a:t>
            </a:r>
            <a:r>
              <a:rPr lang="it-IT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lògos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è la sapienza divina.  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 si esprime nella parola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principio era 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it-IT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il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era presso Dio e il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era Dio	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Vangelo di 						Cristo				Giovanni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Vangelo è </a:t>
            </a:r>
            <a: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verbo 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i Cristiani 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 Cristo che preesiste a ogni cosa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reccia a sinistra 3">
            <a:extLst>
              <a:ext uri="{FF2B5EF4-FFF2-40B4-BE49-F238E27FC236}">
                <a16:creationId xmlns:a16="http://schemas.microsoft.com/office/drawing/2014/main" id="{E656DB38-05BA-4CC8-B4D0-219C8611DF39}"/>
              </a:ext>
            </a:extLst>
          </p:cNvPr>
          <p:cNvSpPr/>
          <p:nvPr/>
        </p:nvSpPr>
        <p:spPr>
          <a:xfrm>
            <a:off x="6631621" y="422053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D9C68599-EA66-4B27-BF50-722E3EC9A0D6}"/>
              </a:ext>
            </a:extLst>
          </p:cNvPr>
          <p:cNvSpPr/>
          <p:nvPr/>
        </p:nvSpPr>
        <p:spPr>
          <a:xfrm>
            <a:off x="5226669" y="4625267"/>
            <a:ext cx="484632" cy="594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1114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2FC80B-C007-449A-8162-2E5D7AF0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22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813EA77-5776-40AB-B2C4-D463CFA7E9EB}"/>
              </a:ext>
            </a:extLst>
          </p:cNvPr>
          <p:cNvSpPr/>
          <p:nvPr/>
        </p:nvSpPr>
        <p:spPr>
          <a:xfrm>
            <a:off x="727969" y="1007087"/>
            <a:ext cx="10218198" cy="5729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Homo sapiens  (130 mila anni fa)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Inventa il linguaggio				Comunica con le parole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sappiamo come comunicava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prima? 		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L’ominide 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 esprimeva gli oggetti, le relazioni, i 			sentimenti senza il linguaggio?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i gesti? 		Ma per indicare un oggetto occorre 					rappresentarlo mentalmente, quindi definirlo.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0B780CF3-392A-4294-B631-58559664A304}"/>
              </a:ext>
            </a:extLst>
          </p:cNvPr>
          <p:cNvSpPr/>
          <p:nvPr/>
        </p:nvSpPr>
        <p:spPr>
          <a:xfrm>
            <a:off x="5448137" y="1770398"/>
            <a:ext cx="484632" cy="461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5C77E1B8-9D09-4D14-B306-D7ADEE9A61CB}"/>
              </a:ext>
            </a:extLst>
          </p:cNvPr>
          <p:cNvSpPr/>
          <p:nvPr/>
        </p:nvSpPr>
        <p:spPr>
          <a:xfrm>
            <a:off x="4958933" y="24362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2C49A0A9-9798-4A7B-9E89-E08F8B73EC6C}"/>
              </a:ext>
            </a:extLst>
          </p:cNvPr>
          <p:cNvSpPr/>
          <p:nvPr/>
        </p:nvSpPr>
        <p:spPr>
          <a:xfrm>
            <a:off x="2272684" y="39727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382C6B26-0C1A-4FC2-A12B-64879F300088}"/>
              </a:ext>
            </a:extLst>
          </p:cNvPr>
          <p:cNvSpPr/>
          <p:nvPr/>
        </p:nvSpPr>
        <p:spPr>
          <a:xfrm>
            <a:off x="2539014" y="5354424"/>
            <a:ext cx="8256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290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AB1D80C-9486-4CDD-9F15-E60F18DD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23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32BCDE9-9EEA-45F7-8758-E8F10BA75BB4}"/>
              </a:ext>
            </a:extLst>
          </p:cNvPr>
          <p:cNvSpPr/>
          <p:nvPr/>
        </p:nvSpPr>
        <p:spPr>
          <a:xfrm>
            <a:off x="902563" y="509520"/>
            <a:ext cx="10528917" cy="4733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gli animali 	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come pensano e come rappresentano 						 astrattamente  gli oggetti e le relazioni?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neonato non ha la parola, non può definire l’oggetto, non può metterlo in relazione con le cose e le azioni.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neonato crescendo  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assorbe 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parole e costruisce le 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sinapsi.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Mette in relazione i fatti e le cose tramite l’esperienza e le parole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8D3402B8-B935-4387-B0A8-F1CD102FDF78}"/>
              </a:ext>
            </a:extLst>
          </p:cNvPr>
          <p:cNvSpPr/>
          <p:nvPr/>
        </p:nvSpPr>
        <p:spPr>
          <a:xfrm>
            <a:off x="3160450" y="509520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B765CBDE-C02B-437F-951B-07D45B5214B8}"/>
              </a:ext>
            </a:extLst>
          </p:cNvPr>
          <p:cNvSpPr/>
          <p:nvPr/>
        </p:nvSpPr>
        <p:spPr>
          <a:xfrm>
            <a:off x="5104660" y="2743199"/>
            <a:ext cx="484632" cy="61255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939581E7-61B4-4D68-BE39-DC4EF605A1D1}"/>
              </a:ext>
            </a:extLst>
          </p:cNvPr>
          <p:cNvSpPr/>
          <p:nvPr/>
        </p:nvSpPr>
        <p:spPr>
          <a:xfrm>
            <a:off x="5104660" y="3866880"/>
            <a:ext cx="484632" cy="72233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303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FF06050-1EE0-4E9A-8A58-70C32FAD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24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B6B8CB5-E2CC-4A51-97CE-896FD45F5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62075"/>
            <a:ext cx="47244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45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2B61328-2479-4B86-BC4B-8760D52C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25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FAD13B7-DD35-404A-9CD3-912F529012F4}"/>
              </a:ext>
            </a:extLst>
          </p:cNvPr>
          <p:cNvSpPr/>
          <p:nvPr/>
        </p:nvSpPr>
        <p:spPr>
          <a:xfrm>
            <a:off x="878888" y="325540"/>
            <a:ext cx="10474912" cy="618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TESTO PRIMO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TALETE (624-545 a. C.)                          </a:t>
            </a:r>
            <a:r>
              <a:rPr lang="it-IT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ARCHÉ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 deve essere una qualche 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sostanza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 una o più di una, da cui le altre cose vengono all’esistenza, mentre essa permane. Ma riguardo al numero e alla forma di tale 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principio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 dicono tutti lo stesso. 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Talete, 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fondatore di tale forma di filosofia, dice che è l’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acqua 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 perciò sosteneva che anche la terra galleggia sull’acqua): egli ha tratto forse tale supposizione vedendo che il nutrimento di tutte le cose è l’umido, che il caldo stesso deriva da questa e di questa vive ( e ciò da cui le cose derivano il loro 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principio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);di qui forse egli ha tratto tale supposizione e dal fatto che i semi di tutte le cose hanno natura umida – e l’acqua è il 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principio naturale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delle cose umide.</a:t>
            </a:r>
            <a:endParaRPr lang="it-IT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 sono alcuni secondo i quali anche gli antichissimi, molto anteriori all’attuale generazione e che per primi 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teologizzarono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ebbero le stesse idee sulla 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natura: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infatti cantarono che Oceano e Tetide siano gli autori della generazione [delle cose].</a:t>
            </a:r>
            <a:endParaRPr lang="it-IT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H. </a:t>
            </a:r>
            <a:r>
              <a:rPr lang="it-IT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Diels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W </a:t>
            </a:r>
            <a:r>
              <a:rPr lang="it-IT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Kranz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DK II A 12 in Aristotele, </a:t>
            </a:r>
            <a:r>
              <a:rPr lang="it-IT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Metafisica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CA07035-797C-4EFA-916C-EA02DC08CAEF}"/>
              </a:ext>
            </a:extLst>
          </p:cNvPr>
          <p:cNvSpPr/>
          <p:nvPr/>
        </p:nvSpPr>
        <p:spPr>
          <a:xfrm>
            <a:off x="6938310" y="720167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404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1FFB1E5-D4CA-4E46-A42A-E7E07590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26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80A6B9-DFAE-47D3-9BEF-8815342804E5}"/>
              </a:ext>
            </a:extLst>
          </p:cNvPr>
          <p:cNvSpPr txBox="1"/>
          <p:nvPr/>
        </p:nvSpPr>
        <p:spPr>
          <a:xfrm>
            <a:off x="646546" y="794327"/>
            <a:ext cx="1019694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ANASSIMENE (586-528 a.C. circa)</a:t>
            </a:r>
          </a:p>
          <a:p>
            <a:endParaRPr lang="it-IT" dirty="0"/>
          </a:p>
          <a:p>
            <a:pPr algn="ctr"/>
            <a:r>
              <a:rPr lang="it-IT" sz="2400" dirty="0"/>
              <a:t>Arché identificato con </a:t>
            </a:r>
            <a:r>
              <a:rPr lang="it-IT" sz="2400" b="1" dirty="0"/>
              <a:t>l’aria</a:t>
            </a:r>
          </a:p>
          <a:p>
            <a:pPr algn="ctr"/>
            <a:endParaRPr lang="it-IT" sz="2400" dirty="0"/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Infatti il mondo è un immenso animale che respira</a:t>
            </a:r>
          </a:p>
          <a:p>
            <a:pPr algn="ctr"/>
            <a:endParaRPr lang="it-IT" sz="2400" dirty="0"/>
          </a:p>
          <a:p>
            <a:pPr algn="ctr"/>
            <a:endParaRPr lang="it-IT" sz="2400" dirty="0"/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Le cose (il molteplice) derivano per </a:t>
            </a:r>
            <a:r>
              <a:rPr lang="it-IT" sz="2400" b="1" dirty="0"/>
              <a:t>rarefazione e condensazione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98491E79-E384-42EE-8825-3A3910D86227}"/>
              </a:ext>
            </a:extLst>
          </p:cNvPr>
          <p:cNvSpPr/>
          <p:nvPr/>
        </p:nvSpPr>
        <p:spPr>
          <a:xfrm>
            <a:off x="5523345" y="2235200"/>
            <a:ext cx="484632" cy="5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BF44EF74-8608-4139-9322-EFD346C2BEBF}"/>
              </a:ext>
            </a:extLst>
          </p:cNvPr>
          <p:cNvSpPr/>
          <p:nvPr/>
        </p:nvSpPr>
        <p:spPr>
          <a:xfrm>
            <a:off x="5523345" y="3453756"/>
            <a:ext cx="484632" cy="5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732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E7E17C4-7370-43B6-8062-38C39848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27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A8DDD96-C26B-4748-B26A-C61346581010}"/>
              </a:ext>
            </a:extLst>
          </p:cNvPr>
          <p:cNvSpPr/>
          <p:nvPr/>
        </p:nvSpPr>
        <p:spPr>
          <a:xfrm>
            <a:off x="864833" y="535222"/>
            <a:ext cx="10143478" cy="614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3512820" algn="l"/>
              </a:tabLst>
            </a:pPr>
            <a:r>
              <a:rPr lang="it-IT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ANASSIMANDRO (610-547 </a:t>
            </a:r>
            <a:r>
              <a:rPr lang="it-IT" sz="28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a.C</a:t>
            </a:r>
            <a:r>
              <a:rPr lang="it-IT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               </a:t>
            </a:r>
            <a:r>
              <a:rPr lang="it-IT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ÁPEIRON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3512820" algn="l"/>
              </a:tabLst>
            </a:pPr>
            <a:endParaRPr lang="it-IT" sz="2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3512820" algn="l"/>
              </a:tabLst>
            </a:pPr>
            <a:r>
              <a:rPr lang="it-IT" sz="2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“Tra quanti affermano che [il principio] è uno, in movimento e infinito, Anassimandro, figlio di </a:t>
            </a:r>
            <a:r>
              <a:rPr lang="it-IT" sz="2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Prassiade</a:t>
            </a:r>
            <a:r>
              <a:rPr lang="it-IT" sz="2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milesio, discepolo e successore di Talete ha detto che principio ed elemento egli esseri è l’infinito, avendo introdotto per primo questo nome del principio.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3512820" algn="l"/>
              </a:tabLst>
            </a:pPr>
            <a:r>
              <a:rPr lang="it-IT" sz="2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dice che il 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principio non è né l’acqua </a:t>
            </a:r>
            <a:r>
              <a:rPr lang="it-IT" sz="2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 un altro dei cosiddetti elementi, ma un’altra 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infinita</a:t>
            </a:r>
            <a:r>
              <a:rPr lang="it-IT" sz="2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dalla quale tutti i cieli provengono e i mondi che in essa esistono […]. </a:t>
            </a:r>
            <a:r>
              <a:rPr lang="it-IT" sz="2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E’chiaro</a:t>
            </a:r>
            <a:r>
              <a:rPr lang="it-IT" sz="2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che avendo osservato il reciproco mutamento dei quattro elementi, ritenne giusto di 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porne nessuno come sostrato, ma qualcos’altro oltre questi.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3512820" algn="l"/>
              </a:tabLst>
            </a:pPr>
            <a:r>
              <a:rPr lang="it-IT" sz="2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Secondo lui, la nascita delle cose avviene non in seguito ad alterazione dell’elemento, ma per 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distacco dei contrari [dall’infinito]</a:t>
            </a:r>
            <a:r>
              <a:rPr lang="it-IT" sz="2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causa dell’eterno movimento”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H. </a:t>
            </a:r>
            <a:r>
              <a:rPr lang="it-IT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Diels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W </a:t>
            </a:r>
            <a:r>
              <a:rPr lang="it-IT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Kranz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DK 12  A 9  Testimonianza di Simplicio (vi sec. d.C.)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BD6C8AEE-6D67-414E-8A95-7956BDB88757}"/>
              </a:ext>
            </a:extLst>
          </p:cNvPr>
          <p:cNvSpPr/>
          <p:nvPr/>
        </p:nvSpPr>
        <p:spPr>
          <a:xfrm>
            <a:off x="7240109" y="5352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577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B9003F-AC40-4381-BD7D-41689787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28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48031BA-4936-4BCA-93E9-40C728EEB310}"/>
              </a:ext>
            </a:extLst>
          </p:cNvPr>
          <p:cNvSpPr/>
          <p:nvPr/>
        </p:nvSpPr>
        <p:spPr>
          <a:xfrm>
            <a:off x="408372" y="679637"/>
            <a:ext cx="11052699" cy="639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ANASSIMANDRO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Tutti gli </a:t>
            </a: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esseri 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devono, secondo </a:t>
            </a: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l’ordine del tempo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pagare gli uni agli altri il </a:t>
            </a: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fio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della loro </a:t>
            </a: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ingiustizia.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H. </a:t>
            </a:r>
            <a:r>
              <a:rPr lang="it-IT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Diels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W </a:t>
            </a:r>
            <a:r>
              <a:rPr lang="it-IT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Kranz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    DK 12  B 1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separazione è fonte di 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molteplicità,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differenza, contrasto, lotte, guerre e lutti.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generazione di uno dei 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contrari 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impedisce la generazione dell’altro e ne provoca il dissolvimento: il giorno, sopraggiungendo, porta al dissolvimento della notte e viceversa.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Nell’ordine del tempo,  (il </a:t>
            </a:r>
            <a:r>
              <a:rPr lang="it-IT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divenire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la nascita di ogni cosa è una prevaricazione e quindi è un’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ingiustizia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perché 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prevarica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sulle altre e ne paga il 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fio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perché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 prevaricante a sua volta subirà l’ingiustizia di altri prevaricanti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andando distrutto e tornando all’</a:t>
            </a:r>
            <a:r>
              <a:rPr lang="it-I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ápeiron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A49C3E8-DB97-4269-B8AA-6C6720606DD9}"/>
              </a:ext>
            </a:extLst>
          </p:cNvPr>
          <p:cNvCxnSpPr>
            <a:cxnSpLocks/>
          </p:cNvCxnSpPr>
          <p:nvPr/>
        </p:nvCxnSpPr>
        <p:spPr>
          <a:xfrm>
            <a:off x="2086252" y="1540276"/>
            <a:ext cx="2713240" cy="1620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2A6CBC6-2452-424C-8DF9-71EEA0568217}"/>
              </a:ext>
            </a:extLst>
          </p:cNvPr>
          <p:cNvCxnSpPr>
            <a:cxnSpLocks/>
          </p:cNvCxnSpPr>
          <p:nvPr/>
        </p:nvCxnSpPr>
        <p:spPr>
          <a:xfrm>
            <a:off x="2086252" y="1429305"/>
            <a:ext cx="2550112" cy="2201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2D2F81AC-03D1-4327-B108-1C879146F284}"/>
              </a:ext>
            </a:extLst>
          </p:cNvPr>
          <p:cNvCxnSpPr>
            <a:cxnSpLocks/>
          </p:cNvCxnSpPr>
          <p:nvPr/>
        </p:nvCxnSpPr>
        <p:spPr>
          <a:xfrm flipH="1">
            <a:off x="4636364" y="1429305"/>
            <a:ext cx="1298358" cy="3409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23CF7236-6810-490E-AAED-0A34DB5092CE}"/>
              </a:ext>
            </a:extLst>
          </p:cNvPr>
          <p:cNvCxnSpPr>
            <a:cxnSpLocks/>
          </p:cNvCxnSpPr>
          <p:nvPr/>
        </p:nvCxnSpPr>
        <p:spPr>
          <a:xfrm>
            <a:off x="2086252" y="2093963"/>
            <a:ext cx="3675356" cy="3223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600B30E1-80B7-4E89-AD88-E07C62BC4CB6}"/>
              </a:ext>
            </a:extLst>
          </p:cNvPr>
          <p:cNvCxnSpPr>
            <a:cxnSpLocks/>
          </p:cNvCxnSpPr>
          <p:nvPr/>
        </p:nvCxnSpPr>
        <p:spPr>
          <a:xfrm flipH="1">
            <a:off x="7901126" y="1624614"/>
            <a:ext cx="2081075" cy="4101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459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B3D33A0-586E-4994-A10E-6930032A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29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5287BC0-AFB2-4AA8-86B5-472A30C8F7E6}"/>
              </a:ext>
            </a:extLst>
          </p:cNvPr>
          <p:cNvSpPr/>
          <p:nvPr/>
        </p:nvSpPr>
        <p:spPr>
          <a:xfrm>
            <a:off x="138545" y="190004"/>
            <a:ext cx="11914909" cy="6477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DOMANDA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che cosa nasce il male? </a:t>
            </a:r>
            <a:r>
              <a:rPr lang="it-IT" sz="2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Dalla natura del molteplice che segue le leggi della natura e, pertanto in sé provoca effetti benefici ed effetti malefici. Per la filosofia infatti, il divenire degli enti è il loro uscire dal niente e il loro rientrarvi e nulla è più imprevedibile e quindi più angosciante di ciò che esce dal niente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L’imprevedibile è la radice dell’angoscia</a:t>
            </a:r>
            <a:r>
              <a:rPr lang="it-IT" sz="2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L’angoscia riguarda il futuro. Il dolore che si patisce non angoscia. E’ subìto. Il dolore produce l’angoscia perché ci si angoscia per la possibilità che esso abbia a </a:t>
            </a:r>
            <a:r>
              <a:rPr lang="it-IT" sz="22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continuare perché non si è in grado di prevedere. </a:t>
            </a:r>
            <a:r>
              <a:rPr lang="it-IT" sz="2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si è incapaci di prevedere, il dolore non ha senso e l’angoscia diviene insopportabile</a:t>
            </a:r>
            <a:r>
              <a:rPr lang="it-IT" sz="22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200" b="1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previsione dunque dà senso al dolore e rende sopportabile l’angoscia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it-IT" sz="22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filosofia, come Previsione del vero Senso del Tutto – cioè come visione del permanere </a:t>
            </a:r>
            <a:r>
              <a:rPr lang="it-IT" sz="22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dell’arché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della sostanza di tutte le cose che nascono e che muoiono – è la prima grande forma di rimedio che l’Occidente ha preparato per liberare dall’angoscia suscitata dal pericolo estremo: l’uscire dal niente e il ritornarvi. </a:t>
            </a:r>
          </a:p>
        </p:txBody>
      </p:sp>
    </p:spTree>
    <p:extLst>
      <p:ext uri="{BB962C8B-B14F-4D97-AF65-F5344CB8AC3E}">
        <p14:creationId xmlns:p14="http://schemas.microsoft.com/office/powerpoint/2010/main" val="392885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E6C5BE-EF7B-408A-A5C0-DE45A6118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3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B5D851-44FC-450A-9FC4-FA722941E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" y="-204281"/>
            <a:ext cx="12305489" cy="706228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F2388C6-0229-4F52-83C9-20C320B637B0}"/>
              </a:ext>
            </a:extLst>
          </p:cNvPr>
          <p:cNvSpPr txBox="1"/>
          <p:nvPr/>
        </p:nvSpPr>
        <p:spPr>
          <a:xfrm>
            <a:off x="6533743" y="2760243"/>
            <a:ext cx="1293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ARISTOTELE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1A20A2A-B93D-4B4A-BB1D-4611D67AA513}"/>
              </a:ext>
            </a:extLst>
          </p:cNvPr>
          <p:cNvSpPr txBox="1"/>
          <p:nvPr/>
        </p:nvSpPr>
        <p:spPr>
          <a:xfrm>
            <a:off x="5487209" y="2524708"/>
            <a:ext cx="1420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PLATONE</a:t>
            </a:r>
          </a:p>
          <a:p>
            <a:r>
              <a:rPr lang="it-IT" dirty="0" err="1"/>
              <a:t>leonardo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C28BB5-2D92-4C93-8C93-1FE98AEC543B}"/>
              </a:ext>
            </a:extLst>
          </p:cNvPr>
          <p:cNvSpPr txBox="1"/>
          <p:nvPr/>
        </p:nvSpPr>
        <p:spPr>
          <a:xfrm>
            <a:off x="2508115" y="5469756"/>
            <a:ext cx="118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PITAGORA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F955769-D617-41EC-874C-69C3EB08C11B}"/>
              </a:ext>
            </a:extLst>
          </p:cNvPr>
          <p:cNvSpPr txBox="1"/>
          <p:nvPr/>
        </p:nvSpPr>
        <p:spPr>
          <a:xfrm>
            <a:off x="4153711" y="2675106"/>
            <a:ext cx="109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SOCRATE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686169-3CCF-4103-934D-7C0277A2B845}"/>
              </a:ext>
            </a:extLst>
          </p:cNvPr>
          <p:cNvSpPr txBox="1"/>
          <p:nvPr/>
        </p:nvSpPr>
        <p:spPr>
          <a:xfrm>
            <a:off x="5016229" y="4168899"/>
            <a:ext cx="151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ERACLITO</a:t>
            </a:r>
          </a:p>
          <a:p>
            <a:r>
              <a:rPr lang="it-IT" dirty="0" err="1"/>
              <a:t>michelangelo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B8D55CD-C660-411A-A3B5-1358BC999814}"/>
              </a:ext>
            </a:extLst>
          </p:cNvPr>
          <p:cNvSpPr txBox="1"/>
          <p:nvPr/>
        </p:nvSpPr>
        <p:spPr>
          <a:xfrm>
            <a:off x="3737448" y="3672966"/>
            <a:ext cx="151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PARMENIDE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3C38D24-6E4C-4325-AC97-6C141A5DA6CD}"/>
              </a:ext>
            </a:extLst>
          </p:cNvPr>
          <p:cNvSpPr txBox="1"/>
          <p:nvPr/>
        </p:nvSpPr>
        <p:spPr>
          <a:xfrm>
            <a:off x="1631819" y="3637985"/>
            <a:ext cx="118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EPICURO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65CC38B-EEC6-4639-9328-F997B9767A96}"/>
              </a:ext>
            </a:extLst>
          </p:cNvPr>
          <p:cNvSpPr txBox="1"/>
          <p:nvPr/>
        </p:nvSpPr>
        <p:spPr>
          <a:xfrm>
            <a:off x="6306766" y="407138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DIOGENE DI SINOPIE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511D68-E954-4B9B-8A13-F65B8C7E88C9}"/>
              </a:ext>
            </a:extLst>
          </p:cNvPr>
          <p:cNvSpPr txBox="1"/>
          <p:nvPr/>
        </p:nvSpPr>
        <p:spPr>
          <a:xfrm>
            <a:off x="9248412" y="4372982"/>
            <a:ext cx="111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EUCLIDE</a:t>
            </a:r>
          </a:p>
          <a:p>
            <a:r>
              <a:rPr lang="it-IT" dirty="0"/>
              <a:t>bramante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6035CC4-A9C2-44A8-B4EC-176CF556C19D}"/>
              </a:ext>
            </a:extLst>
          </p:cNvPr>
          <p:cNvSpPr txBox="1"/>
          <p:nvPr/>
        </p:nvSpPr>
        <p:spPr>
          <a:xfrm>
            <a:off x="10619359" y="3803515"/>
            <a:ext cx="2127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APELLE </a:t>
            </a:r>
            <a:r>
              <a:rPr lang="it-IT" dirty="0" err="1"/>
              <a:t>raffaello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C9E2927-2F2B-46ED-803C-AA9BA1BE048F}"/>
              </a:ext>
            </a:extLst>
          </p:cNvPr>
          <p:cNvSpPr txBox="1"/>
          <p:nvPr/>
        </p:nvSpPr>
        <p:spPr>
          <a:xfrm>
            <a:off x="3051243" y="3294207"/>
            <a:ext cx="1057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Figura ideale o IPAZIA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B06A5FB-E140-4156-B18B-DCB11BA2DC8E}"/>
              </a:ext>
            </a:extLst>
          </p:cNvPr>
          <p:cNvSpPr txBox="1"/>
          <p:nvPr/>
        </p:nvSpPr>
        <p:spPr>
          <a:xfrm>
            <a:off x="2268168" y="2162892"/>
            <a:ext cx="137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APOLLO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E609693-E665-40D5-BBE5-56B06D3D18E7}"/>
              </a:ext>
            </a:extLst>
          </p:cNvPr>
          <p:cNvSpPr txBox="1"/>
          <p:nvPr/>
        </p:nvSpPr>
        <p:spPr>
          <a:xfrm>
            <a:off x="9428533" y="2390911"/>
            <a:ext cx="110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MINERVA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C8D3787-FDCD-4E19-A70A-14CC75876394}"/>
              </a:ext>
            </a:extLst>
          </p:cNvPr>
          <p:cNvSpPr txBox="1"/>
          <p:nvPr/>
        </p:nvSpPr>
        <p:spPr>
          <a:xfrm>
            <a:off x="229417" y="3314819"/>
            <a:ext cx="118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ZENONE DI CIZIO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E8B33FC-6A2D-4010-B8AF-3D678FF61C22}"/>
              </a:ext>
            </a:extLst>
          </p:cNvPr>
          <p:cNvSpPr txBox="1"/>
          <p:nvPr/>
        </p:nvSpPr>
        <p:spPr>
          <a:xfrm>
            <a:off x="2076046" y="4110453"/>
            <a:ext cx="118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AVERROE’</a:t>
            </a:r>
          </a:p>
        </p:txBody>
      </p:sp>
    </p:spTree>
    <p:extLst>
      <p:ext uri="{BB962C8B-B14F-4D97-AF65-F5344CB8AC3E}">
        <p14:creationId xmlns:p14="http://schemas.microsoft.com/office/powerpoint/2010/main" val="1337970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EB211F-C84F-4CE0-889D-804428E8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30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C8E2F9-DD28-423E-8A6E-CD3C36933C18}"/>
              </a:ext>
            </a:extLst>
          </p:cNvPr>
          <p:cNvSpPr txBox="1"/>
          <p:nvPr/>
        </p:nvSpPr>
        <p:spPr>
          <a:xfrm>
            <a:off x="138545" y="125268"/>
            <a:ext cx="11499274" cy="710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Però</a:t>
            </a:r>
          </a:p>
          <a:p>
            <a:pPr algn="ctr"/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Da dove ha origine il male?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PARADOSSO DI EPICURO (341-270 a.C.)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«Dio - dice Epicuro - o vuole togliere i mali, ma non può; oppure può, ma non vuole; oppure non vuole e non può; oppure vuole e può.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vuole, ma non può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è 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impotente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il che è inammissibile in Dio.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può, ma non vuole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è 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invidioso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il che pure è alieno da Dio.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non vuole e non può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allora è 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invidioso e impotente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e anche questo non può attribuirsi a Dio.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vuole e può, 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che soltanto conviene a Dio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allora da dove vengono i mali? o perché non li toglie?»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0206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775B564-6189-4A05-91CB-B1287FF1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31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AB28B4-413D-40FE-8C9A-67E89949BBF6}"/>
              </a:ext>
            </a:extLst>
          </p:cNvPr>
          <p:cNvSpPr txBox="1"/>
          <p:nvPr/>
        </p:nvSpPr>
        <p:spPr>
          <a:xfrm>
            <a:off x="-73890" y="0"/>
            <a:ext cx="12192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SHOPENHAUER</a:t>
            </a:r>
          </a:p>
          <a:p>
            <a:endParaRPr lang="it-IT" dirty="0"/>
          </a:p>
          <a:p>
            <a:r>
              <a:rPr lang="it-IT" sz="2200" dirty="0"/>
              <a:t>Percepiamo i fenomeni tramite i sensi e le forme a priori dello spazio e del tempo         solo apparenza</a:t>
            </a:r>
          </a:p>
          <a:p>
            <a:endParaRPr lang="it-IT" sz="2200" dirty="0"/>
          </a:p>
          <a:p>
            <a:pPr algn="ctr"/>
            <a:r>
              <a:rPr lang="it-IT" sz="2200" dirty="0"/>
              <a:t>La vita è dolore		la vita è desiderare cioè assenza di qualcosa </a:t>
            </a:r>
          </a:p>
          <a:p>
            <a:pPr algn="ctr"/>
            <a:r>
              <a:rPr lang="it-IT" sz="2200" dirty="0"/>
              <a:t>			    che si vorrebbe avere e il fugace appagamento</a:t>
            </a:r>
          </a:p>
          <a:p>
            <a:endParaRPr lang="it-IT" sz="2200" dirty="0"/>
          </a:p>
          <a:p>
            <a:r>
              <a:rPr lang="it-IT" sz="2200" dirty="0"/>
              <a:t>La volontà si oggettiva in modi finiti	quindi  	         dolore per l’assenza per il mancato raggiungimento</a:t>
            </a:r>
          </a:p>
          <a:p>
            <a:endParaRPr lang="it-IT" sz="2200" dirty="0"/>
          </a:p>
          <a:p>
            <a:r>
              <a:rPr lang="it-IT" sz="2200" dirty="0"/>
              <a:t>						      noia dopo l’ottenimento di ciò che si è desiderato</a:t>
            </a:r>
          </a:p>
          <a:p>
            <a:endParaRPr lang="it-IT" sz="2200" dirty="0"/>
          </a:p>
          <a:p>
            <a:r>
              <a:rPr lang="it-IT" sz="2200" dirty="0"/>
              <a:t>					</a:t>
            </a:r>
          </a:p>
          <a:p>
            <a:pPr algn="ctr"/>
            <a:r>
              <a:rPr lang="it-IT" sz="2400" dirty="0"/>
              <a:t>La vita di tutti gli esseri è </a:t>
            </a:r>
            <a:r>
              <a:rPr lang="it-IT" sz="2400" b="1" i="1" dirty="0"/>
              <a:t>volontà </a:t>
            </a:r>
            <a:r>
              <a:rPr lang="it-IT" sz="2400" dirty="0"/>
              <a:t>(di vivere) e </a:t>
            </a:r>
            <a:r>
              <a:rPr lang="it-IT" sz="2400" b="1" dirty="0"/>
              <a:t>rappresentazione</a:t>
            </a:r>
          </a:p>
          <a:p>
            <a:pPr algn="ctr"/>
            <a:r>
              <a:rPr lang="it-IT" sz="2400" dirty="0"/>
              <a:t>		</a:t>
            </a:r>
          </a:p>
          <a:p>
            <a:r>
              <a:rPr lang="it-IT" sz="2200" dirty="0"/>
              <a:t>						                          giustizia (riconoscimento unica volontà)</a:t>
            </a:r>
          </a:p>
          <a:p>
            <a:endParaRPr lang="it-IT" sz="2200" dirty="0"/>
          </a:p>
          <a:p>
            <a:r>
              <a:rPr lang="it-IT" sz="2200" dirty="0"/>
              <a:t>Liberazione	     </a:t>
            </a:r>
            <a:r>
              <a:rPr lang="it-IT" sz="2200" b="1" dirty="0"/>
              <a:t>l’arte	</a:t>
            </a:r>
            <a:r>
              <a:rPr lang="it-IT" sz="2200" dirty="0"/>
              <a:t>	     </a:t>
            </a:r>
            <a:r>
              <a:rPr lang="it-IT" sz="2200" b="1" dirty="0" err="1"/>
              <a:t>noluntas</a:t>
            </a:r>
            <a:r>
              <a:rPr lang="it-IT" sz="2200" dirty="0"/>
              <a:t>		             compassione  (carità)</a:t>
            </a:r>
          </a:p>
          <a:p>
            <a:endParaRPr lang="it-IT" sz="2200" dirty="0"/>
          </a:p>
          <a:p>
            <a:r>
              <a:rPr lang="it-IT" sz="2200" dirty="0"/>
              <a:t>						                           ascesi    (nirvana)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309C4514-C406-45F2-963C-612AE2B947AE}"/>
              </a:ext>
            </a:extLst>
          </p:cNvPr>
          <p:cNvSpPr/>
          <p:nvPr/>
        </p:nvSpPr>
        <p:spPr>
          <a:xfrm>
            <a:off x="4128653" y="1477818"/>
            <a:ext cx="51723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65C9F467-2795-41BE-81F1-1D54A34926CD}"/>
              </a:ext>
            </a:extLst>
          </p:cNvPr>
          <p:cNvSpPr/>
          <p:nvPr/>
        </p:nvSpPr>
        <p:spPr>
          <a:xfrm>
            <a:off x="5426363" y="2581563"/>
            <a:ext cx="51723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77DC2988-CE95-4B1D-99F6-74C2B0869225}"/>
              </a:ext>
            </a:extLst>
          </p:cNvPr>
          <p:cNvSpPr/>
          <p:nvPr/>
        </p:nvSpPr>
        <p:spPr>
          <a:xfrm rot="1528896">
            <a:off x="5347271" y="3027912"/>
            <a:ext cx="51723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2C37ECA8-45C8-4F09-B312-044F74023C22}"/>
              </a:ext>
            </a:extLst>
          </p:cNvPr>
          <p:cNvSpPr/>
          <p:nvPr/>
        </p:nvSpPr>
        <p:spPr>
          <a:xfrm>
            <a:off x="1431637" y="5571021"/>
            <a:ext cx="51723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54F5D9DB-0509-48EF-9E83-D7FE684F767E}"/>
              </a:ext>
            </a:extLst>
          </p:cNvPr>
          <p:cNvSpPr/>
          <p:nvPr/>
        </p:nvSpPr>
        <p:spPr>
          <a:xfrm>
            <a:off x="6130541" y="5693062"/>
            <a:ext cx="51723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510EAA58-92E5-49F3-B055-F5C4F5430C96}"/>
              </a:ext>
            </a:extLst>
          </p:cNvPr>
          <p:cNvSpPr/>
          <p:nvPr/>
        </p:nvSpPr>
        <p:spPr>
          <a:xfrm rot="19890202">
            <a:off x="6180278" y="5134943"/>
            <a:ext cx="51723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1F6E0918-7FF4-400A-893D-1DB6A7E6F2D6}"/>
              </a:ext>
            </a:extLst>
          </p:cNvPr>
          <p:cNvSpPr/>
          <p:nvPr/>
        </p:nvSpPr>
        <p:spPr>
          <a:xfrm rot="1608518">
            <a:off x="6177491" y="6146249"/>
            <a:ext cx="51723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903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D8B8053-AFBF-41A2-B8E9-1F39EA1E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32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B3FEB36-3C46-473D-9317-278740AB338F}"/>
              </a:ext>
            </a:extLst>
          </p:cNvPr>
          <p:cNvSpPr/>
          <p:nvPr/>
        </p:nvSpPr>
        <p:spPr>
          <a:xfrm>
            <a:off x="868679" y="413268"/>
            <a:ext cx="10290551" cy="6363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Anche il </a:t>
            </a: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mito 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conferisce al mondo un senso, anche delle cose future.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uomini vivono nel mito per liberarsi dall’angoscia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 il senso che il mito conferisce al mondo non è il vero senso e quindi è una previsione non vera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filosofia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 </a:t>
            </a: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Previsione del vero Senso del Tutto come visione del permanere dell’Arché e della sostanza di tutte le cose che nascono e che muoiono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soluzione all’angoscia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1B927592-EBF3-4738-BCBE-BE803BA72B43}"/>
              </a:ext>
            </a:extLst>
          </p:cNvPr>
          <p:cNvSpPr/>
          <p:nvPr/>
        </p:nvSpPr>
        <p:spPr>
          <a:xfrm>
            <a:off x="5771638" y="2798685"/>
            <a:ext cx="484632" cy="6303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478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10A819A-C173-4BE0-9A1B-8690B077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33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E09688-B87A-48C5-BFBA-D01D10C97391}"/>
              </a:ext>
            </a:extLst>
          </p:cNvPr>
          <p:cNvSpPr txBox="1"/>
          <p:nvPr/>
        </p:nvSpPr>
        <p:spPr>
          <a:xfrm>
            <a:off x="67362" y="136525"/>
            <a:ext cx="121920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KIERKEGAARD</a:t>
            </a:r>
          </a:p>
          <a:p>
            <a:endParaRPr lang="it-IT" dirty="0"/>
          </a:p>
          <a:p>
            <a:endParaRPr lang="it-IT" dirty="0"/>
          </a:p>
          <a:p>
            <a:pPr algn="ctr"/>
            <a:r>
              <a:rPr lang="it-IT" sz="2400" dirty="0"/>
              <a:t>    L’uomo è caratterizzato dalla </a:t>
            </a:r>
            <a:r>
              <a:rPr lang="it-IT" sz="2400" b="1" dirty="0"/>
              <a:t>singolarità: esistere significa scegliere</a:t>
            </a:r>
          </a:p>
          <a:p>
            <a:endParaRPr lang="it-IT" sz="2400" dirty="0"/>
          </a:p>
          <a:p>
            <a:pPr algn="ctr"/>
            <a:r>
              <a:rPr lang="it-IT" sz="2400" dirty="0"/>
              <a:t>	libertà							possibilità</a:t>
            </a:r>
          </a:p>
          <a:p>
            <a:r>
              <a:rPr lang="it-IT" sz="2400" dirty="0"/>
              <a:t>		        di decidere		           			           di scegliere</a:t>
            </a:r>
          </a:p>
          <a:p>
            <a:endParaRPr lang="it-IT" sz="2400" dirty="0"/>
          </a:p>
          <a:p>
            <a:r>
              <a:rPr lang="it-IT" sz="2400" dirty="0"/>
              <a:t>		       angoscia						        disperazione</a:t>
            </a:r>
          </a:p>
          <a:p>
            <a:endParaRPr lang="it-IT" sz="2400" dirty="0"/>
          </a:p>
          <a:p>
            <a:pPr algn="ctr"/>
            <a:r>
              <a:rPr lang="it-IT" sz="2400" b="1" dirty="0"/>
              <a:t>Le tre vie della vita</a:t>
            </a:r>
          </a:p>
          <a:p>
            <a:endParaRPr lang="it-IT" sz="2400" dirty="0"/>
          </a:p>
          <a:p>
            <a:r>
              <a:rPr lang="it-IT" sz="2200" b="1" dirty="0"/>
              <a:t>La vita estetica </a:t>
            </a:r>
            <a:r>
              <a:rPr lang="it-IT" sz="2200" dirty="0"/>
              <a:t>(il Don Giovanni)	</a:t>
            </a:r>
            <a:r>
              <a:rPr lang="it-IT" sz="2200" b="1" dirty="0"/>
              <a:t>La vita etica </a:t>
            </a:r>
            <a:r>
              <a:rPr lang="it-IT" sz="2200" dirty="0"/>
              <a:t>(il Marito)	         </a:t>
            </a:r>
            <a:r>
              <a:rPr lang="it-IT" sz="2200" b="1" dirty="0"/>
              <a:t>La vita religiosa </a:t>
            </a:r>
            <a:r>
              <a:rPr lang="it-IT" sz="2200" dirty="0"/>
              <a:t>(Abramo e Isacco)</a:t>
            </a:r>
          </a:p>
          <a:p>
            <a:endParaRPr lang="it-IT" sz="2200" dirty="0"/>
          </a:p>
          <a:p>
            <a:r>
              <a:rPr lang="it-IT" sz="2200" b="1" dirty="0"/>
              <a:t>Fede come antidoto alla disperazione					abbandonarsi a Dio</a:t>
            </a:r>
          </a:p>
          <a:p>
            <a:endParaRPr lang="it-IT" sz="2200" b="1" dirty="0"/>
          </a:p>
          <a:p>
            <a:pPr algn="ctr"/>
            <a:endParaRPr lang="it-IT" sz="2200" b="1" dirty="0"/>
          </a:p>
          <a:p>
            <a:pPr algn="ctr"/>
            <a:r>
              <a:rPr lang="it-IT" sz="2200" b="1" dirty="0"/>
              <a:t>Cristo: l’eterno che irrompe nel tempo</a:t>
            </a:r>
            <a:endParaRPr lang="it-IT" sz="2400" b="1" dirty="0"/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  </a:t>
            </a:r>
          </a:p>
          <a:p>
            <a:endParaRPr lang="it-IT" sz="2400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8396BD21-8B8F-4B59-9FD6-3C42939DDDA9}"/>
              </a:ext>
            </a:extLst>
          </p:cNvPr>
          <p:cNvSpPr/>
          <p:nvPr/>
        </p:nvSpPr>
        <p:spPr>
          <a:xfrm rot="4028641">
            <a:off x="4362154" y="1317992"/>
            <a:ext cx="484632" cy="14644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B58836A7-9E75-49EF-98FA-9A5D6B26C474}"/>
              </a:ext>
            </a:extLst>
          </p:cNvPr>
          <p:cNvSpPr/>
          <p:nvPr/>
        </p:nvSpPr>
        <p:spPr>
          <a:xfrm rot="17270656">
            <a:off x="7597039" y="1447302"/>
            <a:ext cx="484632" cy="14644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7C3D1956-1F79-4000-BD2C-B59D207F9658}"/>
              </a:ext>
            </a:extLst>
          </p:cNvPr>
          <p:cNvSpPr/>
          <p:nvPr/>
        </p:nvSpPr>
        <p:spPr>
          <a:xfrm>
            <a:off x="2834815" y="2699209"/>
            <a:ext cx="484632" cy="52428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FA90192E-0B40-49FD-AC96-82BA5A0280EC}"/>
              </a:ext>
            </a:extLst>
          </p:cNvPr>
          <p:cNvSpPr/>
          <p:nvPr/>
        </p:nvSpPr>
        <p:spPr>
          <a:xfrm>
            <a:off x="9497568" y="2722156"/>
            <a:ext cx="484632" cy="52428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F1B67A80-DD34-470A-88DA-0DCE06E39DA6}"/>
              </a:ext>
            </a:extLst>
          </p:cNvPr>
          <p:cNvSpPr/>
          <p:nvPr/>
        </p:nvSpPr>
        <p:spPr>
          <a:xfrm rot="3921851">
            <a:off x="3932597" y="4037952"/>
            <a:ext cx="484632" cy="52428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F813B626-A5E5-44D7-808D-0BFC770CE028}"/>
              </a:ext>
            </a:extLst>
          </p:cNvPr>
          <p:cNvSpPr/>
          <p:nvPr/>
        </p:nvSpPr>
        <p:spPr>
          <a:xfrm>
            <a:off x="5661142" y="4158723"/>
            <a:ext cx="484632" cy="52428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CF71B6F6-7313-46AD-83EB-391115766A15}"/>
              </a:ext>
            </a:extLst>
          </p:cNvPr>
          <p:cNvSpPr/>
          <p:nvPr/>
        </p:nvSpPr>
        <p:spPr>
          <a:xfrm>
            <a:off x="5756213" y="5685512"/>
            <a:ext cx="484632" cy="52428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C75CFC30-14D5-4A72-A915-0EF32E1A36F8}"/>
              </a:ext>
            </a:extLst>
          </p:cNvPr>
          <p:cNvSpPr/>
          <p:nvPr/>
        </p:nvSpPr>
        <p:spPr>
          <a:xfrm rot="18518205">
            <a:off x="7398663" y="4110739"/>
            <a:ext cx="484632" cy="52428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DF1352A3-916A-4C66-9DB9-1228C92C9953}"/>
              </a:ext>
            </a:extLst>
          </p:cNvPr>
          <p:cNvSpPr/>
          <p:nvPr/>
        </p:nvSpPr>
        <p:spPr>
          <a:xfrm rot="16200000">
            <a:off x="5848807" y="5196002"/>
            <a:ext cx="484632" cy="49438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934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FDFA91C-99FD-4F88-BEE5-F66705A44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34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65FA12C-6EFC-424C-BB30-0C57A0BCECD2}"/>
              </a:ext>
            </a:extLst>
          </p:cNvPr>
          <p:cNvSpPr/>
          <p:nvPr/>
        </p:nvSpPr>
        <p:spPr>
          <a:xfrm>
            <a:off x="719091" y="453932"/>
            <a:ext cx="10634709" cy="5626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la scienza moderna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mondo è frutto del caso e termina nella sua decomposizione.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Accettando questo però rimane il </a:t>
            </a: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problema della ricerca di senso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destino, pianeti, magia, ufo ecc.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Religione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Nei </a:t>
            </a: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Fratelli Karamazov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Per </a:t>
            </a: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Ivan 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male (i bambini innocenti) è la dimostrazione dell’inesistenza di dio. il male, per </a:t>
            </a:r>
            <a:r>
              <a:rPr lang="it-IT" sz="2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Aloscia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dimostra l’esistenza di Dio perché il male è scandalo e dio, non potendo impedirlo, se ne è fatto carico incarnandosi. Cap VII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266E22A5-5BD5-4740-A458-C7A656D4C9D3}"/>
              </a:ext>
            </a:extLst>
          </p:cNvPr>
          <p:cNvSpPr/>
          <p:nvPr/>
        </p:nvSpPr>
        <p:spPr>
          <a:xfrm>
            <a:off x="5794129" y="1384917"/>
            <a:ext cx="484632" cy="506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08E20945-7351-4F5B-BE65-4F4A3257AEBB}"/>
              </a:ext>
            </a:extLst>
          </p:cNvPr>
          <p:cNvSpPr/>
          <p:nvPr/>
        </p:nvSpPr>
        <p:spPr>
          <a:xfrm>
            <a:off x="5761237" y="2920753"/>
            <a:ext cx="484632" cy="506027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899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C74F6D0-A94D-4605-9C68-3AFC926F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35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34C01CF-6634-4009-9564-2FB3D58467CE}"/>
              </a:ext>
            </a:extLst>
          </p:cNvPr>
          <p:cNvSpPr/>
          <p:nvPr/>
        </p:nvSpPr>
        <p:spPr>
          <a:xfrm>
            <a:off x="249382" y="136525"/>
            <a:ext cx="1194261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UN’ALTRA DOMANDA</a:t>
            </a:r>
          </a:p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Il mondo, come la totalità dei fenomeni esterni, è studiato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dalla cosmologia razionale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che pretende di riuscire a spiegare il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  <a:hlinkClick r:id="rId2" tooltip="Cosm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cosmo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nella sua totalità, cosa impossibile a partire dal fatto che è impossibile avere un'esperienza di tutti i fenomeni. </a:t>
            </a:r>
          </a:p>
          <a:p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Pertanto i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metafisici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, quando tentano di spiegare l'universo,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cadono in procedimenti razionali contraddittori in se stessi: le antinomie,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cioè due ragionamenti egualmente veri e falsi poiché, mancando un criterio valido basato sull'esperienza, è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impossibile operare una scelta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Antinomia				Finito 			Infinito 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200" i="1" dirty="0">
                <a:latin typeface="Arial" panose="020B0604020202020204" pitchFamily="34" charset="0"/>
                <a:cs typeface="Arial" panose="020B0604020202020204" pitchFamily="34" charset="0"/>
              </a:rPr>
              <a:t>Tesi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: il mondo ha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un inizio nel tempo e nello spazio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, è chiuso dentro limiti </a:t>
            </a:r>
          </a:p>
          <a:p>
            <a:pPr algn="ctr"/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cioè è sorto dal nulla)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200" i="1" dirty="0">
                <a:latin typeface="Arial" panose="020B0604020202020204" pitchFamily="34" charset="0"/>
                <a:cs typeface="Arial" panose="020B0604020202020204" pitchFamily="34" charset="0"/>
              </a:rPr>
              <a:t>Antitesi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: Il mondo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è infinito ed eterno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sia nel tempo che nello spazio </a:t>
            </a:r>
          </a:p>
          <a:p>
            <a:pPr algn="ctr"/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cioè esiste da sempre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Inconcepibili entrambi con l’esperienza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2A53D365-9260-45F5-B063-450D447A7941}"/>
              </a:ext>
            </a:extLst>
          </p:cNvPr>
          <p:cNvSpPr/>
          <p:nvPr/>
        </p:nvSpPr>
        <p:spPr>
          <a:xfrm>
            <a:off x="4101593" y="3429000"/>
            <a:ext cx="978408" cy="3325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bidirezionale orizzontale 4">
            <a:extLst>
              <a:ext uri="{FF2B5EF4-FFF2-40B4-BE49-F238E27FC236}">
                <a16:creationId xmlns:a16="http://schemas.microsoft.com/office/drawing/2014/main" id="{02FAC6EE-E117-43D0-82D9-E43B3EC7DA9D}"/>
              </a:ext>
            </a:extLst>
          </p:cNvPr>
          <p:cNvSpPr/>
          <p:nvPr/>
        </p:nvSpPr>
        <p:spPr>
          <a:xfrm>
            <a:off x="7898385" y="3355871"/>
            <a:ext cx="978408" cy="33250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126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79FD7E3-331C-4349-9300-65A849FE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36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2FDCE084-596C-420B-A643-3BDED3C492B8}"/>
                  </a:ext>
                </a:extLst>
              </p:cNvPr>
              <p:cNvSpPr txBox="1"/>
              <p:nvPr/>
            </p:nvSpPr>
            <p:spPr>
              <a:xfrm>
                <a:off x="0" y="46930"/>
                <a:ext cx="12192000" cy="6678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IPOTESI ATTUALE:	 PRIMA DI ESSERE, L’UNIVERSO DOV’ERA?</a:t>
                </a:r>
              </a:p>
              <a:p>
                <a:endParaRPr lang="it-IT" dirty="0"/>
              </a:p>
              <a:p>
                <a:pPr algn="ctr"/>
                <a:r>
                  <a:rPr lang="it-IT" sz="2400" dirty="0">
                    <a:cs typeface="Arial" panose="020B0604020202020204" pitchFamily="34" charset="0"/>
                  </a:rPr>
                  <a:t>Non era nello spazio e non era nel tempo</a:t>
                </a:r>
              </a:p>
              <a:p>
                <a:pPr algn="ctr"/>
                <a:r>
                  <a:rPr lang="it-IT" sz="2400" dirty="0">
                    <a:cs typeface="Arial" panose="020B0604020202020204" pitchFamily="34" charset="0"/>
                  </a:rPr>
                  <a:t>Il primo secondo di vita produce la gravità e le altre forze che governano la fisica</a:t>
                </a:r>
              </a:p>
              <a:p>
                <a:pPr algn="ctr"/>
                <a:r>
                  <a:rPr lang="it-IT" sz="2400" dirty="0">
                    <a:cs typeface="Arial" panose="020B0604020202020204" pitchFamily="34" charset="0"/>
                  </a:rPr>
                  <a:t>In tre minuti è prodotto il 98 per cento di tutta la materia</a:t>
                </a:r>
              </a:p>
              <a:p>
                <a:endParaRPr lang="it-IT" sz="2400" dirty="0">
                  <a:cs typeface="Arial" panose="020B0604020202020204" pitchFamily="34" charset="0"/>
                </a:endParaRPr>
              </a:p>
              <a:p>
                <a:endParaRPr lang="it-IT" sz="2400" dirty="0">
                  <a:cs typeface="Arial" panose="020B0604020202020204" pitchFamily="34" charset="0"/>
                </a:endParaRPr>
              </a:p>
              <a:p>
                <a:pPr algn="ctr"/>
                <a:r>
                  <a:rPr lang="it-IT" sz="2400" dirty="0">
                    <a:cs typeface="Arial" panose="020B0604020202020204" pitchFamily="34" charset="0"/>
                  </a:rPr>
                  <a:t>Il Big Bang rappresenta forse una </a:t>
                </a:r>
                <a:r>
                  <a:rPr lang="it-IT" sz="2400" b="1" dirty="0">
                    <a:cs typeface="Arial" panose="020B0604020202020204" pitchFamily="34" charset="0"/>
                  </a:rPr>
                  <a:t>forma di transizione dell’Universo da una forma all’altra?</a:t>
                </a:r>
              </a:p>
              <a:p>
                <a:endParaRPr lang="it-IT" sz="2400" dirty="0">
                  <a:cs typeface="Arial" panose="020B0604020202020204" pitchFamily="34" charset="0"/>
                </a:endParaRPr>
              </a:p>
              <a:p>
                <a:r>
                  <a:rPr lang="it-IT" sz="2400" b="1" dirty="0">
                    <a:cs typeface="Arial" panose="020B0604020202020204" pitchFamily="34" charset="0"/>
                  </a:rPr>
                  <a:t>Da una forma incomprensibile	     A una forma, la nostra, che riusciamo quasi a capire</a:t>
                </a:r>
              </a:p>
              <a:p>
                <a:endParaRPr lang="it-IT" sz="2400" dirty="0">
                  <a:cs typeface="Arial" panose="020B0604020202020204" pitchFamily="34" charset="0"/>
                </a:endParaRPr>
              </a:p>
              <a:p>
                <a:r>
                  <a:rPr lang="it-IT" sz="2400" b="1" dirty="0">
                    <a:cs typeface="Arial" panose="020B0604020202020204" pitchFamily="34" charset="0"/>
                  </a:rPr>
                  <a:t>Teoria dell’inflazione</a:t>
                </a:r>
                <a:r>
                  <a:rPr lang="it-IT" sz="2400" dirty="0">
                    <a:cs typeface="Arial" panose="020B0604020202020204" pitchFamily="34" charset="0"/>
                  </a:rPr>
                  <a:t>	          ESPANSIONE DELL’UNIVERSO IN UN TEMPO DURATO </a:t>
                </a:r>
                <a14:m>
                  <m:oMath xmlns:m="http://schemas.openxmlformats.org/officeDocument/2006/math">
                    <m:r>
                      <a:rPr lang="it-IT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−30</m:t>
                        </m:r>
                      </m:sup>
                    </m:sSup>
                  </m:oMath>
                </a14:m>
                <a:r>
                  <a:rPr lang="it-IT" sz="2400" dirty="0">
                    <a:cs typeface="Arial" panose="020B0604020202020204" pitchFamily="34" charset="0"/>
                  </a:rPr>
                  <a:t> SECONDI</a:t>
                </a:r>
              </a:p>
              <a:p>
                <a:endParaRPr lang="it-IT" sz="2400" dirty="0">
                  <a:cs typeface="Arial" panose="020B0604020202020204" pitchFamily="34" charset="0"/>
                </a:endParaRPr>
              </a:p>
              <a:p>
                <a:pPr algn="ctr"/>
                <a:r>
                  <a:rPr lang="it-IT" sz="2400" dirty="0">
                    <a:cs typeface="Arial" panose="020B0604020202020204" pitchFamily="34" charset="0"/>
                  </a:rPr>
                  <a:t>Che cosa succede a uno ai confini dell’universo mette fuori la testa?</a:t>
                </a:r>
              </a:p>
              <a:p>
                <a:pPr algn="ctr"/>
                <a:endParaRPr lang="it-IT" sz="2400" dirty="0">
                  <a:cs typeface="Arial" panose="020B0604020202020204" pitchFamily="34" charset="0"/>
                </a:endParaRPr>
              </a:p>
              <a:p>
                <a:pPr algn="ctr"/>
                <a:endParaRPr lang="it-IT" sz="2400" dirty="0">
                  <a:cs typeface="Arial" panose="020B0604020202020204" pitchFamily="34" charset="0"/>
                </a:endParaRPr>
              </a:p>
              <a:p>
                <a:pPr algn="ctr"/>
                <a:r>
                  <a:rPr lang="it-IT" sz="2400" dirty="0">
                    <a:cs typeface="Arial" panose="020B0604020202020204" pitchFamily="34" charset="0"/>
                  </a:rPr>
                  <a:t> </a:t>
                </a:r>
                <a:r>
                  <a:rPr lang="it-IT" sz="2400" b="1" dirty="0">
                    <a:cs typeface="Arial" panose="020B0604020202020204" pitchFamily="34" charset="0"/>
                  </a:rPr>
                  <a:t>Non può raggiungerlo in linea retta perché l’Universo  curva </a:t>
                </a:r>
              </a:p>
              <a:p>
                <a:pPr algn="ctr"/>
                <a:r>
                  <a:rPr lang="it-IT" sz="2400" b="1" dirty="0">
                    <a:cs typeface="Arial" panose="020B0604020202020204" pitchFamily="34" charset="0"/>
                  </a:rPr>
                  <a:t>(Relatività di Einstein)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2FDCE084-596C-420B-A643-3BDED3C49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930"/>
                <a:ext cx="12192000" cy="6678751"/>
              </a:xfrm>
              <a:prstGeom prst="rect">
                <a:avLst/>
              </a:prstGeom>
              <a:blipFill>
                <a:blip r:embed="rId2"/>
                <a:stretch>
                  <a:fillRect l="-750" t="-1005" r="-400" b="-17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97ED2FF8-3FAC-42E8-9DCB-C2C33814A619}"/>
              </a:ext>
            </a:extLst>
          </p:cNvPr>
          <p:cNvSpPr/>
          <p:nvPr/>
        </p:nvSpPr>
        <p:spPr>
          <a:xfrm>
            <a:off x="4137244" y="3315855"/>
            <a:ext cx="6003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5B72DEB8-5804-4F10-A972-C2E8CCC11DD3}"/>
              </a:ext>
            </a:extLst>
          </p:cNvPr>
          <p:cNvSpPr/>
          <p:nvPr/>
        </p:nvSpPr>
        <p:spPr>
          <a:xfrm>
            <a:off x="2918691" y="4064000"/>
            <a:ext cx="461819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88500243-B3B0-4459-A658-77581C441939}"/>
              </a:ext>
            </a:extLst>
          </p:cNvPr>
          <p:cNvSpPr/>
          <p:nvPr/>
        </p:nvSpPr>
        <p:spPr>
          <a:xfrm>
            <a:off x="5629841" y="5264727"/>
            <a:ext cx="484632" cy="60960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16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BB284A6-238C-4B93-BCCF-AEBB0E763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37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4D0CD53-5911-4552-89F8-462B29DF8E24}"/>
              </a:ext>
            </a:extLst>
          </p:cNvPr>
          <p:cNvSpPr/>
          <p:nvPr/>
        </p:nvSpPr>
        <p:spPr>
          <a:xfrm>
            <a:off x="332509" y="555525"/>
            <a:ext cx="11021291" cy="549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Altro paradosso: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GALILEO (1564-1642)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 startAt="3"/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numeri pari sono tanti quanti i numeri interi mentre dovrebbero essere la metà essendoci anche i dispari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Scriviamo su un foglio i numeri interi e sotto i numeri pari e i dispari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	2	 3	4	 5	 6 	n.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lain" startAt="2"/>
            </a:pPr>
            <a:r>
              <a:rPr lang="it-IT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4	 6	8	10	12	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	3	5	7	8	11	n.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lain" startAt="2"/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Nell’infinito la parte è grande quanto l’intero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37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0630F49-6A7D-47C6-9245-23A0A016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38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86D59A-140A-420A-946D-71E770BEC26C}"/>
              </a:ext>
            </a:extLst>
          </p:cNvPr>
          <p:cNvSpPr txBox="1"/>
          <p:nvPr/>
        </p:nvSpPr>
        <p:spPr>
          <a:xfrm>
            <a:off x="0" y="0"/>
            <a:ext cx="1206269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ULTERIORE ANTINOMIA: Il paradosso del mentitore</a:t>
            </a:r>
          </a:p>
          <a:p>
            <a:pPr algn="ctr"/>
            <a:endParaRPr lang="it-IT" sz="2800" b="1" dirty="0"/>
          </a:p>
          <a:p>
            <a:pPr algn="ctr"/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Epimenide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: (VI se. A.C.):		Tutti i Cretesi sono bugiardi  </a:t>
            </a: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					(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Epimenide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era cretese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Il paradosso di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Eubulide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: (VII se. A.C.):</a:t>
            </a:r>
          </a:p>
          <a:p>
            <a:pPr algn="ctr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che afferma:		</a:t>
            </a: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«Io sto mentendo»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Se “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STO MENTENDO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” è vera affermandola dico il falso,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Se invece “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STO MENTENDO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” è falsa dico la verità quando la affermo;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la proposizione “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STO MENTENDO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” se è vera è falsa, se è falsa è vera.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quelle due    paroline è compresa necessariamente una contraddizione.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/>
              <a:t>Io affermo, in positivo, di non fare una affermazione vera, nego la verità della mia affermazione nel momento stesso in cui la faccio.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C5872B79-18FA-414A-8352-07EA9D2110E4}"/>
              </a:ext>
            </a:extLst>
          </p:cNvPr>
          <p:cNvSpPr/>
          <p:nvPr/>
        </p:nvSpPr>
        <p:spPr>
          <a:xfrm>
            <a:off x="6031345" y="5403273"/>
            <a:ext cx="484632" cy="498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0819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8A0347A-D330-4A8E-BE87-3C671D95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39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015286E-1E3C-42CE-94CD-D7184C3A4A25}"/>
              </a:ext>
            </a:extLst>
          </p:cNvPr>
          <p:cNvSpPr/>
          <p:nvPr/>
        </p:nvSpPr>
        <p:spPr>
          <a:xfrm>
            <a:off x="73891" y="136525"/>
            <a:ext cx="1197032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Riesaminiamo il paradosso del mentitore modificandone leggermente la formulazione, al posto di “</a:t>
            </a:r>
            <a:r>
              <a:rPr lang="it-IT" sz="2400" b="1" dirty="0"/>
              <a:t>sto mentendo</a:t>
            </a:r>
            <a:r>
              <a:rPr lang="it-IT" sz="2400" dirty="0"/>
              <a:t>” mettiamo “</a:t>
            </a:r>
            <a:r>
              <a:rPr lang="it-IT" sz="2400" b="1" dirty="0"/>
              <a:t>mento sempre</a:t>
            </a:r>
            <a:r>
              <a:rPr lang="it-IT" sz="2400" dirty="0"/>
              <a:t>”.</a:t>
            </a:r>
          </a:p>
          <a:p>
            <a:br>
              <a:rPr lang="it-IT" sz="2400" dirty="0"/>
            </a:br>
            <a:r>
              <a:rPr lang="it-IT" sz="2400" dirty="0"/>
              <a:t>“</a:t>
            </a:r>
            <a:r>
              <a:rPr lang="it-IT" sz="2400" b="1" dirty="0"/>
              <a:t>Mento sempre</a:t>
            </a:r>
            <a:r>
              <a:rPr lang="it-IT" sz="2400" dirty="0"/>
              <a:t>” è auto contraddittoria: se è vera è necessariamente falsa, quindi </a:t>
            </a:r>
            <a:r>
              <a:rPr lang="it-IT" sz="2400" b="1" dirty="0"/>
              <a:t>non può mai essere vera.</a:t>
            </a:r>
            <a:r>
              <a:rPr lang="it-IT" sz="2400" dirty="0"/>
              <a:t> Però a ben vedere le cose questa proposizione non genera il paradosso perché se è vera è falsa, ma </a:t>
            </a:r>
            <a:r>
              <a:rPr lang="it-IT" sz="2400" b="1" dirty="0"/>
              <a:t>da questo non segue che se è falsa è vera</a:t>
            </a:r>
            <a:r>
              <a:rPr lang="it-IT" sz="2400" dirty="0"/>
              <a:t>. </a:t>
            </a:r>
          </a:p>
          <a:p>
            <a:endParaRPr lang="it-IT" sz="2400" dirty="0"/>
          </a:p>
          <a:p>
            <a:r>
              <a:rPr lang="it-IT" sz="2400" dirty="0"/>
              <a:t>Se “</a:t>
            </a:r>
            <a:r>
              <a:rPr lang="it-IT" sz="2400" b="1" dirty="0"/>
              <a:t>mento </a:t>
            </a:r>
            <a:r>
              <a:rPr lang="it-IT" sz="2400" b="1" dirty="0" err="1"/>
              <a:t>sempre</a:t>
            </a:r>
            <a:r>
              <a:rPr lang="it-IT" sz="2400" dirty="0" err="1"/>
              <a:t>”è</a:t>
            </a:r>
            <a:r>
              <a:rPr lang="it-IT" sz="2400" dirty="0"/>
              <a:t> falsa può sembrare, a prima vista, che la sua falsità la renda vera (se dico il falso dicendo che mento sempre allora dico il vero) ma questo è inesatto. </a:t>
            </a:r>
          </a:p>
          <a:p>
            <a:endParaRPr lang="it-IT" sz="2400" dirty="0"/>
          </a:p>
          <a:p>
            <a:r>
              <a:rPr lang="it-IT" sz="2400" dirty="0"/>
              <a:t>Dalla falsità di “</a:t>
            </a:r>
            <a:r>
              <a:rPr lang="it-IT" sz="2400" b="1" dirty="0"/>
              <a:t>Mento sempre</a:t>
            </a:r>
            <a:r>
              <a:rPr lang="it-IT" sz="2400" dirty="0"/>
              <a:t>” seguirebbe la sua verità solo se questa proposizione si riferisse unicamente a se stessa (è il caso di “</a:t>
            </a:r>
            <a:r>
              <a:rPr lang="it-IT" sz="2400" b="1" dirty="0"/>
              <a:t>sto mentendo</a:t>
            </a:r>
            <a:r>
              <a:rPr lang="it-IT" sz="2400" dirty="0"/>
              <a:t>”); ma “</a:t>
            </a:r>
            <a:r>
              <a:rPr lang="it-IT" sz="2400" b="1" dirty="0"/>
              <a:t>mento sempre</a:t>
            </a:r>
            <a:r>
              <a:rPr lang="it-IT" sz="2400" dirty="0"/>
              <a:t>” non si riferisce solo a se stessa. </a:t>
            </a:r>
          </a:p>
          <a:p>
            <a:r>
              <a:rPr lang="it-IT" sz="2400" dirty="0"/>
              <a:t>“</a:t>
            </a:r>
            <a:r>
              <a:rPr lang="it-IT" sz="2400" b="1" dirty="0"/>
              <a:t>Mento sempre</a:t>
            </a:r>
            <a:r>
              <a:rPr lang="it-IT" sz="2400" dirty="0"/>
              <a:t>” può essere falsa perché ieri o un mese fa ho detto, una volta tanto la verità. “</a:t>
            </a:r>
            <a:r>
              <a:rPr lang="it-IT" sz="2400" b="1" dirty="0"/>
              <a:t>Mento sempre</a:t>
            </a:r>
            <a:r>
              <a:rPr lang="it-IT" sz="2400" dirty="0"/>
              <a:t>” quindi non può essere vera ma può essere falsa, una sorta di “mezzo paradosso”. </a:t>
            </a:r>
            <a:r>
              <a:rPr lang="it-IT" sz="2400" b="1" dirty="0"/>
              <a:t>Il paradosso in senso pieno, perfetto, però si ha quando una proposizione non può essere né vera né falsa, quando dal suo essere vera segue la sua falsità e dal suo essere falsa la sua verità.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425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26F134-76DF-4B27-98ED-648C00E2885C}"/>
              </a:ext>
            </a:extLst>
          </p:cNvPr>
          <p:cNvSpPr/>
          <p:nvPr/>
        </p:nvSpPr>
        <p:spPr>
          <a:xfrm>
            <a:off x="674703" y="282151"/>
            <a:ext cx="10697592" cy="605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INTRODUZIONE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Filosofare significa cercare di andare sempre più a fondo delle cose: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anziché accontentarci delle risposte che troviamo, ne sveliamo i limiti, ci rendiamo conto che sono insufficienti e andiamo oltre.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Domanda: è giusta la deforestazione?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Risposta: è ingiusta perché danneggia l’ambiente</a:t>
            </a:r>
            <a:r>
              <a:rPr lang="it-IT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(Risposta che rispecchia la sensibilità ecologica del nostro tempo)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76DAA67-069B-4376-A3BE-CE181E36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4</a:t>
            </a:fld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87E4E4A2-FD39-4A44-B391-54871C6045CB}"/>
              </a:ext>
            </a:extLst>
          </p:cNvPr>
          <p:cNvSpPr/>
          <p:nvPr/>
        </p:nvSpPr>
        <p:spPr>
          <a:xfrm>
            <a:off x="5497778" y="3844031"/>
            <a:ext cx="484632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426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30C644D-05F1-4E83-93B1-B469BBC3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40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9D1FCC6-C060-4978-99F9-8FBF34B432DE}"/>
              </a:ext>
            </a:extLst>
          </p:cNvPr>
          <p:cNvSpPr/>
          <p:nvPr/>
        </p:nvSpPr>
        <p:spPr>
          <a:xfrm>
            <a:off x="711200" y="136525"/>
            <a:ext cx="1002145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Jean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Buridan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(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XIV sec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.)	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Socrate dice "Platone dice il falso"; </a:t>
            </a:r>
          </a:p>
          <a:p>
            <a:pPr marL="0" lvl="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				Platone dice "Socrate dice il vero".</a:t>
            </a:r>
            <a:endParaRPr lang="it-IT" alt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  <a:hlinkClick r:id="rId2" tooltip="Guglielmo di Ockham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  <a:hlinkClick r:id="rId2" tooltip="Guglielmo di Ockh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Una SOLUZIONE possibile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  <a:hlinkClick r:id="rId2" tooltip="Guglielmo di Ockham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Un'affermazione non è vera o falsa in assoluto, ma solo relativamente a un certo momento storico. 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Mentre non è possibile che una frase sia vera o falsa nello stesso tempo, essa può esserlo in tempi diversi: 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Basterebbe dire "Platone dirà il falso quando pronuncerà la prossima frase" e "Socrate disse il vero quando pronunciò la frase precedente".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b="1" dirty="0"/>
              <a:t>Prese singolarmente le frasi non generano un paradosso logico. Generano un paradosso quando sono messe in relazione reciproco.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585B3C89-1933-41B4-A7F3-BACFBCF03760}"/>
              </a:ext>
            </a:extLst>
          </p:cNvPr>
          <p:cNvSpPr/>
          <p:nvPr/>
        </p:nvSpPr>
        <p:spPr>
          <a:xfrm>
            <a:off x="5322593" y="1905141"/>
            <a:ext cx="484632" cy="320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ABDC21CB-929D-4834-B07A-29403C6F4D33}"/>
              </a:ext>
            </a:extLst>
          </p:cNvPr>
          <p:cNvSpPr/>
          <p:nvPr/>
        </p:nvSpPr>
        <p:spPr>
          <a:xfrm>
            <a:off x="5322593" y="5375563"/>
            <a:ext cx="484632" cy="38792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924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51820A-73B8-4FDB-ADAC-A69CBE84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41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B9D889-A5B1-4CB8-86AE-8E690374F738}"/>
              </a:ext>
            </a:extLst>
          </p:cNvPr>
          <p:cNvSpPr txBox="1"/>
          <p:nvPr/>
        </p:nvSpPr>
        <p:spPr>
          <a:xfrm>
            <a:off x="0" y="5988"/>
            <a:ext cx="12081164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Altra possibile soluzione del paradosso: </a:t>
            </a:r>
            <a:r>
              <a:rPr lang="it-IT" sz="2800" b="1" dirty="0" err="1"/>
              <a:t>Tarski</a:t>
            </a:r>
            <a:r>
              <a:rPr lang="it-IT" sz="2800" b="1" dirty="0"/>
              <a:t> (1936)</a:t>
            </a:r>
          </a:p>
          <a:p>
            <a:pPr algn="ctr"/>
            <a:r>
              <a:rPr lang="it-IT" sz="2200" dirty="0"/>
              <a:t>Esistono molti linguaggi e quando si discute di un linguaggio lo si fa solo in un altro linguaggio: il linguaggio </a:t>
            </a:r>
            <a:r>
              <a:rPr lang="it-IT" sz="2200" b="1" dirty="0"/>
              <a:t>di cui</a:t>
            </a:r>
            <a:r>
              <a:rPr lang="it-IT" sz="2200" dirty="0"/>
              <a:t> si parla è il linguaggio oggetto, quello </a:t>
            </a:r>
            <a:r>
              <a:rPr lang="it-IT" sz="2200" b="1" dirty="0"/>
              <a:t>in cui </a:t>
            </a:r>
            <a:r>
              <a:rPr lang="it-IT" sz="2200" dirty="0"/>
              <a:t>si parla il metalinguaggio. Per </a:t>
            </a:r>
            <a:r>
              <a:rPr lang="it-IT" sz="2200" dirty="0" err="1"/>
              <a:t>Tarski</a:t>
            </a:r>
            <a:r>
              <a:rPr lang="it-IT" sz="2200" dirty="0"/>
              <a:t> la attribuzione del valore di verità ad una proposizione può essere fatto solo in un metalinguaggio, diverso da quello in cui la proposizione è formulata. </a:t>
            </a:r>
          </a:p>
          <a:p>
            <a:pPr algn="ctr"/>
            <a:endParaRPr lang="it-IT" sz="2200" dirty="0"/>
          </a:p>
          <a:p>
            <a:pPr algn="ctr"/>
            <a:r>
              <a:rPr lang="it-IT" sz="2200" dirty="0"/>
              <a:t>La proposizione “</a:t>
            </a:r>
            <a:r>
              <a:rPr lang="it-IT" sz="2200" b="1" dirty="0"/>
              <a:t>Giovanni è un uomo</a:t>
            </a:r>
            <a:r>
              <a:rPr lang="it-IT" sz="2200" dirty="0"/>
              <a:t>”, chiamiamola per comodità </a:t>
            </a:r>
            <a:r>
              <a:rPr lang="it-IT" sz="2200" b="1" dirty="0"/>
              <a:t>P</a:t>
            </a:r>
            <a:r>
              <a:rPr lang="it-IT" sz="2200" dirty="0"/>
              <a:t>, è formulata nel linguaggio oggetto, invece la attribuzione di verità a </a:t>
            </a:r>
            <a:r>
              <a:rPr lang="it-IT" sz="2200" b="1" dirty="0"/>
              <a:t>P</a:t>
            </a:r>
            <a:r>
              <a:rPr lang="it-IT" sz="2200" dirty="0"/>
              <a:t>: “</a:t>
            </a:r>
            <a:r>
              <a:rPr lang="it-IT" sz="2200" b="1" dirty="0"/>
              <a:t>P è vera</a:t>
            </a:r>
            <a:r>
              <a:rPr lang="it-IT" sz="2200" dirty="0"/>
              <a:t>”, è fatta nel metalinguaggio.</a:t>
            </a:r>
          </a:p>
          <a:p>
            <a:pPr algn="ctr"/>
            <a:endParaRPr lang="it-IT" sz="2200" dirty="0"/>
          </a:p>
          <a:p>
            <a:pPr algn="ctr"/>
            <a:r>
              <a:rPr lang="it-IT" sz="2200" dirty="0"/>
              <a:t>“</a:t>
            </a:r>
            <a:r>
              <a:rPr lang="it-IT" sz="2200" b="1" dirty="0"/>
              <a:t>STO</a:t>
            </a:r>
            <a:r>
              <a:rPr lang="it-IT" sz="2200" dirty="0"/>
              <a:t> </a:t>
            </a:r>
            <a:r>
              <a:rPr lang="it-IT" sz="2200" b="1" dirty="0"/>
              <a:t>MENTENDO</a:t>
            </a:r>
            <a:r>
              <a:rPr lang="it-IT" sz="2200" dirty="0"/>
              <a:t>” è formulata nel linguaggio oggetto, la attribuzione di verità a “</a:t>
            </a:r>
            <a:r>
              <a:rPr lang="it-IT" sz="2200" b="1" dirty="0"/>
              <a:t>STO MENTENDO</a:t>
            </a:r>
            <a:r>
              <a:rPr lang="it-IT" sz="2200" dirty="0"/>
              <a:t>” viene però formulata in un altro linguaggio, nel metalinguaggio.</a:t>
            </a:r>
          </a:p>
          <a:p>
            <a:pPr algn="ctr"/>
            <a:r>
              <a:rPr lang="it-IT" sz="2200" dirty="0"/>
              <a:t> In questo modo dire “</a:t>
            </a:r>
            <a:r>
              <a:rPr lang="it-IT" sz="2200" b="1" dirty="0"/>
              <a:t>STO MENTENDO</a:t>
            </a:r>
            <a:r>
              <a:rPr lang="it-IT" sz="2200" dirty="0"/>
              <a:t> è vera” non la rende falsa, non può farlo perché il “vero” che predichiamo di questa proposizione non si applica alla stessa. </a:t>
            </a:r>
          </a:p>
          <a:p>
            <a:pPr algn="ctr"/>
            <a:r>
              <a:rPr lang="it-IT" sz="2200" dirty="0"/>
              <a:t>Non può applicarsi alla stessa perché per attribuire il valore “vero” alla proposizione in oggetto ci siamo collocati in un linguaggio in cui tale proposizione non è formulata; la guardiamo, per così dire, dall'esterno, meglio, dall'alto, da un punto di vista più ampio e generale.</a:t>
            </a:r>
          </a:p>
          <a:p>
            <a:pPr algn="ctr"/>
            <a:endParaRPr lang="it-IT" sz="2200" dirty="0"/>
          </a:p>
          <a:p>
            <a:r>
              <a:rPr lang="it-IT" sz="2200" b="1" dirty="0"/>
              <a:t>E’ come se un automobilista nel traffico afferma: «Questa strada è sempre intasata»</a:t>
            </a:r>
          </a:p>
          <a:p>
            <a:r>
              <a:rPr lang="it-IT" sz="2200" b="1" dirty="0"/>
              <a:t>E qualcuno altro osserva la strada dalla cima della montagna per capire se la strada  lo è veramente</a:t>
            </a:r>
          </a:p>
          <a:p>
            <a:pPr algn="ctr"/>
            <a:endParaRPr lang="it-IT" sz="2200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274E5201-B6D1-440E-9685-5D8835A94C02}"/>
              </a:ext>
            </a:extLst>
          </p:cNvPr>
          <p:cNvSpPr/>
          <p:nvPr/>
        </p:nvSpPr>
        <p:spPr>
          <a:xfrm>
            <a:off x="5281030" y="2892706"/>
            <a:ext cx="484632" cy="23842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253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B20E8ED-06EF-4AE3-9526-BAC3500B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42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CBCF94C-B61E-4DEB-8D81-5A082AA8811F}"/>
              </a:ext>
            </a:extLst>
          </p:cNvPr>
          <p:cNvSpPr/>
          <p:nvPr/>
        </p:nvSpPr>
        <p:spPr>
          <a:xfrm>
            <a:off x="3048000" y="3014464"/>
            <a:ext cx="6096000" cy="312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F7684E1-3D73-4EA1-BD0E-088A5EF93C1C}"/>
              </a:ext>
            </a:extLst>
          </p:cNvPr>
          <p:cNvSpPr/>
          <p:nvPr/>
        </p:nvSpPr>
        <p:spPr>
          <a:xfrm>
            <a:off x="372862" y="136525"/>
            <a:ext cx="11819138" cy="553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RICAPITOLIAMO: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tentativo di trovare una risposta alle domande di senso delle cose tramite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l’individuazione di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principio costitutivo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ARCHE’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Mileto VII-VI sec. a.C.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Talete 		Acqua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(Il corpo che muore si secca, il neonato nasce dall’acqua, all’origine del mondo esisteva il grande oceano al quale ritorneremo)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7D4F8EB8-3BFF-46DC-BD0D-3763ADD922D2}"/>
              </a:ext>
            </a:extLst>
          </p:cNvPr>
          <p:cNvSpPr/>
          <p:nvPr/>
        </p:nvSpPr>
        <p:spPr>
          <a:xfrm>
            <a:off x="5969094" y="2523548"/>
            <a:ext cx="484632" cy="757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FC29FEC6-F317-4827-89E9-7926C325B290}"/>
              </a:ext>
            </a:extLst>
          </p:cNvPr>
          <p:cNvSpPr/>
          <p:nvPr/>
        </p:nvSpPr>
        <p:spPr>
          <a:xfrm>
            <a:off x="2032986" y="4141241"/>
            <a:ext cx="75460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741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5A1ED6C-D1AD-4C6A-9C31-07657C72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43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94F83F7-2A03-417B-887B-AF9C1FEC18BA}"/>
              </a:ext>
            </a:extLst>
          </p:cNvPr>
          <p:cNvSpPr/>
          <p:nvPr/>
        </p:nvSpPr>
        <p:spPr>
          <a:xfrm>
            <a:off x="924756" y="540968"/>
            <a:ext cx="10679837" cy="5626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Anassimene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Aria :   </a:t>
            </a: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mondo è un gigantesco animale che respira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Ogni corpo è finito, quindi </a:t>
            </a:r>
            <a:r>
              <a:rPr lang="it-I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</a:t>
            </a:r>
            <a:r>
              <a:rPr lang="it-IT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arché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 essere quello incorporeo che è l’aria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(Tutte le cose, tutti gli esseri viventi nascono per condensazione o rarefazione dell’aria. Infatti quando l’aria viene a rarefarsi diventa fuoco; quando si condensa diventa progressivamente vento, nuvola, acqua, terra e anche pietra.)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formano così i 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quattro elementi della vita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dal più pesante al più leggero: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TERRA  ACQUA   ARIA   FUOCO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A4C0AB96-1524-4DEB-A037-74B8D41252DC}"/>
              </a:ext>
            </a:extLst>
          </p:cNvPr>
          <p:cNvSpPr/>
          <p:nvPr/>
        </p:nvSpPr>
        <p:spPr>
          <a:xfrm>
            <a:off x="3302493" y="540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DBA4AFFC-9A8A-431C-8D7A-E4E9245B6A57}"/>
              </a:ext>
            </a:extLst>
          </p:cNvPr>
          <p:cNvSpPr/>
          <p:nvPr/>
        </p:nvSpPr>
        <p:spPr>
          <a:xfrm>
            <a:off x="5717898" y="3808522"/>
            <a:ext cx="484632" cy="736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9637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30E05A2-F3BF-41ED-AFA0-268C5D4C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44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371B974-103E-44E5-94E5-3BE67AFF5B5C}"/>
              </a:ext>
            </a:extLst>
          </p:cNvPr>
          <p:cNvSpPr/>
          <p:nvPr/>
        </p:nvSpPr>
        <p:spPr>
          <a:xfrm>
            <a:off x="257452" y="954229"/>
            <a:ext cx="11096348" cy="622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Anassimandro		Á-</a:t>
            </a:r>
            <a:r>
              <a:rPr lang="it-IT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peiron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l-GR" sz="2400" dirty="0"/>
              <a:t>ἀ-, </a:t>
            </a:r>
            <a:r>
              <a:rPr lang="it-IT" sz="2400" dirty="0"/>
              <a:t>a-, «non» e </a:t>
            </a:r>
            <a:r>
              <a:rPr lang="el-GR" sz="2400" dirty="0"/>
              <a:t>πεῖραρ, </a:t>
            </a:r>
            <a:r>
              <a:rPr lang="it-IT" sz="2400" dirty="0" err="1"/>
              <a:t>peirar</a:t>
            </a:r>
            <a:r>
              <a:rPr lang="it-IT" sz="2400" dirty="0"/>
              <a:t>, «limite o fine»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			(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infinita, Ciò che non è limitato)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diversità delle cose deriva dalla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Legge della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separazione.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Un diverso, cioè una cosa particolare e limitata, che in quanto tale differisce dalle altre, non può essere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CIO’ CHE VI E’ DI IDENTICO IN OGNI DIVERSO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PLATONE			Idea		Mimesi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ARISTOTELE		Ente		Concreto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D7B7D902-BFA1-4059-89B0-5386C2A20DEA}"/>
              </a:ext>
            </a:extLst>
          </p:cNvPr>
          <p:cNvSpPr/>
          <p:nvPr/>
        </p:nvSpPr>
        <p:spPr>
          <a:xfrm>
            <a:off x="2778711" y="9454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AC93E1F2-4D08-4900-B913-53B180C2085D}"/>
              </a:ext>
            </a:extLst>
          </p:cNvPr>
          <p:cNvSpPr/>
          <p:nvPr/>
        </p:nvSpPr>
        <p:spPr>
          <a:xfrm>
            <a:off x="2289507" y="51815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ECFC43DC-5E98-4478-868C-4EA2255044C0}"/>
              </a:ext>
            </a:extLst>
          </p:cNvPr>
          <p:cNvSpPr/>
          <p:nvPr/>
        </p:nvSpPr>
        <p:spPr>
          <a:xfrm>
            <a:off x="2546140" y="61812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3363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EF00A8A-4D6A-47F3-97C3-8967585BF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45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399A82E-211C-48B1-8548-A2935C447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82" y="506027"/>
            <a:ext cx="5415378" cy="541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91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B660C-CF82-4E03-A299-B974A9B2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46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EBC407A-5ECD-4476-94A1-433D31DBE17C}"/>
              </a:ext>
            </a:extLst>
          </p:cNvPr>
          <p:cNvSpPr/>
          <p:nvPr/>
        </p:nvSpPr>
        <p:spPr>
          <a:xfrm>
            <a:off x="372683" y="30018"/>
            <a:ext cx="11819317" cy="659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PITAGORA, (570-500 a.C.)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MATEMATICA, I NUMERI IRRAZIONALI</a:t>
            </a:r>
            <a:endParaRPr lang="it-IT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Ercole 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giorno andò in </a:t>
            </a:r>
            <a:r>
              <a:rPr lang="it-IT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Iberia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rubare la mandria di Gerone. Si fermò in Calabria. Un pastore cercò di rubare la mandria. Accidentalmente uccise un altro pastore 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Crotone</a:t>
            </a: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Fondò la città di Crotone	Città perfetta		Vi si recò Pitagora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Sibari 				Città di tutti i vizi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Pitagora 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passeggiando per la città, passando davanti ad una officina di fabbro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Sentì dei rumori dissonanti e dei rumori consonanti</a:t>
            </a: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Entrò nella bottega e capì che di due martelli uno è pesante il doppio dell’altro e produce un  suono uguale ma superiore di un’ottava e così via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a 2  	non sono più la stessa nota bensì due note Do e Sol eccetera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qui ne derivò il concetto di rapporto numerico che descrive grandezze fisiche come il peso dei martelli ma anche rapporti musicali</a:t>
            </a:r>
          </a:p>
        </p:txBody>
      </p:sp>
    </p:spTree>
    <p:extLst>
      <p:ext uri="{BB962C8B-B14F-4D97-AF65-F5344CB8AC3E}">
        <p14:creationId xmlns:p14="http://schemas.microsoft.com/office/powerpoint/2010/main" val="3472374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15674B2-E3AB-416A-8F68-3AC5C061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47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E6CC5E6-1D19-4ACF-B2D8-53BC60CD2A1F}"/>
              </a:ext>
            </a:extLst>
          </p:cNvPr>
          <p:cNvSpPr/>
          <p:nvPr/>
        </p:nvSpPr>
        <p:spPr>
          <a:xfrm>
            <a:off x="239696" y="406836"/>
            <a:ext cx="11230253" cy="7233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Tutto è numero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			Numeri interi cioè numeri razionali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Tutto è razionale				Il mondo è comprensibile tramite la ragione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Nasce la scienza e la tecnologia basata sulla aritmetica	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Confraternita Emiciclo degli 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Esoterici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non mangiare fave	 non avere rapporti 										        sessuali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Matematici ( da </a:t>
            </a:r>
            <a:r>
              <a:rPr lang="it-IT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matesis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cioè apprendimento) quindi apprendisti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Essoterici:   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ascoltatori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Acusmatici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400" dirty="0"/>
              <a:t>ἄκουσμα</a:t>
            </a:r>
            <a:r>
              <a:rPr lang="it-IT" sz="2400" dirty="0"/>
              <a:t>,</a:t>
            </a:r>
            <a:r>
              <a:rPr lang="el-GR" sz="2400" dirty="0"/>
              <a:t> </a:t>
            </a:r>
            <a:r>
              <a:rPr lang="it-IT" sz="2400" dirty="0"/>
              <a:t> </a:t>
            </a:r>
            <a:r>
              <a:rPr lang="it-IT" sz="2400" dirty="0" err="1"/>
              <a:t>acousma</a:t>
            </a:r>
            <a:r>
              <a:rPr lang="it-IT" sz="2400" dirty="0"/>
              <a:t> </a:t>
            </a:r>
            <a:r>
              <a:rPr lang="el-GR" sz="2400" dirty="0"/>
              <a:t>«</a:t>
            </a:r>
            <a:r>
              <a:rPr lang="it-IT" sz="2400" dirty="0"/>
              <a:t>percezione uditiva, voce») che si sente senza sapere da dove proviene la voce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6FA03427-4E07-4BEE-9F1B-BE653C11E499}"/>
              </a:ext>
            </a:extLst>
          </p:cNvPr>
          <p:cNvSpPr/>
          <p:nvPr/>
        </p:nvSpPr>
        <p:spPr>
          <a:xfrm>
            <a:off x="3284738" y="440945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CA8BA387-110E-4290-BC65-651E48224F71}"/>
              </a:ext>
            </a:extLst>
          </p:cNvPr>
          <p:cNvSpPr/>
          <p:nvPr/>
        </p:nvSpPr>
        <p:spPr>
          <a:xfrm>
            <a:off x="7806564" y="852257"/>
            <a:ext cx="484632" cy="666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5F80E187-7B23-416C-A723-A50D8F0C112D}"/>
              </a:ext>
            </a:extLst>
          </p:cNvPr>
          <p:cNvSpPr/>
          <p:nvPr/>
        </p:nvSpPr>
        <p:spPr>
          <a:xfrm rot="3309146">
            <a:off x="7547883" y="1856777"/>
            <a:ext cx="484632" cy="988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01481DCB-EC47-4C1F-A0BE-EA7BE58F56B9}"/>
              </a:ext>
            </a:extLst>
          </p:cNvPr>
          <p:cNvSpPr/>
          <p:nvPr/>
        </p:nvSpPr>
        <p:spPr>
          <a:xfrm>
            <a:off x="3284738" y="1385129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5F0088D9-6626-4327-8CFC-698946CD15AF}"/>
              </a:ext>
            </a:extLst>
          </p:cNvPr>
          <p:cNvSpPr/>
          <p:nvPr/>
        </p:nvSpPr>
        <p:spPr>
          <a:xfrm>
            <a:off x="5033639" y="3906175"/>
            <a:ext cx="69245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3665EDF2-FD39-462F-BCEA-4A689F2C84C6}"/>
              </a:ext>
            </a:extLst>
          </p:cNvPr>
          <p:cNvSpPr/>
          <p:nvPr/>
        </p:nvSpPr>
        <p:spPr>
          <a:xfrm>
            <a:off x="8174592" y="3906175"/>
            <a:ext cx="3194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0B49D3A2-BB25-4790-A4BD-1192DE8964D8}"/>
              </a:ext>
            </a:extLst>
          </p:cNvPr>
          <p:cNvSpPr/>
          <p:nvPr/>
        </p:nvSpPr>
        <p:spPr>
          <a:xfrm>
            <a:off x="4020830" y="4328664"/>
            <a:ext cx="484632" cy="484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6099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EC19F4-6337-49EC-86A2-A143163F8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48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BDD0B0A-FD23-4771-8FFD-514055BCE7D7}"/>
              </a:ext>
            </a:extLst>
          </p:cNvPr>
          <p:cNvSpPr/>
          <p:nvPr/>
        </p:nvSpPr>
        <p:spPr>
          <a:xfrm>
            <a:off x="665824" y="339953"/>
            <a:ext cx="11052699" cy="5729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Problema		Non tutto è numero razionale	Si insinua l’irrazionale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Problema: 		come si fa a duplicare un quadrato?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Dialogo platonico del Menone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raddoppi il lato l’area si quadruplica e non si duplica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Devi invece devi costruire un lato di radice quadrata di due cioè un 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numero irrazionale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1,41421356237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Pitagora scoprì che la ragione non è l’unico modo per conoscere la realtà 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perché ci sono numeri, così come persone, irrazionali con le quali è inutile usare la ragione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242F39A8-B10B-45C5-8365-165F77E55C61}"/>
              </a:ext>
            </a:extLst>
          </p:cNvPr>
          <p:cNvSpPr/>
          <p:nvPr/>
        </p:nvSpPr>
        <p:spPr>
          <a:xfrm>
            <a:off x="2263806" y="339953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50D11C59-21D9-4C26-9316-0CD8087E62FB}"/>
              </a:ext>
            </a:extLst>
          </p:cNvPr>
          <p:cNvSpPr/>
          <p:nvPr/>
        </p:nvSpPr>
        <p:spPr>
          <a:xfrm>
            <a:off x="2379216" y="1340528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F2904A88-AF43-406F-AF48-0109D38300F4}"/>
              </a:ext>
            </a:extLst>
          </p:cNvPr>
          <p:cNvSpPr/>
          <p:nvPr/>
        </p:nvSpPr>
        <p:spPr>
          <a:xfrm>
            <a:off x="4989250" y="378188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2484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3A4AC72-9FFE-459C-8F98-3AF39B2F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49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B6FF6D9-E38E-4F96-B84B-783124090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76" y="905523"/>
            <a:ext cx="6232124" cy="529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8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35B643-3686-416A-98A4-DE9FB387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5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DAFBD4F-8F5B-4AD2-AB8C-21A26A983660}"/>
              </a:ext>
            </a:extLst>
          </p:cNvPr>
          <p:cNvSpPr/>
          <p:nvPr/>
        </p:nvSpPr>
        <p:spPr>
          <a:xfrm>
            <a:off x="532660" y="240003"/>
            <a:ext cx="10644326" cy="6327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filosofo non si accontenta della risposta, ma ne pone delle altre:</a:t>
            </a: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 cosa significa esattamente “danneggiare l’ambiente”?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Perché non è giusto distruggere le foreste e danneggiare l’ambiente?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è giusto perché ci sono popoli che abitano le foreste?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è giusto perché potremmo sfruttarle diligentemente?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è giusto perché mettiamo a repentaglio il nostro futuro?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è giusto perché le foreste sono abitate da animali, esseri capaci di provare sofferenza?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è giusto perché le foreste sono abitate anche da esseri viventi quali piante, microorganismi che, capaci di soffrire o no, vanno rispettati?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29177378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92D900-EB4A-4AE1-85C1-FEF72DF8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50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E665525-E33E-44C7-A739-98E1E4C03EF6}"/>
              </a:ext>
            </a:extLst>
          </p:cNvPr>
          <p:cNvSpPr/>
          <p:nvPr/>
        </p:nvSpPr>
        <p:spPr>
          <a:xfrm>
            <a:off x="201755" y="136525"/>
            <a:ext cx="10963923" cy="672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ERACLITO (540-480 a.C.)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 cos’è l’</a:t>
            </a:r>
            <a:r>
              <a:rPr lang="it-IT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ápeiron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		L’identità delle cose è il loro stesso esser 					diverse e opposte, il loro stesso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diversificarsi (dalle altre) e opporsi (alle altre)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Pólemos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opposizione in cui ogni cosa consiste e da cui è generata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Se la vita non fosse in contesa con la morte, il giorno con la notte, il caldo con il freddo non esisterebbero vita, caldo, giorno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Nel divenire ogni cosa diventa il suo contrario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EA2F14E-D3C7-406D-A708-FB39987B7755}"/>
              </a:ext>
            </a:extLst>
          </p:cNvPr>
          <p:cNvSpPr/>
          <p:nvPr/>
        </p:nvSpPr>
        <p:spPr>
          <a:xfrm>
            <a:off x="3515199" y="11169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4DDCFCE1-478A-46AF-812C-8D346B27A801}"/>
              </a:ext>
            </a:extLst>
          </p:cNvPr>
          <p:cNvSpPr/>
          <p:nvPr/>
        </p:nvSpPr>
        <p:spPr>
          <a:xfrm>
            <a:off x="5282213" y="2447546"/>
            <a:ext cx="484632" cy="66779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94C3453B-9EED-461E-9AE5-4A566D257A8D}"/>
              </a:ext>
            </a:extLst>
          </p:cNvPr>
          <p:cNvSpPr/>
          <p:nvPr/>
        </p:nvSpPr>
        <p:spPr>
          <a:xfrm>
            <a:off x="5282213" y="3629891"/>
            <a:ext cx="484632" cy="7805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65FD9D32-8724-452F-A6E3-8E92E9FBE224}"/>
              </a:ext>
            </a:extLst>
          </p:cNvPr>
          <p:cNvSpPr/>
          <p:nvPr/>
        </p:nvSpPr>
        <p:spPr>
          <a:xfrm>
            <a:off x="5199084" y="5377942"/>
            <a:ext cx="484632" cy="9784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6284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9E3D8C7-85FF-432E-A3E7-A22F8B02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51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16C143-9DA4-40E1-9ED7-A1F19C168DB9}"/>
              </a:ext>
            </a:extLst>
          </p:cNvPr>
          <p:cNvSpPr txBox="1"/>
          <p:nvPr/>
        </p:nvSpPr>
        <p:spPr>
          <a:xfrm>
            <a:off x="1695635" y="2379216"/>
            <a:ext cx="741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LA VERITA’</a:t>
            </a:r>
          </a:p>
        </p:txBody>
      </p:sp>
    </p:spTree>
    <p:extLst>
      <p:ext uri="{BB962C8B-B14F-4D97-AF65-F5344CB8AC3E}">
        <p14:creationId xmlns:p14="http://schemas.microsoft.com/office/powerpoint/2010/main" val="8972899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98AC360-D0AF-4571-AE7E-8FFE4F2D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52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A1CB68-27E6-4A9C-BA73-CAA864621ABF}"/>
              </a:ext>
            </a:extLst>
          </p:cNvPr>
          <p:cNvSpPr txBox="1"/>
          <p:nvPr/>
        </p:nvSpPr>
        <p:spPr>
          <a:xfrm>
            <a:off x="3153784" y="129309"/>
            <a:ext cx="86502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Gestalt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2400" dirty="0"/>
              <a:t>Il tutto è </a:t>
            </a:r>
            <a:r>
              <a:rPr lang="it-IT" sz="2400" i="1" dirty="0"/>
              <a:t>diverso</a:t>
            </a:r>
            <a:r>
              <a:rPr lang="it-IT" sz="2400" dirty="0"/>
              <a:t> dalla somma delle sue parti"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558E804-AD7D-447B-B1F5-25C113BE5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1" y="848014"/>
            <a:ext cx="2095500" cy="20955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28A2860-235A-44D5-92EC-EF8511B88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97" y="3173412"/>
            <a:ext cx="1800225" cy="25431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B59D2C6-5D67-4F1B-A644-47BD2DDF9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84" y="2539999"/>
            <a:ext cx="795077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33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2DF5F63-B287-4753-986A-EAC04A14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53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A2DC9A6-FFC6-4920-827B-3A5282316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03200"/>
            <a:ext cx="50800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56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CA0F39A-8A71-444F-95EA-00FE9A34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54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F8BB676-62D9-4983-99DA-E2507C6A0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75" y="0"/>
            <a:ext cx="454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899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02DB195-7ABC-4EE9-A413-B0226B28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55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C15C7EC-2A4B-45AF-835C-59538BF24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6525"/>
            <a:ext cx="3810000" cy="3810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B5FBBFF-5AC5-4AD4-84EC-9A3675D17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536518"/>
            <a:ext cx="2857500" cy="28575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C3ECA90-1091-4B5C-B7EB-ED31B70E5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5" y="-233901"/>
            <a:ext cx="4429520" cy="59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07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3FC65C7-7CCD-4413-9279-E0170D5A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56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CCFE5A6-EE67-4656-9D19-659B9FA60E3D}"/>
              </a:ext>
            </a:extLst>
          </p:cNvPr>
          <p:cNvSpPr/>
          <p:nvPr/>
        </p:nvSpPr>
        <p:spPr>
          <a:xfrm>
            <a:off x="665825" y="412822"/>
            <a:ext cx="11159231" cy="586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Egitto 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Maat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divinità raffigurata come una giovane con una piuma di struzzo sul capo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morto si presentava davanti agli dei : 42 giudici interrogavano sui capi di accusa (</a:t>
            </a:r>
            <a:r>
              <a:rPr lang="it-IT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libro dei morti capitolo 125 elenco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 fine del giudizio c’era una bilancia: su un piatto i peccati e sull’altro piatto la piuma. Se i peccati erano meno pesanti della piuma si andava in paradiso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era salvati se si era stati giusti cioè secondo verità che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 PREDEFINITA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RELIGIONI MONOTEISTE SEGUONO QUESTA CONCEZIONE DI VERITA’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5097ADFD-8290-4B65-BBD1-BA9863054C2F}"/>
              </a:ext>
            </a:extLst>
          </p:cNvPr>
          <p:cNvSpPr/>
          <p:nvPr/>
        </p:nvSpPr>
        <p:spPr>
          <a:xfrm>
            <a:off x="5760808" y="3773010"/>
            <a:ext cx="484632" cy="585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8185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20AEE92-4201-4CED-97E5-9AF517A73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57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00E75A0-DD42-43E2-800A-495BCA21CB2A}"/>
              </a:ext>
            </a:extLst>
          </p:cNvPr>
          <p:cNvSpPr/>
          <p:nvPr/>
        </p:nvSpPr>
        <p:spPr>
          <a:xfrm>
            <a:off x="3048000" y="-251847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2D3671C-C13C-4632-8B61-3D6300DDE073}"/>
              </a:ext>
            </a:extLst>
          </p:cNvPr>
          <p:cNvSpPr/>
          <p:nvPr/>
        </p:nvSpPr>
        <p:spPr>
          <a:xfrm>
            <a:off x="745724" y="650355"/>
            <a:ext cx="10139779" cy="496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Greci</a:t>
            </a:r>
            <a:endParaRPr lang="it-IT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Logos  	logica   (</a:t>
            </a:r>
            <a:r>
              <a:rPr lang="it-IT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logiké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/>
              <a:t>condizioni in base alle quali un’argomentazione, un’inferenza risultano corrette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Inferenza: 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it-IT" sz="2400" dirty="0"/>
              <a:t>roduzione di una proposizione come conseguenza necessaria di una o più proposizioni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LOGICA	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biforcazione tra la verità e la falsità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41C96154-CC92-4EA2-A3E4-5DB5468BCC6E}"/>
              </a:ext>
            </a:extLst>
          </p:cNvPr>
          <p:cNvSpPr/>
          <p:nvPr/>
        </p:nvSpPr>
        <p:spPr>
          <a:xfrm>
            <a:off x="1840637" y="1784414"/>
            <a:ext cx="64806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8FBEF288-30EA-4D5E-BC92-4CB432021605}"/>
              </a:ext>
            </a:extLst>
          </p:cNvPr>
          <p:cNvSpPr/>
          <p:nvPr/>
        </p:nvSpPr>
        <p:spPr>
          <a:xfrm>
            <a:off x="2488706" y="45889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4332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310C398-3983-41B2-880E-26180246B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58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A02555E-2877-45B2-A2C2-5D70D68C79B9}"/>
              </a:ext>
            </a:extLst>
          </p:cNvPr>
          <p:cNvSpPr/>
          <p:nvPr/>
        </p:nvSpPr>
        <p:spPr>
          <a:xfrm>
            <a:off x="159797" y="343892"/>
            <a:ext cx="11319030" cy="602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i greci la verità la verità era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alétheia</a:t>
            </a:r>
            <a:r>
              <a:rPr lang="it-IT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ἀ-</a:t>
            </a:r>
            <a:r>
              <a:rPr lang="it-IT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λήθει</a:t>
            </a:r>
            <a:r>
              <a:rPr lang="it-IT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it-IT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privativo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da alfa privativo (α-) più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λέθος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léthos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che vuol dire propriamente eliminazione dell'oscuramento, errore, sbaglio, ovvero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disvelamento.</a:t>
            </a:r>
            <a:endParaRPr lang="it-IT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Ciò che non si può dimenticare, non si può cancellare,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 STA DIETRO L’APPARENZA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 l’</a:t>
            </a:r>
            <a:r>
              <a:rPr lang="it-IT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alétheia</a:t>
            </a:r>
            <a:r>
              <a:rPr lang="it-IT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svela le cose come stanno o come si pensa che siano?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FAFA6D9C-EF9D-48DB-8EB5-5CBEBAFED08D}"/>
              </a:ext>
            </a:extLst>
          </p:cNvPr>
          <p:cNvSpPr/>
          <p:nvPr/>
        </p:nvSpPr>
        <p:spPr>
          <a:xfrm>
            <a:off x="5334680" y="1660125"/>
            <a:ext cx="484632" cy="70133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244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D405399-8FC7-4B13-996C-2E5628F7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59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1E7CDDF-3057-460B-9611-960E412FA3A8}"/>
              </a:ext>
            </a:extLst>
          </p:cNvPr>
          <p:cNvSpPr/>
          <p:nvPr/>
        </p:nvSpPr>
        <p:spPr>
          <a:xfrm>
            <a:off x="292963" y="836454"/>
            <a:ext cx="10875146" cy="524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Però per i SOFISTI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		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 è possibile individuare quale è la verità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tutto  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 </a:t>
            </a:r>
            <a:r>
              <a:rPr lang="it-IT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doxa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l-GR" sz="2400" i="1" dirty="0"/>
              <a:t>δόξα</a:t>
            </a:r>
            <a:r>
              <a:rPr lang="it-IT" sz="2400" i="1" dirty="0"/>
              <a:t>)    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cioè opinione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/>
              <a:t>(Per i greci (non per i Sofisti) più che sottolineare scetticamente il carattere relativistico del conoscere, il concetto suggerisce dialetticamente l’esistenza di quella vera conoscenza (</a:t>
            </a:r>
            <a:r>
              <a:rPr lang="it-IT" sz="2400" i="1" dirty="0"/>
              <a:t>ἐπ</a:t>
            </a:r>
            <a:r>
              <a:rPr lang="it-IT" sz="2400" i="1" dirty="0" err="1"/>
              <a:t>ιστήμη</a:t>
            </a:r>
            <a:r>
              <a:rPr lang="it-IT" sz="2400" dirty="0"/>
              <a:t>) che costituisce il fondamento delle varie </a:t>
            </a:r>
            <a:r>
              <a:rPr lang="it-IT" sz="2400" i="1" dirty="0" err="1"/>
              <a:t>dòxai</a:t>
            </a:r>
            <a:r>
              <a:rPr lang="it-IT" sz="2400" i="1" dirty="0"/>
              <a:t>)</a:t>
            </a:r>
            <a:r>
              <a:rPr lang="it-IT" sz="2400" dirty="0"/>
              <a:t> 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446AC190-F4CB-4550-98D4-13CD43884F59}"/>
              </a:ext>
            </a:extLst>
          </p:cNvPr>
          <p:cNvSpPr/>
          <p:nvPr/>
        </p:nvSpPr>
        <p:spPr>
          <a:xfrm>
            <a:off x="5424937" y="2796466"/>
            <a:ext cx="484632" cy="9784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38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8C15208-557B-4C3E-BBB5-23008B8C222F}"/>
              </a:ext>
            </a:extLst>
          </p:cNvPr>
          <p:cNvSpPr/>
          <p:nvPr/>
        </p:nvSpPr>
        <p:spPr>
          <a:xfrm>
            <a:off x="603682" y="285562"/>
            <a:ext cx="10449017" cy="722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Ogni domanda ne pone delle altre: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 Gli animali sono veramente senzienti o sono inconsapevoli?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6.1.1 Se sono inconsapevoli hanno un’anima?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6.1.1.2 Se non hanno un’anima hanno un destino di giustizia nell’aldilà?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6.1.1.3 Se non hanno un aldilà che li attende che valore ha la loro sofferenza fisica?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6.1.1.4………..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372A73E-B7A7-410C-8BE6-A3F1FD91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6</a:t>
            </a:fld>
            <a:endParaRPr lang="it-IT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8D9534B7-83D8-4317-A66F-FF40962A0BCC}"/>
              </a:ext>
            </a:extLst>
          </p:cNvPr>
          <p:cNvSpPr/>
          <p:nvPr/>
        </p:nvSpPr>
        <p:spPr>
          <a:xfrm>
            <a:off x="4856085" y="763482"/>
            <a:ext cx="484632" cy="59480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8EA99A44-B28C-4A8F-B714-5C6804359FC8}"/>
              </a:ext>
            </a:extLst>
          </p:cNvPr>
          <p:cNvSpPr/>
          <p:nvPr/>
        </p:nvSpPr>
        <p:spPr>
          <a:xfrm>
            <a:off x="4856085" y="1624613"/>
            <a:ext cx="484632" cy="727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EADD92F8-AB32-4947-9017-DCEAC393FDFD}"/>
              </a:ext>
            </a:extLst>
          </p:cNvPr>
          <p:cNvSpPr/>
          <p:nvPr/>
        </p:nvSpPr>
        <p:spPr>
          <a:xfrm>
            <a:off x="4856085" y="2618910"/>
            <a:ext cx="484632" cy="81009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DAC43ABC-2718-4BA6-A1F6-97518780A07B}"/>
              </a:ext>
            </a:extLst>
          </p:cNvPr>
          <p:cNvSpPr/>
          <p:nvPr/>
        </p:nvSpPr>
        <p:spPr>
          <a:xfrm>
            <a:off x="4856085" y="3759334"/>
            <a:ext cx="484632" cy="81009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3900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8B29706-7ABD-440E-8602-DBE82EFF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60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79D8A8-90EC-4296-9771-88FB7140E972}"/>
              </a:ext>
            </a:extLst>
          </p:cNvPr>
          <p:cNvSpPr txBox="1"/>
          <p:nvPr/>
        </p:nvSpPr>
        <p:spPr>
          <a:xfrm>
            <a:off x="284084" y="408373"/>
            <a:ext cx="1123025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PROTAGORA (484-410 a.C.)</a:t>
            </a:r>
          </a:p>
          <a:p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lógos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(la ragione) è essenzialmente in contrasto con sé medesimo</a:t>
            </a:r>
          </a:p>
          <a:p>
            <a:pPr algn="ctr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La verità è l’esperienza di ogni uomo, cioè l’insieme dei fenomeni che si manifestano a ognuno</a:t>
            </a:r>
          </a:p>
          <a:p>
            <a:pPr algn="ctr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Tutto ciò che appare è</a:t>
            </a:r>
          </a:p>
          <a:p>
            <a:pPr algn="ctr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Se ad uno il cibo appare amaro ad un altro dolce</a:t>
            </a: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Un’azione può apparire ad uno giusta ad un altro ingiusta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9D7643A6-0C73-43EE-B383-BBDED3B872FE}"/>
              </a:ext>
            </a:extLst>
          </p:cNvPr>
          <p:cNvSpPr/>
          <p:nvPr/>
        </p:nvSpPr>
        <p:spPr>
          <a:xfrm>
            <a:off x="5530789" y="1766656"/>
            <a:ext cx="484632" cy="6303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9DD68B43-EAAB-4182-BEAA-80E968C66ED1}"/>
              </a:ext>
            </a:extLst>
          </p:cNvPr>
          <p:cNvSpPr/>
          <p:nvPr/>
        </p:nvSpPr>
        <p:spPr>
          <a:xfrm>
            <a:off x="5587355" y="3470750"/>
            <a:ext cx="484632" cy="63031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CECFCA93-F258-4A69-B12F-0B0DFE7EDB2D}"/>
              </a:ext>
            </a:extLst>
          </p:cNvPr>
          <p:cNvSpPr/>
          <p:nvPr/>
        </p:nvSpPr>
        <p:spPr>
          <a:xfrm>
            <a:off x="5611368" y="4891596"/>
            <a:ext cx="484632" cy="76347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1200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7C3085B-B5B4-449A-A622-88D61C77A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61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961056-B99A-47D9-8C23-F22F1937FC73}"/>
              </a:ext>
            </a:extLst>
          </p:cNvPr>
          <p:cNvSpPr txBox="1"/>
          <p:nvPr/>
        </p:nvSpPr>
        <p:spPr>
          <a:xfrm>
            <a:off x="621437" y="648070"/>
            <a:ext cx="994298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GORGIA (485-377 a.C.)</a:t>
            </a:r>
          </a:p>
          <a:p>
            <a:pPr algn="ctr"/>
            <a:endParaRPr lang="it-IT" dirty="0"/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Antitesi di ragione ed esperienza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Nulla esiste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Se ammettiamo che qualcosa esistesse 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non si avrebbe conoscenza  assoluta e incontrovertibile</a:t>
            </a:r>
          </a:p>
          <a:p>
            <a:pPr algn="ctr"/>
            <a:endParaRPr lang="it-IT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Se anche esistesse una verità assoluta e incontrovertibile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essa non può essere comunicata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(altro sono le parole altro le cose)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Ogni decisione umana è arbitraria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EA36576E-C6B9-4FDB-BEB8-968C1C7A3525}"/>
              </a:ext>
            </a:extLst>
          </p:cNvPr>
          <p:cNvSpPr/>
          <p:nvPr/>
        </p:nvSpPr>
        <p:spPr>
          <a:xfrm>
            <a:off x="5350615" y="1837678"/>
            <a:ext cx="484632" cy="4705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D77A6D37-52A1-4DD2-A100-A65694754C0D}"/>
              </a:ext>
            </a:extLst>
          </p:cNvPr>
          <p:cNvSpPr/>
          <p:nvPr/>
        </p:nvSpPr>
        <p:spPr>
          <a:xfrm>
            <a:off x="5350615" y="2619489"/>
            <a:ext cx="484632" cy="697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AD2E431B-1BB6-44CC-9247-599ACEAA3466}"/>
              </a:ext>
            </a:extLst>
          </p:cNvPr>
          <p:cNvSpPr/>
          <p:nvPr/>
        </p:nvSpPr>
        <p:spPr>
          <a:xfrm>
            <a:off x="5350615" y="4076337"/>
            <a:ext cx="484632" cy="63770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940439AE-9B9D-4954-BF2B-B262441C34C6}"/>
              </a:ext>
            </a:extLst>
          </p:cNvPr>
          <p:cNvSpPr/>
          <p:nvPr/>
        </p:nvSpPr>
        <p:spPr>
          <a:xfrm>
            <a:off x="5388744" y="5536548"/>
            <a:ext cx="484632" cy="67338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1852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E6FA4B-509F-4F54-A777-5A5B170C7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62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5C306F5-9C77-4B4B-B158-698F7C36EAA8}"/>
              </a:ext>
            </a:extLst>
          </p:cNvPr>
          <p:cNvSpPr/>
          <p:nvPr/>
        </p:nvSpPr>
        <p:spPr>
          <a:xfrm>
            <a:off x="257453" y="136525"/>
            <a:ext cx="11496582" cy="4839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i  Romani la radice della parola è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VĒR  VERIS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diritto non si scopre ma si determina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Ver-detto 		</a:t>
            </a:r>
            <a:r>
              <a:rPr lang="it-IT" sz="2400" i="1" dirty="0"/>
              <a:t> </a:t>
            </a:r>
            <a:r>
              <a:rPr lang="it-IT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vē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ĭ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ctum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cioè 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dichiarazione di verità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Veri-fica </a:t>
            </a:r>
            <a:r>
              <a:rPr lang="it-IT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it-IT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facĕre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vero 	   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cioè stabilire la verità tramite il verdetto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E01B8649-3FF9-4D75-A57D-64E2142964B4}"/>
              </a:ext>
            </a:extLst>
          </p:cNvPr>
          <p:cNvSpPr/>
          <p:nvPr/>
        </p:nvSpPr>
        <p:spPr>
          <a:xfrm>
            <a:off x="1874119" y="39467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2A379AA4-2719-4190-BB10-384FD19969F5}"/>
              </a:ext>
            </a:extLst>
          </p:cNvPr>
          <p:cNvSpPr/>
          <p:nvPr/>
        </p:nvSpPr>
        <p:spPr>
          <a:xfrm>
            <a:off x="1874119" y="30144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4270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DF3050-B2F5-474E-9B10-619092D0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63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AD02A51-FF05-43CB-89E4-149FBE0BC109}"/>
              </a:ext>
            </a:extLst>
          </p:cNvPr>
          <p:cNvSpPr/>
          <p:nvPr/>
        </p:nvSpPr>
        <p:spPr>
          <a:xfrm>
            <a:off x="151258" y="319039"/>
            <a:ext cx="11487705" cy="548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verità greca si scopre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disvela tramite il </a:t>
            </a:r>
            <a:r>
              <a:rPr lang="it-IT" sz="2800" i="1" dirty="0">
                <a:latin typeface="Arial" panose="020B0604020202020204" pitchFamily="34" charset="0"/>
                <a:cs typeface="Arial" panose="020B0604020202020204" pitchFamily="34" charset="0"/>
              </a:rPr>
              <a:t>LOGÓS</a:t>
            </a:r>
            <a:endParaRPr lang="it-IT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verità romana si dichiara si verifica tramite il verdetto</a:t>
            </a:r>
            <a:r>
              <a:rPr lang="it-IT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Bisogna credere perché l’ha detto un «giudice»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B97C822F-62D3-48E8-B327-0F5D2056A559}"/>
              </a:ext>
            </a:extLst>
          </p:cNvPr>
          <p:cNvSpPr/>
          <p:nvPr/>
        </p:nvSpPr>
        <p:spPr>
          <a:xfrm>
            <a:off x="5652793" y="4126005"/>
            <a:ext cx="570453" cy="78975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7D3245A4-3311-44D3-BE9A-0CB7ED677381}"/>
              </a:ext>
            </a:extLst>
          </p:cNvPr>
          <p:cNvSpPr/>
          <p:nvPr/>
        </p:nvSpPr>
        <p:spPr>
          <a:xfrm>
            <a:off x="5611368" y="1228283"/>
            <a:ext cx="484632" cy="71395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3326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D3ABE11-20C0-4ACE-9D50-EBBEF094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64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CE3488C-9794-41C4-AE81-CD1863E676BC}"/>
              </a:ext>
            </a:extLst>
          </p:cNvPr>
          <p:cNvSpPr/>
          <p:nvPr/>
        </p:nvSpPr>
        <p:spPr>
          <a:xfrm>
            <a:off x="683580" y="454602"/>
            <a:ext cx="10342485" cy="5909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Moderno	POST VERITA’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E’ vero ciò che ci fa comodo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Abbandono della nozione stessa di verità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crede, contro le più chiare evidenze, ciò che è soddisfacente credere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dirty="0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A6434068-999B-4B93-9B6D-1E637FA3C1C8}"/>
              </a:ext>
            </a:extLst>
          </p:cNvPr>
          <p:cNvSpPr/>
          <p:nvPr/>
        </p:nvSpPr>
        <p:spPr>
          <a:xfrm>
            <a:off x="5611368" y="1455938"/>
            <a:ext cx="484632" cy="577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CE97AFA3-ED53-4E4F-924B-DA9A2525961F}"/>
              </a:ext>
            </a:extLst>
          </p:cNvPr>
          <p:cNvSpPr/>
          <p:nvPr/>
        </p:nvSpPr>
        <p:spPr>
          <a:xfrm>
            <a:off x="5611368" y="2756601"/>
            <a:ext cx="484632" cy="73684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7653D305-0EEF-43A7-8615-E1CF9AF0C32E}"/>
              </a:ext>
            </a:extLst>
          </p:cNvPr>
          <p:cNvSpPr/>
          <p:nvPr/>
        </p:nvSpPr>
        <p:spPr>
          <a:xfrm>
            <a:off x="5611368" y="41192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1505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20309FA-EA30-419A-B2ED-FF2B2BDD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65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60E2B6-1F5F-473D-80B5-AE6B63A47AB2}"/>
              </a:ext>
            </a:extLst>
          </p:cNvPr>
          <p:cNvSpPr txBox="1"/>
          <p:nvPr/>
        </p:nvSpPr>
        <p:spPr>
          <a:xfrm>
            <a:off x="2610035" y="2530136"/>
            <a:ext cx="635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L’ESSERE</a:t>
            </a:r>
          </a:p>
        </p:txBody>
      </p:sp>
    </p:spTree>
    <p:extLst>
      <p:ext uri="{BB962C8B-B14F-4D97-AF65-F5344CB8AC3E}">
        <p14:creationId xmlns:p14="http://schemas.microsoft.com/office/powerpoint/2010/main" val="39066507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0EB0A31-3DD5-4D39-8BB5-1C2F8BC2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66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5164AF5-4A4D-4E52-8E76-E559B9DD8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190500"/>
            <a:ext cx="4495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479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20D5AB-E8A9-4D1A-9FCF-0B89D6E2C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67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C240958-E3E3-421E-BB60-983491639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36" y="136525"/>
            <a:ext cx="3107184" cy="60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37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A9B65C7-2816-416E-8BD7-5F27CD47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68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916E540-798E-410B-A368-3A5756ABF4B2}"/>
              </a:ext>
            </a:extLst>
          </p:cNvPr>
          <p:cNvSpPr/>
          <p:nvPr/>
        </p:nvSpPr>
        <p:spPr>
          <a:xfrm>
            <a:off x="372862" y="58847"/>
            <a:ext cx="1119474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PARMENIDE E GLI ELEATI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VI SECOLO I PERSIANI CONQUISTANO LA COSTA </a:t>
            </a: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DELL’ ASIA MINORE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 focesi fuggono in Corsica  Poi scappano e si rifugiano in Campania  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Elea</a:t>
            </a:r>
          </a:p>
          <a:p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Un uomo lascia la casa della notte  e percorre le vie del sole arriva alla casa della dea  </a:t>
            </a:r>
          </a:p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Mnemosine </a:t>
            </a:r>
          </a:p>
          <a:p>
            <a:pPr algn="ctr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figlia di Urano, il cielo e Gea, la terra, madre delle Muse avute da Zeus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268716-3F19-4E77-B950-F7BCF3594C63}"/>
              </a:ext>
            </a:extLst>
          </p:cNvPr>
          <p:cNvSpPr txBox="1"/>
          <p:nvPr/>
        </p:nvSpPr>
        <p:spPr>
          <a:xfrm>
            <a:off x="11181488" y="5200883"/>
            <a:ext cx="11140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2" tooltip="https://www.flickr.com/photos/fiore_barbato/8256332353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3" tooltip="https://creativecommons.org/licenses/by-nc-nd/3.0/"/>
              </a:rPr>
              <a:t>CC BY-NC-ND</a:t>
            </a:r>
            <a:endParaRPr lang="it-IT" sz="90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35994D1-3A11-4771-8057-9FA1D3758F78}"/>
              </a:ext>
            </a:extLst>
          </p:cNvPr>
          <p:cNvSpPr txBox="1"/>
          <p:nvPr/>
        </p:nvSpPr>
        <p:spPr>
          <a:xfrm>
            <a:off x="2952750" y="6386512"/>
            <a:ext cx="6286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4" tooltip="https://en.wikipedia.org/wiki/List_of_ancient_Greek_tribes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5" tooltip="https://creativecommons.org/licenses/by-sa/3.0/"/>
              </a:rPr>
              <a:t>CC BY-SA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8310106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23C90-B8B2-465B-A400-D64BFA29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69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5571904-BA9C-42F3-A1D9-412152BDE0D4}"/>
              </a:ext>
            </a:extLst>
          </p:cNvPr>
          <p:cNvSpPr/>
          <p:nvPr/>
        </p:nvSpPr>
        <p:spPr>
          <a:xfrm>
            <a:off x="1332582" y="588042"/>
            <a:ext cx="100850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Mnemosine mostra a Parmenide due vie una biforcazione Y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Due vie proposte dalla dea della giustizia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La via della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alétheia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ἀλήθει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α 		la verità</a:t>
            </a:r>
          </a:p>
          <a:p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2.  La via della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doxa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δόξ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α			           l’opinione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 filosofi devono seguire la via della verità o la via dei sensi?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97BD396D-74EE-4048-B319-688044DC1018}"/>
              </a:ext>
            </a:extLst>
          </p:cNvPr>
          <p:cNvSpPr/>
          <p:nvPr/>
        </p:nvSpPr>
        <p:spPr>
          <a:xfrm>
            <a:off x="6241001" y="20507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9558A1D8-8F9A-4AB8-BF5A-9257124F9921}"/>
              </a:ext>
            </a:extLst>
          </p:cNvPr>
          <p:cNvSpPr/>
          <p:nvPr/>
        </p:nvSpPr>
        <p:spPr>
          <a:xfrm>
            <a:off x="6241001" y="27698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81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D259CFA-A040-4612-93D8-12A5E683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7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A8DCD00-A0B4-4900-AB58-DB7E074275E7}"/>
              </a:ext>
            </a:extLst>
          </p:cNvPr>
          <p:cNvSpPr/>
          <p:nvPr/>
        </p:nvSpPr>
        <p:spPr>
          <a:xfrm>
            <a:off x="106531" y="529480"/>
            <a:ext cx="10875146" cy="6799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FILOSOFARE SIGNIFICA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MERAVIGLIARSI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 SENSO DI PROVARE MERAVIGLIA PER OGNI FENOMENO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t-IT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mīrabĭlia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propriamente. «cose meravigliose», </a:t>
            </a:r>
            <a:r>
              <a:rPr lang="it-I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neutro dell’</a:t>
            </a:r>
            <a:r>
              <a:rPr lang="it-I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agg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t-IT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mīrabĭlis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«mirabile, meraviglioso»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L’indagine filosofica è un’azione circolare 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 ad ogni domanda pone una riposta che pone una nuova domanda.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si vuole eliminare la meraviglia, bensì conservarla.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2400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E1C455A1-796F-4745-BC0A-85097B5AA600}"/>
              </a:ext>
            </a:extLst>
          </p:cNvPr>
          <p:cNvSpPr/>
          <p:nvPr/>
        </p:nvSpPr>
        <p:spPr>
          <a:xfrm>
            <a:off x="5301788" y="1065321"/>
            <a:ext cx="484632" cy="559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BBD860CA-8639-4272-BC1B-E18CA10D4FC2}"/>
              </a:ext>
            </a:extLst>
          </p:cNvPr>
          <p:cNvSpPr/>
          <p:nvPr/>
        </p:nvSpPr>
        <p:spPr>
          <a:xfrm>
            <a:off x="5301788" y="3845895"/>
            <a:ext cx="484632" cy="55929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80918784-8E90-4599-81AA-06010AACA019}"/>
              </a:ext>
            </a:extLst>
          </p:cNvPr>
          <p:cNvSpPr/>
          <p:nvPr/>
        </p:nvSpPr>
        <p:spPr>
          <a:xfrm>
            <a:off x="5301788" y="5202315"/>
            <a:ext cx="484632" cy="66463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2803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90091CC-C38B-43B9-91E1-43AA43A0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70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91EFA69-E4FA-43DE-A310-94756B655B16}"/>
              </a:ext>
            </a:extLst>
          </p:cNvPr>
          <p:cNvSpPr/>
          <p:nvPr/>
        </p:nvSpPr>
        <p:spPr>
          <a:xfrm>
            <a:off x="844858" y="350826"/>
            <a:ext cx="10502283" cy="593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PARMENIDE E ZENONE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it-IT" sz="20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L’essere è il non essere non è</a:t>
            </a:r>
            <a:endParaRPr lang="it-IT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 significa l’essere?  E’ un verbo ma è anche un sostantivo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Parmenide 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L’essere è il non essere non è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Nucleo della filosofia di Parmenide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non essere non può esistere e quindi esiste solo l’essere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di là dell’Essere </a:t>
            </a:r>
            <a:r>
              <a:rPr lang="it-IT" sz="2400" b="1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vi è niente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851B2F37-A702-4486-892E-B10DC697CBCC}"/>
              </a:ext>
            </a:extLst>
          </p:cNvPr>
          <p:cNvSpPr/>
          <p:nvPr/>
        </p:nvSpPr>
        <p:spPr>
          <a:xfrm>
            <a:off x="3000651" y="28201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199BC049-FD1A-4BF6-8C0D-21A5CB599905}"/>
              </a:ext>
            </a:extLst>
          </p:cNvPr>
          <p:cNvSpPr/>
          <p:nvPr/>
        </p:nvSpPr>
        <p:spPr>
          <a:xfrm>
            <a:off x="5992427" y="5317724"/>
            <a:ext cx="484632" cy="568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6329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BDDE87-B070-4838-B0CB-0BC77775B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71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8EA1E0-6CB3-4109-82F9-668A7723F3D1}"/>
              </a:ext>
            </a:extLst>
          </p:cNvPr>
          <p:cNvSpPr txBox="1"/>
          <p:nvPr/>
        </p:nvSpPr>
        <p:spPr>
          <a:xfrm>
            <a:off x="372862" y="417251"/>
            <a:ext cx="1131015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L’essere è e non è possibile che non sia</a:t>
            </a:r>
          </a:p>
          <a:p>
            <a:pPr algn="ctr"/>
            <a:endParaRPr lang="it-I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Affermare che l’essere si genera e si distrugge è affermare che l’essere è non- essere e questo non è possibile</a:t>
            </a:r>
          </a:p>
          <a:p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Parmenide nega il divenire</a:t>
            </a:r>
          </a:p>
          <a:p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Anassimandro		il divenire è ingiustizia		Parmenide	    il divenire non esiste</a:t>
            </a:r>
          </a:p>
          <a:p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Parmenide nega il molteplice</a:t>
            </a:r>
          </a:p>
          <a:p>
            <a:pPr algn="ctr"/>
            <a:endParaRPr lang="it-I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Il mondo in cui viviamo non ha alcuna Verità: è soltanto una gigantesca apparenza illusoria in cui i «mortali» ripongono ogni fiducia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0F00E568-8A85-4101-A6E5-08CE1DA85930}"/>
              </a:ext>
            </a:extLst>
          </p:cNvPr>
          <p:cNvSpPr/>
          <p:nvPr/>
        </p:nvSpPr>
        <p:spPr>
          <a:xfrm>
            <a:off x="5965793" y="1930309"/>
            <a:ext cx="484632" cy="62143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9439C02E-A738-429F-9F78-E4770F2DF2E1}"/>
              </a:ext>
            </a:extLst>
          </p:cNvPr>
          <p:cNvSpPr/>
          <p:nvPr/>
        </p:nvSpPr>
        <p:spPr>
          <a:xfrm>
            <a:off x="2379216" y="3186684"/>
            <a:ext cx="6658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009DD9A8-514E-48AC-89B9-0890DF07D6CD}"/>
              </a:ext>
            </a:extLst>
          </p:cNvPr>
          <p:cNvSpPr/>
          <p:nvPr/>
        </p:nvSpPr>
        <p:spPr>
          <a:xfrm>
            <a:off x="8330953" y="3192944"/>
            <a:ext cx="559294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9BEBA3EA-3269-458D-A1A1-496A88DC40E6}"/>
              </a:ext>
            </a:extLst>
          </p:cNvPr>
          <p:cNvSpPr/>
          <p:nvPr/>
        </p:nvSpPr>
        <p:spPr>
          <a:xfrm>
            <a:off x="5965793" y="3622091"/>
            <a:ext cx="484632" cy="55041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83BE46E1-FD80-4B83-AB0C-E2853384D19E}"/>
              </a:ext>
            </a:extLst>
          </p:cNvPr>
          <p:cNvSpPr/>
          <p:nvPr/>
        </p:nvSpPr>
        <p:spPr>
          <a:xfrm>
            <a:off x="6027937" y="4616389"/>
            <a:ext cx="484632" cy="55041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9859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6F276CA-C173-4D63-B784-1A0185BEA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72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D384E21-0C8D-44AF-AA77-6A3DAD462269}"/>
              </a:ext>
            </a:extLst>
          </p:cNvPr>
          <p:cNvSpPr/>
          <p:nvPr/>
        </p:nvSpPr>
        <p:spPr>
          <a:xfrm>
            <a:off x="1332449" y="284185"/>
            <a:ext cx="9170633" cy="5677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Zenone (489- 431a.C.)</a:t>
            </a: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Paradosso della freccia la freccia è sempre ferma </a:t>
            </a:r>
          </a:p>
          <a:p>
            <a:pPr lvl="0">
              <a:lnSpc>
                <a:spcPct val="107000"/>
              </a:lnSpc>
            </a:pPr>
            <a:endParaRPr lang="it-IT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it-IT" sz="24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Cinematografo: i fotogrammi sono fermi ma attraverso i sensi percepiamo il movimento </a:t>
            </a:r>
          </a:p>
          <a:p>
            <a:pPr lvl="0">
              <a:lnSpc>
                <a:spcPct val="107000"/>
              </a:lnSpc>
            </a:pPr>
            <a:endParaRPr lang="it-IT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</a:pP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sensi non sono la verità</a:t>
            </a:r>
          </a:p>
          <a:p>
            <a:pPr lvl="0">
              <a:lnSpc>
                <a:spcPct val="107000"/>
              </a:lnSpc>
            </a:pPr>
            <a:endParaRPr lang="it-IT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tartaruga non raggiunge mai Achille perché lo spazio è diviso in modo infinito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CONTRAPPOSIZIONE FRA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SENSI (Doxa) E RAGIONE (</a:t>
            </a:r>
            <a:r>
              <a:rPr lang="it-IT" sz="2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Lógos</a:t>
            </a:r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DF0BC904-AB17-4E1A-95FF-A48D5C37DC70}"/>
              </a:ext>
            </a:extLst>
          </p:cNvPr>
          <p:cNvSpPr/>
          <p:nvPr/>
        </p:nvSpPr>
        <p:spPr>
          <a:xfrm>
            <a:off x="5417997" y="2194925"/>
            <a:ext cx="484632" cy="599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A4BE74CE-36CE-4F98-9EB2-89B94526A744}"/>
              </a:ext>
            </a:extLst>
          </p:cNvPr>
          <p:cNvSpPr/>
          <p:nvPr/>
        </p:nvSpPr>
        <p:spPr>
          <a:xfrm>
            <a:off x="5417997" y="4172248"/>
            <a:ext cx="484632" cy="6943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9522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99C9C60D-FF2C-4B31-9315-24AF167FDEA9}"/>
              </a:ext>
            </a:extLst>
          </p:cNvPr>
          <p:cNvSpPr/>
          <p:nvPr/>
        </p:nvSpPr>
        <p:spPr>
          <a:xfrm>
            <a:off x="4989587" y="311592"/>
            <a:ext cx="175118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ZENONE DI ELEA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615D39-D8FA-4F3E-A353-1D38FC4D32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65" y="767731"/>
            <a:ext cx="6367464" cy="312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9AC060B-94A3-4C3E-AF03-855393339C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09" y="4243527"/>
            <a:ext cx="6367464" cy="18467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F9D0D7-C230-465C-A237-E4FA4233C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73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86851F-4085-44A8-9448-E9FC23C0D764}"/>
              </a:ext>
            </a:extLst>
          </p:cNvPr>
          <p:cNvSpPr txBox="1"/>
          <p:nvPr/>
        </p:nvSpPr>
        <p:spPr>
          <a:xfrm>
            <a:off x="639192" y="2601156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10:3 = 3,3 periodico</a:t>
            </a:r>
          </a:p>
        </p:txBody>
      </p:sp>
    </p:spTree>
    <p:extLst>
      <p:ext uri="{BB962C8B-B14F-4D97-AF65-F5344CB8AC3E}">
        <p14:creationId xmlns:p14="http://schemas.microsoft.com/office/powerpoint/2010/main" val="17469705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D534E6E-2791-4649-B396-E9606269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74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D51AE9-63A1-4CB2-9A82-35275016383C}"/>
              </a:ext>
            </a:extLst>
          </p:cNvPr>
          <p:cNvSpPr txBox="1"/>
          <p:nvPr/>
        </p:nvSpPr>
        <p:spPr>
          <a:xfrm>
            <a:off x="136497" y="136525"/>
            <a:ext cx="1191900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H. BERGSON (1859-1941)</a:t>
            </a:r>
          </a:p>
          <a:p>
            <a:endParaRPr lang="it-IT" sz="2800" b="1" dirty="0"/>
          </a:p>
          <a:p>
            <a:r>
              <a:rPr lang="it-IT" sz="2800" b="1" dirty="0"/>
              <a:t>TEMPO DELLA SCIENZA				TEMPO DELLA COSCIENZA</a:t>
            </a:r>
          </a:p>
          <a:p>
            <a:endParaRPr lang="it-IT" sz="2400" b="1" dirty="0"/>
          </a:p>
          <a:p>
            <a:endParaRPr lang="it-IT" dirty="0"/>
          </a:p>
          <a:p>
            <a:r>
              <a:rPr lang="it-IT" sz="2400" b="1" dirty="0"/>
              <a:t>Successione omogenea di istanti</a:t>
            </a:r>
            <a:r>
              <a:rPr lang="it-IT" dirty="0"/>
              <a:t>			</a:t>
            </a:r>
            <a:r>
              <a:rPr lang="it-IT" sz="2400" b="1" dirty="0"/>
              <a:t>Flusso continuo</a:t>
            </a:r>
          </a:p>
          <a:p>
            <a:endParaRPr lang="it-IT" sz="2400" b="1" dirty="0"/>
          </a:p>
          <a:p>
            <a:endParaRPr lang="it-IT" dirty="0"/>
          </a:p>
          <a:p>
            <a:endParaRPr lang="it-IT" dirty="0"/>
          </a:p>
          <a:p>
            <a:r>
              <a:rPr lang="it-IT" sz="2400" b="1" dirty="0"/>
              <a:t>Tempo esteriore misurabile	</a:t>
            </a:r>
            <a:r>
              <a:rPr lang="it-IT" dirty="0"/>
              <a:t>			</a:t>
            </a:r>
            <a:r>
              <a:rPr lang="it-IT" sz="2400" b="1" dirty="0"/>
              <a:t>Durata del passato nel presente 								(memoria)</a:t>
            </a:r>
          </a:p>
          <a:p>
            <a:r>
              <a:rPr lang="it-IT" dirty="0"/>
              <a:t>							 </a:t>
            </a:r>
            <a:r>
              <a:rPr lang="it-IT" sz="2400" b="1" dirty="0"/>
              <a:t>e del presente nel futuro 									(progetto)</a:t>
            </a:r>
          </a:p>
          <a:p>
            <a:endParaRPr lang="it-IT" sz="2400" b="1" dirty="0"/>
          </a:p>
          <a:p>
            <a:endParaRPr lang="it-IT" dirty="0"/>
          </a:p>
          <a:p>
            <a:endParaRPr lang="it-IT" dirty="0"/>
          </a:p>
          <a:p>
            <a:r>
              <a:rPr lang="it-IT" sz="2400" b="1" dirty="0"/>
              <a:t>Che possiede valore pratico 	</a:t>
            </a:r>
            <a:r>
              <a:rPr lang="it-IT" dirty="0"/>
              <a:t>	                                    </a:t>
            </a:r>
            <a:r>
              <a:rPr lang="it-IT" sz="2400" b="1" dirty="0"/>
              <a:t>Esso è un tempo interiore dal </a:t>
            </a:r>
          </a:p>
          <a:p>
            <a:r>
              <a:rPr lang="it-IT" sz="2400" b="1" dirty="0"/>
              <a:t>ai fini della vita sociale		                            carattere </a:t>
            </a:r>
            <a:r>
              <a:rPr lang="it-IT" dirty="0"/>
              <a:t> </a:t>
            </a:r>
            <a:r>
              <a:rPr lang="it-IT" sz="2400" b="1" dirty="0"/>
              <a:t>qualitativo che riguarda</a:t>
            </a:r>
          </a:p>
          <a:p>
            <a:r>
              <a:rPr lang="it-IT" dirty="0"/>
              <a:t>							  </a:t>
            </a:r>
            <a:r>
              <a:rPr lang="it-IT" sz="2400" b="1" dirty="0"/>
              <a:t>gli eventi significativi della nostra vita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D6326CE4-D60A-4FE0-B15A-E4F2F871D347}"/>
              </a:ext>
            </a:extLst>
          </p:cNvPr>
          <p:cNvSpPr/>
          <p:nvPr/>
        </p:nvSpPr>
        <p:spPr>
          <a:xfrm>
            <a:off x="1589145" y="1515720"/>
            <a:ext cx="484632" cy="461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C575A138-F707-456F-98E8-CCCF8B9BFDB8}"/>
              </a:ext>
            </a:extLst>
          </p:cNvPr>
          <p:cNvSpPr/>
          <p:nvPr/>
        </p:nvSpPr>
        <p:spPr>
          <a:xfrm>
            <a:off x="1573960" y="2678522"/>
            <a:ext cx="484632" cy="461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DFC10189-713D-42DB-8DEF-2203E77D3CB3}"/>
              </a:ext>
            </a:extLst>
          </p:cNvPr>
          <p:cNvSpPr/>
          <p:nvPr/>
        </p:nvSpPr>
        <p:spPr>
          <a:xfrm>
            <a:off x="1573960" y="4005958"/>
            <a:ext cx="484632" cy="1675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4518AC00-C88A-4C30-9FB4-FB028C2C3CBD}"/>
              </a:ext>
            </a:extLst>
          </p:cNvPr>
          <p:cNvSpPr/>
          <p:nvPr/>
        </p:nvSpPr>
        <p:spPr>
          <a:xfrm>
            <a:off x="7434469" y="1456085"/>
            <a:ext cx="484632" cy="58044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F1439321-657C-4000-87B4-2E61370A72EC}"/>
              </a:ext>
            </a:extLst>
          </p:cNvPr>
          <p:cNvSpPr/>
          <p:nvPr/>
        </p:nvSpPr>
        <p:spPr>
          <a:xfrm>
            <a:off x="7434469" y="2559253"/>
            <a:ext cx="484632" cy="58044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F58E9EF6-20BE-42C9-90A1-52C38568E621}"/>
              </a:ext>
            </a:extLst>
          </p:cNvPr>
          <p:cNvSpPr/>
          <p:nvPr/>
        </p:nvSpPr>
        <p:spPr>
          <a:xfrm>
            <a:off x="7434469" y="4953784"/>
            <a:ext cx="484632" cy="58044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3070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E476319-394B-4857-BCB7-0BEAFAAC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75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6C7AAE-E86D-47B9-AAA2-CFDA8FF982E2}"/>
              </a:ext>
            </a:extLst>
          </p:cNvPr>
          <p:cNvSpPr txBox="1"/>
          <p:nvPr/>
        </p:nvSpPr>
        <p:spPr>
          <a:xfrm>
            <a:off x="461639" y="1597981"/>
            <a:ext cx="109550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Tentativi di soluzione dell’antitesi tra ragione (</a:t>
            </a:r>
            <a:r>
              <a:rPr lang="it-IT" sz="3600" dirty="0" err="1">
                <a:latin typeface="Arial" panose="020B0604020202020204" pitchFamily="34" charset="0"/>
                <a:cs typeface="Arial" panose="020B0604020202020204" pitchFamily="34" charset="0"/>
              </a:rPr>
              <a:t>Lógos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) ed esperienza</a:t>
            </a:r>
          </a:p>
          <a:p>
            <a:pPr algn="ctr"/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Conciliazione della ragione con l’esperienza</a:t>
            </a:r>
          </a:p>
        </p:txBody>
      </p:sp>
    </p:spTree>
    <p:extLst>
      <p:ext uri="{BB962C8B-B14F-4D97-AF65-F5344CB8AC3E}">
        <p14:creationId xmlns:p14="http://schemas.microsoft.com/office/powerpoint/2010/main" val="19069599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B95CA08-4805-4F11-972C-F896DD4C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76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3BB544-9A0D-4A45-984F-BE03AD413813}"/>
              </a:ext>
            </a:extLst>
          </p:cNvPr>
          <p:cNvSpPr txBox="1"/>
          <p:nvPr/>
        </p:nvSpPr>
        <p:spPr>
          <a:xfrm>
            <a:off x="230819" y="372862"/>
            <a:ext cx="1170076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L’Essere è eterno non generato né distrutto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Gli enti provengono dall’unità dell’Essere e ad esso ritornano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Nascendo non  provengono dal non-essere (il nulla) e morendo non vanno nel nulla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L’Essere è una pluralità di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elementi che trasformandosi, componendosi e separandosi costituiscono di volta in volta le cose divenienti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Ogni cosa è costituita da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Acqua		Terra		Aria 		Fuoco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(Forme dell’Essere)</a:t>
            </a:r>
          </a:p>
          <a:p>
            <a:pPr algn="ctr"/>
            <a:endParaRPr lang="it-IT" dirty="0"/>
          </a:p>
          <a:p>
            <a:endParaRPr lang="it-IT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66964FEF-F30D-47CC-A2C3-346800C4AECD}"/>
              </a:ext>
            </a:extLst>
          </p:cNvPr>
          <p:cNvSpPr/>
          <p:nvPr/>
        </p:nvSpPr>
        <p:spPr>
          <a:xfrm>
            <a:off x="5936202" y="1500327"/>
            <a:ext cx="484632" cy="41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6DC70F5C-D83E-408F-BE8B-3BE71A82F589}"/>
              </a:ext>
            </a:extLst>
          </p:cNvPr>
          <p:cNvSpPr/>
          <p:nvPr/>
        </p:nvSpPr>
        <p:spPr>
          <a:xfrm>
            <a:off x="5936202" y="2618913"/>
            <a:ext cx="484632" cy="41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DD568283-249E-44C0-B13E-78CE8E64FA18}"/>
              </a:ext>
            </a:extLst>
          </p:cNvPr>
          <p:cNvSpPr/>
          <p:nvPr/>
        </p:nvSpPr>
        <p:spPr>
          <a:xfrm rot="2510567">
            <a:off x="3491997" y="4252047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7070931C-461A-44E8-AF75-AEAA02BCD319}"/>
              </a:ext>
            </a:extLst>
          </p:cNvPr>
          <p:cNvSpPr/>
          <p:nvPr/>
        </p:nvSpPr>
        <p:spPr>
          <a:xfrm rot="1352927">
            <a:off x="5409723" y="4484314"/>
            <a:ext cx="484632" cy="75460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58C319D9-0360-4E8F-BB97-A9F38C874562}"/>
              </a:ext>
            </a:extLst>
          </p:cNvPr>
          <p:cNvSpPr/>
          <p:nvPr/>
        </p:nvSpPr>
        <p:spPr>
          <a:xfrm rot="20485588">
            <a:off x="6890151" y="4465450"/>
            <a:ext cx="484632" cy="78069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E4D59ADE-F1BB-4168-863A-E3EA4E15BE5D}"/>
              </a:ext>
            </a:extLst>
          </p:cNvPr>
          <p:cNvSpPr/>
          <p:nvPr/>
        </p:nvSpPr>
        <p:spPr>
          <a:xfrm rot="17994615">
            <a:off x="8154067" y="4227130"/>
            <a:ext cx="484632" cy="109577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141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8C8C0-C429-4813-B713-A3DC983F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77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E62858-FBB8-4A2F-9F0A-F3474C41A7AE}"/>
              </a:ext>
            </a:extLst>
          </p:cNvPr>
          <p:cNvSpPr txBox="1"/>
          <p:nvPr/>
        </p:nvSpPr>
        <p:spPr>
          <a:xfrm>
            <a:off x="624665" y="58846"/>
            <a:ext cx="114166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ANASSAGORA  (Circa 455 </a:t>
            </a:r>
            <a:r>
              <a:rPr lang="it-IT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a.C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,)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Non soltanto le quattro Radici sono l’essere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L’Essere non può generarsi dal niente e non può annullarsi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Non solo le quattro radici, ma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tutte le cose preesistono nell’unità originaria dell’Essere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Ogni cosa è composta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da particelle simili fra loro (</a:t>
            </a: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omeomerie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che nella loro unione  formano la cosa percepita con i sensi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Il divenire è un raccogliersi di omeomerie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La potenza che producendo il divenire lo rende manifesto e cioè lo rende fenomeno è l’Intelletto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Noûs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/>
              <a:t>νοῦς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Una forza </a:t>
            </a: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discriminante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disvelante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92377980-64ED-4B9B-B9E8-DA412CCB1C94}"/>
              </a:ext>
            </a:extLst>
          </p:cNvPr>
          <p:cNvSpPr/>
          <p:nvPr/>
        </p:nvSpPr>
        <p:spPr>
          <a:xfrm>
            <a:off x="6293159" y="1174857"/>
            <a:ext cx="484632" cy="3639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A3055E82-AA5D-4CE9-84CA-D2BEE107156E}"/>
              </a:ext>
            </a:extLst>
          </p:cNvPr>
          <p:cNvSpPr/>
          <p:nvPr/>
        </p:nvSpPr>
        <p:spPr>
          <a:xfrm>
            <a:off x="6312599" y="1935649"/>
            <a:ext cx="484632" cy="36398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9AE162E4-F407-4005-9796-D1323B96EC37}"/>
              </a:ext>
            </a:extLst>
          </p:cNvPr>
          <p:cNvSpPr/>
          <p:nvPr/>
        </p:nvSpPr>
        <p:spPr>
          <a:xfrm>
            <a:off x="6313567" y="3046567"/>
            <a:ext cx="484632" cy="36398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F1861BCC-05D7-448E-AB31-E74EDFEFA064}"/>
              </a:ext>
            </a:extLst>
          </p:cNvPr>
          <p:cNvSpPr/>
          <p:nvPr/>
        </p:nvSpPr>
        <p:spPr>
          <a:xfrm>
            <a:off x="6333007" y="4157485"/>
            <a:ext cx="484632" cy="40393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84095162-111C-468C-8CA6-19341927C876}"/>
              </a:ext>
            </a:extLst>
          </p:cNvPr>
          <p:cNvSpPr/>
          <p:nvPr/>
        </p:nvSpPr>
        <p:spPr>
          <a:xfrm>
            <a:off x="6313567" y="4887495"/>
            <a:ext cx="484632" cy="40393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0707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9D7E89-AB6D-47EA-A6B5-502650D1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78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D074038-6C7E-44CA-A98F-A0F68179036A}"/>
              </a:ext>
            </a:extLst>
          </p:cNvPr>
          <p:cNvSpPr/>
          <p:nvPr/>
        </p:nvSpPr>
        <p:spPr>
          <a:xfrm>
            <a:off x="1180729" y="209176"/>
            <a:ext cx="10484529" cy="5472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DEMOCRITO (460-360 a.C. circa) E L’ATOMISMO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L’intera realtà è composta di enti, concepiti come eterni, immutabili, invisibili.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 enti sono chiamati atomi </a:t>
            </a:r>
            <a:r>
              <a:rPr lang="it-IT" sz="2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atŏmus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gr. ἄ-</a:t>
            </a:r>
            <a:r>
              <a:rPr lang="it-IT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τομος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“indivisibili”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materia 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è divisibile all’infinito 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(come disse Zenone)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fosse possibile dividere all’infinito dissolveremmo la natura nel nulla. Ma dal nulla non possono derivare gli enti che percepiamo con i sensi.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ACE84499-8C19-46EE-AC2F-63F1CDF90693}"/>
              </a:ext>
            </a:extLst>
          </p:cNvPr>
          <p:cNvSpPr/>
          <p:nvPr/>
        </p:nvSpPr>
        <p:spPr>
          <a:xfrm rot="5400000">
            <a:off x="5560721" y="1789858"/>
            <a:ext cx="7279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EDCFE1CC-6424-4D9B-8172-D153B881E724}"/>
              </a:ext>
            </a:extLst>
          </p:cNvPr>
          <p:cNvSpPr/>
          <p:nvPr/>
        </p:nvSpPr>
        <p:spPr>
          <a:xfrm rot="5400000">
            <a:off x="5560720" y="3186685"/>
            <a:ext cx="72797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5348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E668E2C-23F2-44D4-990B-EBF25918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79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6CF75AA-1B15-49F4-8F4B-F0D770186F0E}"/>
              </a:ext>
            </a:extLst>
          </p:cNvPr>
          <p:cNvSpPr/>
          <p:nvPr/>
        </p:nvSpPr>
        <p:spPr>
          <a:xfrm>
            <a:off x="917699" y="552124"/>
            <a:ext cx="9871969" cy="5918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Democrito non si oppone alla conoscenza dei sensi, 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 giunge all’esistenza degli atomi in via razionale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atomi sono: infiniti, eterni, immutabili, indivisibili, privi di qualità sensibili.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Muovendosi nel vuoto si aggregano	           NASCITA nella 								DIVERSITA’ secondo 							posizione, ordine, 								forma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staccano			 		           MORTE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74EDD532-FA6F-487F-B66B-9C60830DA3C7}"/>
              </a:ext>
            </a:extLst>
          </p:cNvPr>
          <p:cNvSpPr/>
          <p:nvPr/>
        </p:nvSpPr>
        <p:spPr>
          <a:xfrm>
            <a:off x="5853684" y="1393794"/>
            <a:ext cx="484632" cy="6114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7198A1D5-AB35-4FEC-9F17-37DB6FBDBF20}"/>
              </a:ext>
            </a:extLst>
          </p:cNvPr>
          <p:cNvSpPr/>
          <p:nvPr/>
        </p:nvSpPr>
        <p:spPr>
          <a:xfrm>
            <a:off x="6338316" y="38351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7F000089-0677-4E05-8C7D-F7E1D511AD18}"/>
              </a:ext>
            </a:extLst>
          </p:cNvPr>
          <p:cNvSpPr/>
          <p:nvPr/>
        </p:nvSpPr>
        <p:spPr>
          <a:xfrm>
            <a:off x="6338316" y="58475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07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5E37EB3-4507-4C32-9BFB-E4C6EAB87F97}"/>
              </a:ext>
            </a:extLst>
          </p:cNvPr>
          <p:cNvSpPr/>
          <p:nvPr/>
        </p:nvSpPr>
        <p:spPr>
          <a:xfrm>
            <a:off x="878888" y="550391"/>
            <a:ext cx="10804125" cy="5458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alcuni casi una proposizione appare scientifica, ma non lo è e permane la meraviglia anche se in modo sotterraneo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teoria dei luoghi naturali di Aristotele 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la concezione della Terra come centro dell’universo e conseguentemente di un cosmo immutabile dava risposta al movimento sulla Terra e all’immobilità degli astri.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teorie copernicana - galileiana, newtoniana, </a:t>
            </a:r>
            <a:r>
              <a:rPr lang="it-IT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einsteniana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hanno dato  nuove spiegazioni.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6E39BC0-24B1-4027-AAAB-A2F5F404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8</a:t>
            </a:fld>
            <a:endParaRPr lang="it-IT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780A76A6-8472-4653-A1EA-7878B5FF8561}"/>
              </a:ext>
            </a:extLst>
          </p:cNvPr>
          <p:cNvSpPr/>
          <p:nvPr/>
        </p:nvSpPr>
        <p:spPr>
          <a:xfrm>
            <a:off x="5796318" y="1562470"/>
            <a:ext cx="484632" cy="719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EDCBA9B9-CF3D-47A9-A88A-BF845E7662CC}"/>
              </a:ext>
            </a:extLst>
          </p:cNvPr>
          <p:cNvSpPr/>
          <p:nvPr/>
        </p:nvSpPr>
        <p:spPr>
          <a:xfrm>
            <a:off x="5853684" y="4012732"/>
            <a:ext cx="484632" cy="81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4780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484209-0C4A-4A63-85B2-69F2A9F8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80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6E519C-B228-4791-924F-1A6E11887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6" y="0"/>
            <a:ext cx="2533650" cy="28860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DCF25C2-2078-40D1-AFC1-B9FC8A111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27" y="-138545"/>
            <a:ext cx="6089072" cy="371415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3190EA9-B9D0-4E1B-8F79-BC947412E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3" y="3260436"/>
            <a:ext cx="5552497" cy="35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02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F6C2A96-0D06-4DDB-A467-31281983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81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9DAB514-E20E-4393-A77E-E6C308AB5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71" y="2371725"/>
            <a:ext cx="8469297" cy="323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014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1D04CCA-617D-4594-AB4E-4CB4C210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82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EE8614-839B-4578-AE8A-BFE7431F9AF9}"/>
              </a:ext>
            </a:extLst>
          </p:cNvPr>
          <p:cNvSpPr txBox="1"/>
          <p:nvPr/>
        </p:nvSpPr>
        <p:spPr>
          <a:xfrm>
            <a:off x="3861785" y="160904"/>
            <a:ext cx="416362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I PENSATORI GRECI DEL V SECOLO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79B2FF-FE1E-427E-9B18-9B3D23EED1BE}"/>
              </a:ext>
            </a:extLst>
          </p:cNvPr>
          <p:cNvSpPr txBox="1"/>
          <p:nvPr/>
        </p:nvSpPr>
        <p:spPr>
          <a:xfrm>
            <a:off x="2693634" y="649791"/>
            <a:ext cx="6024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Affermano che la conoscenza scientifica è: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80AD3E1-9DDB-45E0-9A3B-1FDAC29D8EAE}"/>
              </a:ext>
            </a:extLst>
          </p:cNvPr>
          <p:cNvSpPr txBox="1"/>
          <p:nvPr/>
        </p:nvSpPr>
        <p:spPr>
          <a:xfrm>
            <a:off x="2299317" y="1329584"/>
            <a:ext cx="2507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Esperienze sensibile</a:t>
            </a:r>
          </a:p>
          <a:p>
            <a:pPr algn="ctr"/>
            <a:r>
              <a:rPr lang="it-IT" sz="2000" dirty="0" err="1"/>
              <a:t>Téchne</a:t>
            </a:r>
            <a:endParaRPr lang="it-IT" sz="2000" dirty="0"/>
          </a:p>
          <a:p>
            <a:pPr algn="ctr"/>
            <a:r>
              <a:rPr lang="it-IT" sz="2000" dirty="0"/>
              <a:t>mano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65EF826-94B6-4A6A-88C6-6FF3E2DC69EE}"/>
              </a:ext>
            </a:extLst>
          </p:cNvPr>
          <p:cNvSpPr txBox="1"/>
          <p:nvPr/>
        </p:nvSpPr>
        <p:spPr>
          <a:xfrm>
            <a:off x="5914006" y="1606583"/>
            <a:ext cx="559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73A2B4-F7DA-477B-BEB3-1590365808E2}"/>
              </a:ext>
            </a:extLst>
          </p:cNvPr>
          <p:cNvSpPr txBox="1"/>
          <p:nvPr/>
        </p:nvSpPr>
        <p:spPr>
          <a:xfrm>
            <a:off x="7062186" y="1255902"/>
            <a:ext cx="2126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/>
              <a:t>Ragione</a:t>
            </a:r>
          </a:p>
          <a:p>
            <a:pPr algn="r"/>
            <a:r>
              <a:rPr lang="it-IT" sz="2000" dirty="0" err="1"/>
              <a:t>epistéme</a:t>
            </a:r>
            <a:endParaRPr lang="it-IT" sz="2000" dirty="0"/>
          </a:p>
          <a:p>
            <a:pPr algn="r"/>
            <a:r>
              <a:rPr lang="it-IT" sz="2000" dirty="0"/>
              <a:t>intelletto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32BD61E-8436-48A2-8A07-CA8D716EB56E}"/>
              </a:ext>
            </a:extLst>
          </p:cNvPr>
          <p:cNvSpPr txBox="1"/>
          <p:nvPr/>
        </p:nvSpPr>
        <p:spPr>
          <a:xfrm>
            <a:off x="2902998" y="2479600"/>
            <a:ext cx="550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Intendono conciliare opposte tesi sulla realtà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BC90F30-C050-4346-944A-D126195E6A0B}"/>
              </a:ext>
            </a:extLst>
          </p:cNvPr>
          <p:cNvSpPr txBox="1"/>
          <p:nvPr/>
        </p:nvSpPr>
        <p:spPr>
          <a:xfrm>
            <a:off x="656948" y="3043691"/>
            <a:ext cx="4030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Molteplice e divenire come testimoniano i sensi (Ionici, Eraclito)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A361420-716B-4BA7-A4C6-6D003F413AE8}"/>
              </a:ext>
            </a:extLst>
          </p:cNvPr>
          <p:cNvSpPr txBox="1"/>
          <p:nvPr/>
        </p:nvSpPr>
        <p:spPr>
          <a:xfrm>
            <a:off x="5770485" y="3105834"/>
            <a:ext cx="5086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Una e immutabile come dimostra la ragione (Parmenide)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B220475-6058-4508-B22C-A6017019ED4C}"/>
              </a:ext>
            </a:extLst>
          </p:cNvPr>
          <p:cNvSpPr txBox="1"/>
          <p:nvPr/>
        </p:nvSpPr>
        <p:spPr>
          <a:xfrm>
            <a:off x="1606858" y="4087199"/>
            <a:ext cx="8078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Elaborano nuove ipotesi per spiegare i fenomeni alla luce della ragione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5FDE5FB-20EC-4CBF-83F9-024759A2E826}"/>
              </a:ext>
            </a:extLst>
          </p:cNvPr>
          <p:cNvSpPr txBox="1"/>
          <p:nvPr/>
        </p:nvSpPr>
        <p:spPr>
          <a:xfrm>
            <a:off x="1012054" y="4791565"/>
            <a:ext cx="2263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/>
              <a:t>Empedocle:</a:t>
            </a:r>
            <a:r>
              <a:rPr lang="it-IT" sz="2200" dirty="0"/>
              <a:t> Le quattro radici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35D9647-9EEB-4FC6-A4F6-AD506207B8A7}"/>
              </a:ext>
            </a:extLst>
          </p:cNvPr>
          <p:cNvSpPr txBox="1"/>
          <p:nvPr/>
        </p:nvSpPr>
        <p:spPr>
          <a:xfrm>
            <a:off x="4429958" y="4924147"/>
            <a:ext cx="2192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/>
              <a:t>Anassagora</a:t>
            </a:r>
            <a:r>
              <a:rPr lang="it-IT" dirty="0"/>
              <a:t>: </a:t>
            </a:r>
          </a:p>
          <a:p>
            <a:pPr algn="ctr"/>
            <a:r>
              <a:rPr lang="it-IT" sz="2300" dirty="0"/>
              <a:t>Omeomerie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2561880-5B05-4666-A883-74C45BF73F41}"/>
              </a:ext>
            </a:extLst>
          </p:cNvPr>
          <p:cNvSpPr txBox="1"/>
          <p:nvPr/>
        </p:nvSpPr>
        <p:spPr>
          <a:xfrm>
            <a:off x="8069803" y="4829452"/>
            <a:ext cx="2024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/>
              <a:t>Democrito</a:t>
            </a:r>
            <a:r>
              <a:rPr lang="it-IT" sz="2200" dirty="0"/>
              <a:t>: </a:t>
            </a:r>
          </a:p>
          <a:p>
            <a:pPr algn="ctr"/>
            <a:r>
              <a:rPr lang="it-IT" sz="2200" dirty="0"/>
              <a:t>Gli atomi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9DBA6B29-14F8-40EC-9DBB-F4726D7D5F84}"/>
              </a:ext>
            </a:extLst>
          </p:cNvPr>
          <p:cNvCxnSpPr>
            <a:cxnSpLocks/>
          </p:cNvCxnSpPr>
          <p:nvPr/>
        </p:nvCxnSpPr>
        <p:spPr>
          <a:xfrm flipH="1">
            <a:off x="4744379" y="1117102"/>
            <a:ext cx="518600" cy="581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5220525B-6C96-45EE-8221-CE13A11BB6B7}"/>
              </a:ext>
            </a:extLst>
          </p:cNvPr>
          <p:cNvCxnSpPr>
            <a:cxnSpLocks/>
          </p:cNvCxnSpPr>
          <p:nvPr/>
        </p:nvCxnSpPr>
        <p:spPr>
          <a:xfrm>
            <a:off x="6622741" y="1184254"/>
            <a:ext cx="1085300" cy="605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A2E8F0D4-E832-4766-9E52-9839480EE4D9}"/>
              </a:ext>
            </a:extLst>
          </p:cNvPr>
          <p:cNvCxnSpPr/>
          <p:nvPr/>
        </p:nvCxnSpPr>
        <p:spPr>
          <a:xfrm flipH="1">
            <a:off x="3213717" y="2848932"/>
            <a:ext cx="816745" cy="194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0E967183-6589-4294-B714-FF4B8902EA5E}"/>
              </a:ext>
            </a:extLst>
          </p:cNvPr>
          <p:cNvCxnSpPr/>
          <p:nvPr/>
        </p:nvCxnSpPr>
        <p:spPr>
          <a:xfrm>
            <a:off x="7226423" y="2919069"/>
            <a:ext cx="701336" cy="186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EC12F7D5-B604-42C3-AED0-49632140D7A1}"/>
              </a:ext>
            </a:extLst>
          </p:cNvPr>
          <p:cNvCxnSpPr/>
          <p:nvPr/>
        </p:nvCxnSpPr>
        <p:spPr>
          <a:xfrm flipH="1">
            <a:off x="1899821" y="4518734"/>
            <a:ext cx="674704" cy="272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7CCFBC8E-FBC8-462B-93FC-B4B14032D64E}"/>
              </a:ext>
            </a:extLst>
          </p:cNvPr>
          <p:cNvCxnSpPr/>
          <p:nvPr/>
        </p:nvCxnSpPr>
        <p:spPr>
          <a:xfrm>
            <a:off x="5370990" y="4523143"/>
            <a:ext cx="0" cy="405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FD8DE8F9-7CEB-4E4E-A7DB-BA362C091814}"/>
              </a:ext>
            </a:extLst>
          </p:cNvPr>
          <p:cNvCxnSpPr/>
          <p:nvPr/>
        </p:nvCxnSpPr>
        <p:spPr>
          <a:xfrm>
            <a:off x="8069803" y="4518734"/>
            <a:ext cx="648069" cy="343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6708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14CCF0-7643-4C8B-9B58-72675C1A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83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1E9E7AE-D13B-4329-BBE7-9A423A5EB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783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743D189-0ECC-49BF-8F35-CE4C7218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84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D6C3F8-D422-42ED-902D-A35AB083D3A0}"/>
              </a:ext>
            </a:extLst>
          </p:cNvPr>
          <p:cNvSpPr txBox="1"/>
          <p:nvPr/>
        </p:nvSpPr>
        <p:spPr>
          <a:xfrm>
            <a:off x="106533" y="292963"/>
            <a:ext cx="120854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Critica ai sofisti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Gorgia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 aveva mostrato l’incapacità del linguaggio a rivelare e trasmettere la verità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Socrate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	la verità  risiede in una dimensione diversa da quella esteriore del linguaggio  dall’insegnamento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Siamo noi stessi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Ci si deve proporre di definire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che cosa sia (per es. la giustizia) giusta in se stessa 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 cioè definire che cosa sia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ciò che realizzandosi in ogni azione giusta fa sì che essa sia giusta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Giustizia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Universale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azioni giuste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		     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particolari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F8F42385-B81A-4CCB-B349-1BF84F13E6C3}"/>
              </a:ext>
            </a:extLst>
          </p:cNvPr>
          <p:cNvSpPr/>
          <p:nvPr/>
        </p:nvSpPr>
        <p:spPr>
          <a:xfrm>
            <a:off x="5211192" y="1420428"/>
            <a:ext cx="484632" cy="648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su 4">
            <a:extLst>
              <a:ext uri="{FF2B5EF4-FFF2-40B4-BE49-F238E27FC236}">
                <a16:creationId xmlns:a16="http://schemas.microsoft.com/office/drawing/2014/main" id="{75CF19FA-1FDF-46A6-AC25-69EB21A951C1}"/>
              </a:ext>
            </a:extLst>
          </p:cNvPr>
          <p:cNvSpPr/>
          <p:nvPr/>
        </p:nvSpPr>
        <p:spPr>
          <a:xfrm>
            <a:off x="6649375" y="1553592"/>
            <a:ext cx="484632" cy="6480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EA135850-EFE6-47DD-92AF-1F55581038F6}"/>
              </a:ext>
            </a:extLst>
          </p:cNvPr>
          <p:cNvSpPr/>
          <p:nvPr/>
        </p:nvSpPr>
        <p:spPr>
          <a:xfrm>
            <a:off x="5906951" y="2938510"/>
            <a:ext cx="484632" cy="727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A67B48E7-CF08-447D-BFDA-B31B4B008FDE}"/>
              </a:ext>
            </a:extLst>
          </p:cNvPr>
          <p:cNvSpPr/>
          <p:nvPr/>
        </p:nvSpPr>
        <p:spPr>
          <a:xfrm>
            <a:off x="5906951" y="3986073"/>
            <a:ext cx="484632" cy="461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8A25FEEA-23DE-492D-80A6-DAC778173928}"/>
              </a:ext>
            </a:extLst>
          </p:cNvPr>
          <p:cNvSpPr/>
          <p:nvPr/>
        </p:nvSpPr>
        <p:spPr>
          <a:xfrm>
            <a:off x="1766176" y="61510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9CDFC80F-83CA-41D0-92B7-23CF6B556A71}"/>
              </a:ext>
            </a:extLst>
          </p:cNvPr>
          <p:cNvSpPr/>
          <p:nvPr/>
        </p:nvSpPr>
        <p:spPr>
          <a:xfrm>
            <a:off x="8276756" y="61793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6381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6471034-7BD4-44F7-9491-11103905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85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A53739-2989-40D4-9E8D-F033CDE4F84B}"/>
              </a:ext>
            </a:extLst>
          </p:cNvPr>
          <p:cNvSpPr txBox="1"/>
          <p:nvPr/>
        </p:nvSpPr>
        <p:spPr>
          <a:xfrm>
            <a:off x="603682" y="136525"/>
            <a:ext cx="1124800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Le cose che danno piacere non sono male in quanto danno piacere , ma in quanto seguite dal dolore e infelicità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Altrimenti il bene coinciderebbe con il piacere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Le azioni buone, ma dolorose non sono buone in quanto dolorose, ma in quanto sono seguite dalla felicità e dal piacere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Chi fa il male lo fa perché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non sa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che il piacere da lui goduto sarà seguito da un maggior dolore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Non possiede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la verità del bene e del male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Aristippo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scuola di Cirene	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il bene coincide con il bene presente senza inseguire un maggior piacere futuro illusorio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351E6109-1E1F-49B2-852C-58DF249FE40B}"/>
              </a:ext>
            </a:extLst>
          </p:cNvPr>
          <p:cNvSpPr/>
          <p:nvPr/>
        </p:nvSpPr>
        <p:spPr>
          <a:xfrm>
            <a:off x="5853684" y="987943"/>
            <a:ext cx="484632" cy="6151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3BFB4D92-ADAE-4DA5-AE05-2E6B331122C9}"/>
              </a:ext>
            </a:extLst>
          </p:cNvPr>
          <p:cNvSpPr/>
          <p:nvPr/>
        </p:nvSpPr>
        <p:spPr>
          <a:xfrm>
            <a:off x="5853684" y="2005563"/>
            <a:ext cx="484632" cy="51096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3D4DFBF5-E29A-4BD3-A8AD-B48427C149C2}"/>
              </a:ext>
            </a:extLst>
          </p:cNvPr>
          <p:cNvSpPr/>
          <p:nvPr/>
        </p:nvSpPr>
        <p:spPr>
          <a:xfrm>
            <a:off x="5853684" y="3124939"/>
            <a:ext cx="484632" cy="41409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F83F9152-7E50-45CC-8780-FF0D4D35EADC}"/>
              </a:ext>
            </a:extLst>
          </p:cNvPr>
          <p:cNvSpPr/>
          <p:nvPr/>
        </p:nvSpPr>
        <p:spPr>
          <a:xfrm>
            <a:off x="5853684" y="4183360"/>
            <a:ext cx="484632" cy="4951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su 7">
            <a:extLst>
              <a:ext uri="{FF2B5EF4-FFF2-40B4-BE49-F238E27FC236}">
                <a16:creationId xmlns:a16="http://schemas.microsoft.com/office/drawing/2014/main" id="{332027BC-5552-45FF-8FA9-CFD3859ECBDB}"/>
              </a:ext>
            </a:extLst>
          </p:cNvPr>
          <p:cNvSpPr/>
          <p:nvPr/>
        </p:nvSpPr>
        <p:spPr>
          <a:xfrm>
            <a:off x="5862221" y="4930517"/>
            <a:ext cx="484632" cy="7867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7425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A2F4EF2-CBB0-4DAA-B0F7-B8A7D1A1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86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F931EC-0569-4A7D-93EF-83DE1B187C99}"/>
              </a:ext>
            </a:extLst>
          </p:cNvPr>
          <p:cNvSpPr txBox="1"/>
          <p:nvPr/>
        </p:nvSpPr>
        <p:spPr>
          <a:xfrm>
            <a:off x="203200" y="1979721"/>
            <a:ext cx="1167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ETERNITA’ DELL’IDEA	PLATONE (428-347 </a:t>
            </a:r>
            <a:r>
              <a:rPr lang="it-IT" sz="4000" dirty="0" err="1">
                <a:latin typeface="Arial" panose="020B0604020202020204" pitchFamily="34" charset="0"/>
                <a:cs typeface="Arial" panose="020B0604020202020204" pitchFamily="34" charset="0"/>
              </a:rPr>
              <a:t>a.C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,)</a:t>
            </a:r>
          </a:p>
        </p:txBody>
      </p:sp>
    </p:spTree>
    <p:extLst>
      <p:ext uri="{BB962C8B-B14F-4D97-AF65-F5344CB8AC3E}">
        <p14:creationId xmlns:p14="http://schemas.microsoft.com/office/powerpoint/2010/main" val="20357727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5ED294-F2EE-476D-9AA2-9FE573A4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87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72FDCC1-1EA6-4C41-B521-05CF5DDFC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69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B021C2D-F72F-4602-BD1E-5BCDCA2E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88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7B013A-59BA-448C-BEF3-157646768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47775"/>
            <a:ext cx="76200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653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9AC1AC7-70B5-4D31-A23F-39F41578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89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192CE84-1530-44CA-902D-FE825A31E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22" y="568171"/>
            <a:ext cx="9969624" cy="56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4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6A79A13-B25E-474B-90BB-909F39FE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9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659C0DF-2E4F-4FB1-9AB2-6197A843BC25}"/>
              </a:ext>
            </a:extLst>
          </p:cNvPr>
          <p:cNvSpPr/>
          <p:nvPr/>
        </p:nvSpPr>
        <p:spPr>
          <a:xfrm>
            <a:off x="905523" y="534288"/>
            <a:ext cx="9543495" cy="530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 cosa c’è di diverso? 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Perché la teoria aristotelica è filosofica e le altre sono scientifiche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Perché non ha innestato il processo circolare della filosofia per mille anni?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Perché se le teorie di Galileo e Newton sono scientifiche sono state sostituite da altre teorie?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Nella scienza esistono teorie dominanti, quelle ritenute per molto tempo vere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it-IT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Nella filosofia invece ci troviamo dinanzi a una molteplicità di teorie, senza che nessuna possa essere considerata vera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it-IT" sz="20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(Lo vedremo più avanti)</a:t>
            </a:r>
            <a:endParaRPr lang="it-IT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232EE424-037B-4D3D-BCA2-73077796E71E}"/>
              </a:ext>
            </a:extLst>
          </p:cNvPr>
          <p:cNvSpPr/>
          <p:nvPr/>
        </p:nvSpPr>
        <p:spPr>
          <a:xfrm>
            <a:off x="4305670" y="3799641"/>
            <a:ext cx="484632" cy="692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su 4">
            <a:extLst>
              <a:ext uri="{FF2B5EF4-FFF2-40B4-BE49-F238E27FC236}">
                <a16:creationId xmlns:a16="http://schemas.microsoft.com/office/drawing/2014/main" id="{617C6016-ADC6-40B4-8BC4-07E481BF83FE}"/>
              </a:ext>
            </a:extLst>
          </p:cNvPr>
          <p:cNvSpPr/>
          <p:nvPr/>
        </p:nvSpPr>
        <p:spPr>
          <a:xfrm>
            <a:off x="5434954" y="3799642"/>
            <a:ext cx="484632" cy="63031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2870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26A7C84-2C5B-4DBE-B2E2-0315033C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90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07EDA8-D3F7-4CA0-82EB-FE9BE0F3B12C}"/>
              </a:ext>
            </a:extLst>
          </p:cNvPr>
          <p:cNvSpPr txBox="1"/>
          <p:nvPr/>
        </p:nvSpPr>
        <p:spPr>
          <a:xfrm>
            <a:off x="436486" y="338622"/>
            <a:ext cx="1131902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Come Parmenide		problema della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conciliazione fra esperienza e ragione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Gli enti particolari sono divenienti e mutevoli		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l’IDEA è immutabile ed 									eterna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E’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l’ESSERE nel suo apparire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L’Idea è pensata (concepita) non sentita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Vedo questa superficie rossa ma il significato «rosso» non può essere visto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 solo pensabile,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intelleggibile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Il sensibile si genera perché partecipa dell’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intelleggibile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(Idea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	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La causa di questa generazione è il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Demiugo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(Dio)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dirty="0"/>
              <a:t>		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3E634F8A-B938-4419-AE8B-F779989FF809}"/>
              </a:ext>
            </a:extLst>
          </p:cNvPr>
          <p:cNvSpPr/>
          <p:nvPr/>
        </p:nvSpPr>
        <p:spPr>
          <a:xfrm>
            <a:off x="3582939" y="3719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38B97A95-644C-4B33-AF62-E7402B479F85}"/>
              </a:ext>
            </a:extLst>
          </p:cNvPr>
          <p:cNvSpPr/>
          <p:nvPr/>
        </p:nvSpPr>
        <p:spPr>
          <a:xfrm>
            <a:off x="6773662" y="14648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55BA4291-345D-4590-8EE8-1BD22FB93558}"/>
              </a:ext>
            </a:extLst>
          </p:cNvPr>
          <p:cNvSpPr/>
          <p:nvPr/>
        </p:nvSpPr>
        <p:spPr>
          <a:xfrm rot="3796896">
            <a:off x="8170935" y="1806844"/>
            <a:ext cx="484632" cy="1014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80179905-AD38-4DF6-97C6-68E07ABE5990}"/>
              </a:ext>
            </a:extLst>
          </p:cNvPr>
          <p:cNvSpPr/>
          <p:nvPr/>
        </p:nvSpPr>
        <p:spPr>
          <a:xfrm>
            <a:off x="6091606" y="3662609"/>
            <a:ext cx="484632" cy="484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38300627-9003-4C99-8296-60F22B0C56D9}"/>
              </a:ext>
            </a:extLst>
          </p:cNvPr>
          <p:cNvSpPr/>
          <p:nvPr/>
        </p:nvSpPr>
        <p:spPr>
          <a:xfrm>
            <a:off x="6096000" y="5150869"/>
            <a:ext cx="484632" cy="397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53C414CD-ECA3-4F35-8913-97426F2054DD}"/>
              </a:ext>
            </a:extLst>
          </p:cNvPr>
          <p:cNvSpPr/>
          <p:nvPr/>
        </p:nvSpPr>
        <p:spPr>
          <a:xfrm>
            <a:off x="6096000" y="5929445"/>
            <a:ext cx="484632" cy="346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8110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894A76D-401C-4026-97CA-349312C4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91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C245909-D780-4AFE-AF51-93699F1EC860}"/>
              </a:ext>
            </a:extLst>
          </p:cNvPr>
          <p:cNvSpPr txBox="1"/>
          <p:nvPr/>
        </p:nvSpPr>
        <p:spPr>
          <a:xfrm>
            <a:off x="79899" y="372862"/>
            <a:ext cx="121121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L’oggetto della scienza è l’Immutabile (Idea)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Socrate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la verità è sapere di non sapere	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 Platone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la verità è sapere di sapere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La scienza (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epistéme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) è conoscenza dell’Idea cioè dell’essere che è assolutamente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 più non conoscono altro che il mondo sensibile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Ignorano il bello in sé, il buono in sé. E tutte le altre idee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Conoscono solo le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cose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belle, le cose buone		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conoscono solo l’immagine dei veri esseri senza sapere che sono immagini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6C230651-36F3-4FA9-A26C-E00D9DAB03EE}"/>
              </a:ext>
            </a:extLst>
          </p:cNvPr>
          <p:cNvSpPr/>
          <p:nvPr/>
        </p:nvSpPr>
        <p:spPr>
          <a:xfrm>
            <a:off x="5884415" y="1124614"/>
            <a:ext cx="739806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F55679DE-E1A1-4F0D-83CE-4B2557DC9B57}"/>
              </a:ext>
            </a:extLst>
          </p:cNvPr>
          <p:cNvSpPr/>
          <p:nvPr/>
        </p:nvSpPr>
        <p:spPr>
          <a:xfrm>
            <a:off x="5893633" y="4900473"/>
            <a:ext cx="484632" cy="67322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curva 6">
            <a:extLst>
              <a:ext uri="{FF2B5EF4-FFF2-40B4-BE49-F238E27FC236}">
                <a16:creationId xmlns:a16="http://schemas.microsoft.com/office/drawing/2014/main" id="{394000B2-C25F-426C-81B8-BD67BFDF9646}"/>
              </a:ext>
            </a:extLst>
          </p:cNvPr>
          <p:cNvSpPr/>
          <p:nvPr/>
        </p:nvSpPr>
        <p:spPr>
          <a:xfrm rot="5400000">
            <a:off x="7316238" y="3138193"/>
            <a:ext cx="653981" cy="5816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557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2F8696F-2C07-43E1-BFDF-CED1CD22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92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A41BFE-027D-489A-9F6B-48AF1EC85E2D}"/>
              </a:ext>
            </a:extLst>
          </p:cNvPr>
          <p:cNvSpPr txBox="1"/>
          <p:nvPr/>
        </p:nvSpPr>
        <p:spPr>
          <a:xfrm>
            <a:off x="314038" y="136525"/>
            <a:ext cx="117394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PLATONE		SUPERAMENTO del NON-ESSERE DI PARMENIDE</a:t>
            </a:r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NON-ESSERE COME 					NON-ESSERE COME </a:t>
            </a:r>
          </a:p>
          <a:p>
            <a:r>
              <a:rPr lang="it-IT" sz="2400" b="1" dirty="0"/>
              <a:t>CONTRARIO </a:t>
            </a:r>
            <a:r>
              <a:rPr lang="it-IT" sz="2400" dirty="0"/>
              <a:t>DELL’ESSERE				</a:t>
            </a:r>
            <a:r>
              <a:rPr lang="it-IT" sz="2400" b="1" dirty="0"/>
              <a:t>DIVERSO</a:t>
            </a:r>
            <a:r>
              <a:rPr lang="it-IT" sz="2400" dirty="0"/>
              <a:t> DELL’ESSERE		</a:t>
            </a:r>
            <a:endParaRPr lang="it-IT" sz="2400" b="1" dirty="0"/>
          </a:p>
          <a:p>
            <a:r>
              <a:rPr lang="it-IT" sz="2400" dirty="0"/>
              <a:t>        (Parmenide)						Platone)</a:t>
            </a:r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Non esiste il molteplice			</a:t>
            </a:r>
            <a:r>
              <a:rPr lang="it-IT" sz="2400" i="1" dirty="0"/>
              <a:t>Affermando che l’albero è, si afferma </a:t>
            </a:r>
          </a:p>
          <a:p>
            <a:r>
              <a:rPr lang="it-IT" sz="2400" dirty="0"/>
              <a:t>Non è possibile la scienza			</a:t>
            </a:r>
            <a:r>
              <a:rPr lang="it-IT" sz="2400" i="1" dirty="0"/>
              <a:t>certamente che un non-essere è (ossia esiste), </a:t>
            </a:r>
            <a:r>
              <a:rPr lang="it-IT" sz="2400" dirty="0"/>
              <a:t>						</a:t>
            </a:r>
            <a:r>
              <a:rPr lang="it-IT" sz="2400" i="1" dirty="0"/>
              <a:t>ma ciò non significa che il niente è, bensì che </a:t>
            </a:r>
          </a:p>
          <a:p>
            <a:r>
              <a:rPr lang="it-IT" sz="2400" i="1" dirty="0"/>
              <a:t>						qualcosa, avente un significato diverso da 							«essere», è.</a:t>
            </a:r>
          </a:p>
          <a:p>
            <a:endParaRPr lang="it-IT" sz="2400" dirty="0"/>
          </a:p>
          <a:p>
            <a:pPr algn="ctr"/>
            <a:r>
              <a:rPr lang="it-IT" sz="2400" b="1" dirty="0"/>
              <a:t>SCIENZA                 </a:t>
            </a:r>
            <a:r>
              <a:rPr lang="it-IT" sz="2400" dirty="0"/>
              <a:t>ARISTOTELE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F442957F-DDB4-4D68-B596-89F3440D7136}"/>
              </a:ext>
            </a:extLst>
          </p:cNvPr>
          <p:cNvSpPr/>
          <p:nvPr/>
        </p:nvSpPr>
        <p:spPr>
          <a:xfrm rot="16200000">
            <a:off x="5714615" y="5159833"/>
            <a:ext cx="484632" cy="649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42CD33CB-E242-4951-B716-7EDCEBAECEC5}"/>
              </a:ext>
            </a:extLst>
          </p:cNvPr>
          <p:cNvSpPr/>
          <p:nvPr/>
        </p:nvSpPr>
        <p:spPr>
          <a:xfrm>
            <a:off x="1584865" y="2562574"/>
            <a:ext cx="484632" cy="448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curva 7">
            <a:extLst>
              <a:ext uri="{FF2B5EF4-FFF2-40B4-BE49-F238E27FC236}">
                <a16:creationId xmlns:a16="http://schemas.microsoft.com/office/drawing/2014/main" id="{1966E19B-65E6-489F-9326-2E5B9711A487}"/>
              </a:ext>
            </a:extLst>
          </p:cNvPr>
          <p:cNvSpPr/>
          <p:nvPr/>
        </p:nvSpPr>
        <p:spPr>
          <a:xfrm rot="16200000" flipH="1">
            <a:off x="4865669" y="3881027"/>
            <a:ext cx="664002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134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65E71D8-7C4C-4B12-BEAC-E7BE411F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93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4E9503D-CB17-4E8B-93B3-8E3338D10E5F}"/>
              </a:ext>
            </a:extLst>
          </p:cNvPr>
          <p:cNvSpPr/>
          <p:nvPr/>
        </p:nvSpPr>
        <p:spPr>
          <a:xfrm>
            <a:off x="544945" y="1971718"/>
            <a:ext cx="10187710" cy="133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ARISTOTELE (384-324 a.C.)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LA LOGICA, il SILLOGISMO</a:t>
            </a:r>
            <a:endParaRPr lang="it-IT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92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7640C49-B0E6-489B-8DBC-2878A0CD9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94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EB714AE-E028-407B-A189-C8D6312FE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8373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64DF2DA-AC09-4404-A245-F844CAF75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95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DC91022-2185-4EE9-8522-4EBDFC023092}"/>
              </a:ext>
            </a:extLst>
          </p:cNvPr>
          <p:cNvSpPr/>
          <p:nvPr/>
        </p:nvSpPr>
        <p:spPr>
          <a:xfrm>
            <a:off x="1164454" y="326524"/>
            <a:ext cx="9863091" cy="64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Aristotele IV secolo </a:t>
            </a:r>
            <a:r>
              <a:rPr lang="it-IT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a.c.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istitutore di Alessandro che conquista l’Impero dopo che aveva abbandonato l’Accademia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Età dell’ellenismo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Liceo  dedicato ad </a:t>
            </a:r>
            <a:r>
              <a:rPr lang="it-IT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Apollo </a:t>
            </a:r>
            <a:r>
              <a:rPr lang="it-IT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Liceios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protettore dei lupi ad Atene  perché fondato in un parco dedicato al 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Peripatetico </a:t>
            </a:r>
            <a:r>
              <a:rPr lang="it-IT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peripatos</a:t>
            </a:r>
            <a:r>
              <a:rPr lang="it-IT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(passeggiata)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logica è uno </a:t>
            </a:r>
            <a:r>
              <a:rPr lang="it-IT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strumentum</a:t>
            </a: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(Organo) un metodo per le scienze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Categorie:10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sostanza, qualità, relazione, luogo, tempo, essere, avere, quantità, agire, patire ( kata agorà contro il pubblico perché usato contro l’avversario nel discorso) strutture elementari del linguaggio e del ragionamento</a:t>
            </a:r>
          </a:p>
        </p:txBody>
      </p:sp>
    </p:spTree>
    <p:extLst>
      <p:ext uri="{BB962C8B-B14F-4D97-AF65-F5344CB8AC3E}">
        <p14:creationId xmlns:p14="http://schemas.microsoft.com/office/powerpoint/2010/main" val="344321087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BBF7E2F-621A-4F9C-8625-609FEF428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96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D47850B-79EB-4B4D-AD37-A387B3BC7104}"/>
              </a:ext>
            </a:extLst>
          </p:cNvPr>
          <p:cNvSpPr txBox="1"/>
          <p:nvPr/>
        </p:nvSpPr>
        <p:spPr>
          <a:xfrm>
            <a:off x="120073" y="136525"/>
            <a:ext cx="1180407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/>
              <a:t>LA CONOSCENZA DELL’ENTE (ESSENTE, ESSERE) IN QUANTO DETERMINATO</a:t>
            </a:r>
          </a:p>
          <a:p>
            <a:pPr algn="ctr"/>
            <a:endParaRPr lang="it-IT" sz="2200" dirty="0"/>
          </a:p>
          <a:p>
            <a:pPr algn="ctr"/>
            <a:r>
              <a:rPr lang="it-IT" sz="2200" dirty="0"/>
              <a:t>	FILOSOFIE SECONDE/SCIENZE</a:t>
            </a:r>
          </a:p>
          <a:p>
            <a:pPr algn="ctr"/>
            <a:endParaRPr lang="it-IT" sz="2200" dirty="0"/>
          </a:p>
          <a:p>
            <a:r>
              <a:rPr lang="it-IT" sz="2200" dirty="0"/>
              <a:t>Es. 	La </a:t>
            </a:r>
            <a:r>
              <a:rPr lang="it-IT" sz="2200" b="1" dirty="0"/>
              <a:t>matematica</a:t>
            </a:r>
            <a:r>
              <a:rPr lang="it-IT" sz="2200" dirty="0"/>
              <a:t> non considera il </a:t>
            </a:r>
            <a:r>
              <a:rPr lang="it-IT" sz="2200" b="1" dirty="0"/>
              <a:t>numero in quanto ente</a:t>
            </a:r>
            <a:r>
              <a:rPr lang="it-IT" sz="2200" dirty="0"/>
              <a:t>, bensì in </a:t>
            </a:r>
            <a:r>
              <a:rPr lang="it-IT" sz="2200" b="1" dirty="0"/>
              <a:t>quanto numero, cioè 	ente determinato</a:t>
            </a:r>
          </a:p>
          <a:p>
            <a:r>
              <a:rPr lang="it-IT" sz="2200" dirty="0"/>
              <a:t>      	</a:t>
            </a:r>
            <a:r>
              <a:rPr lang="it-IT" sz="2200" b="1" dirty="0"/>
              <a:t>L’astronomia </a:t>
            </a:r>
            <a:r>
              <a:rPr lang="it-IT" sz="2200" dirty="0"/>
              <a:t>non considera l’ente in quanto corpo celeste, </a:t>
            </a:r>
            <a:r>
              <a:rPr lang="it-IT" sz="2200" b="1" dirty="0"/>
              <a:t>la politica </a:t>
            </a:r>
            <a:r>
              <a:rPr lang="it-IT" sz="2200" dirty="0"/>
              <a:t>non l’ente uomo, 	ma l’uomo socievole che è la sua determinazione</a:t>
            </a:r>
          </a:p>
          <a:p>
            <a:endParaRPr lang="it-IT" sz="2200" dirty="0"/>
          </a:p>
          <a:p>
            <a:endParaRPr lang="it-IT" sz="2200" dirty="0"/>
          </a:p>
          <a:p>
            <a:pPr algn="ctr"/>
            <a:r>
              <a:rPr lang="it-IT" sz="2200" b="1" dirty="0"/>
              <a:t>LA CONOSCENZA DELL’ENTE (ESSENTE, ESSERE) IN QUANTO SOSTANZA</a:t>
            </a:r>
          </a:p>
          <a:p>
            <a:pPr algn="ctr"/>
            <a:endParaRPr lang="it-IT" sz="2200" dirty="0"/>
          </a:p>
          <a:p>
            <a:pPr algn="ctr"/>
            <a:r>
              <a:rPr lang="it-IT" sz="2200" dirty="0"/>
              <a:t>FILOSOFIA PRIMA/METAFISICA/ONTOLOGIA</a:t>
            </a:r>
          </a:p>
          <a:p>
            <a:pPr algn="ctr"/>
            <a:endParaRPr lang="it-IT" sz="2200" dirty="0"/>
          </a:p>
          <a:p>
            <a:r>
              <a:rPr lang="it-IT" sz="2200" dirty="0"/>
              <a:t>Es. Studiando l’essenza dell’uomo occorre eliminare i dati accidentali (colore dei capelli, altezza, peso, lingua parlata, età ecc.) per studiarne la sostanza cioè l’essere-uomo: L’ESSERE IN QUANTO ESSERE</a:t>
            </a:r>
          </a:p>
          <a:p>
            <a:endParaRPr lang="it-IT" sz="2200" dirty="0"/>
          </a:p>
          <a:p>
            <a:r>
              <a:rPr lang="it-IT" sz="2200" dirty="0"/>
              <a:t>Che cosa fa di un uomo un uomo? </a:t>
            </a:r>
            <a:r>
              <a:rPr lang="it-IT" sz="2200" b="1" dirty="0"/>
              <a:t>La razionalità </a:t>
            </a:r>
            <a:r>
              <a:rPr lang="it-IT" sz="2200" dirty="0"/>
              <a:t>secondo Aristotele. L’ente che non è razionale non è un uomo.</a:t>
            </a:r>
          </a:p>
          <a:p>
            <a:endParaRPr lang="it-IT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1B37E0A8-1030-48B9-8BBF-2C7A29416227}"/>
              </a:ext>
            </a:extLst>
          </p:cNvPr>
          <p:cNvSpPr/>
          <p:nvPr/>
        </p:nvSpPr>
        <p:spPr>
          <a:xfrm>
            <a:off x="5683967" y="498763"/>
            <a:ext cx="484632" cy="286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4BF7597F-FF79-46D9-9B31-A95BEE0D99D0}"/>
              </a:ext>
            </a:extLst>
          </p:cNvPr>
          <p:cNvSpPr/>
          <p:nvPr/>
        </p:nvSpPr>
        <p:spPr>
          <a:xfrm>
            <a:off x="5666786" y="3887852"/>
            <a:ext cx="484632" cy="286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33298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CFB1D2C-F948-47AA-A7F1-86F70296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97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62A1E1-8B5F-4C4B-A843-593E4535F190}"/>
              </a:ext>
            </a:extLst>
          </p:cNvPr>
          <p:cNvSpPr txBox="1"/>
          <p:nvPr/>
        </p:nvSpPr>
        <p:spPr>
          <a:xfrm>
            <a:off x="0" y="136525"/>
            <a:ext cx="12053455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LA LOGICA ARISTOTELICA</a:t>
            </a:r>
          </a:p>
          <a:p>
            <a:endParaRPr lang="it-IT" dirty="0"/>
          </a:p>
          <a:p>
            <a:r>
              <a:rPr lang="it-IT" sz="2200" dirty="0"/>
              <a:t>Ha come oggetto la struttura del pensiero razionale	     rispecchia		    si fonda	</a:t>
            </a:r>
          </a:p>
          <a:p>
            <a:endParaRPr lang="it-IT" sz="2200" dirty="0"/>
          </a:p>
          <a:p>
            <a:endParaRPr lang="it-IT" sz="2200" dirty="0"/>
          </a:p>
          <a:p>
            <a:r>
              <a:rPr lang="it-IT" sz="2200" dirty="0"/>
              <a:t>che è in grado di comprendere la verità delle cose	la struttura profonda	 su tre principi 								     della realtà		 comuni ad ogni</a:t>
            </a:r>
          </a:p>
          <a:p>
            <a:r>
              <a:rPr lang="it-IT" sz="2200" dirty="0"/>
              <a:t>										  ragionamento</a:t>
            </a:r>
          </a:p>
          <a:p>
            <a:r>
              <a:rPr lang="it-IT" sz="2200" dirty="0"/>
              <a:t>										 1 identità</a:t>
            </a:r>
          </a:p>
          <a:p>
            <a:r>
              <a:rPr lang="it-IT" sz="2200" dirty="0"/>
              <a:t>										 2 non contraddizione</a:t>
            </a:r>
          </a:p>
          <a:p>
            <a:r>
              <a:rPr lang="it-IT" sz="2200" dirty="0"/>
              <a:t>										 3 terzo escluso</a:t>
            </a:r>
          </a:p>
          <a:p>
            <a:r>
              <a:rPr lang="it-IT" sz="2200" dirty="0"/>
              <a:t>						</a:t>
            </a:r>
          </a:p>
          <a:p>
            <a:r>
              <a:rPr lang="it-IT" sz="2200" dirty="0"/>
              <a:t>						   infatti</a:t>
            </a:r>
          </a:p>
          <a:p>
            <a:endParaRPr lang="it-IT" sz="2200" dirty="0"/>
          </a:p>
          <a:p>
            <a:r>
              <a:rPr lang="it-IT" sz="2200" dirty="0"/>
              <a:t>Tra le forme del ragionamento scientifico		Una affermazione è vera se rispecchia</a:t>
            </a:r>
          </a:p>
          <a:p>
            <a:r>
              <a:rPr lang="it-IT" sz="2200" dirty="0"/>
              <a:t>e le forme dell’essere vi è un rapporto			la realtà delle cose (la sostanza)</a:t>
            </a:r>
          </a:p>
          <a:p>
            <a:r>
              <a:rPr lang="it-IT" sz="2200" dirty="0"/>
              <a:t>necessario</a:t>
            </a:r>
          </a:p>
          <a:p>
            <a:endParaRPr lang="it-IT" sz="2200" dirty="0"/>
          </a:p>
          <a:p>
            <a:r>
              <a:rPr lang="it-IT" sz="2200" dirty="0"/>
              <a:t>		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B6DC2F58-9551-46A7-B7DF-56FF30AF241C}"/>
              </a:ext>
            </a:extLst>
          </p:cNvPr>
          <p:cNvSpPr/>
          <p:nvPr/>
        </p:nvSpPr>
        <p:spPr>
          <a:xfrm>
            <a:off x="2272145" y="1283854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6E52DE3E-BDCE-4A1B-8E92-6B64D6B49A11}"/>
              </a:ext>
            </a:extLst>
          </p:cNvPr>
          <p:cNvSpPr/>
          <p:nvPr/>
        </p:nvSpPr>
        <p:spPr>
          <a:xfrm>
            <a:off x="7070436" y="1380836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1C466A0B-40F1-4182-B70F-6BDC71279596}"/>
              </a:ext>
            </a:extLst>
          </p:cNvPr>
          <p:cNvSpPr/>
          <p:nvPr/>
        </p:nvSpPr>
        <p:spPr>
          <a:xfrm>
            <a:off x="9677539" y="1380836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a gomito 11">
            <a:extLst>
              <a:ext uri="{FF2B5EF4-FFF2-40B4-BE49-F238E27FC236}">
                <a16:creationId xmlns:a16="http://schemas.microsoft.com/office/drawing/2014/main" id="{9FF87FB0-6BB4-44A5-9D60-EBF53FFDBA72}"/>
              </a:ext>
            </a:extLst>
          </p:cNvPr>
          <p:cNvCxnSpPr>
            <a:cxnSpLocks/>
          </p:cNvCxnSpPr>
          <p:nvPr/>
        </p:nvCxnSpPr>
        <p:spPr>
          <a:xfrm rot="5400000">
            <a:off x="5674519" y="3037679"/>
            <a:ext cx="1625603" cy="782641"/>
          </a:xfrm>
          <a:prstGeom prst="bentConnector3">
            <a:avLst>
              <a:gd name="adj1" fmla="val 51705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C0DC65B9-1827-4543-B68C-B9F958E6162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29943" y="2964872"/>
            <a:ext cx="2473580" cy="151476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1E9EBCE0-B57A-4352-8F6A-666F4A8EC995}"/>
              </a:ext>
            </a:extLst>
          </p:cNvPr>
          <p:cNvCxnSpPr>
            <a:cxnSpLocks/>
          </p:cNvCxnSpPr>
          <p:nvPr/>
        </p:nvCxnSpPr>
        <p:spPr>
          <a:xfrm>
            <a:off x="2897370" y="2362198"/>
            <a:ext cx="2664688" cy="20343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77231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0E40003-CA0E-465E-91A1-99616332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98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CF0FC56-3168-4091-9BBF-36806E70C010}"/>
              </a:ext>
            </a:extLst>
          </p:cNvPr>
          <p:cNvSpPr/>
          <p:nvPr/>
        </p:nvSpPr>
        <p:spPr>
          <a:xfrm>
            <a:off x="929196" y="136525"/>
            <a:ext cx="10333608" cy="6624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Tentativo di creare ordine nel linguaggio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Grande risultato: classificazione dei tipi di ragionamento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Sillogismi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256 tipi di sillogismo	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Validi 24 divisi in 4 gruppi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proposizioni del discorso apodittico si distinguono 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affermative universali (A)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Tutti i cani sono animali</a:t>
            </a:r>
            <a:b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affermative particolari (I)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Alcuni animali sono mammiferi</a:t>
            </a:r>
            <a:b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negative universali (E)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Tutte le piante non sono animali</a:t>
            </a:r>
            <a:b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negative particolari (O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Alcuni animali non sono mammiferi.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sillogismo è una concatenazione di tre proposizioni</a:t>
            </a:r>
            <a:endParaRPr lang="it-IT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AFF9F71B-AE7E-44B2-927F-15000775AAF1}"/>
              </a:ext>
            </a:extLst>
          </p:cNvPr>
          <p:cNvSpPr/>
          <p:nvPr/>
        </p:nvSpPr>
        <p:spPr>
          <a:xfrm>
            <a:off x="5830010" y="1145219"/>
            <a:ext cx="484632" cy="97840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6760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0B8DF5F-157F-42A5-B35D-667BC2BC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C9E-D646-4039-AC43-7101CD54E1CF}" type="slidenum">
              <a:rPr lang="it-IT" smtClean="0"/>
              <a:t>99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5134451-A494-4104-90FE-471FD4F29620}"/>
              </a:ext>
            </a:extLst>
          </p:cNvPr>
          <p:cNvSpPr/>
          <p:nvPr/>
        </p:nvSpPr>
        <p:spPr>
          <a:xfrm>
            <a:off x="452761" y="223379"/>
            <a:ext cx="11159231" cy="748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ogni sillogismo, </a:t>
            </a: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termine che compare sia nella premessa maggiore sia nella premessa minore e che non compare ovviamente nella conclusione si chiama termine medio. </a:t>
            </a:r>
            <a:endParaRPr lang="it-IT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termine medio può essere o soggetto o </a:t>
            </a: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predicato</a:t>
            </a: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Così per ogni tipo di sillogismo occorre considerare quattro figure:</a:t>
            </a: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b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quando il termine medio è soggetto nella premessa maggiore e predicato nella premessa minore (</a:t>
            </a:r>
            <a:r>
              <a:rPr lang="it-IT" sz="2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</a:t>
            </a: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Esempio figura 1 (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b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1 )Tutti gli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animali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sono esseri viventi (A)</a:t>
            </a:r>
            <a:b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2) Tutti gli uomini sono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animali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(A)</a:t>
            </a:r>
            <a:b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it-IT" sz="2200" i="1" dirty="0">
                <a:latin typeface="Arial" panose="020B0604020202020204" pitchFamily="34" charset="0"/>
                <a:cs typeface="Arial" panose="020B0604020202020204" pitchFamily="34" charset="0"/>
              </a:rPr>
              <a:t>Tutti gli uomini sono esseri viventi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(A)</a:t>
            </a:r>
          </a:p>
          <a:p>
            <a:pPr algn="ctr"/>
            <a:b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Il termine medio è “animali” e compare nella maggiore come soggetto e nella minore come predicato.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b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94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3115</TotalTime>
  <Words>8849</Words>
  <Application>Microsoft Office PowerPoint</Application>
  <PresentationFormat>Widescreen</PresentationFormat>
  <Paragraphs>1145</Paragraphs>
  <Slides>114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114</vt:i4>
      </vt:variant>
    </vt:vector>
  </HeadingPairs>
  <TitlesOfParts>
    <vt:vector size="121" baseType="lpstr">
      <vt:lpstr>Arial</vt:lpstr>
      <vt:lpstr>Calibri</vt:lpstr>
      <vt:lpstr>Calibri Light</vt:lpstr>
      <vt:lpstr>Cambria Math</vt:lpstr>
      <vt:lpstr>Symbol</vt:lpstr>
      <vt:lpstr>Times New Roman</vt:lpstr>
      <vt:lpstr>Tema di Office</vt:lpstr>
      <vt:lpstr>17 Ottobre 28 Novembre Palosco T.U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TESTO PRIMO   TALETE  ARCHÉ  Ci deve essere una qualche sostanza, o una o più di una, da cui le altre cose vengono all’esistenza, mentre essa permane. Ma riguardo al numero e alla forma di tale principio non dicono tutti lo stesso. Talete, il fondatore di tale forma di filosofia, dice che è l’acqua (e perciò sosteneva che anche la terra galleggia sull’acqua): egli ha tratto forse tale supposizione vedendo che il nutrimento di tutte le cose è l’umido, che il caldo stesso deriva da questa e di questa vive ( e ciò da cui le cose derivano il loro principio);di qui forse egli ha tratto tale supposizione e dal fatto che i semi di tutte le cose hanno natura umida – e l’acqua è il principio naturale delle cose umide. Ci sono alcuni secondo i quali anche gli antichissimi, molto anteriori all’attuale generazione e che per primi teologizzarono, ebbero le stesse idee sulla natura: infatti cantarono che Oceano e Tetide siano gli autori della generazione [delle cose].   H. Diels e W Kranz DK II A 12 in Aristotele, Metafisica</dc:title>
  <dc:creator>Giorgio</dc:creator>
  <cp:lastModifiedBy>Colombi Silvia</cp:lastModifiedBy>
  <cp:revision>372</cp:revision>
  <dcterms:created xsi:type="dcterms:W3CDTF">2023-05-09T18:35:25Z</dcterms:created>
  <dcterms:modified xsi:type="dcterms:W3CDTF">2023-10-30T13:00:40Z</dcterms:modified>
</cp:coreProperties>
</file>