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73" r:id="rId10"/>
    <p:sldId id="275" r:id="rId11"/>
    <p:sldId id="276" r:id="rId12"/>
    <p:sldId id="274" r:id="rId13"/>
    <p:sldId id="277" r:id="rId14"/>
    <p:sldId id="278" r:id="rId15"/>
    <p:sldId id="279" r:id="rId16"/>
    <p:sldId id="280" r:id="rId17"/>
    <p:sldId id="265" r:id="rId18"/>
    <p:sldId id="266" r:id="rId19"/>
    <p:sldId id="267" r:id="rId20"/>
    <p:sldId id="268" r:id="rId21"/>
    <p:sldId id="269" r:id="rId22"/>
    <p:sldId id="270" r:id="rId23"/>
    <p:sldId id="271" r:id="rId24"/>
    <p:sldId id="272"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5840"/>
  </p:normalViewPr>
  <p:slideViewPr>
    <p:cSldViewPr snapToGrid="0">
      <p:cViewPr>
        <p:scale>
          <a:sx n="206" d="100"/>
          <a:sy n="206" d="100"/>
        </p:scale>
        <p:origin x="-11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01DED-E479-2BFC-2E7C-371D5C2FB26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2E000D-578D-3147-21B5-79DB11F39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4A00AE5-DFD8-24BD-A583-79E064D1B826}"/>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5" name="Segnaposto piè di pagina 4">
            <a:extLst>
              <a:ext uri="{FF2B5EF4-FFF2-40B4-BE49-F238E27FC236}">
                <a16:creationId xmlns:a16="http://schemas.microsoft.com/office/drawing/2014/main" id="{66050491-54C4-4210-494D-84C824B568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21A9A2-F7C7-15F1-FA4A-BFB0C2870F96}"/>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170166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A9D127-E27A-3B2D-B5AB-364E0CA12CE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EAADB5C-601B-0886-89F9-EC37992FD29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D8D91B-7878-6637-80E2-38F8BE06FCDE}"/>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5" name="Segnaposto piè di pagina 4">
            <a:extLst>
              <a:ext uri="{FF2B5EF4-FFF2-40B4-BE49-F238E27FC236}">
                <a16:creationId xmlns:a16="http://schemas.microsoft.com/office/drawing/2014/main" id="{BC0ACC84-3443-BC6F-3F6E-2BC601C483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0E9779-476C-971E-46D7-0173413330D2}"/>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414066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AA0FA55-FD42-9BD3-0801-A2840DF2A8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B230EDB-C8FB-F281-97F0-D323A00207A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73AF82-A3B8-4D6C-9827-9D82C9A96D6D}"/>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5" name="Segnaposto piè di pagina 4">
            <a:extLst>
              <a:ext uri="{FF2B5EF4-FFF2-40B4-BE49-F238E27FC236}">
                <a16:creationId xmlns:a16="http://schemas.microsoft.com/office/drawing/2014/main" id="{DF90DB1E-FDFA-91B4-38F0-46B1F4C539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055DE3-E03C-C69C-C4CD-1AF89EA284ED}"/>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366613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FB4054-6257-5B9B-AD1E-D16FC5A779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E67EB3-38B4-B7B7-575C-E54032DDE14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0186E5-B688-438A-8524-61ED7D0BDF29}"/>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5" name="Segnaposto piè di pagina 4">
            <a:extLst>
              <a:ext uri="{FF2B5EF4-FFF2-40B4-BE49-F238E27FC236}">
                <a16:creationId xmlns:a16="http://schemas.microsoft.com/office/drawing/2014/main" id="{381EC16F-F8FA-5F69-476D-D1EFEBA1B1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2B2BC2-560F-C98C-29F0-E153AEDBCCB7}"/>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35591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A90EF-1F13-8DC7-54EC-ED0CCB8C95C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55489B4-3E32-9A5F-A287-3EE6E2FD7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EF6169-D3D5-DD1B-88B8-630535A31F3A}"/>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5" name="Segnaposto piè di pagina 4">
            <a:extLst>
              <a:ext uri="{FF2B5EF4-FFF2-40B4-BE49-F238E27FC236}">
                <a16:creationId xmlns:a16="http://schemas.microsoft.com/office/drawing/2014/main" id="{206588E6-D92F-4FCE-9F3C-D247987B0B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DA337A-472E-0112-0A4C-69B95191829C}"/>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201838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E3BBC-1947-4857-52E7-33F4B2B818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F933A3-8E7E-70B6-F2AD-CA236A46D8E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49519E8-AC97-DA2D-0839-E4A4D009598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04522E2-3FCA-87FD-4EE7-DFBE76004F8A}"/>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6" name="Segnaposto piè di pagina 5">
            <a:extLst>
              <a:ext uri="{FF2B5EF4-FFF2-40B4-BE49-F238E27FC236}">
                <a16:creationId xmlns:a16="http://schemas.microsoft.com/office/drawing/2014/main" id="{74F0A342-7015-E7B7-8D9A-8C385212AD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EB7BD4-8688-4944-D0FE-2D25E35C64F3}"/>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28328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992B4E-B727-F2B2-1085-2391DB8FC73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C5C0CD-B034-9F1F-137D-A3BD9A6EF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42F280E-8E55-52BE-0E3D-13FF96B947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BE62661-FEBB-5316-0AE1-C14C5B3FA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5B72A2E-EB81-AEA7-AEE3-C9A0B7AD786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ACC5968-BBB6-466D-03C6-30B8725E68C6}"/>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8" name="Segnaposto piè di pagina 7">
            <a:extLst>
              <a:ext uri="{FF2B5EF4-FFF2-40B4-BE49-F238E27FC236}">
                <a16:creationId xmlns:a16="http://schemas.microsoft.com/office/drawing/2014/main" id="{D6A63308-ADBB-6575-56A3-67B29DD4BFB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5D8FA40-2F78-713F-D207-129214F1CD3A}"/>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175311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3678E-4B74-2E31-E439-FA375E776C3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E67F03E-2D87-8FCE-1FFC-6744CBBCFAA9}"/>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4" name="Segnaposto piè di pagina 3">
            <a:extLst>
              <a:ext uri="{FF2B5EF4-FFF2-40B4-BE49-F238E27FC236}">
                <a16:creationId xmlns:a16="http://schemas.microsoft.com/office/drawing/2014/main" id="{5017C097-5559-F54A-E174-85652DA9BA8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D6C2708-AD9E-1FA4-82C2-8CAF46038213}"/>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109829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658EDD-0598-F12D-5FD9-2627368A6A28}"/>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3" name="Segnaposto piè di pagina 2">
            <a:extLst>
              <a:ext uri="{FF2B5EF4-FFF2-40B4-BE49-F238E27FC236}">
                <a16:creationId xmlns:a16="http://schemas.microsoft.com/office/drawing/2014/main" id="{2572D2AF-C826-AFD0-BE78-EE20607CE80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F966BEC-7B9D-ABDB-16FA-59C46B6599F8}"/>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169086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89D360-69D1-B130-F429-2C33E4FD764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662899-8662-B84E-E431-5AAE5123F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0D17109-D455-FC12-A0FA-3A4EEA8B3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456A4C7-9160-7C61-0C48-7B5382914B25}"/>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6" name="Segnaposto piè di pagina 5">
            <a:extLst>
              <a:ext uri="{FF2B5EF4-FFF2-40B4-BE49-F238E27FC236}">
                <a16:creationId xmlns:a16="http://schemas.microsoft.com/office/drawing/2014/main" id="{1CA6F5A7-97DF-4F40-8FD8-22E73BFA5CD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0D7A46-B0CE-FF7F-C312-5CEB0C1AE6BD}"/>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142891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53107-655C-2739-2BE5-7A3DFFA743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E8ED42D-AECF-B68F-FCFC-88EDE1456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22BC1C-17C7-7C0A-D5C8-9D8658832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32EFE2-7056-0751-7F82-CE3468736DA4}"/>
              </a:ext>
            </a:extLst>
          </p:cNvPr>
          <p:cNvSpPr>
            <a:spLocks noGrp="1"/>
          </p:cNvSpPr>
          <p:nvPr>
            <p:ph type="dt" sz="half" idx="10"/>
          </p:nvPr>
        </p:nvSpPr>
        <p:spPr/>
        <p:txBody>
          <a:bodyPr/>
          <a:lstStyle/>
          <a:p>
            <a:fld id="{4C88369C-0CFD-9D4C-80A0-35854C0C7AAD}" type="datetimeFigureOut">
              <a:rPr lang="it-IT" smtClean="0"/>
              <a:t>18/10/23</a:t>
            </a:fld>
            <a:endParaRPr lang="it-IT"/>
          </a:p>
        </p:txBody>
      </p:sp>
      <p:sp>
        <p:nvSpPr>
          <p:cNvPr id="6" name="Segnaposto piè di pagina 5">
            <a:extLst>
              <a:ext uri="{FF2B5EF4-FFF2-40B4-BE49-F238E27FC236}">
                <a16:creationId xmlns:a16="http://schemas.microsoft.com/office/drawing/2014/main" id="{77797686-0560-E260-3D2D-88B5F76C96B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CE20175-FA98-7DB7-AB90-82747331B84C}"/>
              </a:ext>
            </a:extLst>
          </p:cNvPr>
          <p:cNvSpPr>
            <a:spLocks noGrp="1"/>
          </p:cNvSpPr>
          <p:nvPr>
            <p:ph type="sldNum" sz="quarter" idx="12"/>
          </p:nvPr>
        </p:nvSpPr>
        <p:spPr/>
        <p:txBody>
          <a:bodyPr/>
          <a:lstStyle/>
          <a:p>
            <a:fld id="{57806835-1511-A64A-BCE3-A945A773E5F3}" type="slidenum">
              <a:rPr lang="it-IT" smtClean="0"/>
              <a:t>‹N›</a:t>
            </a:fld>
            <a:endParaRPr lang="it-IT"/>
          </a:p>
        </p:txBody>
      </p:sp>
    </p:spTree>
    <p:extLst>
      <p:ext uri="{BB962C8B-B14F-4D97-AF65-F5344CB8AC3E}">
        <p14:creationId xmlns:p14="http://schemas.microsoft.com/office/powerpoint/2010/main" val="342032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D4F2A6D-29DC-C8A5-BC12-E470E379C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C16E46-FF43-D154-0572-3EA722AF7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73181E-A489-52A5-4400-19B235967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8369C-0CFD-9D4C-80A0-35854C0C7AAD}" type="datetimeFigureOut">
              <a:rPr lang="it-IT" smtClean="0"/>
              <a:t>18/10/23</a:t>
            </a:fld>
            <a:endParaRPr lang="it-IT"/>
          </a:p>
        </p:txBody>
      </p:sp>
      <p:sp>
        <p:nvSpPr>
          <p:cNvPr id="5" name="Segnaposto piè di pagina 4">
            <a:extLst>
              <a:ext uri="{FF2B5EF4-FFF2-40B4-BE49-F238E27FC236}">
                <a16:creationId xmlns:a16="http://schemas.microsoft.com/office/drawing/2014/main" id="{A609AE8B-B549-D8BB-CDFC-6A10A9972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B2670A8-2DE3-553E-C00D-F46EF36B5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06835-1511-A64A-BCE3-A945A773E5F3}" type="slidenum">
              <a:rPr lang="it-IT" smtClean="0"/>
              <a:t>‹N›</a:t>
            </a:fld>
            <a:endParaRPr lang="it-IT"/>
          </a:p>
        </p:txBody>
      </p:sp>
    </p:spTree>
    <p:extLst>
      <p:ext uri="{BB962C8B-B14F-4D97-AF65-F5344CB8AC3E}">
        <p14:creationId xmlns:p14="http://schemas.microsoft.com/office/powerpoint/2010/main" val="174621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Users/alessandrapozzi/Library/Group%20Containers/UBF8T346G9.ms/WebArchiveCopyPasteTempFiles/com.microsoft.Word/U.-Mulas-Italo-Calvino-nel-box-della-scrittura-mostra-Olivetti-formes-et-recherche-Parigi-620x388.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americi-romina.blogspot.com/2013/05/italo-calvino-e-i-nostri-antenati.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piccycullen.blogspot.com/2017/08/libri-che-probabilmente-non-leggero-mai.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CFA77C-F7B5-83E3-308C-BDF4D24584E9}"/>
              </a:ext>
            </a:extLst>
          </p:cNvPr>
          <p:cNvSpPr>
            <a:spLocks noGrp="1"/>
          </p:cNvSpPr>
          <p:nvPr>
            <p:ph type="ctrTitle"/>
          </p:nvPr>
        </p:nvSpPr>
        <p:spPr/>
        <p:txBody>
          <a:bodyPr/>
          <a:lstStyle/>
          <a:p>
            <a:r>
              <a:rPr lang="it-IT" dirty="0"/>
              <a:t>SI FA PRESTO A DIRE “FANTASTICO»</a:t>
            </a:r>
          </a:p>
        </p:txBody>
      </p:sp>
      <p:sp>
        <p:nvSpPr>
          <p:cNvPr id="3" name="Sottotitolo 2">
            <a:extLst>
              <a:ext uri="{FF2B5EF4-FFF2-40B4-BE49-F238E27FC236}">
                <a16:creationId xmlns:a16="http://schemas.microsoft.com/office/drawing/2014/main" id="{936EBBED-0869-2813-5931-7F9D07670CB7}"/>
              </a:ext>
            </a:extLst>
          </p:cNvPr>
          <p:cNvSpPr>
            <a:spLocks noGrp="1"/>
          </p:cNvSpPr>
          <p:nvPr>
            <p:ph type="subTitle" idx="1"/>
          </p:nvPr>
        </p:nvSpPr>
        <p:spPr/>
        <p:txBody>
          <a:bodyPr>
            <a:normAutofit fontScale="92500" lnSpcReduction="10000"/>
          </a:bodyPr>
          <a:lstStyle/>
          <a:p>
            <a:r>
              <a:rPr lang="it-IT" dirty="0"/>
              <a:t>Laddove in otto mosse si dimostra la serietà del fantastico</a:t>
            </a:r>
          </a:p>
          <a:p>
            <a:r>
              <a:rPr lang="it-IT" dirty="0"/>
              <a:t>(TU 2023)</a:t>
            </a:r>
          </a:p>
          <a:p>
            <a:r>
              <a:rPr lang="it-IT" dirty="0"/>
              <a:t>INCONTRO 3</a:t>
            </a:r>
          </a:p>
          <a:p>
            <a:r>
              <a:rPr lang="it-IT" dirty="0"/>
              <a:t>Un «certo» Calvino</a:t>
            </a:r>
          </a:p>
          <a:p>
            <a:endParaRPr lang="it-IT" dirty="0"/>
          </a:p>
          <a:p>
            <a:endParaRPr lang="it-IT" dirty="0"/>
          </a:p>
        </p:txBody>
      </p:sp>
    </p:spTree>
    <p:extLst>
      <p:ext uri="{BB962C8B-B14F-4D97-AF65-F5344CB8AC3E}">
        <p14:creationId xmlns:p14="http://schemas.microsoft.com/office/powerpoint/2010/main" val="55713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E1C9B9-3C13-9DC8-C204-B16A845781F0}"/>
              </a:ext>
            </a:extLst>
          </p:cNvPr>
          <p:cNvSpPr>
            <a:spLocks noGrp="1"/>
          </p:cNvSpPr>
          <p:nvPr>
            <p:ph type="title"/>
          </p:nvPr>
        </p:nvSpPr>
        <p:spPr/>
        <p:txBody>
          <a:bodyPr/>
          <a:lstStyle/>
          <a:p>
            <a:r>
              <a:rPr lang="it-IT" dirty="0"/>
              <a:t>dalla letteratura alla politica: differenza Italo/Cosimo</a:t>
            </a:r>
          </a:p>
        </p:txBody>
      </p:sp>
      <p:sp>
        <p:nvSpPr>
          <p:cNvPr id="3" name="Segnaposto contenuto 2">
            <a:extLst>
              <a:ext uri="{FF2B5EF4-FFF2-40B4-BE49-F238E27FC236}">
                <a16:creationId xmlns:a16="http://schemas.microsoft.com/office/drawing/2014/main" id="{2D8DFA37-FE64-22D7-011C-4DA8069BE4FB}"/>
              </a:ext>
            </a:extLst>
          </p:cNvPr>
          <p:cNvSpPr>
            <a:spLocks noGrp="1"/>
          </p:cNvSpPr>
          <p:nvPr>
            <p:ph idx="1"/>
          </p:nvPr>
        </p:nvSpPr>
        <p:spPr/>
        <p:txBody>
          <a:bodyPr>
            <a:normAutofit fontScale="92500" lnSpcReduction="20000"/>
          </a:bodyPr>
          <a:lstStyle/>
          <a:p>
            <a:r>
              <a:rPr lang="it-IT" b="0" i="1" u="none" strike="noStrike" dirty="0">
                <a:solidFill>
                  <a:srgbClr val="444444"/>
                </a:solidFill>
                <a:effectLst/>
                <a:latin typeface="Open Sans" panose="020B0606030504020204" pitchFamily="34" charset="0"/>
              </a:rPr>
              <a:t>Capì questo: che le associazioni rendono l’uomo più forte e mettono in risalto le doti migliori delle singole persone, e danno la gioia che raramente s’ha restando per conto proprio, di vedere quanta gente c’è onesta e brava e capace e per cui vale la pena di volere cose buone (mentre vivendo per conto proprio capita più spesso il contrario, di vedere l’altra faccia della gente, quella per cui bisogna tener sempre la mano sulla guardia della spada). Dunque questa degli incendi fu una buona estate: c’era un problema comune che stava a cuore a tutti di risolvere, e ciascuno lo metteva avanti agli altri suoi interessi personali, e di tutto lo ripagava la soddisfazione di trovarsi in concordia e stima con tante ottime persone. Più tardi, Cosimo dovrà capire che quando quel problema comune non c’è più, le associazioni non sono più buone come prima, e val meglio essere un uomo solo e non un capo.</a:t>
            </a:r>
            <a:endParaRPr lang="it-IT" dirty="0"/>
          </a:p>
        </p:txBody>
      </p:sp>
    </p:spTree>
    <p:extLst>
      <p:ext uri="{BB962C8B-B14F-4D97-AF65-F5344CB8AC3E}">
        <p14:creationId xmlns:p14="http://schemas.microsoft.com/office/powerpoint/2010/main" val="132165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0D49D-E2CC-1ED7-3076-26DD2976376B}"/>
              </a:ext>
            </a:extLst>
          </p:cNvPr>
          <p:cNvSpPr>
            <a:spLocks noGrp="1"/>
          </p:cNvSpPr>
          <p:nvPr>
            <p:ph type="title"/>
          </p:nvPr>
        </p:nvSpPr>
        <p:spPr/>
        <p:txBody>
          <a:bodyPr/>
          <a:lstStyle/>
          <a:p>
            <a:r>
              <a:rPr lang="it-IT" dirty="0"/>
              <a:t>…differenza sta nel come intendere la distanza</a:t>
            </a:r>
          </a:p>
        </p:txBody>
      </p:sp>
      <p:sp>
        <p:nvSpPr>
          <p:cNvPr id="3" name="Segnaposto contenuto 2">
            <a:extLst>
              <a:ext uri="{FF2B5EF4-FFF2-40B4-BE49-F238E27FC236}">
                <a16:creationId xmlns:a16="http://schemas.microsoft.com/office/drawing/2014/main" id="{58CCBBB3-B7F7-422C-B9AB-7B130DB59BDB}"/>
              </a:ext>
            </a:extLst>
          </p:cNvPr>
          <p:cNvSpPr>
            <a:spLocks noGrp="1"/>
          </p:cNvSpPr>
          <p:nvPr>
            <p:ph idx="1"/>
          </p:nvPr>
        </p:nvSpPr>
        <p:spPr/>
        <p:txBody>
          <a:bodyPr>
            <a:normAutofit fontScale="77500" lnSpcReduction="20000"/>
          </a:bodyPr>
          <a:lstStyle/>
          <a:p>
            <a:r>
              <a:rPr lang="it-IT" b="0" i="0" u="none" strike="noStrike" dirty="0">
                <a:solidFill>
                  <a:srgbClr val="444444"/>
                </a:solidFill>
                <a:effectLst/>
                <a:latin typeface="Open Sans" panose="020B0606030504020204" pitchFamily="34" charset="0"/>
              </a:rPr>
              <a:t>Cosimo non si sottrae alla vita pubblica salendo sugli alberi, anzi: è proprio questa condizione particolare che gli permette di assumere un ruolo di assoluto rilievo all’interno della comunità in cui vive, organizzando ronde contro i piromani, o istituendo un servizio di vigilanza contro gli incendi, o intrattenendo rapporti con i principali filosofi dell’epoca, importando così le idee di uguaglianza che hanno caratterizzato la Rivoluzione francese. La sua ribellione, quindi, è stato un passaggio fondamentale in questo processo che di partecipazione attiva alla vita pubblica.</a:t>
            </a:r>
          </a:p>
          <a:p>
            <a:r>
              <a:rPr lang="it-IT" dirty="0">
                <a:solidFill>
                  <a:srgbClr val="444444"/>
                </a:solidFill>
                <a:latin typeface="Open Sans" panose="020B0606030504020204" pitchFamily="34" charset="0"/>
              </a:rPr>
              <a:t>Invece</a:t>
            </a:r>
            <a:r>
              <a:rPr lang="it-IT" b="0" i="0" u="none" strike="noStrike" dirty="0">
                <a:solidFill>
                  <a:srgbClr val="444444"/>
                </a:solidFill>
                <a:effectLst/>
                <a:latin typeface="Open Sans" panose="020B0606030504020204" pitchFamily="34" charset="0"/>
              </a:rPr>
              <a:t> Calvino opta per un distacco più radicale legato a una </a:t>
            </a:r>
            <a:r>
              <a:rPr lang="it-IT" b="0" i="0" u="none" strike="noStrike" dirty="0" err="1">
                <a:solidFill>
                  <a:srgbClr val="444444"/>
                </a:solidFill>
                <a:effectLst/>
                <a:latin typeface="Open Sans" panose="020B0606030504020204" pitchFamily="34" charset="0"/>
              </a:rPr>
              <a:t>profondae</a:t>
            </a:r>
            <a:r>
              <a:rPr lang="it-IT" b="0" i="0" u="none" strike="noStrike" dirty="0">
                <a:solidFill>
                  <a:srgbClr val="444444"/>
                </a:solidFill>
                <a:effectLst/>
                <a:latin typeface="Open Sans" panose="020B0606030504020204" pitchFamily="34" charset="0"/>
              </a:rPr>
              <a:t> insanabile delusione: da un ruolo di primo piano all’interno del Partito Comunista arriva a uscirne dopo i fatti di Ungheria. Si trasferisce  poi a Parigi nel 1960. L’autore ligure è rimasto deluso dalla situazione storica che si è venuta a creare all’indomani della caduta del fascismo; crede infatti che le potenzialità che gli scrittori e gli intellettuali avevano intravisto alla fine della guerra, siano rimaste solo teoriche.</a:t>
            </a:r>
            <a:endParaRPr lang="it-IT" dirty="0"/>
          </a:p>
        </p:txBody>
      </p:sp>
    </p:spTree>
    <p:extLst>
      <p:ext uri="{BB962C8B-B14F-4D97-AF65-F5344CB8AC3E}">
        <p14:creationId xmlns:p14="http://schemas.microsoft.com/office/powerpoint/2010/main" val="150738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F1E03-CCE4-B144-A794-6A567E6561FE}"/>
              </a:ext>
            </a:extLst>
          </p:cNvPr>
          <p:cNvSpPr>
            <a:spLocks noGrp="1"/>
          </p:cNvSpPr>
          <p:nvPr>
            <p:ph type="title"/>
          </p:nvPr>
        </p:nvSpPr>
        <p:spPr/>
        <p:txBody>
          <a:bodyPr/>
          <a:lstStyle/>
          <a:p>
            <a:r>
              <a:rPr lang="it-IT" dirty="0"/>
              <a:t>dalla </a:t>
            </a:r>
            <a:r>
              <a:rPr lang="it-IT" dirty="0" err="1"/>
              <a:t>lettaratura</a:t>
            </a:r>
            <a:r>
              <a:rPr lang="it-IT" dirty="0"/>
              <a:t> alla storia</a:t>
            </a:r>
          </a:p>
        </p:txBody>
      </p:sp>
      <p:sp>
        <p:nvSpPr>
          <p:cNvPr id="3" name="Segnaposto contenuto 2">
            <a:extLst>
              <a:ext uri="{FF2B5EF4-FFF2-40B4-BE49-F238E27FC236}">
                <a16:creationId xmlns:a16="http://schemas.microsoft.com/office/drawing/2014/main" id="{7DB911EB-A76D-4BB1-5967-2AA281073C7E}"/>
              </a:ext>
            </a:extLst>
          </p:cNvPr>
          <p:cNvSpPr>
            <a:spLocks noGrp="1"/>
          </p:cNvSpPr>
          <p:nvPr>
            <p:ph idx="1"/>
          </p:nvPr>
        </p:nvSpPr>
        <p:spPr/>
        <p:txBody>
          <a:bodyPr>
            <a:normAutofit fontScale="77500" lnSpcReduction="20000"/>
          </a:bodyPr>
          <a:lstStyle/>
          <a:p>
            <a:r>
              <a:rPr lang="it-IT" b="0" i="1" u="none" strike="noStrike" dirty="0">
                <a:solidFill>
                  <a:srgbClr val="444444"/>
                </a:solidFill>
                <a:effectLst/>
                <a:latin typeface="Open Sans" panose="020B0606030504020204" pitchFamily="34" charset="0"/>
              </a:rPr>
              <a:t>Venne l’Imperatore, col seguito tutto boccheggiante di feluche. Era mezzogiorno, Napoleone guardava su tra i rami verso Cosimo e aveva il sole negli occhi. Cominciò a rivolgere a Cosimo quattro frasi di circostanza: – Je </a:t>
            </a:r>
            <a:r>
              <a:rPr lang="it-IT" b="0" i="1" u="none" strike="noStrike" dirty="0" err="1">
                <a:solidFill>
                  <a:srgbClr val="444444"/>
                </a:solidFill>
                <a:effectLst/>
                <a:latin typeface="Open Sans" panose="020B0606030504020204" pitchFamily="34" charset="0"/>
              </a:rPr>
              <a:t>sais</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trés</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bien</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que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vous</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citoyen</a:t>
            </a:r>
            <a:r>
              <a:rPr lang="it-IT" b="0" i="1" u="none" strike="noStrike" dirty="0">
                <a:solidFill>
                  <a:srgbClr val="444444"/>
                </a:solidFill>
                <a:effectLst/>
                <a:latin typeface="Open Sans" panose="020B0606030504020204" pitchFamily="34" charset="0"/>
              </a:rPr>
              <a:t>… – e si faceva solecchio, – …</a:t>
            </a:r>
            <a:r>
              <a:rPr lang="it-IT" b="0" i="1" u="none" strike="noStrike" dirty="0" err="1">
                <a:solidFill>
                  <a:srgbClr val="444444"/>
                </a:solidFill>
                <a:effectLst/>
                <a:latin typeface="Open Sans" panose="020B0606030504020204" pitchFamily="34" charset="0"/>
              </a:rPr>
              <a:t>parmi</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les</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forets</a:t>
            </a:r>
            <a:r>
              <a:rPr lang="it-IT" b="0" i="1" u="none" strike="noStrike" dirty="0">
                <a:solidFill>
                  <a:srgbClr val="444444"/>
                </a:solidFill>
                <a:effectLst/>
                <a:latin typeface="Open Sans" panose="020B0606030504020204" pitchFamily="34" charset="0"/>
              </a:rPr>
              <a:t>…- e faceva il saltino in qua perché il sole non gli battesse proprio sugli occhi, – </a:t>
            </a:r>
            <a:r>
              <a:rPr lang="it-IT" b="0" i="1" u="none" strike="noStrike" dirty="0" err="1">
                <a:solidFill>
                  <a:srgbClr val="444444"/>
                </a:solidFill>
                <a:effectLst/>
                <a:latin typeface="Open Sans" panose="020B0606030504020204" pitchFamily="34" charset="0"/>
              </a:rPr>
              <a:t>parmi</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les</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frondaisons</a:t>
            </a:r>
            <a:r>
              <a:rPr lang="it-IT" b="0" i="1" u="none" strike="noStrike" dirty="0">
                <a:solidFill>
                  <a:srgbClr val="444444"/>
                </a:solidFill>
                <a:effectLst/>
                <a:latin typeface="Open Sans" panose="020B0606030504020204" pitchFamily="34" charset="0"/>
              </a:rPr>
              <a:t> de </a:t>
            </a:r>
            <a:r>
              <a:rPr lang="it-IT" b="0" i="1" u="none" strike="noStrike" dirty="0" err="1">
                <a:solidFill>
                  <a:srgbClr val="444444"/>
                </a:solidFill>
                <a:effectLst/>
                <a:latin typeface="Open Sans" panose="020B0606030504020204" pitchFamily="34" charset="0"/>
              </a:rPr>
              <a:t>votre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luxuriante</a:t>
            </a:r>
            <a:r>
              <a:rPr lang="it-IT" b="0" i="1" u="none" strike="noStrike" dirty="0">
                <a:solidFill>
                  <a:srgbClr val="444444"/>
                </a:solidFill>
                <a:effectLst/>
                <a:latin typeface="Open Sans" panose="020B0606030504020204" pitchFamily="34" charset="0"/>
              </a:rPr>
              <a:t>…- e faceva un saltino in là perché Cosimo in un inchino d’assenso gli aveva di nuovo scoperto il sole. Vedendo l’inquietudine di Bonaparte, Cosimo domandò, cortese: – Posso fare qualcosa per voi, </a:t>
            </a:r>
            <a:r>
              <a:rPr lang="it-IT" b="0" i="1" u="none" strike="noStrike" dirty="0" err="1">
                <a:solidFill>
                  <a:srgbClr val="444444"/>
                </a:solidFill>
                <a:effectLst/>
                <a:latin typeface="Open Sans" panose="020B0606030504020204" pitchFamily="34" charset="0"/>
              </a:rPr>
              <a:t>mon</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Empereur</a:t>
            </a:r>
            <a:r>
              <a:rPr lang="it-IT" b="0" i="1" u="none" strike="noStrike" dirty="0">
                <a:solidFill>
                  <a:srgbClr val="444444"/>
                </a:solidFill>
                <a:effectLst/>
                <a:latin typeface="Open Sans" panose="020B0606030504020204" pitchFamily="34" charset="0"/>
              </a:rPr>
              <a:t>? -Sì, sì- disse Napoleone, – statevene un po’ più in qua, ve ne prego, per ripararmi dal sole, ecco così, fermo…- Poi si tacque, come assalito da un pensiero, e rivolto al Viceré Eugenio: – Tout cela me </a:t>
            </a:r>
            <a:r>
              <a:rPr lang="it-IT" b="0" i="1" u="none" strike="noStrike" dirty="0" err="1">
                <a:solidFill>
                  <a:srgbClr val="444444"/>
                </a:solidFill>
                <a:effectLst/>
                <a:latin typeface="Open Sans" panose="020B0606030504020204" pitchFamily="34" charset="0"/>
              </a:rPr>
              <a:t>rappelle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quelque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chose</a:t>
            </a:r>
            <a:r>
              <a:rPr lang="it-IT" b="0" i="1" u="none" strike="noStrike" dirty="0">
                <a:solidFill>
                  <a:srgbClr val="444444"/>
                </a:solidFill>
                <a:effectLst/>
                <a:latin typeface="Open Sans" panose="020B0606030504020204" pitchFamily="34" charset="0"/>
              </a:rPr>
              <a:t>…</a:t>
            </a:r>
            <a:r>
              <a:rPr lang="it-IT" b="0" i="1" u="none" strike="noStrike" dirty="0" err="1">
                <a:solidFill>
                  <a:srgbClr val="444444"/>
                </a:solidFill>
                <a:effectLst/>
                <a:latin typeface="Open Sans" panose="020B0606030504020204" pitchFamily="34" charset="0"/>
              </a:rPr>
              <a:t>Quelque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chose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que</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j’ai</a:t>
            </a:r>
            <a:r>
              <a:rPr lang="it-IT" b="0" i="1" u="none" strike="noStrike" dirty="0">
                <a:solidFill>
                  <a:srgbClr val="444444"/>
                </a:solidFill>
                <a:effectLst/>
                <a:latin typeface="Open Sans" panose="020B0606030504020204" pitchFamily="34" charset="0"/>
              </a:rPr>
              <a:t> </a:t>
            </a:r>
            <a:r>
              <a:rPr lang="it-IT" b="0" i="1" u="none" strike="noStrike" dirty="0" err="1">
                <a:solidFill>
                  <a:srgbClr val="444444"/>
                </a:solidFill>
                <a:effectLst/>
                <a:latin typeface="Open Sans" panose="020B0606030504020204" pitchFamily="34" charset="0"/>
              </a:rPr>
              <a:t>déjà</a:t>
            </a:r>
            <a:r>
              <a:rPr lang="it-IT" b="0" i="1" u="none" strike="noStrike" dirty="0">
                <a:solidFill>
                  <a:srgbClr val="444444"/>
                </a:solidFill>
                <a:effectLst/>
                <a:latin typeface="Open Sans" panose="020B0606030504020204" pitchFamily="34" charset="0"/>
              </a:rPr>
              <a:t> vu… Cosimo gli venne in aiuto: – Non eravate voi, Maestà; era Alessandro Magno. -Ah! Ma certo!- fece Napoleone – L’incontro tra Alessandro e Diogene! – Solo che allora,- soggiunse Cosimo – era Alessandro a domandare a </a:t>
            </a:r>
            <a:r>
              <a:rPr lang="it-IT" b="0" i="1" u="none" strike="noStrike" dirty="0" err="1">
                <a:solidFill>
                  <a:srgbClr val="444444"/>
                </a:solidFill>
                <a:effectLst/>
                <a:latin typeface="Open Sans" panose="020B0606030504020204" pitchFamily="34" charset="0"/>
              </a:rPr>
              <a:t>Diogeno</a:t>
            </a:r>
            <a:r>
              <a:rPr lang="it-IT" b="0" i="1" u="none" strike="noStrike" dirty="0">
                <a:solidFill>
                  <a:srgbClr val="444444"/>
                </a:solidFill>
                <a:effectLst/>
                <a:latin typeface="Open Sans" panose="020B0606030504020204" pitchFamily="34" charset="0"/>
              </a:rPr>
              <a:t> cosa poteva fare per lui, e </a:t>
            </a:r>
            <a:r>
              <a:rPr lang="it-IT" b="0" i="1" u="none" strike="noStrike" dirty="0" err="1">
                <a:solidFill>
                  <a:srgbClr val="444444"/>
                </a:solidFill>
                <a:effectLst/>
                <a:latin typeface="Open Sans" panose="020B0606030504020204" pitchFamily="34" charset="0"/>
              </a:rPr>
              <a:t>diogeno</a:t>
            </a:r>
            <a:r>
              <a:rPr lang="it-IT" b="0" i="1" u="none" strike="noStrike" dirty="0">
                <a:solidFill>
                  <a:srgbClr val="444444"/>
                </a:solidFill>
                <a:effectLst/>
                <a:latin typeface="Open Sans" panose="020B0606030504020204" pitchFamily="34" charset="0"/>
              </a:rPr>
              <a:t> a pregarlo di scostarsi…</a:t>
            </a:r>
            <a:endParaRPr lang="it-IT" dirty="0"/>
          </a:p>
        </p:txBody>
      </p:sp>
    </p:spTree>
    <p:extLst>
      <p:ext uri="{BB962C8B-B14F-4D97-AF65-F5344CB8AC3E}">
        <p14:creationId xmlns:p14="http://schemas.microsoft.com/office/powerpoint/2010/main" val="341033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3AE86-86B8-BCF8-27E5-A31F50E10FEF}"/>
              </a:ext>
            </a:extLst>
          </p:cNvPr>
          <p:cNvSpPr>
            <a:spLocks noGrp="1"/>
          </p:cNvSpPr>
          <p:nvPr>
            <p:ph type="title"/>
          </p:nvPr>
        </p:nvSpPr>
        <p:spPr/>
        <p:txBody>
          <a:bodyPr/>
          <a:lstStyle/>
          <a:p>
            <a:r>
              <a:rPr lang="it-IT" dirty="0"/>
              <a:t>Dalla letteratura alla lettura</a:t>
            </a:r>
          </a:p>
        </p:txBody>
      </p:sp>
      <p:sp>
        <p:nvSpPr>
          <p:cNvPr id="3" name="Segnaposto contenuto 2">
            <a:extLst>
              <a:ext uri="{FF2B5EF4-FFF2-40B4-BE49-F238E27FC236}">
                <a16:creationId xmlns:a16="http://schemas.microsoft.com/office/drawing/2014/main" id="{C23F3A33-87EC-E531-65AA-0A41B7F163F4}"/>
              </a:ext>
            </a:extLst>
          </p:cNvPr>
          <p:cNvSpPr>
            <a:spLocks noGrp="1"/>
          </p:cNvSpPr>
          <p:nvPr>
            <p:ph idx="1"/>
          </p:nvPr>
        </p:nvSpPr>
        <p:spPr/>
        <p:txBody>
          <a:bodyPr>
            <a:normAutofit fontScale="85000" lnSpcReduction="10000"/>
          </a:bodyPr>
          <a:lstStyle/>
          <a:p>
            <a:r>
              <a:rPr lang="it-IT" b="0" i="0" u="none" strike="noStrike" dirty="0">
                <a:solidFill>
                  <a:srgbClr val="444444"/>
                </a:solidFill>
                <a:effectLst/>
                <a:latin typeface="Open Sans" panose="020B0606030504020204" pitchFamily="34" charset="0"/>
              </a:rPr>
              <a:t>Gian dei Brughi, il più famoso bandito della regione, in seguito alla scoperta dei romanzi inglesi prestatigli da Cosimo, perde quella malvagità e quella crudeltà che lo avevano reso temuto da chiunque. </a:t>
            </a:r>
            <a:r>
              <a:rPr lang="it-IT" dirty="0">
                <a:solidFill>
                  <a:srgbClr val="444444"/>
                </a:solidFill>
                <a:latin typeface="Open Sans" panose="020B0606030504020204" pitchFamily="34" charset="0"/>
              </a:rPr>
              <a:t>Legge </a:t>
            </a:r>
            <a:r>
              <a:rPr lang="it-IT" b="0" i="0" u="none" strike="noStrike" dirty="0">
                <a:solidFill>
                  <a:srgbClr val="444444"/>
                </a:solidFill>
                <a:effectLst/>
                <a:latin typeface="Open Sans" panose="020B0606030504020204" pitchFamily="34" charset="0"/>
              </a:rPr>
              <a:t>Richardson o Fielding, chiuso nel suo rifugio. Ma fallisce.</a:t>
            </a:r>
          </a:p>
          <a:p>
            <a:r>
              <a:rPr lang="it-IT" dirty="0">
                <a:solidFill>
                  <a:srgbClr val="444444"/>
                </a:solidFill>
                <a:latin typeface="Open Sans" panose="020B0606030504020204" pitchFamily="34" charset="0"/>
              </a:rPr>
              <a:t>Cosimo (alter ego di Italo) </a:t>
            </a:r>
            <a:r>
              <a:rPr lang="it-IT" b="0" i="0" u="none" strike="noStrike" dirty="0">
                <a:solidFill>
                  <a:srgbClr val="444444"/>
                </a:solidFill>
                <a:effectLst/>
                <a:latin typeface="Open Sans" panose="020B0606030504020204" pitchFamily="34" charset="0"/>
              </a:rPr>
              <a:t>legge sì i romanzi, ma anche trattati filosofici, scientifici, politici, sociologici. Proprio questo gli impedisce di abbandonarsi completamente alla </a:t>
            </a:r>
            <a:r>
              <a:rPr lang="it-IT" b="0" i="1" u="none" strike="noStrike" dirty="0">
                <a:solidFill>
                  <a:srgbClr val="444444"/>
                </a:solidFill>
                <a:effectLst/>
                <a:latin typeface="Open Sans" panose="020B0606030504020204" pitchFamily="34" charset="0"/>
              </a:rPr>
              <a:t>fiction </a:t>
            </a:r>
            <a:r>
              <a:rPr lang="it-IT" b="0" i="0" u="none" strike="noStrike" dirty="0">
                <a:solidFill>
                  <a:srgbClr val="444444"/>
                </a:solidFill>
                <a:effectLst/>
                <a:latin typeface="Open Sans" panose="020B0606030504020204" pitchFamily="34" charset="0"/>
              </a:rPr>
              <a:t>romanzesca, mantenendo quel contatto con la vita vera</a:t>
            </a:r>
            <a:r>
              <a:rPr lang="it-IT" dirty="0">
                <a:solidFill>
                  <a:srgbClr val="444444"/>
                </a:solidFill>
                <a:latin typeface="Open Sans" panose="020B0606030504020204" pitchFamily="34" charset="0"/>
              </a:rPr>
              <a:t>.</a:t>
            </a:r>
          </a:p>
          <a:p>
            <a:r>
              <a:rPr lang="it-IT" b="0" i="0" u="none" strike="noStrike" dirty="0">
                <a:solidFill>
                  <a:srgbClr val="444444"/>
                </a:solidFill>
                <a:effectLst/>
                <a:latin typeface="Open Sans" panose="020B0606030504020204" pitchFamily="34" charset="0"/>
              </a:rPr>
              <a:t>Inoltre, con Gian dei Brughi assume il ruolo di </a:t>
            </a:r>
            <a:r>
              <a:rPr lang="it-IT" b="0" i="1" u="none" strike="noStrike" dirty="0">
                <a:solidFill>
                  <a:srgbClr val="444444"/>
                </a:solidFill>
                <a:effectLst/>
                <a:latin typeface="Open Sans" panose="020B0606030504020204" pitchFamily="34" charset="0"/>
              </a:rPr>
              <a:t>letterato editore</a:t>
            </a:r>
            <a:r>
              <a:rPr lang="it-IT" b="0" i="0" u="none" strike="noStrike" dirty="0">
                <a:solidFill>
                  <a:srgbClr val="444444"/>
                </a:solidFill>
                <a:effectLst/>
                <a:latin typeface="Open Sans" panose="020B0606030504020204" pitchFamily="34" charset="0"/>
              </a:rPr>
              <a:t> che per anni Calvino ha ricoperto all’interno della casa editrice torinese di Einaudi: legge i testi, fa riassunti, dà pareri di lettura, li sceglie in base al gusto del pubblico. E guai se sbagliava e dava al bandito un libro noioso:</a:t>
            </a:r>
            <a:endParaRPr lang="it-IT" dirty="0"/>
          </a:p>
        </p:txBody>
      </p:sp>
    </p:spTree>
    <p:extLst>
      <p:ext uri="{BB962C8B-B14F-4D97-AF65-F5344CB8AC3E}">
        <p14:creationId xmlns:p14="http://schemas.microsoft.com/office/powerpoint/2010/main" val="41958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5C858-6A11-2784-7DC9-49BE6EDA7A1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0CC6E01-5A30-375B-610B-95D6406BBE9C}"/>
              </a:ext>
            </a:extLst>
          </p:cNvPr>
          <p:cNvSpPr>
            <a:spLocks noGrp="1"/>
          </p:cNvSpPr>
          <p:nvPr>
            <p:ph idx="1"/>
          </p:nvPr>
        </p:nvSpPr>
        <p:spPr/>
        <p:txBody>
          <a:bodyPr>
            <a:normAutofit fontScale="92500" lnSpcReduction="20000"/>
          </a:bodyPr>
          <a:lstStyle/>
          <a:p>
            <a:r>
              <a:rPr lang="it-IT" b="0" i="1" u="none" strike="noStrike" dirty="0">
                <a:solidFill>
                  <a:srgbClr val="444444"/>
                </a:solidFill>
                <a:effectLst/>
                <a:latin typeface="Open Sans" panose="020B0606030504020204" pitchFamily="34" charset="0"/>
              </a:rPr>
              <a:t>Ma Gian dei Brughi aveva i suoi gusti, non gli si poteva dare un libro a caso, se no l’indomani tornava da Cosimo a farselo cambiare. Mio fratello era nell’età in cui si comincia a prendere piacere a letture più sostanziose, ma era costretto ad andarci piano, da quando Gian dei Brughi gli portò indietro Le avventure di Telemaco avvertendolo che se un’altra volta gli dava un libro così noioso, lui gli segava l’albero di sotto. Cosimo a questo punto avrebbe voluto separare i libri che voleva leggersi per conto suo con tutta calma da quelli che si procurava solo per prestarli al brigante. Macché: almeno una scorsa doveva darli anche a questi, perché Gian dei Brughi si faceva sempre più esigente e diffidente, e prima di prendere un libro voleva che lui gli raccontasse un po’ la trama, e guai se lo coglieva in fallo. Mio fratello provò a passargli i romanzetti d’amore: e il brigante arrivava furioso per chiedergli se l’aveva preso per una donnicciola. Non si riusciva mai ad indovinare cosa gli andava.</a:t>
            </a:r>
            <a:endParaRPr lang="it-IT" dirty="0"/>
          </a:p>
        </p:txBody>
      </p:sp>
    </p:spTree>
    <p:extLst>
      <p:ext uri="{BB962C8B-B14F-4D97-AF65-F5344CB8AC3E}">
        <p14:creationId xmlns:p14="http://schemas.microsoft.com/office/powerpoint/2010/main" val="59434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2B0C75-6DE5-8F15-31F6-E9728D8E67C5}"/>
              </a:ext>
            </a:extLst>
          </p:cNvPr>
          <p:cNvSpPr>
            <a:spLocks noGrp="1"/>
          </p:cNvSpPr>
          <p:nvPr>
            <p:ph type="title"/>
          </p:nvPr>
        </p:nvSpPr>
        <p:spPr/>
        <p:txBody>
          <a:bodyPr/>
          <a:lstStyle/>
          <a:p>
            <a:r>
              <a:rPr lang="it-IT" dirty="0"/>
              <a:t>Dalla letteratura all’educazione sentimentale: Viola</a:t>
            </a:r>
          </a:p>
        </p:txBody>
      </p:sp>
      <p:sp>
        <p:nvSpPr>
          <p:cNvPr id="3" name="Segnaposto contenuto 2">
            <a:extLst>
              <a:ext uri="{FF2B5EF4-FFF2-40B4-BE49-F238E27FC236}">
                <a16:creationId xmlns:a16="http://schemas.microsoft.com/office/drawing/2014/main" id="{A93A1580-5EDA-CD25-BA7E-11C8FA49AE2B}"/>
              </a:ext>
            </a:extLst>
          </p:cNvPr>
          <p:cNvSpPr>
            <a:spLocks noGrp="1"/>
          </p:cNvSpPr>
          <p:nvPr>
            <p:ph idx="1"/>
          </p:nvPr>
        </p:nvSpPr>
        <p:spPr/>
        <p:txBody>
          <a:bodyPr>
            <a:normAutofit lnSpcReduction="10000"/>
          </a:bodyPr>
          <a:lstStyle/>
          <a:p>
            <a:r>
              <a:rPr lang="it-IT" b="0" i="1" u="none" strike="noStrike" dirty="0">
                <a:solidFill>
                  <a:srgbClr val="444444"/>
                </a:solidFill>
                <a:effectLst/>
                <a:latin typeface="Open Sans" panose="020B0606030504020204" pitchFamily="34" charset="0"/>
              </a:rPr>
              <a:t>Viola si buttò sul cinghiale. – Ci hai portato altre donne? Lui esitò. E Viola: – Se non ce ne hai portate sei un uomo da nulla. -Sì…Qualcuna… Si prese uno schiaffo in faccia a piena palma. – Così m’aspettavi? Cosimo si passava la mano sulla guancia rossa e non sapeva cosa dire; ma lei già pareva tornata ben disposta: – E com’erano, dimmi? Com’erano? – Non come te, Viola, non come te… – Cosa ne sai di come sono io, eh, cosa sai? S’era fatta dolce, e Cosimo a questi passaggi repentini non finiva di stupirsi. Le venne vicino. Viola era d’oro e miele. -Dì… -Dì… Si conobbero. Lui conobbe lei e se stesso, perché in verità non s’era mai saputo. E lei conobbe lui e se stessa, perché pur essendosi sempre saputa, mai s’era potuta riconoscere così.</a:t>
            </a:r>
            <a:endParaRPr lang="it-IT" dirty="0"/>
          </a:p>
        </p:txBody>
      </p:sp>
    </p:spTree>
    <p:extLst>
      <p:ext uri="{BB962C8B-B14F-4D97-AF65-F5344CB8AC3E}">
        <p14:creationId xmlns:p14="http://schemas.microsoft.com/office/powerpoint/2010/main" val="415603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1B72C-4095-BE6D-D7ED-D18B4ED9611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49EB104-E596-CA0E-ACD7-453BDE9ADA9E}"/>
              </a:ext>
            </a:extLst>
          </p:cNvPr>
          <p:cNvSpPr>
            <a:spLocks noGrp="1"/>
          </p:cNvSpPr>
          <p:nvPr>
            <p:ph idx="1"/>
          </p:nvPr>
        </p:nvSpPr>
        <p:spPr/>
        <p:txBody>
          <a:bodyPr/>
          <a:lstStyle/>
          <a:p>
            <a:r>
              <a:rPr lang="it-IT" b="0" i="1" u="none" strike="noStrike" dirty="0">
                <a:solidFill>
                  <a:srgbClr val="444444"/>
                </a:solidFill>
                <a:effectLst/>
                <a:latin typeface="Open Sans" panose="020B0606030504020204" pitchFamily="34" charset="0"/>
              </a:rPr>
              <a:t>’amore riprendeva con una furia pari a quella del litigio. Era difatti la stessa cosa, ma Cosimo non ne capiva niente. – Perché mi fai soffrire? – Perché ti amo. Ora era lui ad arrabbiarsi: -No, non mi ami! Chi ama vuole la felicità, non il dolore. – Chi ama vuole solo l’amore, anche a costo del dolore. – Mi fai soffrire apposta, allora. – Sì, per vedere se mi ami. La filosofia del Barone si rifiutava di andare oltre: -Il dolore è uno stato negativo dell’anima. – L’amore è tutto. – Il dolore va sempre combattuto.  -L’amore non si rifiuta a nulla. – Certe cose non le ammetterò mai. </a:t>
            </a:r>
            <a:r>
              <a:rPr lang="it-IT" b="0" i="1" u="none" strike="noStrike">
                <a:solidFill>
                  <a:srgbClr val="444444"/>
                </a:solidFill>
                <a:effectLst/>
                <a:latin typeface="Open Sans" panose="020B0606030504020204" pitchFamily="34" charset="0"/>
              </a:rPr>
              <a:t>-Sì che le ammetti, perché mi ami e soffri.</a:t>
            </a:r>
            <a:endParaRPr lang="it-IT"/>
          </a:p>
        </p:txBody>
      </p:sp>
    </p:spTree>
    <p:extLst>
      <p:ext uri="{BB962C8B-B14F-4D97-AF65-F5344CB8AC3E}">
        <p14:creationId xmlns:p14="http://schemas.microsoft.com/office/powerpoint/2010/main" val="284468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74B04B7-0B0A-9939-35C0-0A26FE95B636}"/>
              </a:ext>
            </a:extLst>
          </p:cNvPr>
          <p:cNvSpPr>
            <a:spLocks noGrp="1"/>
          </p:cNvSpPr>
          <p:nvPr>
            <p:ph type="title"/>
          </p:nvPr>
        </p:nvSpPr>
        <p:spPr>
          <a:xfrm>
            <a:off x="640080" y="325369"/>
            <a:ext cx="4368602" cy="1956841"/>
          </a:xfrm>
        </p:spPr>
        <p:txBody>
          <a:bodyPr anchor="b">
            <a:normAutofit/>
          </a:bodyPr>
          <a:lstStyle/>
          <a:p>
            <a:r>
              <a:rPr lang="it-IT" sz="5400"/>
              <a:t>Il Cavaliere inesistente </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15A970-6BA1-1007-F4CF-D6F0FD4DEE29}"/>
              </a:ext>
            </a:extLst>
          </p:cNvPr>
          <p:cNvSpPr>
            <a:spLocks noGrp="1"/>
          </p:cNvSpPr>
          <p:nvPr>
            <p:ph idx="1"/>
          </p:nvPr>
        </p:nvSpPr>
        <p:spPr>
          <a:xfrm>
            <a:off x="640080" y="2872899"/>
            <a:ext cx="4243589" cy="3320668"/>
          </a:xfrm>
        </p:spPr>
        <p:txBody>
          <a:bodyPr>
            <a:normAutofit/>
          </a:bodyPr>
          <a:lstStyle/>
          <a:p>
            <a:r>
              <a:rPr lang="it-IT" sz="1900" kern="150" dirty="0">
                <a:effectLst/>
                <a:latin typeface="Times New Roman" panose="02020603050405020304" pitchFamily="18" charset="0"/>
                <a:ea typeface="SimSun" panose="02010600030101010101" pitchFamily="2" charset="-122"/>
                <a:cs typeface="Lucida Sans" panose="020B0602030504020204" pitchFamily="34" charset="77"/>
              </a:rPr>
              <a:t>«un’immagine che da tempo mi occupava la mente: un’armatura che cammina e dentro è vuota. Provai a scriverne la storia (nel 1959), ed è quella del </a:t>
            </a:r>
            <a:r>
              <a:rPr lang="it-IT" sz="1900" i="1" kern="150" dirty="0">
                <a:effectLst/>
                <a:latin typeface="Times New Roman" panose="02020603050405020304" pitchFamily="18" charset="0"/>
                <a:ea typeface="SimSun" panose="02010600030101010101" pitchFamily="2" charset="-122"/>
                <a:cs typeface="Lucida Sans" panose="020B0602030504020204" pitchFamily="34" charset="77"/>
              </a:rPr>
              <a:t>Cavaliere inesistente</a:t>
            </a:r>
            <a:r>
              <a:rPr lang="it-IT" sz="1900" kern="150" dirty="0">
                <a:effectLst/>
                <a:latin typeface="Times New Roman" panose="02020603050405020304" pitchFamily="18" charset="0"/>
                <a:ea typeface="SimSun" panose="02010600030101010101" pitchFamily="2" charset="-122"/>
                <a:cs typeface="Lucida Sans" panose="020B0602030504020204" pitchFamily="34" charset="77"/>
              </a:rPr>
              <a:t>, che nella trilogia può occupare tanto l’ultimo posto quanto il primo, in omaggio alla priorità cronologica dei paladini di Carlomagno, e anche perché, rispetto agli altri due racconti, può essere considerato più un’introduzione che un epilogo. […]</a:t>
            </a:r>
          </a:p>
          <a:p>
            <a:endParaRPr lang="it-IT" sz="1900" dirty="0"/>
          </a:p>
        </p:txBody>
      </p:sp>
      <p:pic>
        <p:nvPicPr>
          <p:cNvPr id="4098" name="Picture 2" descr="Il cavaliere inesistente : Italo Calvino: Amazon.it: Libri">
            <a:extLst>
              <a:ext uri="{FF2B5EF4-FFF2-40B4-BE49-F238E27FC236}">
                <a16:creationId xmlns:a16="http://schemas.microsoft.com/office/drawing/2014/main" id="{27721E26-3FA2-7CC0-2383-5DC33B53F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36" b="3473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0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52F26-E454-3F07-1DAC-C4570CD25E09}"/>
              </a:ext>
            </a:extLst>
          </p:cNvPr>
          <p:cNvSpPr>
            <a:spLocks noGrp="1"/>
          </p:cNvSpPr>
          <p:nvPr>
            <p:ph type="title"/>
          </p:nvPr>
        </p:nvSpPr>
        <p:spPr/>
        <p:txBody>
          <a:bodyPr/>
          <a:lstStyle/>
          <a:p>
            <a:r>
              <a:rPr lang="it-IT" dirty="0"/>
              <a:t>…entrando nell’officina di Calvino</a:t>
            </a:r>
          </a:p>
        </p:txBody>
      </p:sp>
      <p:sp>
        <p:nvSpPr>
          <p:cNvPr id="3" name="Segnaposto contenuto 2">
            <a:extLst>
              <a:ext uri="{FF2B5EF4-FFF2-40B4-BE49-F238E27FC236}">
                <a16:creationId xmlns:a16="http://schemas.microsoft.com/office/drawing/2014/main" id="{F9BFD71D-953C-199A-D42B-1D22FB5F9FC2}"/>
              </a:ext>
            </a:extLst>
          </p:cNvPr>
          <p:cNvSpPr>
            <a:spLocks noGrp="1"/>
          </p:cNvSpPr>
          <p:nvPr>
            <p:ph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Agilulfo, il guerriero che non esiste, prese i lineamenti psicologici d’un tipo umano molto diffuso in tutti gli ambienti della nostra società; il mio lavoro con questo personaggio si presentò subito facile. Dalla formula Agilulfo (inesistenza munita di volontà e coscienza) ricavai, con un procedimento di contrapposizione logica (cioè partendo dall’idea per arrivare all’immagine, e non viceversa come faccio di solito), la formula esistenza priva di coscienza, ossia identificazione generale col mondo oggettivo, e feci lo scudiero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Gurdulù</a:t>
            </a:r>
            <a:r>
              <a:rPr lang="it-IT" sz="1800" dirty="0">
                <a:effectLst/>
                <a:latin typeface="Calibri" panose="020F0502020204030204" pitchFamily="34" charset="0"/>
                <a:ea typeface="Calibri" panose="020F0502020204030204" pitchFamily="34" charset="0"/>
                <a:cs typeface="Times New Roman" panose="02020603050405020304" pitchFamily="18" charset="0"/>
              </a:rPr>
              <a:t>. Questi due personaggi, uno privo di individualità fisica e l’altro d’individualità di coscienza, non potevano sviluppare una storia; erano semplicemente l’enunciazione del tema, che doveva essere svolto da altri personaggi in cui l’esserci e il non esserci lottassero all’interno della stessa persona</a:t>
            </a:r>
            <a:r>
              <a:rPr lang="it-IT" dirty="0">
                <a:effectLst/>
              </a:rPr>
              <a:t> </a:t>
            </a:r>
            <a:endParaRPr lang="it-IT" dirty="0"/>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Rambaldo:  la morale della pratica, dell’esperienza, della storia</a:t>
            </a:r>
            <a:r>
              <a:rPr lang="it-IT" dirty="0">
                <a:effectLst/>
              </a:rPr>
              <a:t> </a:t>
            </a:r>
          </a:p>
          <a:p>
            <a:r>
              <a:rPr lang="it-IT" sz="1800" dirty="0" err="1">
                <a:effectLst/>
                <a:latin typeface="Calibri" panose="020F0502020204030204" pitchFamily="34" charset="0"/>
                <a:ea typeface="Calibri" panose="020F0502020204030204" pitchFamily="34" charset="0"/>
                <a:cs typeface="Times New Roman" panose="02020603050405020304" pitchFamily="18" charset="0"/>
              </a:rPr>
              <a:t>Torrismondo</a:t>
            </a:r>
            <a:r>
              <a:rPr lang="it-IT" sz="1800" dirty="0">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la morale dell’assoluto</a:t>
            </a:r>
            <a:r>
              <a:rPr lang="it-IT" dirty="0">
                <a:effectLst/>
              </a:rPr>
              <a:t> </a:t>
            </a:r>
            <a:endParaRPr lang="it-IT" dirty="0"/>
          </a:p>
        </p:txBody>
      </p:sp>
    </p:spTree>
    <p:extLst>
      <p:ext uri="{BB962C8B-B14F-4D97-AF65-F5344CB8AC3E}">
        <p14:creationId xmlns:p14="http://schemas.microsoft.com/office/powerpoint/2010/main" val="51996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29DA05-7317-1F7F-20C6-5555F4FA7033}"/>
              </a:ext>
            </a:extLst>
          </p:cNvPr>
          <p:cNvSpPr>
            <a:spLocks noGrp="1"/>
          </p:cNvSpPr>
          <p:nvPr>
            <p:ph type="title"/>
          </p:nvPr>
        </p:nvSpPr>
        <p:spPr/>
        <p:txBody>
          <a:bodyPr/>
          <a:lstStyle/>
          <a:p>
            <a:r>
              <a:rPr lang="it-IT" dirty="0"/>
              <a:t>Forza e limiti dell’ermeneutica</a:t>
            </a:r>
          </a:p>
        </p:txBody>
      </p:sp>
      <p:sp>
        <p:nvSpPr>
          <p:cNvPr id="3" name="Segnaposto contenuto 2">
            <a:extLst>
              <a:ext uri="{FF2B5EF4-FFF2-40B4-BE49-F238E27FC236}">
                <a16:creationId xmlns:a16="http://schemas.microsoft.com/office/drawing/2014/main" id="{D46F51EF-4131-F749-7299-85225EC78568}"/>
              </a:ext>
            </a:extLst>
          </p:cNvPr>
          <p:cNvSpPr>
            <a:spLocks noGrp="1"/>
          </p:cNvSpPr>
          <p:nvPr>
            <p:ph idx="1"/>
          </p:nvPr>
        </p:nvSpPr>
        <p:spPr/>
        <p:txBody>
          <a:bodyPr/>
          <a:lstStyle/>
          <a:p>
            <a:pPr marL="0" indent="0">
              <a:buNone/>
            </a:pP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«Siete padroni d’interpretare come volete queste tre storie, e non dovete sentirvi vincolati affatto dalla deposizione che ora ho reso sulla loro genesi. Ho voluto farne una trilogia d’esperienze sul come realizzarsi essere umani: nel </a:t>
            </a:r>
            <a:r>
              <a:rPr lang="it-IT" sz="1800" i="1" kern="150" dirty="0">
                <a:effectLst/>
                <a:latin typeface="Times New Roman" panose="02020603050405020304" pitchFamily="18" charset="0"/>
                <a:ea typeface="SimSun" panose="02010600030101010101" pitchFamily="2" charset="-122"/>
                <a:cs typeface="Lucida Sans" panose="020B0602030504020204" pitchFamily="34" charset="77"/>
              </a:rPr>
              <a:t>Cavaliere inesistente</a:t>
            </a: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 la conquista dell’</a:t>
            </a:r>
            <a:r>
              <a:rPr lang="it-IT" sz="1800" i="1" kern="150" dirty="0">
                <a:effectLst/>
                <a:latin typeface="Times New Roman" panose="02020603050405020304" pitchFamily="18" charset="0"/>
                <a:ea typeface="SimSun" panose="02010600030101010101" pitchFamily="2" charset="-122"/>
                <a:cs typeface="Lucida Sans" panose="020B0602030504020204" pitchFamily="34" charset="77"/>
              </a:rPr>
              <a:t>essere</a:t>
            </a: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 nel </a:t>
            </a:r>
            <a:r>
              <a:rPr lang="it-IT" sz="1800" i="1" kern="150" dirty="0">
                <a:effectLst/>
                <a:latin typeface="Times New Roman" panose="02020603050405020304" pitchFamily="18" charset="0"/>
                <a:ea typeface="SimSun" panose="02010600030101010101" pitchFamily="2" charset="-122"/>
                <a:cs typeface="Lucida Sans" panose="020B0602030504020204" pitchFamily="34" charset="77"/>
              </a:rPr>
              <a:t>Visconte dimezzato</a:t>
            </a: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 l’aspirazione a una completezza al di là delle mutilazioni imposte dalla società, nel </a:t>
            </a:r>
            <a:r>
              <a:rPr lang="it-IT" sz="1800" i="1" kern="150" dirty="0">
                <a:effectLst/>
                <a:latin typeface="Times New Roman" panose="02020603050405020304" pitchFamily="18" charset="0"/>
                <a:ea typeface="SimSun" panose="02010600030101010101" pitchFamily="2" charset="-122"/>
                <a:cs typeface="Lucida Sans" panose="020B0602030504020204" pitchFamily="34" charset="77"/>
              </a:rPr>
              <a:t>Barone rampante</a:t>
            </a: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 una via verso una completezza non individualistica da raggiungere attraverso la fedeltà a un’autodeterminazione individuale: tre gradi d’approccio alla liberta. E nello stesso tempo ho voluto che fossero tre storie, come si dice, «aperte», che innanzitutto stiano in piedi come storie, per la logica del succedersi delle loro immagini, ma che comincino la loro vera vita nell’imprevedibile gioco d’interrogazioni e risposte suscitate nel lettore. Vorrei che potessero essere guardate come un albero genealogico degli antenati dell’uomo contemporaneo, in cui ogni volto cela qualche tratto delle persone che ci sono intorno, di voi, di me stesso « (da Nota 1960)</a:t>
            </a:r>
          </a:p>
          <a:p>
            <a:endParaRPr lang="it-IT" dirty="0"/>
          </a:p>
        </p:txBody>
      </p:sp>
    </p:spTree>
    <p:extLst>
      <p:ext uri="{BB962C8B-B14F-4D97-AF65-F5344CB8AC3E}">
        <p14:creationId xmlns:p14="http://schemas.microsoft.com/office/powerpoint/2010/main" val="428286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1C20129-3C6C-1707-F46C-8F48849832B2}"/>
              </a:ext>
            </a:extLst>
          </p:cNvPr>
          <p:cNvSpPr>
            <a:spLocks noGrp="1"/>
          </p:cNvSpPr>
          <p:nvPr>
            <p:ph type="title"/>
          </p:nvPr>
        </p:nvSpPr>
        <p:spPr>
          <a:xfrm>
            <a:off x="6657715" y="467271"/>
            <a:ext cx="4195674" cy="2052522"/>
          </a:xfrm>
        </p:spPr>
        <p:txBody>
          <a:bodyPr anchor="b">
            <a:normAutofit/>
          </a:bodyPr>
          <a:lstStyle/>
          <a:p>
            <a:r>
              <a:rPr lang="it-IT" sz="5600" dirty="0"/>
              <a:t>I. Calvino 1923- 1985</a:t>
            </a:r>
          </a:p>
        </p:txBody>
      </p:sp>
      <p:sp>
        <p:nvSpPr>
          <p:cNvPr id="1032" name="Oval 103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Immagine 2" descr="A Torino torna a vivere la storia della Olivetti | Sky Arte ...">
            <a:extLst>
              <a:ext uri="{FF2B5EF4-FFF2-40B4-BE49-F238E27FC236}">
                <a16:creationId xmlns:a16="http://schemas.microsoft.com/office/drawing/2014/main" id="{D4AEFC96-3A6D-3958-FAEC-6EF66815EEAE}"/>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6277" r="11223" b="1"/>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Segnaposto contenuto 2">
            <a:extLst>
              <a:ext uri="{FF2B5EF4-FFF2-40B4-BE49-F238E27FC236}">
                <a16:creationId xmlns:a16="http://schemas.microsoft.com/office/drawing/2014/main" id="{C17FBE48-2908-6999-FB5F-5813B6BB1990}"/>
              </a:ext>
            </a:extLst>
          </p:cNvPr>
          <p:cNvSpPr>
            <a:spLocks noGrp="1"/>
          </p:cNvSpPr>
          <p:nvPr>
            <p:ph idx="1"/>
          </p:nvPr>
        </p:nvSpPr>
        <p:spPr>
          <a:xfrm>
            <a:off x="6657715" y="2990818"/>
            <a:ext cx="4195673" cy="2913872"/>
          </a:xfrm>
        </p:spPr>
        <p:txBody>
          <a:bodyPr anchor="t">
            <a:normAutofit lnSpcReduction="10000"/>
          </a:bodyPr>
          <a:lstStyle/>
          <a:p>
            <a:pPr marL="457200"/>
            <a:r>
              <a:rPr lang="it-IT" sz="1400" u="sng"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Quel che non faremo</a:t>
            </a:r>
            <a:r>
              <a:rPr lang="it-IT"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non ricorderemo dati biografici:</a:t>
            </a:r>
          </a:p>
          <a:p>
            <a:pPr marL="457200"/>
            <a:r>
              <a:rPr lang="it-IT"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“Dati biografici: io sono ancora di quelli che credono, con Croce, che di un autore contano solo le opere. (quando contano naturalmente). Perciò dati biografici non ne do o ne do falsi o comunque cerco sempre di cambiarli da una volta all’altra….Mi chieda quel che vuol sapere…e glielo dirò. </a:t>
            </a:r>
            <a:r>
              <a:rPr lang="it-IT" sz="1400" i="1"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Ma non dirà mai la verità.”</a:t>
            </a:r>
            <a:r>
              <a:rPr lang="it-IT"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a:r>
              <a:rPr lang="it-IT"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E nemmeno enumereremo le opere.</a:t>
            </a:r>
          </a:p>
          <a:p>
            <a:pPr marL="457200"/>
            <a:r>
              <a:rPr lang="it-IT"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Faremo un percorso scegliendo tra i molti personaggi del fantastico di Calvino, quelli della «Trilogia «i nostri antenati»</a:t>
            </a:r>
            <a:endParaRPr lang="it-IT"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sz="1400" dirty="0">
              <a:solidFill>
                <a:schemeClr val="tx1">
                  <a:alpha val="80000"/>
                </a:schemeClr>
              </a:solidFill>
            </a:endParaRPr>
          </a:p>
        </p:txBody>
      </p:sp>
      <p:sp>
        <p:nvSpPr>
          <p:cNvPr id="103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A5DD0D76-B51E-F377-0E71-39459798A9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16296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F5C8F8-AE06-578F-3ADF-805550BB94F0}"/>
              </a:ext>
            </a:extLst>
          </p:cNvPr>
          <p:cNvSpPr>
            <a:spLocks noGrp="1"/>
          </p:cNvSpPr>
          <p:nvPr>
            <p:ph type="title"/>
          </p:nvPr>
        </p:nvSpPr>
        <p:spPr/>
        <p:txBody>
          <a:bodyPr/>
          <a:lstStyle/>
          <a:p>
            <a:r>
              <a:rPr lang="it-IT" dirty="0"/>
              <a:t>Il modo fantastico…partire da un’immagine</a:t>
            </a:r>
          </a:p>
        </p:txBody>
      </p:sp>
      <p:sp>
        <p:nvSpPr>
          <p:cNvPr id="3" name="Segnaposto contenuto 2">
            <a:extLst>
              <a:ext uri="{FF2B5EF4-FFF2-40B4-BE49-F238E27FC236}">
                <a16:creationId xmlns:a16="http://schemas.microsoft.com/office/drawing/2014/main" id="{43E9F32A-04DD-8BA7-D0DF-33919BB91014}"/>
              </a:ext>
            </a:extLst>
          </p:cNvPr>
          <p:cNvSpPr>
            <a:spLocks noGrp="1"/>
          </p:cNvSpPr>
          <p:nvPr>
            <p:ph idx="1"/>
          </p:nvPr>
        </p:nvSpPr>
        <p:spPr/>
        <p:txBody>
          <a:bodyPr>
            <a:normAutofit fontScale="92500" lnSpcReduction="20000"/>
          </a:bodyPr>
          <a:lstStyle/>
          <a:p>
            <a:pPr marL="0" indent="0">
              <a:buNone/>
            </a:pPr>
            <a:r>
              <a:rPr lang="it-IT" sz="1800" dirty="0">
                <a:effectLst/>
                <a:latin typeface="TimesNewRoman"/>
              </a:rPr>
              <a:t>VISCONTE DIMEZZATO:</a:t>
            </a:r>
          </a:p>
          <a:p>
            <a:r>
              <a:rPr lang="it-IT" sz="1800" dirty="0">
                <a:effectLst/>
                <a:latin typeface="TimesNewRoman"/>
              </a:rPr>
              <a:t>di Medardo che evoca quella di un triangolo tramite il paragone tra il mantello e la vela: «il mantello di mio zio ondeggiò, e il vento lo gonfiava, lo tendeva come una vela [... ] vedemmo che aderiva come a un’asta di bandiera, e quest’asta era la spalla, il braccio, il fianco, la gamba» ;</a:t>
            </a:r>
            <a:endParaRPr lang="it-IT" dirty="0"/>
          </a:p>
          <a:p>
            <a:r>
              <a:rPr lang="it-IT" sz="1800" dirty="0">
                <a:effectLst/>
                <a:latin typeface="TimesNewRoman"/>
              </a:rPr>
              <a:t>così il viso del Visconte che fa «venir la pelle d’oca» alla pastorella richiama alla mente una figura dipinta: «quel profilo che restava profilo anche visto di fronte, e quelle mezze chiostre di denti scoperte in un sorriso a forbice» (49). </a:t>
            </a:r>
          </a:p>
          <a:p>
            <a:r>
              <a:rPr lang="it-IT" sz="1800" dirty="0">
                <a:latin typeface="TimesNewRoman"/>
              </a:rPr>
              <a:t>BARONE RAMPANTE:</a:t>
            </a:r>
          </a:p>
          <a:p>
            <a:r>
              <a:rPr lang="it-IT" sz="1800" dirty="0">
                <a:effectLst/>
                <a:latin typeface="TimesNewRoman"/>
              </a:rPr>
              <a:t>l’apparizione di Viola, «bionda, con un’alta pettinatura un po’ buffa per una bimba, un vestito azzurro anche quello troppo grande» (101), che canta sull’altalena. </a:t>
            </a:r>
            <a:r>
              <a:rPr lang="it-IT" sz="1800" dirty="0" err="1">
                <a:effectLst/>
                <a:latin typeface="TimesNewRoman"/>
              </a:rPr>
              <a:t>All</a:t>
            </a:r>
            <a:r>
              <a:rPr lang="it-IT" sz="1800" dirty="0">
                <a:effectLst/>
                <a:latin typeface="TimesNewRoman"/>
              </a:rPr>
              <a:t>. 1. ;</a:t>
            </a:r>
            <a:endParaRPr lang="it-IT" dirty="0"/>
          </a:p>
          <a:p>
            <a:r>
              <a:rPr lang="it-IT" sz="1800" dirty="0">
                <a:effectLst/>
                <a:latin typeface="TimesNewRoman"/>
              </a:rPr>
              <a:t>i ladruncoli di frutta sono un bozzetto vagamente naif, «erano a capo nudo o con sfrangiati cappelli di paglia, e alcuni incappucciati in sacchi; vestivano lacere camicie e brache; ai piedi chi non era scalzo aveva fasce di pezza, e qualcuno legati al collo portava gli zoccoli, tolti per arrampicarsi; erano la gran banda dei ladruncoli di frutta»; </a:t>
            </a:r>
          </a:p>
          <a:p>
            <a:r>
              <a:rPr lang="it-IT" sz="1800" dirty="0">
                <a:effectLst/>
                <a:latin typeface="TimesNewRoman"/>
              </a:rPr>
              <a:t>le immagini sintetiche e simboliche dei cibi finemente decorati preparati dalla sorella Battista sono lampi narrativi che rivelano l’animo tristo della ragazza: «erano, questi piatti di Battista, delle opere di finissima </a:t>
            </a:r>
            <a:r>
              <a:rPr lang="it-IT" sz="1800" dirty="0" err="1">
                <a:effectLst/>
                <a:latin typeface="TimesNewRoman"/>
              </a:rPr>
              <a:t>oraferia</a:t>
            </a:r>
            <a:r>
              <a:rPr lang="it-IT" sz="1800" dirty="0">
                <a:effectLst/>
                <a:latin typeface="TimesNewRoman"/>
              </a:rPr>
              <a:t> animale o vegetale: teste di cavolfiore con orecchie di lepre poste su un colletto di pelo di lepre; o una testa di porco dalla cui bocca usciva, come cacciasse fuori la lingua, un’aragosta rossa, e l’aragosta nelle pinze teneva la lingua del maiale come se glie l’avesse strappata [... ] poi le lumache [... ] le aveva infisse, credo con uno stecchino, ognuna su un </a:t>
            </a:r>
            <a:r>
              <a:rPr lang="it-IT" sz="1800" dirty="0" err="1">
                <a:effectLst/>
                <a:latin typeface="TimesNewRoman"/>
              </a:rPr>
              <a:t>bigne</a:t>
            </a:r>
            <a:r>
              <a:rPr lang="it-IT" sz="1800" dirty="0">
                <a:effectLst/>
                <a:latin typeface="TimesNewRoman"/>
              </a:rPr>
              <a:t>́, e parevano, come vennero in tavola, uno stormo di piccolissimi cigni (93). </a:t>
            </a:r>
            <a:endParaRPr lang="it-IT" sz="1200" dirty="0"/>
          </a:p>
          <a:p>
            <a:endParaRPr lang="it-IT" dirty="0"/>
          </a:p>
          <a:p>
            <a:endParaRPr lang="it-IT" dirty="0"/>
          </a:p>
          <a:p>
            <a:endParaRPr lang="it-IT" dirty="0"/>
          </a:p>
        </p:txBody>
      </p:sp>
    </p:spTree>
    <p:extLst>
      <p:ext uri="{BB962C8B-B14F-4D97-AF65-F5344CB8AC3E}">
        <p14:creationId xmlns:p14="http://schemas.microsoft.com/office/powerpoint/2010/main" val="75301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A462C7-C439-0366-E6BE-0C41892EADC6}"/>
              </a:ext>
            </a:extLst>
          </p:cNvPr>
          <p:cNvSpPr>
            <a:spLocks noGrp="1"/>
          </p:cNvSpPr>
          <p:nvPr>
            <p:ph type="title"/>
          </p:nvPr>
        </p:nvSpPr>
        <p:spPr>
          <a:xfrm>
            <a:off x="572493" y="238539"/>
            <a:ext cx="11018520" cy="1434415"/>
          </a:xfrm>
        </p:spPr>
        <p:txBody>
          <a:bodyPr anchor="b">
            <a:normAutofit fontScale="90000"/>
          </a:bodyPr>
          <a:lstStyle/>
          <a:p>
            <a:r>
              <a:rPr lang="it-IT" sz="5400" dirty="0"/>
              <a:t>Immagina (puoi anche chiudere gli occhi)</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002F8B9-911C-D6A7-166C-2487CBF73D9C}"/>
              </a:ext>
            </a:extLst>
          </p:cNvPr>
          <p:cNvSpPr>
            <a:spLocks noGrp="1"/>
          </p:cNvSpPr>
          <p:nvPr>
            <p:ph idx="1"/>
          </p:nvPr>
        </p:nvSpPr>
        <p:spPr>
          <a:xfrm>
            <a:off x="572493" y="2071316"/>
            <a:ext cx="6713552" cy="4119172"/>
          </a:xfrm>
        </p:spPr>
        <p:txBody>
          <a:bodyPr anchor="t">
            <a:normAutofit/>
          </a:bodyPr>
          <a:lstStyle/>
          <a:p>
            <a:r>
              <a:rPr lang="it-IT" sz="2000" dirty="0">
                <a:effectLst/>
                <a:latin typeface="TimesNewRoman"/>
              </a:rPr>
              <a:t>Infine, prendiamo in esame l’immagine finale di Cosimo che sale su una mongolfiera e sparisce: </a:t>
            </a:r>
            <a:endParaRPr lang="it-IT" sz="2000" dirty="0"/>
          </a:p>
          <a:p>
            <a:pPr marL="0" indent="0">
              <a:buNone/>
            </a:pPr>
            <a:r>
              <a:rPr lang="it-IT" sz="2000" dirty="0">
                <a:effectLst/>
                <a:latin typeface="TimesNewRoman"/>
              </a:rPr>
              <a:t>«..apparve una mongolfiera [... ] era un bel pallone, ornato di frange e gale e fiocchi, con appesa una navicella di vimini [... ] l’ancora volava argentea nel cielo appesa a una lunga fune, e seguendo obliqua la corsa del pallone ora passava sopra la piazza, ed era </a:t>
            </a:r>
            <a:r>
              <a:rPr lang="it-IT" sz="2000" dirty="0" err="1">
                <a:effectLst/>
                <a:latin typeface="TimesNewRoman"/>
              </a:rPr>
              <a:t>pressapoco</a:t>
            </a:r>
            <a:r>
              <a:rPr lang="it-IT" sz="2000" dirty="0">
                <a:effectLst/>
                <a:latin typeface="TimesNewRoman"/>
              </a:rPr>
              <a:t> all’altezza della cima del noce, tanto che temevamo colpisse Cosimo. [... ] L’agonizzante Cosimo, nel momento in cui la fune dell’ancora gli passò vicino, spiccò un balzo [... ], s’aggrappò alla corda, coi piedi sull’ancora e il corpo raggomitolato, e così lo vedemmo volar via, trascinato nel vento, frenando appena la corsa del pallone, e sparire verso il mare... «</a:t>
            </a:r>
            <a:endParaRPr lang="it-IT" sz="2000" dirty="0"/>
          </a:p>
          <a:p>
            <a:endParaRPr lang="it-IT" sz="2000" dirty="0"/>
          </a:p>
        </p:txBody>
      </p:sp>
      <p:pic>
        <p:nvPicPr>
          <p:cNvPr id="5122" name="Picture 2" descr="Volare in mongolfiera in Toscana: come farlo nel cielo di Siena e del  Chianti - SportOutdoor24">
            <a:extLst>
              <a:ext uri="{FF2B5EF4-FFF2-40B4-BE49-F238E27FC236}">
                <a16:creationId xmlns:a16="http://schemas.microsoft.com/office/drawing/2014/main" id="{6C9094A1-5F95-2A97-554F-C4ACEF024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0" r="2641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3FD38-3AB2-C197-4D9E-1167AF319601}"/>
              </a:ext>
            </a:extLst>
          </p:cNvPr>
          <p:cNvSpPr>
            <a:spLocks noGrp="1"/>
          </p:cNvSpPr>
          <p:nvPr>
            <p:ph type="title"/>
          </p:nvPr>
        </p:nvSpPr>
        <p:spPr/>
        <p:txBody>
          <a:bodyPr/>
          <a:lstStyle/>
          <a:p>
            <a:r>
              <a:rPr lang="it-IT" dirty="0"/>
              <a:t>INCIPIT IL VISCONTE DIMEZZATO</a:t>
            </a:r>
          </a:p>
        </p:txBody>
      </p:sp>
      <p:sp>
        <p:nvSpPr>
          <p:cNvPr id="3" name="Segnaposto contenuto 2">
            <a:extLst>
              <a:ext uri="{FF2B5EF4-FFF2-40B4-BE49-F238E27FC236}">
                <a16:creationId xmlns:a16="http://schemas.microsoft.com/office/drawing/2014/main" id="{814BCA4F-6657-DE48-4F72-502EA2DC4619}"/>
              </a:ext>
            </a:extLst>
          </p:cNvPr>
          <p:cNvSpPr>
            <a:spLocks noGrp="1"/>
          </p:cNvSpPr>
          <p:nvPr>
            <p:ph idx="1"/>
          </p:nvPr>
        </p:nvSpPr>
        <p:spPr/>
        <p:txBody>
          <a:bodyPr>
            <a:normAutofit fontScale="92500" lnSpcReduction="20000"/>
          </a:bodyPr>
          <a:lstStyle/>
          <a:p>
            <a:r>
              <a:rPr lang="it-IT" b="0" i="1" u="none" strike="noStrike" dirty="0">
                <a:solidFill>
                  <a:srgbClr val="686868"/>
                </a:solidFill>
                <a:effectLst/>
                <a:latin typeface="Merriweather" pitchFamily="2" charset="77"/>
              </a:rPr>
              <a:t>C’era una guerra contro i turchi. Il visconte Medardo di Terralba, mio zio, cavalcava per la pianura di Boemia diretto all’accampamento dei cristiani. Lo seguiva uno scudiero a nome Curzio.</a:t>
            </a:r>
            <a:br>
              <a:rPr lang="it-IT" dirty="0"/>
            </a:br>
            <a:r>
              <a:rPr lang="it-IT" b="0" i="1" u="none" strike="noStrike" dirty="0">
                <a:solidFill>
                  <a:srgbClr val="686868"/>
                </a:solidFill>
                <a:effectLst/>
                <a:latin typeface="Merriweather" pitchFamily="2" charset="77"/>
              </a:rPr>
              <a:t>Le cicogne volavano basse, in bianchi stormi, traversando l’aria opaca e ferma.</a:t>
            </a:r>
            <a:br>
              <a:rPr lang="it-IT" dirty="0"/>
            </a:br>
            <a:r>
              <a:rPr lang="it-IT" b="0" i="1" u="none" strike="noStrike" dirty="0">
                <a:solidFill>
                  <a:srgbClr val="686868"/>
                </a:solidFill>
                <a:effectLst/>
                <a:latin typeface="Merriweather" pitchFamily="2" charset="77"/>
              </a:rPr>
              <a:t>-Perché tante cicogne? – chiese Medardo a Curzio, – Dove volano?</a:t>
            </a:r>
            <a:br>
              <a:rPr lang="it-IT" dirty="0"/>
            </a:br>
            <a:r>
              <a:rPr lang="it-IT" b="0" i="1" u="none" strike="noStrike" dirty="0">
                <a:solidFill>
                  <a:srgbClr val="686868"/>
                </a:solidFill>
                <a:effectLst/>
                <a:latin typeface="Merriweather" pitchFamily="2" charset="77"/>
              </a:rPr>
              <a:t>Mio zio era nuovo arrivato, essendosi arruolato appena allora, per compiacere certi duchi nostri vicini impegnati in quella guerra. S’era munito d’un cavallo e d’uno scudiero all’ultimo castello in mano cristiana, e andava a presentarsi al quartiere imperiale.</a:t>
            </a:r>
            <a:br>
              <a:rPr lang="it-IT" dirty="0"/>
            </a:br>
            <a:r>
              <a:rPr lang="it-IT" b="0" i="1" u="none" strike="noStrike" dirty="0">
                <a:solidFill>
                  <a:srgbClr val="686868"/>
                </a:solidFill>
                <a:effectLst/>
                <a:latin typeface="Merriweather" pitchFamily="2" charset="77"/>
              </a:rPr>
              <a:t>-Volano ai campi di battaglia, – disse lo scudiero, tetro. -Ci accompagneranno per tutta la strada.</a:t>
            </a:r>
            <a:endParaRPr lang="it-IT" dirty="0"/>
          </a:p>
        </p:txBody>
      </p:sp>
    </p:spTree>
    <p:extLst>
      <p:ext uri="{BB962C8B-B14F-4D97-AF65-F5344CB8AC3E}">
        <p14:creationId xmlns:p14="http://schemas.microsoft.com/office/powerpoint/2010/main" val="404104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4770E-B97D-41C3-9732-83495AF53090}"/>
              </a:ext>
            </a:extLst>
          </p:cNvPr>
          <p:cNvSpPr>
            <a:spLocks noGrp="1"/>
          </p:cNvSpPr>
          <p:nvPr>
            <p:ph type="title"/>
          </p:nvPr>
        </p:nvSpPr>
        <p:spPr/>
        <p:txBody>
          <a:bodyPr/>
          <a:lstStyle/>
          <a:p>
            <a:r>
              <a:rPr lang="it-IT" dirty="0"/>
              <a:t>INCIPIT IL BARONE RAMPANTE</a:t>
            </a:r>
          </a:p>
        </p:txBody>
      </p:sp>
      <p:sp>
        <p:nvSpPr>
          <p:cNvPr id="3" name="Segnaposto contenuto 2">
            <a:extLst>
              <a:ext uri="{FF2B5EF4-FFF2-40B4-BE49-F238E27FC236}">
                <a16:creationId xmlns:a16="http://schemas.microsoft.com/office/drawing/2014/main" id="{E650B9F2-B960-B618-9931-820A0DDCCD4E}"/>
              </a:ext>
            </a:extLst>
          </p:cNvPr>
          <p:cNvSpPr>
            <a:spLocks noGrp="1"/>
          </p:cNvSpPr>
          <p:nvPr>
            <p:ph idx="1"/>
          </p:nvPr>
        </p:nvSpPr>
        <p:spPr/>
        <p:txBody>
          <a:bodyPr>
            <a:normAutofit lnSpcReduction="10000"/>
          </a:bodyPr>
          <a:lstStyle/>
          <a:p>
            <a:r>
              <a:rPr lang="it-IT" b="0" i="1" u="none" strike="noStrike" dirty="0">
                <a:solidFill>
                  <a:srgbClr val="686868"/>
                </a:solidFill>
                <a:effectLst/>
                <a:latin typeface="Merriweather" pitchFamily="2" charset="77"/>
              </a:rPr>
              <a:t>Fu il 15 di giugno del 1767 che Cosimo Piovasco di Rondò, mio fratello, sedette per l’ultima volta in mezzo a noi. Ricordo come fosse oggi. Eravamo nella sala da pranzo della nostra villa d’Ombrosa, le finestre inquadravano i folti rami del grande elce del parco. Era mezzogiorno, e la nostra famiglia per vecchia tradizione sedeva a tavola a quell’ora, nonostante fosse già invalsa tra i nobili la moda, venuta dalla poco mattiniera Corte di Francia, d’andare a desinare a metà del pomeriggio. Tirava vento dal mare, ricordo, e si muovevano le foglie. Cosimo disse: – Ho detto che non voglio e non voglio! – e respinse il piatto di lumache. Mai s’era vista disubbidienza più grave.</a:t>
            </a:r>
            <a:endParaRPr lang="it-IT" dirty="0"/>
          </a:p>
        </p:txBody>
      </p:sp>
    </p:spTree>
    <p:extLst>
      <p:ext uri="{BB962C8B-B14F-4D97-AF65-F5344CB8AC3E}">
        <p14:creationId xmlns:p14="http://schemas.microsoft.com/office/powerpoint/2010/main" val="1716365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52929-0520-CC33-A64C-16ADAE50A1AC}"/>
              </a:ext>
            </a:extLst>
          </p:cNvPr>
          <p:cNvSpPr>
            <a:spLocks noGrp="1"/>
          </p:cNvSpPr>
          <p:nvPr>
            <p:ph type="title"/>
          </p:nvPr>
        </p:nvSpPr>
        <p:spPr/>
        <p:txBody>
          <a:bodyPr/>
          <a:lstStyle/>
          <a:p>
            <a:r>
              <a:rPr lang="it-IT" dirty="0"/>
              <a:t>INCIPIT IL CAVALIERE INESISTENTE</a:t>
            </a:r>
          </a:p>
        </p:txBody>
      </p:sp>
      <p:sp>
        <p:nvSpPr>
          <p:cNvPr id="3" name="Segnaposto contenuto 2">
            <a:extLst>
              <a:ext uri="{FF2B5EF4-FFF2-40B4-BE49-F238E27FC236}">
                <a16:creationId xmlns:a16="http://schemas.microsoft.com/office/drawing/2014/main" id="{1B10A493-E5C5-7446-BCAA-715BD5AFC40A}"/>
              </a:ext>
            </a:extLst>
          </p:cNvPr>
          <p:cNvSpPr>
            <a:spLocks noGrp="1"/>
          </p:cNvSpPr>
          <p:nvPr>
            <p:ph idx="1"/>
          </p:nvPr>
        </p:nvSpPr>
        <p:spPr/>
        <p:txBody>
          <a:bodyPr>
            <a:normAutofit fontScale="85000" lnSpcReduction="20000"/>
          </a:bodyPr>
          <a:lstStyle/>
          <a:p>
            <a:r>
              <a:rPr lang="it-IT" b="0" i="1" u="none" strike="noStrike" dirty="0">
                <a:solidFill>
                  <a:srgbClr val="686868"/>
                </a:solidFill>
                <a:effectLst/>
                <a:latin typeface="Merriweather" pitchFamily="2" charset="77"/>
              </a:rPr>
              <a:t>Sotto le rosse mura di Parigi era schierato l’esercito di Francia. Carlomagno doveva passare in rivista i paladini. Già da più di tre ore erano lì; faceva caldo; era un pomeriggio di prima estate, un po’ coperto, nuvoloso; nelle armature si bolliva come in pentole tenute a fuoco lento. Non è detto che qualcuno in quell’immobile fila di cavalieri già non avesse perso i sensi o non si fosse assopito, ma l’armatura li reggeva impettiti in sella tutti a un modo. D’un tratto, tre squilli di tromba: le piume dei cimieri sussultarono nell’aria ferma come a uno sbuffo di vento, e tacque subito quella specie di mugghio marino che s’era sentito fin qui, ed era, si vede, un russare di guerrieri incupito dalle gole metalliche degli elmi. Finalmente ecco, lo scorsero che avanzava laggiù in fondo, Carlomagno, su un cavallo che pareva più grande del naturale, con la barba sul petto, le mani sul pomo della sella. Regna e guerreggia, guerreggia e regna, </a:t>
            </a:r>
            <a:r>
              <a:rPr lang="it-IT" b="0" i="1" u="none" strike="noStrike" dirty="0" err="1">
                <a:solidFill>
                  <a:srgbClr val="686868"/>
                </a:solidFill>
                <a:effectLst/>
                <a:latin typeface="Merriweather" pitchFamily="2" charset="77"/>
              </a:rPr>
              <a:t>dài</a:t>
            </a:r>
            <a:r>
              <a:rPr lang="it-IT" b="0" i="1" u="none" strike="noStrike" dirty="0">
                <a:solidFill>
                  <a:srgbClr val="686868"/>
                </a:solidFill>
                <a:effectLst/>
                <a:latin typeface="Merriweather" pitchFamily="2" charset="77"/>
              </a:rPr>
              <a:t> e </a:t>
            </a:r>
            <a:r>
              <a:rPr lang="it-IT" b="0" i="1" u="none" strike="noStrike" dirty="0" err="1">
                <a:solidFill>
                  <a:srgbClr val="686868"/>
                </a:solidFill>
                <a:effectLst/>
                <a:latin typeface="Merriweather" pitchFamily="2" charset="77"/>
              </a:rPr>
              <a:t>dài</a:t>
            </a:r>
            <a:r>
              <a:rPr lang="it-IT" b="0" i="1" u="none" strike="noStrike" dirty="0">
                <a:solidFill>
                  <a:srgbClr val="686868"/>
                </a:solidFill>
                <a:effectLst/>
                <a:latin typeface="Merriweather" pitchFamily="2" charset="77"/>
              </a:rPr>
              <a:t>, pareva un po’ invecchiato, dall’ultima volta che l’avevano visto quei guerrieri.</a:t>
            </a:r>
            <a:endParaRPr lang="it-IT" dirty="0"/>
          </a:p>
        </p:txBody>
      </p:sp>
    </p:spTree>
    <p:extLst>
      <p:ext uri="{BB962C8B-B14F-4D97-AF65-F5344CB8AC3E}">
        <p14:creationId xmlns:p14="http://schemas.microsoft.com/office/powerpoint/2010/main" val="72715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CE27E41-6DC8-DABD-9643-D70D868970A6}"/>
              </a:ext>
            </a:extLst>
          </p:cNvPr>
          <p:cNvSpPr>
            <a:spLocks noGrp="1"/>
          </p:cNvSpPr>
          <p:nvPr>
            <p:ph type="title"/>
          </p:nvPr>
        </p:nvSpPr>
        <p:spPr>
          <a:xfrm>
            <a:off x="838200" y="1336390"/>
            <a:ext cx="6155988" cy="1182927"/>
          </a:xfrm>
        </p:spPr>
        <p:txBody>
          <a:bodyPr anchor="b">
            <a:normAutofit/>
          </a:bodyPr>
          <a:lstStyle/>
          <a:p>
            <a:r>
              <a:rPr lang="it-IT" sz="5600"/>
              <a:t>I nostri antenati</a:t>
            </a:r>
          </a:p>
        </p:txBody>
      </p:sp>
      <p:cxnSp>
        <p:nvCxnSpPr>
          <p:cNvPr id="14" name="Straight Connector 13">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FA3C2B2-B629-2888-22E3-5562C836C449}"/>
              </a:ext>
            </a:extLst>
          </p:cNvPr>
          <p:cNvSpPr>
            <a:spLocks noGrp="1"/>
          </p:cNvSpPr>
          <p:nvPr>
            <p:ph idx="1"/>
          </p:nvPr>
        </p:nvSpPr>
        <p:spPr>
          <a:xfrm>
            <a:off x="685800" y="2434596"/>
            <a:ext cx="6308388" cy="3739194"/>
          </a:xfrm>
        </p:spPr>
        <p:txBody>
          <a:bodyPr anchor="t">
            <a:normAutofit fontScale="92500" lnSpcReduction="10000"/>
          </a:bodyPr>
          <a:lstStyle/>
          <a:p>
            <a:pPr marL="0" indent="0">
              <a:buNone/>
            </a:pP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Da “Nota 1960” di I. Calvino, post fazione ai “Nostri antenati”</a:t>
            </a:r>
          </a:p>
          <a:p>
            <a:pPr marL="0" indent="0">
              <a:buNone/>
            </a:pP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 </a:t>
            </a:r>
          </a:p>
          <a:p>
            <a:pPr marL="220980" indent="0">
              <a:buNone/>
            </a:pPr>
            <a:r>
              <a:rPr lang="it-IT" sz="1800" kern="150" dirty="0">
                <a:effectLst/>
                <a:latin typeface="Times New Roman" panose="02020603050405020304" pitchFamily="18" charset="0"/>
                <a:ea typeface="SimSun" panose="02010600030101010101" pitchFamily="2" charset="-122"/>
                <a:cs typeface="Lucida Sans" panose="020B0602030504020204" pitchFamily="34" charset="77"/>
              </a:rPr>
              <a:t>«Raccolgo in questo volume tre storie che ho scritto nel decennio ’50-60 e che hanno in comune il fatto di essere inverosimili e di svolgersi in epoche lontane e in paesi immaginari. […]</a:t>
            </a:r>
          </a:p>
          <a:p>
            <a:pPr marL="22098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Io, prima, facevo dei racconti «neorealistici», come si diceva allora. Cioè raccontavo delle storie successe non a me ma ad altri, o che immaginavo che fossero successe o potessero succedere, e questi altri erano gente, come si dice, «del popolo», </a:t>
            </a:r>
          </a:p>
          <a:p>
            <a:pPr marL="22098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Era la musica delle cose che era cambiata: […] La realtà entrava in binari diversi, esteriormente più normali, diventava istituzionale; le classi popolari era difficile vederle se non attraverso le loro istituzioni e anch’io ero entrato a far parte d’una categoria regolare: quella del personale intellettuale delle grandi città, in abito grigio e camicia bianca. […]. </a:t>
            </a:r>
            <a:endParaRPr lang="it-IT" sz="1800" kern="150" dirty="0">
              <a:effectLst/>
              <a:latin typeface="Times New Roman" panose="02020603050405020304" pitchFamily="18" charset="0"/>
              <a:ea typeface="SimSun" panose="02010600030101010101" pitchFamily="2" charset="-122"/>
              <a:cs typeface="Lucida Sans" panose="020B0602030504020204" pitchFamily="34" charset="77"/>
            </a:endParaRPr>
          </a:p>
          <a:p>
            <a:endParaRPr lang="en-US" sz="2000" dirty="0">
              <a:solidFill>
                <a:schemeClr val="tx1">
                  <a:alpha val="80000"/>
                </a:schemeClr>
              </a:solidFill>
            </a:endParaRPr>
          </a:p>
        </p:txBody>
      </p:sp>
      <p:pic>
        <p:nvPicPr>
          <p:cNvPr id="4" name="Segnaposto contenuto 4">
            <a:extLst>
              <a:ext uri="{FF2B5EF4-FFF2-40B4-BE49-F238E27FC236}">
                <a16:creationId xmlns:a16="http://schemas.microsoft.com/office/drawing/2014/main" id="{77867239-1659-4D71-D970-3C8C527844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02141" y="1336390"/>
            <a:ext cx="3289427" cy="4837394"/>
          </a:xfrm>
          <a:prstGeom prst="rect">
            <a:avLst/>
          </a:prstGeom>
        </p:spPr>
      </p:pic>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35404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BE8578-056F-B440-ADC6-1495CF8BB9D2}"/>
              </a:ext>
            </a:extLst>
          </p:cNvPr>
          <p:cNvSpPr>
            <a:spLocks noGrp="1"/>
          </p:cNvSpPr>
          <p:nvPr>
            <p:ph type="title"/>
          </p:nvPr>
        </p:nvSpPr>
        <p:spPr/>
        <p:txBody>
          <a:bodyPr>
            <a:noAutofit/>
          </a:bodyPr>
          <a:lstStyle/>
          <a:p>
            <a:r>
              <a:rPr lang="it-IT" sz="3200" dirty="0"/>
              <a:t>1) Smarrimento di identità (</a:t>
            </a:r>
            <a:r>
              <a:rPr lang="it-IT" sz="3200" i="1" dirty="0"/>
              <a:t>il Visconte dimezzato</a:t>
            </a:r>
            <a:r>
              <a:rPr lang="it-IT" sz="3200" dirty="0"/>
              <a:t>); 2)L’uso parodistico del mito (</a:t>
            </a:r>
            <a:r>
              <a:rPr lang="it-IT" sz="3200" i="1" dirty="0"/>
              <a:t>Il cavaliere inesistente);</a:t>
            </a:r>
            <a:r>
              <a:rPr lang="it-IT" sz="3200" dirty="0"/>
              <a:t> 3)La satira della </a:t>
            </a:r>
            <a:r>
              <a:rPr lang="it-IT" sz="3200" dirty="0" err="1"/>
              <a:t>societa</a:t>
            </a:r>
            <a:r>
              <a:rPr lang="it-IT" sz="3200" dirty="0"/>
              <a:t>̀ e le distorsioni spaziali (</a:t>
            </a:r>
            <a:r>
              <a:rPr lang="it-IT" sz="3200" i="1" dirty="0"/>
              <a:t>Il barone rampante</a:t>
            </a:r>
            <a:r>
              <a:rPr lang="it-IT" sz="3200" dirty="0"/>
              <a:t>). </a:t>
            </a:r>
          </a:p>
        </p:txBody>
      </p:sp>
      <p:sp>
        <p:nvSpPr>
          <p:cNvPr id="3" name="Segnaposto contenuto 2">
            <a:extLst>
              <a:ext uri="{FF2B5EF4-FFF2-40B4-BE49-F238E27FC236}">
                <a16:creationId xmlns:a16="http://schemas.microsoft.com/office/drawing/2014/main" id="{EE64DB61-10F8-894B-A955-4049F17B6EEF}"/>
              </a:ext>
            </a:extLst>
          </p:cNvPr>
          <p:cNvSpPr>
            <a:spLocks noGrp="1"/>
          </p:cNvSpPr>
          <p:nvPr>
            <p:ph idx="1"/>
          </p:nvPr>
        </p:nvSpPr>
        <p:spPr/>
        <p:txBody>
          <a:bodyPr/>
          <a:lstStyle/>
          <a:p>
            <a:endParaRPr lang="it-IT" dirty="0"/>
          </a:p>
        </p:txBody>
      </p:sp>
      <p:pic>
        <p:nvPicPr>
          <p:cNvPr id="11" name="Immagine 10">
            <a:extLst>
              <a:ext uri="{FF2B5EF4-FFF2-40B4-BE49-F238E27FC236}">
                <a16:creationId xmlns:a16="http://schemas.microsoft.com/office/drawing/2014/main" id="{3B3E6CEF-4940-3245-9199-A117A6F9BA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36000" y="2361275"/>
            <a:ext cx="7920000" cy="4131600"/>
          </a:xfrm>
          <a:prstGeom prst="rect">
            <a:avLst/>
          </a:prstGeom>
        </p:spPr>
      </p:pic>
      <p:sp>
        <p:nvSpPr>
          <p:cNvPr id="12" name="CasellaDiTesto 11">
            <a:extLst>
              <a:ext uri="{FF2B5EF4-FFF2-40B4-BE49-F238E27FC236}">
                <a16:creationId xmlns:a16="http://schemas.microsoft.com/office/drawing/2014/main" id="{A74DF63D-09E8-3D4C-A615-656B14E25328}"/>
              </a:ext>
            </a:extLst>
          </p:cNvPr>
          <p:cNvSpPr txBox="1"/>
          <p:nvPr/>
        </p:nvSpPr>
        <p:spPr>
          <a:xfrm>
            <a:off x="2436000" y="5566550"/>
            <a:ext cx="7620000" cy="230832"/>
          </a:xfrm>
          <a:prstGeom prst="rect">
            <a:avLst/>
          </a:prstGeom>
          <a:noFill/>
        </p:spPr>
        <p:txBody>
          <a:bodyPr wrap="square" rtlCol="0">
            <a:spAutoFit/>
          </a:bodyPr>
          <a:lstStyle/>
          <a:p>
            <a:r>
              <a:rPr lang="it-IT" sz="900">
                <a:hlinkClick r:id="rId3" tooltip="https://spiccycullen.blogspot.com/2017/08/libri-che-probabilmente-non-leggero-mai.html"/>
              </a:rPr>
              <a:t>Questa foto</a:t>
            </a:r>
            <a:r>
              <a:rPr lang="it-IT" sz="900"/>
              <a:t> di Autore sconosciuto è concesso in licenza da </a:t>
            </a:r>
            <a:r>
              <a:rPr lang="it-IT" sz="900">
                <a:hlinkClick r:id="rId4" tooltip="https://creativecommons.org/licenses/by/3.0/"/>
              </a:rPr>
              <a:t>CC BY</a:t>
            </a:r>
            <a:endParaRPr lang="it-IT" sz="900"/>
          </a:p>
        </p:txBody>
      </p:sp>
    </p:spTree>
    <p:extLst>
      <p:ext uri="{BB962C8B-B14F-4D97-AF65-F5344CB8AC3E}">
        <p14:creationId xmlns:p14="http://schemas.microsoft.com/office/powerpoint/2010/main" val="401562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B449103-C955-AC1D-06CB-8E24F90A3608}"/>
              </a:ext>
            </a:extLst>
          </p:cNvPr>
          <p:cNvSpPr>
            <a:spLocks noGrp="1"/>
          </p:cNvSpPr>
          <p:nvPr>
            <p:ph type="title"/>
          </p:nvPr>
        </p:nvSpPr>
        <p:spPr>
          <a:xfrm>
            <a:off x="838200" y="1336390"/>
            <a:ext cx="6155988" cy="1182927"/>
          </a:xfrm>
        </p:spPr>
        <p:txBody>
          <a:bodyPr anchor="b">
            <a:normAutofit fontScale="90000"/>
          </a:bodyPr>
          <a:lstStyle/>
          <a:p>
            <a:r>
              <a:rPr lang="it-IT" sz="5600" dirty="0"/>
              <a:t>Il VISCONTE DIMEZZATO </a:t>
            </a:r>
            <a:r>
              <a:rPr lang="it-IT" sz="3100" dirty="0"/>
              <a:t>(da «Nota 1960)</a:t>
            </a:r>
          </a:p>
        </p:txBody>
      </p:sp>
      <p:cxnSp>
        <p:nvCxnSpPr>
          <p:cNvPr id="2057" name="Straight Connector 2056">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7585D656-71F4-DD83-3AE3-CB69EF6A2E3B}"/>
              </a:ext>
            </a:extLst>
          </p:cNvPr>
          <p:cNvSpPr>
            <a:spLocks noGrp="1"/>
          </p:cNvSpPr>
          <p:nvPr>
            <p:ph idx="1"/>
          </p:nvPr>
        </p:nvSpPr>
        <p:spPr>
          <a:xfrm>
            <a:off x="803776" y="2829330"/>
            <a:ext cx="6190412" cy="3344459"/>
          </a:xfrm>
        </p:spPr>
        <p:txBody>
          <a:bodyPr anchor="t">
            <a:normAutofit/>
          </a:bodyPr>
          <a:lstStyle/>
          <a:p>
            <a:r>
              <a:rPr lang="it-IT" sz="1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Così, in uggia con me stesso e con tutto, mi misi, come per un passatempo privato, a scrivere </a:t>
            </a:r>
            <a:r>
              <a:rPr lang="it-IT" sz="1100" i="1">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Il visconte dimezzato</a:t>
            </a:r>
            <a:r>
              <a:rPr lang="it-IT" sz="1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nel 1951. […] </a:t>
            </a:r>
          </a:p>
          <a:p>
            <a:r>
              <a:rPr lang="it-IT" sz="1100" kern="15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rPr>
              <a:t>Eravamo nel cuore della guerra fredda, nell’aria era una tensione, un dilaniamento sordo, che non si manifestavano in immagini visibili ma dominavano i nostri animi.  Ed ecco che scrivendo una storia completamente fantastica, mi trovavo senz’accorgermene a esprimere non solo la sofferenza di quel particolare momento ma anche la spinta a uscirne. […]</a:t>
            </a:r>
          </a:p>
          <a:p>
            <a:r>
              <a:rPr lang="it-IT" sz="1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Da  un po’ di tempo pensavo a un uomo tagliato in due per lungo, e che ognuna delle due parti andava per conto suo. </a:t>
            </a:r>
            <a:endParaRPr lang="it-IT" sz="110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r>
              <a:rPr lang="it-IT" sz="1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…meglio un colpo di cannone, così si sarebbe creduto che una metà era andata distrutta, invece poi saltava fuori. Allora i Turchi col cannone? Sì, le guerre austro-turche, fine Seicento, principe Eugenio, ma tutto lasciato un po’ nel vago […]. Dunque: una metà sopravvive, l’altra comparirà in un secondo tempo. Come differenziarle?  Il sistema d’effetto sicuro è fare una metà buona e una cattiva, un contrasto alla R. L. Stevenson, come </a:t>
            </a:r>
            <a:r>
              <a:rPr lang="it-IT" sz="1100" i="1">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Dr Jekyll and Mr Hyde</a:t>
            </a:r>
            <a:r>
              <a:rPr lang="it-IT" sz="1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e i due fratelli del </a:t>
            </a:r>
            <a:r>
              <a:rPr lang="it-IT" sz="1100" i="1">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Master of Ballentrae</a:t>
            </a:r>
            <a:r>
              <a:rPr lang="it-IT" sz="1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Così la storia s’organizzava su se stessa secondo uno schema perfettamente geometrico.</a:t>
            </a:r>
            <a:r>
              <a:rPr lang="it-IT" sz="1100">
                <a:solidFill>
                  <a:schemeClr val="tx1">
                    <a:alpha val="80000"/>
                  </a:schemeClr>
                </a:solidFill>
                <a:effectLst/>
              </a:rPr>
              <a:t> </a:t>
            </a:r>
            <a:endParaRPr lang="it-IT" sz="1100">
              <a:solidFill>
                <a:schemeClr val="tx1">
                  <a:alpha val="80000"/>
                </a:schemeClr>
              </a:solidFill>
            </a:endParaRPr>
          </a:p>
        </p:txBody>
      </p:sp>
      <p:pic>
        <p:nvPicPr>
          <p:cNvPr id="2050" name="Picture 2" descr="Emanuele Luzzati - Il visconte dimezzato | Come disegnare, Illustrazione,  Illustrazioni">
            <a:extLst>
              <a:ext uri="{FF2B5EF4-FFF2-40B4-BE49-F238E27FC236}">
                <a16:creationId xmlns:a16="http://schemas.microsoft.com/office/drawing/2014/main" id="{60C1A022-5C1B-118E-BE69-82EE621ED8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3299" y="1336390"/>
            <a:ext cx="3207112" cy="4837394"/>
          </a:xfrm>
          <a:prstGeom prst="rect">
            <a:avLst/>
          </a:prstGeom>
          <a:noFill/>
          <a:extLst>
            <a:ext uri="{909E8E84-426E-40DD-AFC4-6F175D3DCCD1}">
              <a14:hiddenFill xmlns:a14="http://schemas.microsoft.com/office/drawing/2010/main">
                <a:solidFill>
                  <a:srgbClr val="FFFFFF"/>
                </a:solidFill>
              </a14:hiddenFill>
            </a:ext>
          </a:extLst>
        </p:spPr>
      </p:pic>
      <p:sp>
        <p:nvSpPr>
          <p:cNvPr id="205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6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76883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A9072-A318-4370-6F3F-E031E90C4B98}"/>
              </a:ext>
            </a:extLst>
          </p:cNvPr>
          <p:cNvSpPr>
            <a:spLocks noGrp="1"/>
          </p:cNvSpPr>
          <p:nvPr>
            <p:ph type="title"/>
          </p:nvPr>
        </p:nvSpPr>
        <p:spPr/>
        <p:txBody>
          <a:bodyPr/>
          <a:lstStyle/>
          <a:p>
            <a:r>
              <a:rPr lang="it-IT" dirty="0"/>
              <a:t>…il fantastico del ‘900 che scava</a:t>
            </a:r>
          </a:p>
        </p:txBody>
      </p:sp>
      <p:sp>
        <p:nvSpPr>
          <p:cNvPr id="3" name="Segnaposto contenuto 2">
            <a:extLst>
              <a:ext uri="{FF2B5EF4-FFF2-40B4-BE49-F238E27FC236}">
                <a16:creationId xmlns:a16="http://schemas.microsoft.com/office/drawing/2014/main" id="{6C1C03E4-E4D4-8F4A-148D-0EAD341A2C6D}"/>
              </a:ext>
            </a:extLst>
          </p:cNvPr>
          <p:cNvSpPr>
            <a:spLocks noGrp="1"/>
          </p:cNvSpPr>
          <p:nvPr>
            <p:ph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Il mio intento era combattere tutti 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dimidiamenti</a:t>
            </a:r>
            <a:r>
              <a:rPr lang="it-IT" sz="1800" dirty="0">
                <a:effectLst/>
                <a:latin typeface="Calibri" panose="020F0502020204030204" pitchFamily="34" charset="0"/>
                <a:ea typeface="Calibri" panose="020F0502020204030204" pitchFamily="34" charset="0"/>
                <a:cs typeface="Times New Roman" panose="02020603050405020304" pitchFamily="18" charset="0"/>
              </a:rPr>
              <a:t> dell’uomo, auspicare l’uomo totale, questo è certo. Ma di fatto il Medardo intero dell’inizio, indeterminato com’è, non ha personalità né volto; del Medardo reintegrato della fine non si sa più nulla; e chi vive nel racconto è solo Medardo in quanto metà di se stesso. E queste due metà, queste due contrapposte immagini di disumanità, risultavano più umane, muovevano un rapporto contraddittorio, la metà cattiva, così infelice, di pietà, e la metà buona, così compunta, di sarcasmo; e ad entrambe facevo declamare un elogio del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dimidiamento</a:t>
            </a:r>
            <a:r>
              <a:rPr lang="it-IT" sz="1800" dirty="0">
                <a:effectLst/>
                <a:latin typeface="Calibri" panose="020F0502020204030204" pitchFamily="34" charset="0"/>
                <a:ea typeface="Calibri" panose="020F0502020204030204" pitchFamily="34" charset="0"/>
                <a:cs typeface="Times New Roman" panose="02020603050405020304" pitchFamily="18" charset="0"/>
              </a:rPr>
              <a:t> come vero modo di essere, dagli opposti punti di vista, e un’invettiva contro l’«ottusa interezza». […]</a:t>
            </a:r>
            <a:r>
              <a:rPr lang="it-IT" dirty="0">
                <a:effectLst/>
              </a:rPr>
              <a:t> </a:t>
            </a:r>
            <a:endParaRPr lang="it-IT" dirty="0"/>
          </a:p>
        </p:txBody>
      </p:sp>
    </p:spTree>
    <p:extLst>
      <p:ext uri="{BB962C8B-B14F-4D97-AF65-F5344CB8AC3E}">
        <p14:creationId xmlns:p14="http://schemas.microsoft.com/office/powerpoint/2010/main" val="234280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7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DB1DB72-9BEC-4F6B-0F57-4E3A9D418B79}"/>
              </a:ext>
            </a:extLst>
          </p:cNvPr>
          <p:cNvSpPr>
            <a:spLocks noGrp="1"/>
          </p:cNvSpPr>
          <p:nvPr>
            <p:ph type="title"/>
          </p:nvPr>
        </p:nvSpPr>
        <p:spPr>
          <a:xfrm>
            <a:off x="838200" y="698643"/>
            <a:ext cx="5243394" cy="2225532"/>
          </a:xfrm>
        </p:spPr>
        <p:txBody>
          <a:bodyPr anchor="t">
            <a:normAutofit/>
          </a:bodyPr>
          <a:lstStyle/>
          <a:p>
            <a:r>
              <a:rPr lang="it-IT" sz="5600" dirty="0"/>
              <a:t>Il BARONE RAMPANTE</a:t>
            </a:r>
          </a:p>
        </p:txBody>
      </p:sp>
      <p:cxnSp>
        <p:nvCxnSpPr>
          <p:cNvPr id="3088" name="Straight Connector 308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089" name="Group 3082">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308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09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08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3074" name="Picture 2" descr="Luzzati e Calvino, una levità nata nell'entroterra ligure” - La Stampa">
            <a:extLst>
              <a:ext uri="{FF2B5EF4-FFF2-40B4-BE49-F238E27FC236}">
                <a16:creationId xmlns:a16="http://schemas.microsoft.com/office/drawing/2014/main" id="{897FD888-9939-5885-C50A-1AFE393241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3025835"/>
            <a:ext cx="5243391" cy="2949407"/>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C34EDF09-41D6-47B2-234A-ACB2AD58169A}"/>
              </a:ext>
            </a:extLst>
          </p:cNvPr>
          <p:cNvSpPr>
            <a:spLocks noGrp="1"/>
          </p:cNvSpPr>
          <p:nvPr>
            <p:ph idx="1"/>
          </p:nvPr>
        </p:nvSpPr>
        <p:spPr>
          <a:xfrm>
            <a:off x="5897883" y="1060749"/>
            <a:ext cx="5455917" cy="4914493"/>
          </a:xfrm>
        </p:spPr>
        <p:txBody>
          <a:bodyPr anchor="ctr">
            <a:normAutofit lnSpcReduction="10000"/>
          </a:bodyPr>
          <a:lstStyle/>
          <a:p>
            <a:pPr marL="220980" indent="0">
              <a:buNone/>
            </a:pPr>
            <a:endParaRPr lang="it-IT" sz="1400"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endParaRPr>
          </a:p>
          <a:p>
            <a:pPr marL="449580"/>
            <a:r>
              <a:rPr lang="it-IT" sz="1400"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rPr>
              <a:t>«Il racconto mi richiamava per sua spontanea interna propulsione a quello che è sempre stato e resta il mio vero tema narrativo: una persona si pone volontariamente una difficile regola e la segue fino alle  ultime conseguenze, perché senza di questa non sarebbe se stesso né per sé né per gli altri» </a:t>
            </a:r>
            <a:r>
              <a:rPr lang="it-IT" sz="1400" kern="150" dirty="0" err="1">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rPr>
              <a:t>I.Calvino</a:t>
            </a:r>
            <a:endParaRPr lang="it-IT" sz="1400"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endParaRPr>
          </a:p>
          <a:p>
            <a:pPr marL="449580"/>
            <a:r>
              <a:rPr lang="it-IT" sz="1400"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rPr>
              <a:t>«Tema che ritroviamo in un’altra storia, </a:t>
            </a:r>
            <a:r>
              <a:rPr lang="it-IT" sz="1400" i="1"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rPr>
              <a:t>Il barone rampante</a:t>
            </a:r>
            <a:r>
              <a:rPr lang="it-IT" sz="1400"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rPr>
              <a:t>, scritta qualche anno più tardi, nel 1956-57. […] Anche qui avevo da tempo un’immagine in testa: un ragazzo che sale su di un albero; sale, e cosa gli succede? Sale, ed entra in un altro mondo; no, sale, e incontra personaggi straordinari; ecco: sale, e d’albero in albero viaggia per giorni e giorni, anzi, non torna più giù, si rifiuta di scendere a terra, passa sugli alberi tutta la vita. Dovevo farne la storia d’una fuga dai rapporti umani, dalla società, dalla politica ecc.? No, sarebbe stato troppo ovvio e futile: il gioco cominciava a interessarmi solo se facevo di questo personaggio che rifiuta di camminare per terra come gli altri non un misantropo ma un uomo continuamente dedito al bene del prossimo, inserito nel movimento dei suoi tempi, che vuole partecipare a ogni aspetto della vita attiva: dall’avanzamento delle tecniche all’amministrazione locale, alla vita galante. Sempre però sapendo che per essere con gli altri veramente, la sola via era d’essere separato dagli altri, d’imporre testardamente a sé e agli altri quella sua incomoda singolarità e solitudine in tutte le ore e in tutti i momenti della sua vita, così come è vocazione del poeta, dell’esploratore, del rivoluzionario.»</a:t>
            </a:r>
          </a:p>
          <a:p>
            <a:pPr marL="220980" indent="0">
              <a:buNone/>
            </a:pPr>
            <a:endParaRPr lang="it-IT" sz="1400" kern="150" dirty="0">
              <a:solidFill>
                <a:schemeClr val="tx1">
                  <a:alpha val="80000"/>
                </a:schemeClr>
              </a:solidFill>
              <a:effectLst/>
              <a:latin typeface="Times New Roman" panose="02020603050405020304" pitchFamily="18" charset="0"/>
              <a:ea typeface="SimSun" panose="02010600030101010101" pitchFamily="2" charset="-122"/>
              <a:cs typeface="Lucida Sans" panose="020B0602030504020204" pitchFamily="34" charset="77"/>
            </a:endParaRPr>
          </a:p>
          <a:p>
            <a:endParaRPr lang="it-IT" sz="1100" dirty="0">
              <a:solidFill>
                <a:schemeClr val="tx1">
                  <a:alpha val="80000"/>
                </a:schemeClr>
              </a:solidFill>
            </a:endParaRPr>
          </a:p>
        </p:txBody>
      </p:sp>
    </p:spTree>
    <p:extLst>
      <p:ext uri="{BB962C8B-B14F-4D97-AF65-F5344CB8AC3E}">
        <p14:creationId xmlns:p14="http://schemas.microsoft.com/office/powerpoint/2010/main" val="399461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10293D-F17E-8D29-4C6D-9EA6FA19F9FA}"/>
              </a:ext>
            </a:extLst>
          </p:cNvPr>
          <p:cNvSpPr>
            <a:spLocks noGrp="1"/>
          </p:cNvSpPr>
          <p:nvPr>
            <p:ph type="title"/>
          </p:nvPr>
        </p:nvSpPr>
        <p:spPr/>
        <p:txBody>
          <a:bodyPr/>
          <a:lstStyle/>
          <a:p>
            <a:r>
              <a:rPr lang="it-IT" dirty="0"/>
              <a:t> dalla letteratura all’etica</a:t>
            </a:r>
          </a:p>
        </p:txBody>
      </p:sp>
      <p:sp>
        <p:nvSpPr>
          <p:cNvPr id="3" name="Segnaposto contenuto 2">
            <a:extLst>
              <a:ext uri="{FF2B5EF4-FFF2-40B4-BE49-F238E27FC236}">
                <a16:creationId xmlns:a16="http://schemas.microsoft.com/office/drawing/2014/main" id="{C00C6864-F54F-611C-EF43-3EDEF5B70155}"/>
              </a:ext>
            </a:extLst>
          </p:cNvPr>
          <p:cNvSpPr>
            <a:spLocks noGrp="1"/>
          </p:cNvSpPr>
          <p:nvPr>
            <p:ph idx="1"/>
          </p:nvPr>
        </p:nvSpPr>
        <p:spPr/>
        <p:txBody>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«…L’uomo completo, che nel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Visconte dimezzato</a:t>
            </a:r>
            <a:r>
              <a:rPr lang="it-IT" sz="1800" dirty="0">
                <a:effectLst/>
                <a:latin typeface="Calibri" panose="020F0502020204030204" pitchFamily="34" charset="0"/>
                <a:ea typeface="Calibri" panose="020F0502020204030204" pitchFamily="34" charset="0"/>
                <a:cs typeface="Times New Roman" panose="02020603050405020304" pitchFamily="18" charset="0"/>
              </a:rPr>
              <a:t> non avevo ancora proposto chiaramente, qui nel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Barone rampante</a:t>
            </a:r>
            <a:r>
              <a:rPr lang="it-IT" sz="1800" dirty="0">
                <a:effectLst/>
                <a:latin typeface="Calibri" panose="020F0502020204030204" pitchFamily="34" charset="0"/>
                <a:ea typeface="Calibri" panose="020F0502020204030204" pitchFamily="34" charset="0"/>
                <a:cs typeface="Times New Roman" panose="02020603050405020304" pitchFamily="18" charset="0"/>
              </a:rPr>
              <a:t> si identificava con colui che realizza una sua pienezza sottomettendosi a un’ardua e riduttiva disciplina volontaria.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Ecco che il protagonista, il barone Cosimo di Rondò, uscendo dalla cornice burlesca della vicenda, mi si veniva configurando in un ritratto morale, con connotati culturali ben precisi; le ricerche dei miei amici storici, sugli illuministi e giacobini italiani, diventavano un prezioso stimolo per la fantasia."</a:t>
            </a:r>
            <a:endParaRPr lang="it-IT" dirty="0"/>
          </a:p>
        </p:txBody>
      </p:sp>
    </p:spTree>
    <p:extLst>
      <p:ext uri="{BB962C8B-B14F-4D97-AF65-F5344CB8AC3E}">
        <p14:creationId xmlns:p14="http://schemas.microsoft.com/office/powerpoint/2010/main" val="249482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6CE2CF-FC03-8595-6CBC-D79DD32B3A8D}"/>
              </a:ext>
            </a:extLst>
          </p:cNvPr>
          <p:cNvSpPr>
            <a:spLocks noGrp="1"/>
          </p:cNvSpPr>
          <p:nvPr>
            <p:ph type="title"/>
          </p:nvPr>
        </p:nvSpPr>
        <p:spPr/>
        <p:txBody>
          <a:bodyPr/>
          <a:lstStyle/>
          <a:p>
            <a:r>
              <a:rPr lang="it-IT" dirty="0"/>
              <a:t>dalla letteratura alla sociologia: Il Barone Rampante </a:t>
            </a:r>
          </a:p>
        </p:txBody>
      </p:sp>
      <p:sp>
        <p:nvSpPr>
          <p:cNvPr id="3" name="Segnaposto contenuto 2">
            <a:extLst>
              <a:ext uri="{FF2B5EF4-FFF2-40B4-BE49-F238E27FC236}">
                <a16:creationId xmlns:a16="http://schemas.microsoft.com/office/drawing/2014/main" id="{3417EF35-6BFE-A87F-FDFA-CC7773D2A347}"/>
              </a:ext>
            </a:extLst>
          </p:cNvPr>
          <p:cNvSpPr>
            <a:spLocks noGrp="1"/>
          </p:cNvSpPr>
          <p:nvPr>
            <p:ph idx="1"/>
          </p:nvPr>
        </p:nvSpPr>
        <p:spPr>
          <a:xfrm>
            <a:off x="838200" y="1531620"/>
            <a:ext cx="10515600" cy="4645343"/>
          </a:xfrm>
        </p:spPr>
        <p:txBody>
          <a:bodyPr>
            <a:noAutofit/>
          </a:bodyPr>
          <a:lstStyle/>
          <a:p>
            <a:pPr algn="l"/>
            <a:r>
              <a:rPr lang="it-IT" sz="1600" b="0" i="0" u="none" strike="noStrike" dirty="0">
                <a:solidFill>
                  <a:srgbClr val="494949"/>
                </a:solidFill>
                <a:effectLst/>
                <a:latin typeface="bnpp_sanslight"/>
              </a:rPr>
              <a:t>Leonardo Sciascia, 1957, : “Il sonno della ragione genera mostri, scriveva Goya sotto una delle sue acqueforti e Cosimo è come una sentinella della ragione, vigile e scattante contro tutti i mostri della natura e della storia”. (</a:t>
            </a:r>
            <a:r>
              <a:rPr lang="it-IT" sz="1600" b="0" i="1" u="none" strike="noStrike" dirty="0">
                <a:solidFill>
                  <a:srgbClr val="494949"/>
                </a:solidFill>
                <a:effectLst/>
                <a:latin typeface="bnpp_sanslight"/>
              </a:rPr>
              <a:t>Il Ponte)</a:t>
            </a:r>
            <a:r>
              <a:rPr lang="it-IT" sz="1600" dirty="0">
                <a:solidFill>
                  <a:srgbClr val="494949"/>
                </a:solidFill>
                <a:latin typeface="bnpp_sanslight"/>
              </a:rPr>
              <a:t> </a:t>
            </a:r>
          </a:p>
          <a:p>
            <a:pPr algn="l"/>
            <a:r>
              <a:rPr lang="it-IT" sz="1600" b="0" i="0" u="none" strike="noStrike" dirty="0">
                <a:solidFill>
                  <a:srgbClr val="494949"/>
                </a:solidFill>
                <a:effectLst/>
                <a:latin typeface="bnpp_sanslight"/>
              </a:rPr>
              <a:t>Italo Calvino conferma questa lettura nella prefazione che scrive, nel 1965, per un'edizione del testo dedicata alle scuole medie, in occasione della quale – nascondendosi dietro il nome di fantasia, Tonio Cavilla – analizza il suo romanzo simulando il distacco di un critico letterario: “Il fatto di svolgersi nel secolo XVIII dapprincipio fornisce al libro solo uno scenario di maniera, poi l'Autore finisce per tuffarsi nel mondo che ha evocato, per proiettarsi nel Settecento”, scrive Calvino-Cavilla, “Il libro allora a tratti tende ad assomigliare a un libro scritto nel Settecento (a quel particolare genere di libro che fu il ‘racconto filosofico’, come il «Candide» di Voltaire o «Jaques il fatalista» di Diderot), e a tratti tende a diventare un libro </a:t>
            </a:r>
            <a:r>
              <a:rPr lang="it-IT" sz="1600" b="0" i="1" u="none" strike="noStrike" dirty="0">
                <a:solidFill>
                  <a:srgbClr val="494949"/>
                </a:solidFill>
                <a:effectLst/>
                <a:latin typeface="bnpp_sanslight"/>
              </a:rPr>
              <a:t>sul</a:t>
            </a:r>
            <a:r>
              <a:rPr lang="it-IT" sz="1600" b="0" i="0" u="none" strike="noStrike" dirty="0">
                <a:solidFill>
                  <a:srgbClr val="494949"/>
                </a:solidFill>
                <a:effectLst/>
                <a:latin typeface="bnpp_sanslight"/>
              </a:rPr>
              <a:t> Settecento”.</a:t>
            </a:r>
          </a:p>
          <a:p>
            <a:pPr algn="l"/>
            <a:r>
              <a:rPr lang="it-IT" sz="1600" b="0" i="0" u="none" strike="noStrike" dirty="0">
                <a:solidFill>
                  <a:srgbClr val="494949"/>
                </a:solidFill>
                <a:effectLst/>
                <a:latin typeface="bnpp_sanslight"/>
              </a:rPr>
              <a:t>“La prima lezione che potremmo trarre dal libro”, commenta Calvino-Cavilla, “è che la disobbedienza acquista un senso solo quando diventa una disciplina morale più rigorosa e ardua a quella a cui si ribella”.</a:t>
            </a:r>
          </a:p>
          <a:p>
            <a:pPr algn="l"/>
            <a:r>
              <a:rPr lang="it-IT" sz="1600" b="0" i="0" u="none" strike="noStrike" dirty="0">
                <a:solidFill>
                  <a:srgbClr val="494949"/>
                </a:solidFill>
                <a:effectLst/>
                <a:latin typeface="bnpp_sanslight"/>
              </a:rPr>
              <a:t>Calvino stesso afferma di essersi identificato molto nella figura di Cosimo e negli anni i critici letterari hanno riconosciuto la riflessione implicita ne </a:t>
            </a:r>
            <a:r>
              <a:rPr lang="it-IT" sz="1600" b="0" i="1" u="none" strike="noStrike" dirty="0">
                <a:solidFill>
                  <a:srgbClr val="494949"/>
                </a:solidFill>
                <a:effectLst/>
                <a:latin typeface="bnpp_sanslight"/>
              </a:rPr>
              <a:t>Il barone rampante</a:t>
            </a:r>
            <a:r>
              <a:rPr lang="it-IT" sz="1600" b="0" i="0" u="none" strike="noStrike" dirty="0">
                <a:solidFill>
                  <a:srgbClr val="494949"/>
                </a:solidFill>
                <a:effectLst/>
                <a:latin typeface="bnpp_sanslight"/>
              </a:rPr>
              <a:t> sul ruolo degli intellettuali nella società italiana. “Chi vuol guardare bene la Terra, deve tenersi alla distanza necessaria”, l'autore ligure suggerisce agli intellettuali di non lasciarsi irretire dalle regole imposte e di coltivare con orgoglio e perseveranza la loro indole, solo così saranno capaci di dare un reale contributo alla cultura: “Solo essendo così spietatamente se stesso come fu fino alla morte, poteva dare qualcosa a tutti gli uomini”,</a:t>
            </a:r>
            <a:r>
              <a:rPr lang="it-IT" sz="1600" b="0" i="1" u="none" strike="noStrike" dirty="0">
                <a:solidFill>
                  <a:srgbClr val="494949"/>
                </a:solidFill>
                <a:effectLst/>
                <a:latin typeface="bnpp_sanslight"/>
              </a:rPr>
              <a:t> </a:t>
            </a:r>
            <a:r>
              <a:rPr lang="it-IT" sz="1600" b="0" i="0" u="none" strike="noStrike" dirty="0">
                <a:solidFill>
                  <a:srgbClr val="494949"/>
                </a:solidFill>
                <a:effectLst/>
                <a:latin typeface="bnpp_sanslight"/>
              </a:rPr>
              <a:t>riflette Biagio dopo la morte di Cosimo. È sempre l'autore che precisa : “È chiaro che oggi viviamo in un mondo di non eccentrici, di persone cui la semplice individualità è negata, tanto sono ridotte a una astratta somma di comportamenti prestabiliti. Il problema oggi non è ormai più della perdita d’una parte di sé stessi, è della perdita totale, del non esserci per nulla”.</a:t>
            </a:r>
          </a:p>
          <a:p>
            <a:pPr marL="0" indent="0">
              <a:buNone/>
            </a:pPr>
            <a:br>
              <a:rPr lang="it-IT" sz="1600" dirty="0"/>
            </a:br>
            <a:endParaRPr lang="it-IT" sz="1600" dirty="0"/>
          </a:p>
        </p:txBody>
      </p:sp>
    </p:spTree>
    <p:extLst>
      <p:ext uri="{BB962C8B-B14F-4D97-AF65-F5344CB8AC3E}">
        <p14:creationId xmlns:p14="http://schemas.microsoft.com/office/powerpoint/2010/main" val="38528426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4256</Words>
  <Application>Microsoft Macintosh PowerPoint</Application>
  <PresentationFormat>Widescreen</PresentationFormat>
  <Paragraphs>79</Paragraphs>
  <Slides>24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Arial</vt:lpstr>
      <vt:lpstr>bnpp_sanslight</vt:lpstr>
      <vt:lpstr>Calibri</vt:lpstr>
      <vt:lpstr>Calibri Light</vt:lpstr>
      <vt:lpstr>Merriweather</vt:lpstr>
      <vt:lpstr>Open Sans</vt:lpstr>
      <vt:lpstr>Times New Roman</vt:lpstr>
      <vt:lpstr>TimesNewRoman</vt:lpstr>
      <vt:lpstr>Tema di Office</vt:lpstr>
      <vt:lpstr>SI FA PRESTO A DIRE “FANTASTICO»</vt:lpstr>
      <vt:lpstr>I. Calvino 1923- 1985</vt:lpstr>
      <vt:lpstr>I nostri antenati</vt:lpstr>
      <vt:lpstr>1) Smarrimento di identità (il Visconte dimezzato); 2)L’uso parodistico del mito (Il cavaliere inesistente); 3)La satira della società e le distorsioni spaziali (Il barone rampante). </vt:lpstr>
      <vt:lpstr>Il VISCONTE DIMEZZATO (da «Nota 1960)</vt:lpstr>
      <vt:lpstr>…il fantastico del ‘900 che scava</vt:lpstr>
      <vt:lpstr>Il BARONE RAMPANTE</vt:lpstr>
      <vt:lpstr> dalla letteratura all’etica</vt:lpstr>
      <vt:lpstr>dalla letteratura alla sociologia: Il Barone Rampante </vt:lpstr>
      <vt:lpstr>dalla letteratura alla politica: differenza Italo/Cosimo</vt:lpstr>
      <vt:lpstr>…differenza sta nel come intendere la distanza</vt:lpstr>
      <vt:lpstr>dalla lettaratura alla storia</vt:lpstr>
      <vt:lpstr>Dalla letteratura alla lettura</vt:lpstr>
      <vt:lpstr>Presentazione standard di PowerPoint</vt:lpstr>
      <vt:lpstr>Dalla letteratura all’educazione sentimentale: Viola</vt:lpstr>
      <vt:lpstr>Presentazione standard di PowerPoint</vt:lpstr>
      <vt:lpstr>Il Cavaliere inesistente </vt:lpstr>
      <vt:lpstr>…entrando nell’officina di Calvino</vt:lpstr>
      <vt:lpstr>Forza e limiti dell’ermeneutica</vt:lpstr>
      <vt:lpstr>Il modo fantastico…partire da un’immagine</vt:lpstr>
      <vt:lpstr>Immagina (puoi anche chiudere gli occhi)</vt:lpstr>
      <vt:lpstr>INCIPIT IL VISCONTE DIMEZZATO</vt:lpstr>
      <vt:lpstr>INCIPIT IL BARONE RAMPANTE</vt:lpstr>
      <vt:lpstr>INCIPIT IL CAVALIERE INESISTENTE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 FA PRESTO A DIRE “FANTASTICO»</dc:title>
  <dc:creator>alessandra pozzi</dc:creator>
  <cp:lastModifiedBy>alessandra pozzi</cp:lastModifiedBy>
  <cp:revision>6</cp:revision>
  <dcterms:created xsi:type="dcterms:W3CDTF">2023-10-16T19:57:16Z</dcterms:created>
  <dcterms:modified xsi:type="dcterms:W3CDTF">2023-10-18T15:11:36Z</dcterms:modified>
</cp:coreProperties>
</file>