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3" r:id="rId4"/>
    <p:sldId id="277" r:id="rId5"/>
    <p:sldId id="258" r:id="rId6"/>
    <p:sldId id="260" r:id="rId7"/>
    <p:sldId id="261" r:id="rId8"/>
    <p:sldId id="263" r:id="rId9"/>
    <p:sldId id="265" r:id="rId10"/>
    <p:sldId id="266" r:id="rId11"/>
    <p:sldId id="274" r:id="rId12"/>
    <p:sldId id="275" r:id="rId13"/>
    <p:sldId id="267" r:id="rId14"/>
    <p:sldId id="276"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D84FAD-2554-79FE-4DA1-B40AE3EE7E9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930DE28-62CF-A437-CD5F-3FABB3DA2E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8928052-A7A7-2EE1-A68D-E03FE8D1CDE7}"/>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5" name="Segnaposto piè di pagina 4">
            <a:extLst>
              <a:ext uri="{FF2B5EF4-FFF2-40B4-BE49-F238E27FC236}">
                <a16:creationId xmlns:a16="http://schemas.microsoft.com/office/drawing/2014/main" id="{F9895537-4AE7-A0DC-C3E1-22E2492A3D7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612562C-9F88-6B20-DFAC-477B4B13C227}"/>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27259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909CB9-0707-6ACF-2B0A-E4719359AC6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45E0CB2-56C1-1097-ECB4-F47AEFEACA6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B3DBFE8-225F-2B95-BF31-B57683960A02}"/>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5" name="Segnaposto piè di pagina 4">
            <a:extLst>
              <a:ext uri="{FF2B5EF4-FFF2-40B4-BE49-F238E27FC236}">
                <a16:creationId xmlns:a16="http://schemas.microsoft.com/office/drawing/2014/main" id="{E1AF60A3-1E98-71C3-5333-9D3F130D02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B34489-9686-0C02-212C-176590506E72}"/>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419085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71669B2-2759-4BA8-88CF-2E8B9C743E2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EA2AF10-0CD2-7E2E-AA84-8954239CCCF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4E246E9-9563-DEA9-FF84-7BC6589FF4F7}"/>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5" name="Segnaposto piè di pagina 4">
            <a:extLst>
              <a:ext uri="{FF2B5EF4-FFF2-40B4-BE49-F238E27FC236}">
                <a16:creationId xmlns:a16="http://schemas.microsoft.com/office/drawing/2014/main" id="{21F5353F-0926-7791-03E2-20A9E6A2AE0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4090135-B503-CA41-5DF4-47E191E6C997}"/>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258241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A7CDD0-8014-7C24-97A7-DF976E1B2A5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9BB06D5-7DCE-D1B1-1D9A-29097199C7F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25F372-445E-1990-C265-4B26A91B778E}"/>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5" name="Segnaposto piè di pagina 4">
            <a:extLst>
              <a:ext uri="{FF2B5EF4-FFF2-40B4-BE49-F238E27FC236}">
                <a16:creationId xmlns:a16="http://schemas.microsoft.com/office/drawing/2014/main" id="{3BCA2CEB-BA05-F880-54D6-94802FED703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1FC583A-EC2E-3711-0FA7-33FAD54C7C2B}"/>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404484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753373-B7FE-7A6D-AF52-3FC14D9FEA0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E699C20-4911-30E6-6B10-34A76FA109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463BEAA-7A03-8113-1C5D-F1FCFCF26D46}"/>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5" name="Segnaposto piè di pagina 4">
            <a:extLst>
              <a:ext uri="{FF2B5EF4-FFF2-40B4-BE49-F238E27FC236}">
                <a16:creationId xmlns:a16="http://schemas.microsoft.com/office/drawing/2014/main" id="{479F289C-31F3-3192-FC33-1993A9FBC99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7D5F4A-47E7-B4E9-C791-6B3117385E2C}"/>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2539357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021CE2-E127-3B95-0CF4-5084CE6136A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CC587F-BF94-E24E-9568-D41FC9A3DAD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4D995A5-9F08-AF85-B3A8-530AA17F17D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A6B643B-0BB7-B784-DD96-156E1947E74D}"/>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6" name="Segnaposto piè di pagina 5">
            <a:extLst>
              <a:ext uri="{FF2B5EF4-FFF2-40B4-BE49-F238E27FC236}">
                <a16:creationId xmlns:a16="http://schemas.microsoft.com/office/drawing/2014/main" id="{302F18CD-8486-BDB8-24FF-F6D1665843D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1AD52EF-5849-ED38-A622-115E59E019AC}"/>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175531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EEAB0A-EB71-1EC5-F65D-DCF61964D03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46581B6-EA75-12B8-3BC4-316A4033E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2F707DA-5449-24B7-AAC2-0832ECB39D5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D5D61EF-96DF-EC70-DEA7-A29CC42203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B81E6C6-1469-4FCF-1B1F-660FAA0DF72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9724E11-7358-C0AA-B7A7-295754F6D0D1}"/>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8" name="Segnaposto piè di pagina 7">
            <a:extLst>
              <a:ext uri="{FF2B5EF4-FFF2-40B4-BE49-F238E27FC236}">
                <a16:creationId xmlns:a16="http://schemas.microsoft.com/office/drawing/2014/main" id="{44E2A969-367C-F982-62EA-2754A1CD5B1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2404DCA-8430-68DC-C402-F89B7A0D2FAE}"/>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360681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55AD3D-8403-E6CC-604A-798EF0887A9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7CE81BE-D3B6-60F5-6036-76A6337D8AE0}"/>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4" name="Segnaposto piè di pagina 3">
            <a:extLst>
              <a:ext uri="{FF2B5EF4-FFF2-40B4-BE49-F238E27FC236}">
                <a16:creationId xmlns:a16="http://schemas.microsoft.com/office/drawing/2014/main" id="{853E12B9-E5DF-A174-A30B-2B7B2958818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2518B88-1919-9B75-4818-B5DAAD824CDF}"/>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14791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501ADCB-D7C7-AA09-A44D-C0D0A647AE1F}"/>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3" name="Segnaposto piè di pagina 2">
            <a:extLst>
              <a:ext uri="{FF2B5EF4-FFF2-40B4-BE49-F238E27FC236}">
                <a16:creationId xmlns:a16="http://schemas.microsoft.com/office/drawing/2014/main" id="{25B44519-E939-C5EA-79B7-71EADD26E0E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BF6C6AD-B265-081C-6C5C-412685526FE0}"/>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402575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03B52E-7AE7-CD20-3A3E-10AD531BC4C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21FA59B-8D8B-18E3-DD1C-095DC3597E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C8CC66A-C3CE-8197-720D-A80B1E761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837E1FD-1BCC-5AB3-9D2A-57EF08A123D8}"/>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6" name="Segnaposto piè di pagina 5">
            <a:extLst>
              <a:ext uri="{FF2B5EF4-FFF2-40B4-BE49-F238E27FC236}">
                <a16:creationId xmlns:a16="http://schemas.microsoft.com/office/drawing/2014/main" id="{17238784-4F1C-2957-4062-666C0280B94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6C215AE-EDD2-1C38-88EC-FACD5C08397D}"/>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25818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49A91F-E90B-1B6B-2F15-3F8BD85550B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F298EE1-F11D-AAE5-CE63-4512781CB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55193A9-F1BD-0CF7-3DEC-9ECBEBF37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71E7391-F3D9-8B0B-26E8-5E5B78873483}"/>
              </a:ext>
            </a:extLst>
          </p:cNvPr>
          <p:cNvSpPr>
            <a:spLocks noGrp="1"/>
          </p:cNvSpPr>
          <p:nvPr>
            <p:ph type="dt" sz="half" idx="10"/>
          </p:nvPr>
        </p:nvSpPr>
        <p:spPr/>
        <p:txBody>
          <a:bodyPr/>
          <a:lstStyle/>
          <a:p>
            <a:fld id="{4CC8616A-873E-9A4F-B2C6-517708608E85}" type="datetimeFigureOut">
              <a:rPr lang="it-IT" smtClean="0"/>
              <a:t>09/10/23</a:t>
            </a:fld>
            <a:endParaRPr lang="it-IT"/>
          </a:p>
        </p:txBody>
      </p:sp>
      <p:sp>
        <p:nvSpPr>
          <p:cNvPr id="6" name="Segnaposto piè di pagina 5">
            <a:extLst>
              <a:ext uri="{FF2B5EF4-FFF2-40B4-BE49-F238E27FC236}">
                <a16:creationId xmlns:a16="http://schemas.microsoft.com/office/drawing/2014/main" id="{50CE9FA5-6804-179D-84B0-1E51E5EC78D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C81A857-3658-785F-B203-B51906D172AE}"/>
              </a:ext>
            </a:extLst>
          </p:cNvPr>
          <p:cNvSpPr>
            <a:spLocks noGrp="1"/>
          </p:cNvSpPr>
          <p:nvPr>
            <p:ph type="sldNum" sz="quarter" idx="12"/>
          </p:nvPr>
        </p:nvSpPr>
        <p:spPr/>
        <p:txBody>
          <a:bodyPr/>
          <a:lstStyle/>
          <a:p>
            <a:fld id="{7C321D35-514A-FC46-8D74-05D1AEE76FFB}" type="slidenum">
              <a:rPr lang="it-IT" smtClean="0"/>
              <a:t>‹N›</a:t>
            </a:fld>
            <a:endParaRPr lang="it-IT"/>
          </a:p>
        </p:txBody>
      </p:sp>
    </p:spTree>
    <p:extLst>
      <p:ext uri="{BB962C8B-B14F-4D97-AF65-F5344CB8AC3E}">
        <p14:creationId xmlns:p14="http://schemas.microsoft.com/office/powerpoint/2010/main" val="140667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A6D561C-C0D9-3F06-AC72-8F12211D8C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1B6BD3B-C777-8E10-A877-92A10B7C31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222D40B-A48B-25FB-5BE3-901D4E8B60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8616A-873E-9A4F-B2C6-517708608E85}" type="datetimeFigureOut">
              <a:rPr lang="it-IT" smtClean="0"/>
              <a:t>09/10/23</a:t>
            </a:fld>
            <a:endParaRPr lang="it-IT"/>
          </a:p>
        </p:txBody>
      </p:sp>
      <p:sp>
        <p:nvSpPr>
          <p:cNvPr id="5" name="Segnaposto piè di pagina 4">
            <a:extLst>
              <a:ext uri="{FF2B5EF4-FFF2-40B4-BE49-F238E27FC236}">
                <a16:creationId xmlns:a16="http://schemas.microsoft.com/office/drawing/2014/main" id="{BF07B994-74C3-DF27-FEA7-73417A0BF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242B101-A598-AB58-FA3D-00AAB032C5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21D35-514A-FC46-8D74-05D1AEE76FFB}" type="slidenum">
              <a:rPr lang="it-IT" smtClean="0"/>
              <a:t>‹N›</a:t>
            </a:fld>
            <a:endParaRPr lang="it-IT"/>
          </a:p>
        </p:txBody>
      </p:sp>
    </p:spTree>
    <p:extLst>
      <p:ext uri="{BB962C8B-B14F-4D97-AF65-F5344CB8AC3E}">
        <p14:creationId xmlns:p14="http://schemas.microsoft.com/office/powerpoint/2010/main" val="334393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y2XmwdzP0h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D14F9F-D4B2-7CD0-0E10-22469C0B0F43}"/>
              </a:ext>
            </a:extLst>
          </p:cNvPr>
          <p:cNvSpPr>
            <a:spLocks noGrp="1"/>
          </p:cNvSpPr>
          <p:nvPr>
            <p:ph type="ctrTitle"/>
          </p:nvPr>
        </p:nvSpPr>
        <p:spPr/>
        <p:txBody>
          <a:bodyPr/>
          <a:lstStyle/>
          <a:p>
            <a:r>
              <a:rPr lang="it-IT" dirty="0"/>
              <a:t>SI FA PRESTO A DIRE “FANTASTICO” </a:t>
            </a:r>
          </a:p>
        </p:txBody>
      </p:sp>
      <p:sp>
        <p:nvSpPr>
          <p:cNvPr id="3" name="Sottotitolo 2">
            <a:extLst>
              <a:ext uri="{FF2B5EF4-FFF2-40B4-BE49-F238E27FC236}">
                <a16:creationId xmlns:a16="http://schemas.microsoft.com/office/drawing/2014/main" id="{F5A8E99D-0F14-7A4F-1FA2-8BFD853F3365}"/>
              </a:ext>
            </a:extLst>
          </p:cNvPr>
          <p:cNvSpPr>
            <a:spLocks noGrp="1"/>
          </p:cNvSpPr>
          <p:nvPr>
            <p:ph type="subTitle" idx="1"/>
          </p:nvPr>
        </p:nvSpPr>
        <p:spPr/>
        <p:txBody>
          <a:bodyPr>
            <a:normAutofit lnSpcReduction="10000"/>
          </a:bodyPr>
          <a:lstStyle/>
          <a:p>
            <a:r>
              <a:rPr lang="it-IT" dirty="0"/>
              <a:t>Laddove in otto mosse si dimostra la serietà del fantastico</a:t>
            </a:r>
          </a:p>
          <a:p>
            <a:r>
              <a:rPr lang="it-IT" dirty="0"/>
              <a:t>(TU 2023)</a:t>
            </a:r>
          </a:p>
          <a:p>
            <a:r>
              <a:rPr lang="it-IT" dirty="0"/>
              <a:t>INCONTRO 1</a:t>
            </a:r>
          </a:p>
          <a:p>
            <a:r>
              <a:rPr lang="it-IT" dirty="0"/>
              <a:t>Di cosa parliamo quando parliamo di </a:t>
            </a:r>
            <a:r>
              <a:rPr lang="it-IT"/>
              <a:t>«fantastico»</a:t>
            </a:r>
            <a:endParaRPr lang="it-IT" dirty="0"/>
          </a:p>
        </p:txBody>
      </p:sp>
    </p:spTree>
    <p:extLst>
      <p:ext uri="{BB962C8B-B14F-4D97-AF65-F5344CB8AC3E}">
        <p14:creationId xmlns:p14="http://schemas.microsoft.com/office/powerpoint/2010/main" val="411150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Foto 1 di 1">
            <a:extLst>
              <a:ext uri="{FF2B5EF4-FFF2-40B4-BE49-F238E27FC236}">
                <a16:creationId xmlns:a16="http://schemas.microsoft.com/office/drawing/2014/main" id="{2B7E6D54-3859-CFB1-67D1-AE54AED3F3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68" r="-1" b="9214"/>
          <a:stretch/>
        </p:blipFill>
        <p:spPr bwMode="auto">
          <a:xfrm>
            <a:off x="-1" y="-2"/>
            <a:ext cx="5410198" cy="6858002"/>
          </a:xfrm>
          <a:prstGeom prst="rect">
            <a:avLst/>
          </a:prstGeom>
          <a:noFill/>
          <a:extLst>
            <a:ext uri="{909E8E84-426E-40DD-AFC4-6F175D3DCCD1}">
              <a14:hiddenFill xmlns:a14="http://schemas.microsoft.com/office/drawing/2010/main">
                <a:solidFill>
                  <a:srgbClr val="FFFFFF"/>
                </a:solidFill>
              </a14:hiddenFill>
            </a:ext>
          </a:extLst>
        </p:spPr>
      </p:pic>
      <p:sp useBgFill="1">
        <p:nvSpPr>
          <p:cNvPr id="2057" name="Rectangle 2056">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43C1472-D568-6309-AF06-7924AC320A10}"/>
              </a:ext>
            </a:extLst>
          </p:cNvPr>
          <p:cNvSpPr>
            <a:spLocks noGrp="1"/>
          </p:cNvSpPr>
          <p:nvPr>
            <p:ph type="title"/>
          </p:nvPr>
        </p:nvSpPr>
        <p:spPr>
          <a:xfrm>
            <a:off x="6115317" y="405685"/>
            <a:ext cx="5464968" cy="1559301"/>
          </a:xfrm>
        </p:spPr>
        <p:txBody>
          <a:bodyPr>
            <a:normAutofit/>
          </a:bodyPr>
          <a:lstStyle/>
          <a:p>
            <a:r>
              <a:rPr lang="it-IT" sz="4000"/>
              <a:t>Due esempi di fantastico ottocentesco</a:t>
            </a:r>
          </a:p>
        </p:txBody>
      </p:sp>
      <p:sp>
        <p:nvSpPr>
          <p:cNvPr id="3" name="Segnaposto contenuto 2">
            <a:extLst>
              <a:ext uri="{FF2B5EF4-FFF2-40B4-BE49-F238E27FC236}">
                <a16:creationId xmlns:a16="http://schemas.microsoft.com/office/drawing/2014/main" id="{EFA7C0F7-9BC4-943F-5001-577059093786}"/>
              </a:ext>
            </a:extLst>
          </p:cNvPr>
          <p:cNvSpPr>
            <a:spLocks noGrp="1"/>
          </p:cNvSpPr>
          <p:nvPr>
            <p:ph idx="1"/>
          </p:nvPr>
        </p:nvSpPr>
        <p:spPr>
          <a:xfrm>
            <a:off x="5952459" y="1964986"/>
            <a:ext cx="5410198" cy="4275092"/>
          </a:xfrm>
        </p:spPr>
        <p:txBody>
          <a:bodyPr anchor="ctr">
            <a:normAutofit/>
          </a:bodyPr>
          <a:lstStyle/>
          <a:p>
            <a:pPr marL="0" indent="0">
              <a:buNone/>
            </a:pPr>
            <a:r>
              <a:rPr lang="it-IT" sz="1700" dirty="0"/>
              <a:t>1. Hoffman ( 1776-1822):</a:t>
            </a:r>
            <a:r>
              <a:rPr lang="it-IT" sz="1700" b="0" i="0" u="none" strike="noStrike" dirty="0">
                <a:effectLst/>
                <a:latin typeface="Arial" panose="020B0604020202020204" pitchFamily="34" charset="0"/>
              </a:rPr>
              <a:t> </a:t>
            </a:r>
            <a:r>
              <a:rPr lang="it-IT" sz="1700" dirty="0"/>
              <a:t>a</a:t>
            </a:r>
            <a:r>
              <a:rPr lang="it-IT" sz="1700" b="0" i="0" u="none" strike="noStrike" dirty="0">
                <a:effectLst/>
                <a:latin typeface="BookAntiqua_d6"/>
              </a:rPr>
              <a:t>lmeno per la prima metà dell’Ottocento, “racconto fantastico” è sinonimo di “racconto alla Hoffmann”</a:t>
            </a:r>
            <a:endParaRPr lang="it-IT" sz="1700" dirty="0"/>
          </a:p>
          <a:p>
            <a:pPr marL="0" indent="0">
              <a:buNone/>
            </a:pPr>
            <a:r>
              <a:rPr lang="it-IT" sz="1700" b="0" i="0" u="none" strike="noStrike" dirty="0">
                <a:effectLst/>
                <a:latin typeface="BookAntiqua-Italic_23-"/>
              </a:rPr>
              <a:t>«L’uomo della sabbia (</a:t>
            </a:r>
            <a:r>
              <a:rPr lang="it-IT" sz="1700" b="0" i="0" u="none" strike="noStrike" dirty="0" err="1">
                <a:effectLst/>
                <a:latin typeface="BookAntiqua-Italic_23-"/>
              </a:rPr>
              <a:t>Der</a:t>
            </a:r>
            <a:r>
              <a:rPr lang="it-IT" sz="1700" b="0" i="0" u="none" strike="noStrike" dirty="0">
                <a:effectLst/>
                <a:latin typeface="BookAntiqua-Italic_23-"/>
              </a:rPr>
              <a:t> </a:t>
            </a:r>
            <a:r>
              <a:rPr lang="it-IT" sz="1700" b="0" i="0" u="none" strike="noStrike" dirty="0" err="1">
                <a:effectLst/>
                <a:latin typeface="BookAntiqua-Italic_23-"/>
              </a:rPr>
              <a:t>Sandmann</a:t>
            </a:r>
            <a:r>
              <a:rPr lang="it-IT" sz="1700" b="0" i="0" u="none" strike="noStrike" dirty="0">
                <a:effectLst/>
                <a:latin typeface="BookAntiqua-Italic_23-"/>
              </a:rPr>
              <a:t>)», 1815  </a:t>
            </a:r>
            <a:r>
              <a:rPr lang="it-IT" sz="1700" b="0" i="0" u="none" strike="noStrike" dirty="0">
                <a:effectLst/>
                <a:latin typeface="BookAntiqua_d6"/>
              </a:rPr>
              <a:t>personaggi e immagini della tranquilla vita borghese si trasfigurano in apparizioni grottesche, diaboliche, terrorizzanti, come nei brutti sogni. </a:t>
            </a:r>
          </a:p>
          <a:p>
            <a:pPr marL="0" indent="0">
              <a:buNone/>
            </a:pPr>
            <a:r>
              <a:rPr lang="it-IT" sz="1700" b="0" i="0" u="none" strike="noStrike" dirty="0">
                <a:effectLst/>
                <a:latin typeface="BookAntiqua_d6"/>
              </a:rPr>
              <a:t>Interessante intreccio tra mondo </a:t>
            </a:r>
            <a:r>
              <a:rPr lang="it-IT" sz="1700" dirty="0">
                <a:latin typeface="BookAntiqua_d6"/>
              </a:rPr>
              <a:t>ordinario e soprannaturale. Grande precisione particolari realistici, logica serrata, poi all’improvviso introduce un dettaglio «straordinario». Impossibile entro un contesto verosimile. Realismo giustapposto a fantastico. </a:t>
            </a:r>
            <a:r>
              <a:rPr lang="it-IT" sz="1700" dirty="0">
                <a:latin typeface="BookAntiqua_d6"/>
                <a:hlinkClick r:id="rId3"/>
              </a:rPr>
              <a:t>https://www.youtube.com/watch?v=y2XmwdzP0hE</a:t>
            </a:r>
            <a:endParaRPr lang="it-IT" sz="1700" dirty="0">
              <a:latin typeface="BookAntiqua_d6"/>
            </a:endParaRPr>
          </a:p>
          <a:p>
            <a:pPr marL="0" indent="0">
              <a:buNone/>
            </a:pPr>
            <a:endParaRPr lang="it-IT" sz="1700" dirty="0">
              <a:latin typeface="BookAntiqua_d6"/>
            </a:endParaRPr>
          </a:p>
          <a:p>
            <a:pPr marL="0" indent="0">
              <a:buNone/>
            </a:pPr>
            <a:endParaRPr lang="it-IT" sz="1700" b="0" i="0" u="none" strike="noStrike" dirty="0">
              <a:effectLst/>
              <a:latin typeface="BookAntiqua_d6"/>
            </a:endParaRPr>
          </a:p>
          <a:p>
            <a:pPr marL="0" indent="0">
              <a:buNone/>
            </a:pPr>
            <a:endParaRPr lang="it-IT" sz="1700" dirty="0"/>
          </a:p>
        </p:txBody>
      </p:sp>
    </p:spTree>
    <p:extLst>
      <p:ext uri="{BB962C8B-B14F-4D97-AF65-F5344CB8AC3E}">
        <p14:creationId xmlns:p14="http://schemas.microsoft.com/office/powerpoint/2010/main" val="1632943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27291B-12CD-7620-470B-92CFCC417339}"/>
              </a:ext>
            </a:extLst>
          </p:cNvPr>
          <p:cNvSpPr>
            <a:spLocks noGrp="1"/>
          </p:cNvSpPr>
          <p:nvPr>
            <p:ph type="title"/>
          </p:nvPr>
        </p:nvSpPr>
        <p:spPr/>
        <p:txBody>
          <a:bodyPr/>
          <a:lstStyle/>
          <a:p>
            <a:r>
              <a:rPr lang="it-IT" dirty="0"/>
              <a:t>Alcune osservazioni</a:t>
            </a:r>
          </a:p>
        </p:txBody>
      </p:sp>
      <p:sp>
        <p:nvSpPr>
          <p:cNvPr id="3" name="Segnaposto contenuto 2">
            <a:extLst>
              <a:ext uri="{FF2B5EF4-FFF2-40B4-BE49-F238E27FC236}">
                <a16:creationId xmlns:a16="http://schemas.microsoft.com/office/drawing/2014/main" id="{9A76F11C-8CF1-5561-C783-FC2C35F785E1}"/>
              </a:ext>
            </a:extLst>
          </p:cNvPr>
          <p:cNvSpPr>
            <a:spLocks noGrp="1"/>
          </p:cNvSpPr>
          <p:nvPr>
            <p:ph idx="1"/>
          </p:nvPr>
        </p:nvSpPr>
        <p:spPr/>
        <p:txBody>
          <a:bodyPr>
            <a:normAutofit fontScale="85000" lnSpcReduction="20000"/>
          </a:bodyPr>
          <a:lstStyle/>
          <a:p>
            <a:r>
              <a:rPr lang="it-IT" dirty="0"/>
              <a:t>Capovolgimento del positivo in negativo: contrariamente alla figura dell’immaginario popolare, Hoffmann rende il </a:t>
            </a:r>
            <a:r>
              <a:rPr lang="it-IT" dirty="0" err="1"/>
              <a:t>Sandmann</a:t>
            </a:r>
            <a:r>
              <a:rPr lang="it-IT" dirty="0"/>
              <a:t>, l’uomo della sabbia, un personaggio negativo ed inquietante</a:t>
            </a:r>
          </a:p>
          <a:p>
            <a:r>
              <a:rPr lang="it-IT" dirty="0"/>
              <a:t>Nathaniel: Dio ha dato, il poeta (romanticismo)</a:t>
            </a:r>
          </a:p>
          <a:p>
            <a:r>
              <a:rPr lang="it-IT" dirty="0"/>
              <a:t>Rimosso dell’infanzia (</a:t>
            </a:r>
            <a:r>
              <a:rPr lang="it-IT" dirty="0" err="1"/>
              <a:t>cfr</a:t>
            </a:r>
            <a:r>
              <a:rPr lang="it-IT" dirty="0"/>
              <a:t> Freud in Il perturbante): Coppola/</a:t>
            </a:r>
            <a:r>
              <a:rPr lang="it-IT" dirty="0" err="1"/>
              <a:t>Coppelius</a:t>
            </a:r>
            <a:r>
              <a:rPr lang="it-IT" dirty="0"/>
              <a:t>/alchimista/padre. Coppo= cavità oculare ma anche coppella/crogiolo.</a:t>
            </a:r>
          </a:p>
          <a:p>
            <a:r>
              <a:rPr lang="it-IT" dirty="0"/>
              <a:t>Padre buono/padre cattivo. Senso di colpa per morte del padre.</a:t>
            </a:r>
          </a:p>
          <a:p>
            <a:r>
              <a:rPr lang="it-IT" dirty="0"/>
              <a:t>Prof. </a:t>
            </a:r>
            <a:r>
              <a:rPr lang="it-IT" dirty="0" err="1"/>
              <a:t>Spellanzani</a:t>
            </a:r>
            <a:r>
              <a:rPr lang="it-IT" dirty="0"/>
              <a:t>/ Olimpia (la distaccata)/automa</a:t>
            </a:r>
          </a:p>
          <a:p>
            <a:r>
              <a:rPr lang="it-IT" dirty="0"/>
              <a:t>Occhi/accecamento, paura di evirazione.</a:t>
            </a:r>
          </a:p>
          <a:p>
            <a:r>
              <a:rPr lang="it-IT" dirty="0"/>
              <a:t>Per Freud il perturbante (</a:t>
            </a:r>
            <a:r>
              <a:rPr lang="it-IT" dirty="0" err="1"/>
              <a:t>unheimlich</a:t>
            </a:r>
            <a:r>
              <a:rPr lang="it-IT" dirty="0"/>
              <a:t>) qualcosa che, originariamente familiare, è per qualche ragione stato rimosso.</a:t>
            </a:r>
          </a:p>
        </p:txBody>
      </p:sp>
    </p:spTree>
    <p:extLst>
      <p:ext uri="{BB962C8B-B14F-4D97-AF65-F5344CB8AC3E}">
        <p14:creationId xmlns:p14="http://schemas.microsoft.com/office/powerpoint/2010/main" val="3404836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348A1F-FF86-B1F3-F8FE-F36BC7210F8E}"/>
              </a:ext>
            </a:extLst>
          </p:cNvPr>
          <p:cNvSpPr>
            <a:spLocks noGrp="1"/>
          </p:cNvSpPr>
          <p:nvPr>
            <p:ph type="title"/>
          </p:nvPr>
        </p:nvSpPr>
        <p:spPr>
          <a:xfrm>
            <a:off x="441158" y="292936"/>
            <a:ext cx="10515600" cy="1325563"/>
          </a:xfrm>
        </p:spPr>
        <p:txBody>
          <a:bodyPr>
            <a:normAutofit fontScale="90000"/>
          </a:bodyPr>
          <a:lstStyle/>
          <a:p>
            <a:r>
              <a:rPr lang="it-IT" dirty="0"/>
              <a:t>Claudio Magris “Introduzione” in E.T.A. Hoffmann “Gli elisir del diavolo” – Einaudi – 1979 – p. XXIII</a:t>
            </a:r>
          </a:p>
        </p:txBody>
      </p:sp>
      <p:sp>
        <p:nvSpPr>
          <p:cNvPr id="3" name="Segnaposto contenuto 2">
            <a:extLst>
              <a:ext uri="{FF2B5EF4-FFF2-40B4-BE49-F238E27FC236}">
                <a16:creationId xmlns:a16="http://schemas.microsoft.com/office/drawing/2014/main" id="{0A89742F-BD77-0E22-0A51-831829FA2805}"/>
              </a:ext>
            </a:extLst>
          </p:cNvPr>
          <p:cNvSpPr>
            <a:spLocks noGrp="1"/>
          </p:cNvSpPr>
          <p:nvPr>
            <p:ph idx="1"/>
          </p:nvPr>
        </p:nvSpPr>
        <p:spPr/>
        <p:txBody>
          <a:bodyPr>
            <a:normAutofit/>
          </a:bodyPr>
          <a:lstStyle/>
          <a:p>
            <a:r>
              <a:rPr lang="it-IT" sz="2400" dirty="0"/>
              <a:t>“Hoffmann è stato al contempo l’anticipatore del realismo borghese e del surrealismo, il narratore scapigliato di avventure ottocentesche e l’analizzatore dell’inconscio, l’umorista trascendentale e il sognatore di fiabe, l’antesignano dell’angoscia moderna e della dissociazione della personalità, l’esponente dello slancio romantico e l’ironico </a:t>
            </a:r>
            <a:r>
              <a:rPr lang="it-IT" sz="2400" dirty="0" err="1"/>
              <a:t>superatore</a:t>
            </a:r>
            <a:r>
              <a:rPr lang="it-IT" sz="2400" dirty="0"/>
              <a:t> dei limiti ideologici del Romanticismo. Nei suoi racconti si trova la pittura del mondo provinciale tedesco, ancora sacro-romano-imperiale e la più alta dimensione della </a:t>
            </a:r>
            <a:r>
              <a:rPr lang="it-IT" sz="2400" dirty="0" err="1"/>
              <a:t>reverie</a:t>
            </a:r>
            <a:r>
              <a:rPr lang="it-IT" sz="2400" dirty="0"/>
              <a:t> romantica, un gusto attualissimo della citazione letteraria e un interesse scientifico per i problemi psichici, il più agile e brioso piglio dell’avventura e la riviviscenza del romanzo gotico, lo sguardo nei più cupi abissi dell’inconscio e la pura liberazione nella fiaba, il divertimento più spassoso e un procedimento strutturale per simboli di straordinaria attualità”. </a:t>
            </a:r>
          </a:p>
        </p:txBody>
      </p:sp>
    </p:spTree>
    <p:extLst>
      <p:ext uri="{BB962C8B-B14F-4D97-AF65-F5344CB8AC3E}">
        <p14:creationId xmlns:p14="http://schemas.microsoft.com/office/powerpoint/2010/main" val="2872334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3"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6DFACF1F-5D30-0B20-D5D4-051B992F6CD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80" b="-3"/>
          <a:stretch/>
        </p:blipFill>
        <p:spPr bwMode="auto">
          <a:xfrm>
            <a:off x="20" y="1666568"/>
            <a:ext cx="6106195" cy="5191432"/>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45" name="Rectangle 1044">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1729117"/>
          </a:xfrm>
          <a:prstGeom prst="rect">
            <a:avLst/>
          </a:prstGeom>
          <a:ln>
            <a:noFill/>
          </a:ln>
          <a:effectLst>
            <a:outerShdw blurRad="368300" dist="101600" dir="546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8654E96-B499-8114-D3B4-36A9756D7DF9}"/>
              </a:ext>
            </a:extLst>
          </p:cNvPr>
          <p:cNvSpPr>
            <a:spLocks noGrp="1"/>
          </p:cNvSpPr>
          <p:nvPr>
            <p:ph type="title"/>
          </p:nvPr>
        </p:nvSpPr>
        <p:spPr>
          <a:xfrm>
            <a:off x="761801" y="352766"/>
            <a:ext cx="10591999" cy="1023584"/>
          </a:xfrm>
        </p:spPr>
        <p:txBody>
          <a:bodyPr>
            <a:normAutofit/>
          </a:bodyPr>
          <a:lstStyle/>
          <a:p>
            <a:r>
              <a:rPr lang="it-IT" sz="4000"/>
              <a:t>2. Chamisso</a:t>
            </a:r>
          </a:p>
        </p:txBody>
      </p:sp>
      <p:sp>
        <p:nvSpPr>
          <p:cNvPr id="3" name="Segnaposto contenuto 2">
            <a:extLst>
              <a:ext uri="{FF2B5EF4-FFF2-40B4-BE49-F238E27FC236}">
                <a16:creationId xmlns:a16="http://schemas.microsoft.com/office/drawing/2014/main" id="{06054742-BD99-7078-BFDF-8463369F4D8D}"/>
              </a:ext>
            </a:extLst>
          </p:cNvPr>
          <p:cNvSpPr>
            <a:spLocks noGrp="1"/>
          </p:cNvSpPr>
          <p:nvPr>
            <p:ph idx="1"/>
          </p:nvPr>
        </p:nvSpPr>
        <p:spPr>
          <a:xfrm>
            <a:off x="6803408" y="2249766"/>
            <a:ext cx="4550391" cy="4070303"/>
          </a:xfrm>
        </p:spPr>
        <p:txBody>
          <a:bodyPr anchor="ctr">
            <a:normAutofit/>
          </a:bodyPr>
          <a:lstStyle/>
          <a:p>
            <a:pPr marL="0" indent="0">
              <a:buNone/>
            </a:pPr>
            <a:r>
              <a:rPr lang="it-IT" sz="2000" b="0" i="0" u="none" strike="noStrike" dirty="0">
                <a:effectLst/>
                <a:latin typeface="BookAntiqua_d6"/>
              </a:rPr>
              <a:t>«L’ombra perduta da Peter </a:t>
            </a:r>
            <a:r>
              <a:rPr lang="it-IT" sz="2000" b="0" i="0" u="none" strike="noStrike" dirty="0" err="1">
                <a:effectLst/>
                <a:latin typeface="BookAntiqua_d6"/>
              </a:rPr>
              <a:t>Schlemihl</a:t>
            </a:r>
            <a:r>
              <a:rPr lang="it-IT" sz="2000" b="0" i="0" u="none" strike="noStrike" dirty="0">
                <a:effectLst/>
                <a:latin typeface="BookAntiqua_d6"/>
              </a:rPr>
              <a:t> </a:t>
            </a:r>
            <a:r>
              <a:rPr lang="it-IT" sz="2000" dirty="0">
                <a:latin typeface="BookAntiqua_d6"/>
              </a:rPr>
              <a:t>» (1814)</a:t>
            </a:r>
          </a:p>
          <a:p>
            <a:r>
              <a:rPr lang="it-IT" sz="2000" dirty="0">
                <a:latin typeface="BookAntiqua_d6"/>
              </a:rPr>
              <a:t>Il doppio</a:t>
            </a:r>
          </a:p>
          <a:p>
            <a:r>
              <a:rPr lang="it-IT" sz="2000" dirty="0">
                <a:latin typeface="BookAntiqua_d6"/>
              </a:rPr>
              <a:t>L’ombra</a:t>
            </a:r>
          </a:p>
          <a:p>
            <a:r>
              <a:rPr lang="it-IT" sz="2000" dirty="0">
                <a:latin typeface="BookAntiqua_d6"/>
              </a:rPr>
              <a:t>Il denaro</a:t>
            </a:r>
          </a:p>
          <a:p>
            <a:r>
              <a:rPr lang="it-IT" sz="2000" dirty="0">
                <a:latin typeface="BookAntiqua_d6"/>
              </a:rPr>
              <a:t>…….</a:t>
            </a:r>
          </a:p>
          <a:p>
            <a:pPr marL="0" indent="0">
              <a:buNone/>
            </a:pPr>
            <a:endParaRPr lang="it-IT" sz="2000" dirty="0">
              <a:latin typeface="BookAntiqua_d6"/>
            </a:endParaRPr>
          </a:p>
          <a:p>
            <a:pPr marL="0" indent="0">
              <a:buNone/>
            </a:pPr>
            <a:endParaRPr lang="it-IT" sz="2000" dirty="0"/>
          </a:p>
        </p:txBody>
      </p:sp>
    </p:spTree>
    <p:extLst>
      <p:ext uri="{BB962C8B-B14F-4D97-AF65-F5344CB8AC3E}">
        <p14:creationId xmlns:p14="http://schemas.microsoft.com/office/powerpoint/2010/main" val="3213413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9808FA-42F5-D192-95D5-49C4CE9A266D}"/>
              </a:ext>
            </a:extLst>
          </p:cNvPr>
          <p:cNvSpPr>
            <a:spLocks noGrp="1"/>
          </p:cNvSpPr>
          <p:nvPr>
            <p:ph type="title"/>
          </p:nvPr>
        </p:nvSpPr>
        <p:spPr>
          <a:xfrm>
            <a:off x="838200" y="858285"/>
            <a:ext cx="10515600" cy="230776"/>
          </a:xfrm>
        </p:spPr>
        <p:txBody>
          <a:bodyPr>
            <a:noAutofit/>
          </a:bodyPr>
          <a:lstStyle/>
          <a:p>
            <a:r>
              <a:rPr lang="it-IT" sz="2400" kern="100" dirty="0">
                <a:effectLst/>
                <a:latin typeface="Calibri" panose="020F0502020204030204" pitchFamily="34" charset="0"/>
                <a:ea typeface="Calibri" panose="020F0502020204030204" pitchFamily="34" charset="0"/>
                <a:cs typeface="Times New Roman" panose="02020603050405020304" pitchFamily="18" charset="0"/>
              </a:rPr>
              <a:t>CITAZIONI LEGATE AL CATALOGO DI CALVINO</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5400" dirty="0"/>
          </a:p>
        </p:txBody>
      </p:sp>
      <p:sp>
        <p:nvSpPr>
          <p:cNvPr id="3" name="Segnaposto contenuto 2">
            <a:extLst>
              <a:ext uri="{FF2B5EF4-FFF2-40B4-BE49-F238E27FC236}">
                <a16:creationId xmlns:a16="http://schemas.microsoft.com/office/drawing/2014/main" id="{9713E7B0-D6A2-0EEE-FFB4-C1BF6E1C2B10}"/>
              </a:ext>
            </a:extLst>
          </p:cNvPr>
          <p:cNvSpPr>
            <a:spLocks noGrp="1"/>
          </p:cNvSpPr>
          <p:nvPr>
            <p:ph idx="1"/>
          </p:nvPr>
        </p:nvSpPr>
        <p:spPr>
          <a:xfrm>
            <a:off x="838200" y="1119884"/>
            <a:ext cx="10515600" cy="5609690"/>
          </a:xfrm>
        </p:spPr>
        <p:txBody>
          <a:bodyPr>
            <a:normAutofit lnSpcReduction="10000"/>
          </a:bodyPr>
          <a:lstStyle/>
          <a:p>
            <a:pPr marL="800100" lvl="1" indent="-342900">
              <a:lnSpc>
                <a:spcPct val="100000"/>
              </a:lnSpc>
              <a:tabLst>
                <a:tab pos="457200" algn="l"/>
              </a:tabLst>
            </a:pP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1. «…la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credibilita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che ora ci interessa [... ] è quella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credibilita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speciale del testo letterario [... ] alla quale corrisponde da parte del lettore quell’atteggiamento definito da Coleridge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suspsension</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of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disbelief</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sospensione dell’</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incredulita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Questa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suspension</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of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disbelief”e</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la condizione di riuscita d’ogni invenzione letteraria, anche se essa si situa dichiaratamente nel regno del meraviglioso e dell’incredibile. (I. Calvino, Una pietra sopra, Torino, Einaudi, 1980; Milano, Mondadori, 1995, p. 378). Inoltre il fantastico fa ricorso all’elemento della sorpresa e il piacere che ne deriva si trova nello sviluppo di soluzioni che riservano stupore: gli effetti migliori di questa letteratura «stanno nell'oscillazione di livelli di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realta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inconciliabili» I. Calvino, </a:t>
            </a:r>
            <a:r>
              <a:rPr lang="it-IT" sz="1300" i="1" kern="100" dirty="0">
                <a:effectLst/>
                <a:latin typeface="Calibri" panose="020F0502020204030204" pitchFamily="34" charset="0"/>
                <a:ea typeface="Calibri" panose="020F0502020204030204" pitchFamily="34" charset="0"/>
                <a:cs typeface="Times New Roman" panose="02020603050405020304" pitchFamily="18" charset="0"/>
              </a:rPr>
              <a:t>Una pietra sopra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Torino, Einaudi, 1980; Milano, Mondadori, 1995, p. 378. </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tabLst>
                <a:tab pos="457200" algn="l"/>
              </a:tabLst>
            </a:pP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2. Il fantastico nasce dal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langage</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[qui]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permet</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de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concevoir</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ce qui est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toujours</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absent».9 T.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Todorov</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Introduction</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à la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littérature</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fantastique</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Paris,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Editions</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du</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Seuil, 1970, p. 87.</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tabLst>
                <a:tab pos="457200" algn="l"/>
              </a:tabLst>
            </a:pP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3. “Il fantastico, contrariamente a quello che si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puo</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credere, richiede mente lucida, controllo della ragione sull’ispirazione istintiva o inconscia, disciplina stilistica; richiede di saper nello stesso tempo distinguere e mescolare finzione e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verita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gioco e spavento, fascinazione e distacco,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cioe</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leggere il mondo su molteplici livelli e in molteplici linguaggi simultaneamente.”  I. Calvino, </a:t>
            </a:r>
            <a:r>
              <a:rPr lang="it-IT" sz="1300" i="1" kern="100" dirty="0">
                <a:effectLst/>
                <a:latin typeface="Calibri" panose="020F0502020204030204" pitchFamily="34" charset="0"/>
                <a:ea typeface="Calibri" panose="020F0502020204030204" pitchFamily="34" charset="0"/>
                <a:cs typeface="Times New Roman" panose="02020603050405020304" pitchFamily="18" charset="0"/>
              </a:rPr>
              <a:t>Mondo scritto e mondo non scritto</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Milano, Mondadori, 2002, p. 224.</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tabLst>
                <a:tab pos="457200" algn="l"/>
              </a:tabLst>
            </a:pP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4. «diversi elementi concorrono a formare la parte visuale dell’immaginazione letteraria: l’osservazione diretta del mondo reale, la trasfigurazione fantasmatica e onirica, il mondo figurativo trasmesso dalla cultura ai suoi vari livelli, e un processo d’astrazione, condensazione e interiorizzazione dell’esperienza sensibile, d’importanza decisiva tanto nella visualizzazione quanto nella verbalizzazione del pensiero. Calvino», Lezioni americane, cit., p.106  </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tabLst>
                <a:tab pos="457200" algn="l"/>
              </a:tabLst>
            </a:pP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5 «Alla nostra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sensibilita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d'oggi l'elemento soprannaturale al centro di questi intrecci appare sempre carico di senso, come l'insorgere dell'inconscio, del represso, del dimenticato, dell'allontanato dalla nostra attenzione razionale». Calvino (a cura di), Racconti fantastici dell’Ottocento, cit., p. 5.</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tabLst>
                <a:tab pos="457200" algn="l"/>
              </a:tabLst>
            </a:pP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«In un mondo in cui ogni individuo è isolato, il destino è diventato cosa privata [... ] l’uomo non è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piu</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in grado di controllare la traiettoria sociale della propria esistenza e la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casualita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sembra dominarla». R. Luperini, L’incontro e il caso. Narrazioni moderne e destino dell’uomo occidentale, Roma-Bari, Laterza, 2007, p. 35 </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tabLst>
                <a:tab pos="457200" algn="l"/>
              </a:tabLst>
            </a:pP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6. “è soprattutto nel nostro secolo, quando la letteratura fantastica, perduta ogni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nebulosita</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romantica, s’afferma come una lucida costruzione della mente, che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puo</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nascere un fantastico italiano, e questo avviene proprio quando la letteratura italiana si riconosce soprattutto nell’eredità di Leopardi, </a:t>
            </a:r>
            <a:r>
              <a:rPr lang="it-IT" sz="1300" kern="100" dirty="0" err="1">
                <a:effectLst/>
                <a:latin typeface="Calibri" panose="020F0502020204030204" pitchFamily="34" charset="0"/>
                <a:ea typeface="Calibri" panose="020F0502020204030204" pitchFamily="34" charset="0"/>
                <a:cs typeface="Times New Roman" panose="02020603050405020304" pitchFamily="18" charset="0"/>
              </a:rPr>
              <a:t>cioe</a:t>
            </a:r>
            <a:r>
              <a:rPr lang="it-IT" sz="1300" kern="100" dirty="0">
                <a:effectLst/>
                <a:latin typeface="Calibri" panose="020F0502020204030204" pitchFamily="34" charset="0"/>
                <a:ea typeface="Calibri" panose="020F0502020204030204" pitchFamily="34" charset="0"/>
                <a:cs typeface="Times New Roman" panose="02020603050405020304" pitchFamily="18" charset="0"/>
              </a:rPr>
              <a:t>̀ in una limpidezza di sguardo disincantata, amara, ironica”. Calvino, Mondo scritto e mondo non scritto, cit., p. 227-28. </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kern="100" dirty="0" err="1">
                <a:latin typeface="Calibri" panose="020F0502020204030204" pitchFamily="34" charset="0"/>
                <a:cs typeface="Times New Roman" panose="02020603050405020304" pitchFamily="18" charset="0"/>
                <a:hlinkClick r:id="rId2" action="ppaction://hlinksldjump"/>
              </a:rPr>
              <a:t>indietro</a:t>
            </a:r>
            <a:endParaRPr lang="en-US" sz="1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19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La Pazza Di Casa - Rosa Montero">
            <a:extLst>
              <a:ext uri="{FF2B5EF4-FFF2-40B4-BE49-F238E27FC236}">
                <a16:creationId xmlns:a16="http://schemas.microsoft.com/office/drawing/2014/main" id="{881AC44B-5C55-5C13-44BB-E7FCF7880B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377" r="1" b="13790"/>
          <a:stretch/>
        </p:blipFill>
        <p:spPr bwMode="auto">
          <a:xfrm>
            <a:off x="6103027" y="10"/>
            <a:ext cx="6088971" cy="6857990"/>
          </a:xfrm>
          <a:prstGeom prst="rect">
            <a:avLst/>
          </a:prstGeom>
          <a:noFill/>
          <a:extLst>
            <a:ext uri="{909E8E84-426E-40DD-AFC4-6F175D3DCCD1}">
              <a14:hiddenFill xmlns:a14="http://schemas.microsoft.com/office/drawing/2010/main">
                <a:solidFill>
                  <a:srgbClr val="FFFFFF"/>
                </a:solidFill>
              </a14:hiddenFill>
            </a:ext>
          </a:extLst>
        </p:spPr>
      </p:pic>
      <p:sp useBgFill="1">
        <p:nvSpPr>
          <p:cNvPr id="11" name="Rectangle 10">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951D262-0C95-2CCF-95CE-1C8B8F9FBEC6}"/>
              </a:ext>
            </a:extLst>
          </p:cNvPr>
          <p:cNvSpPr>
            <a:spLocks noGrp="1"/>
          </p:cNvSpPr>
          <p:nvPr>
            <p:ph type="title"/>
          </p:nvPr>
        </p:nvSpPr>
        <p:spPr>
          <a:xfrm>
            <a:off x="761801" y="328512"/>
            <a:ext cx="4778387" cy="1628970"/>
          </a:xfrm>
        </p:spPr>
        <p:txBody>
          <a:bodyPr anchor="ctr">
            <a:normAutofit/>
          </a:bodyPr>
          <a:lstStyle/>
          <a:p>
            <a:r>
              <a:rPr lang="it-IT" sz="4000"/>
              <a:t>Fantastico da fantasia ma…cos’è la fantasia?</a:t>
            </a:r>
          </a:p>
        </p:txBody>
      </p:sp>
      <p:sp>
        <p:nvSpPr>
          <p:cNvPr id="3" name="Segnaposto contenuto 2">
            <a:extLst>
              <a:ext uri="{FF2B5EF4-FFF2-40B4-BE49-F238E27FC236}">
                <a16:creationId xmlns:a16="http://schemas.microsoft.com/office/drawing/2014/main" id="{2F36BA71-B01C-35A6-D3E2-8C7A36A5E92D}"/>
              </a:ext>
            </a:extLst>
          </p:cNvPr>
          <p:cNvSpPr>
            <a:spLocks noGrp="1"/>
          </p:cNvSpPr>
          <p:nvPr>
            <p:ph idx="1"/>
          </p:nvPr>
        </p:nvSpPr>
        <p:spPr>
          <a:xfrm>
            <a:off x="761801" y="2884929"/>
            <a:ext cx="4659756" cy="3374137"/>
          </a:xfrm>
        </p:spPr>
        <p:txBody>
          <a:bodyPr anchor="ctr">
            <a:normAutofit/>
          </a:bodyPr>
          <a:lstStyle/>
          <a:p>
            <a:r>
              <a:rPr lang="it-IT" sz="1700" i="1"/>
              <a:t>La pazza di casa</a:t>
            </a:r>
            <a:r>
              <a:rPr lang="it-IT" sz="1700"/>
              <a:t> per Santa Teresa d’Avila (1515) è la fantasia, intesa come il continuo lavorio interiore dei nostri pensieri. Sottotraccia.</a:t>
            </a:r>
          </a:p>
          <a:p>
            <a:r>
              <a:rPr lang="it-IT" sz="1700"/>
              <a:t>La fantasia è una risorsa “CONTRO” (contro quello che non ci piace, contro le regole, contro l’autorità, contro il presente, contro le ingiustizie). </a:t>
            </a:r>
          </a:p>
          <a:p>
            <a:r>
              <a:rPr lang="it-IT" sz="1700"/>
              <a:t>Cfr Mario Vargas Llosa</a:t>
            </a:r>
          </a:p>
          <a:p>
            <a:r>
              <a:rPr lang="it-IT" sz="1700">
                <a:effectLst/>
                <a:latin typeface="TimesNewRoman"/>
              </a:rPr>
              <a:t>Per dirla con Bàrberi Squarotti, il fantastico è il linguaggio «dell’allegoria esistenziale o della letteratura come potere di fondazione di mondi ulteriori al di là di quello storico-fenomenico». </a:t>
            </a:r>
            <a:endParaRPr lang="it-IT" sz="1700"/>
          </a:p>
          <a:p>
            <a:endParaRPr lang="it-IT" sz="1700"/>
          </a:p>
        </p:txBody>
      </p:sp>
    </p:spTree>
    <p:extLst>
      <p:ext uri="{BB962C8B-B14F-4D97-AF65-F5344CB8AC3E}">
        <p14:creationId xmlns:p14="http://schemas.microsoft.com/office/powerpoint/2010/main" val="289006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DEAD6B-8449-4A5D-564C-8C26D3339FF2}"/>
              </a:ext>
            </a:extLst>
          </p:cNvPr>
          <p:cNvSpPr>
            <a:spLocks noGrp="1"/>
          </p:cNvSpPr>
          <p:nvPr>
            <p:ph type="title"/>
          </p:nvPr>
        </p:nvSpPr>
        <p:spPr/>
        <p:txBody>
          <a:bodyPr/>
          <a:lstStyle/>
          <a:p>
            <a:r>
              <a:rPr lang="it-IT" dirty="0"/>
              <a:t>Due scuole critiche</a:t>
            </a:r>
          </a:p>
        </p:txBody>
      </p:sp>
      <p:sp>
        <p:nvSpPr>
          <p:cNvPr id="3" name="Segnaposto contenuto 2">
            <a:extLst>
              <a:ext uri="{FF2B5EF4-FFF2-40B4-BE49-F238E27FC236}">
                <a16:creationId xmlns:a16="http://schemas.microsoft.com/office/drawing/2014/main" id="{001EEBFF-668E-A4BF-E46C-4AEC440342C9}"/>
              </a:ext>
            </a:extLst>
          </p:cNvPr>
          <p:cNvSpPr>
            <a:spLocks noGrp="1"/>
          </p:cNvSpPr>
          <p:nvPr>
            <p:ph idx="1"/>
          </p:nvPr>
        </p:nvSpPr>
        <p:spPr/>
        <p:txBody>
          <a:bodyPr>
            <a:normAutofit fontScale="85000" lnSpcReduction="20000"/>
          </a:bodyPr>
          <a:lstStyle/>
          <a:p>
            <a:r>
              <a:rPr lang="it-IT" b="0" i="0" u="none" strike="noStrike" dirty="0">
                <a:solidFill>
                  <a:srgbClr val="000000"/>
                </a:solidFill>
                <a:effectLst/>
                <a:latin typeface="Georgia" panose="02040502050405020303" pitchFamily="18" charset="0"/>
              </a:rPr>
              <a:t>Esclusivi: concepiscono il fantastico come un genere o un modo letterario, dalle radici storiche ben precise, e ne fondano la definizione su criteri tematico-formali, cercando di costruire intorno a esso una tassonomia dei modi letterari confinanti;  generico-modali, come aveva fatto </a:t>
            </a:r>
            <a:r>
              <a:rPr lang="it-IT" b="0" i="0" u="none" strike="noStrike" dirty="0" err="1">
                <a:solidFill>
                  <a:srgbClr val="000000"/>
                </a:solidFill>
                <a:effectLst/>
                <a:latin typeface="Georgia" panose="02040502050405020303" pitchFamily="18" charset="0"/>
              </a:rPr>
              <a:t>Todorov</a:t>
            </a:r>
            <a:r>
              <a:rPr lang="it-IT" b="0" i="0" u="none" strike="noStrike" dirty="0">
                <a:solidFill>
                  <a:srgbClr val="000000"/>
                </a:solidFill>
                <a:effectLst/>
                <a:latin typeface="Georgia" panose="02040502050405020303" pitchFamily="18" charset="0"/>
              </a:rPr>
              <a:t> (che al “fantastico puro” affiancava il “meraviglioso”, lo “strano”, il “fantastico-meraviglioso” e il “fantastico-strano”) </a:t>
            </a:r>
          </a:p>
          <a:p>
            <a:r>
              <a:rPr lang="it-IT" dirty="0">
                <a:solidFill>
                  <a:srgbClr val="000000"/>
                </a:solidFill>
                <a:latin typeface="Georgia" panose="02040502050405020303" pitchFamily="18" charset="0"/>
              </a:rPr>
              <a:t>Inclusivi: </a:t>
            </a:r>
            <a:r>
              <a:rPr lang="it-IT" b="0" i="0" u="none" strike="noStrike" dirty="0">
                <a:solidFill>
                  <a:srgbClr val="000000"/>
                </a:solidFill>
                <a:effectLst/>
                <a:latin typeface="Georgia" panose="02040502050405020303" pitchFamily="18" charset="0"/>
              </a:rPr>
              <a:t>pensano al fantastico come a un sentimento, un impulso, un’attività della mente umana. Perciò la loro definizione, basata su un criterio essenzialmente tematico, ha di solito carattere metastorico, e intuitivo o funzionale (viene introdotta soltanto per comodità di linguaggio); ampliano la definizione di fantastico fino a includervi il fiabesco, la fantascienza, il </a:t>
            </a:r>
            <a:r>
              <a:rPr lang="it-IT" b="0" i="1" u="none" strike="noStrike" dirty="0">
                <a:solidFill>
                  <a:srgbClr val="000000"/>
                </a:solidFill>
                <a:effectLst/>
                <a:latin typeface="Georgia" panose="02040502050405020303" pitchFamily="18" charset="0"/>
              </a:rPr>
              <a:t>fantasy</a:t>
            </a:r>
            <a:r>
              <a:rPr lang="it-IT" b="0" i="0" u="none" strike="noStrike" dirty="0">
                <a:solidFill>
                  <a:srgbClr val="000000"/>
                </a:solidFill>
                <a:effectLst/>
                <a:latin typeface="Georgia" panose="02040502050405020303" pitchFamily="18" charset="0"/>
              </a:rPr>
              <a:t>, il gotico, l’horror, e alle cinque categorie di </a:t>
            </a:r>
            <a:r>
              <a:rPr lang="it-IT" b="0" i="0" u="none" strike="noStrike" dirty="0" err="1">
                <a:solidFill>
                  <a:srgbClr val="000000"/>
                </a:solidFill>
                <a:effectLst/>
                <a:latin typeface="Georgia" panose="02040502050405020303" pitchFamily="18" charset="0"/>
              </a:rPr>
              <a:t>Todorov</a:t>
            </a:r>
            <a:r>
              <a:rPr lang="it-IT" b="0" i="0" u="none" strike="noStrike" dirty="0">
                <a:solidFill>
                  <a:srgbClr val="000000"/>
                </a:solidFill>
                <a:effectLst/>
                <a:latin typeface="Georgia" panose="02040502050405020303" pitchFamily="18" charset="0"/>
              </a:rPr>
              <a:t> preferiscono una dicotomia vastissima e un po’ annacquata, quella tra “realistico” e “fantastico” (inteso come “non-realistico”, “anti-mimetico”, e simili).; </a:t>
            </a:r>
            <a:endParaRPr lang="it-IT" dirty="0"/>
          </a:p>
        </p:txBody>
      </p:sp>
    </p:spTree>
    <p:extLst>
      <p:ext uri="{BB962C8B-B14F-4D97-AF65-F5344CB8AC3E}">
        <p14:creationId xmlns:p14="http://schemas.microsoft.com/office/powerpoint/2010/main" val="3477513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F570D3-F354-6512-8F36-F700BA1B3176}"/>
              </a:ext>
            </a:extLst>
          </p:cNvPr>
          <p:cNvSpPr>
            <a:spLocks noGrp="1"/>
          </p:cNvSpPr>
          <p:nvPr>
            <p:ph type="title"/>
          </p:nvPr>
        </p:nvSpPr>
        <p:spPr>
          <a:xfrm>
            <a:off x="876693" y="741391"/>
            <a:ext cx="5219307" cy="1616203"/>
          </a:xfrm>
        </p:spPr>
        <p:txBody>
          <a:bodyPr anchor="b">
            <a:normAutofit/>
          </a:bodyPr>
          <a:lstStyle/>
          <a:p>
            <a:r>
              <a:rPr lang="it-IT" sz="3200"/>
              <a:t>Fantastico vs Meraviglioso</a:t>
            </a:r>
          </a:p>
        </p:txBody>
      </p:sp>
      <p:sp>
        <p:nvSpPr>
          <p:cNvPr id="3" name="Segnaposto contenuto 2">
            <a:extLst>
              <a:ext uri="{FF2B5EF4-FFF2-40B4-BE49-F238E27FC236}">
                <a16:creationId xmlns:a16="http://schemas.microsoft.com/office/drawing/2014/main" id="{6DF2E326-967D-46A2-256F-0B3F724E8229}"/>
              </a:ext>
            </a:extLst>
          </p:cNvPr>
          <p:cNvSpPr>
            <a:spLocks noGrp="1"/>
          </p:cNvSpPr>
          <p:nvPr>
            <p:ph idx="1"/>
          </p:nvPr>
        </p:nvSpPr>
        <p:spPr>
          <a:xfrm>
            <a:off x="876692" y="2533476"/>
            <a:ext cx="5219307" cy="3447832"/>
          </a:xfrm>
        </p:spPr>
        <p:txBody>
          <a:bodyPr anchor="t">
            <a:normAutofit/>
          </a:bodyPr>
          <a:lstStyle/>
          <a:p>
            <a:r>
              <a:rPr lang="it-IT" sz="1400" b="0" i="0" u="none" strike="noStrike" dirty="0" err="1">
                <a:effectLst/>
                <a:latin typeface="BookAntiqua_d6"/>
              </a:rPr>
              <a:t>Tzvetan</a:t>
            </a:r>
            <a:r>
              <a:rPr lang="it-IT" sz="1400" b="0" i="0" u="none" strike="noStrike" dirty="0">
                <a:effectLst/>
                <a:latin typeface="BookAntiqua_d6"/>
              </a:rPr>
              <a:t> </a:t>
            </a:r>
            <a:r>
              <a:rPr lang="it-IT" sz="1400" b="0" i="0" u="none" strike="noStrike" dirty="0" err="1">
                <a:effectLst/>
                <a:latin typeface="BookAntiqua_d6"/>
              </a:rPr>
              <a:t>Todorov</a:t>
            </a:r>
            <a:r>
              <a:rPr lang="it-IT" sz="1400" b="0" i="0" u="none" strike="noStrike" dirty="0">
                <a:effectLst/>
                <a:latin typeface="BookAntiqua_d6"/>
              </a:rPr>
              <a:t>, nella sua </a:t>
            </a:r>
            <a:r>
              <a:rPr lang="it-IT" sz="1400" b="0" i="1" u="none" strike="noStrike" dirty="0" err="1">
                <a:effectLst/>
                <a:latin typeface="BookAntiqua-Italic_23-"/>
              </a:rPr>
              <a:t>Introduction</a:t>
            </a:r>
            <a:r>
              <a:rPr lang="it-IT" sz="1400" b="0" i="1" u="none" strike="noStrike" dirty="0">
                <a:effectLst/>
                <a:latin typeface="BookAntiqua-Italic_23-"/>
              </a:rPr>
              <a:t> à la </a:t>
            </a:r>
            <a:r>
              <a:rPr lang="it-IT" sz="1400" b="0" i="1" u="none" strike="noStrike" dirty="0" err="1">
                <a:effectLst/>
                <a:latin typeface="BookAntiqua-Italic_23-"/>
              </a:rPr>
              <a:t>littérature</a:t>
            </a:r>
            <a:r>
              <a:rPr lang="it-IT" sz="1400" b="0" i="1" u="none" strike="noStrike" dirty="0">
                <a:effectLst/>
                <a:latin typeface="BookAntiqua-Italic_23-"/>
              </a:rPr>
              <a:t> </a:t>
            </a:r>
            <a:r>
              <a:rPr lang="it-IT" sz="1400" b="0" i="1" u="none" strike="noStrike" dirty="0" err="1">
                <a:effectLst/>
                <a:latin typeface="BookAntiqua-Italic_23-"/>
              </a:rPr>
              <a:t>fantastique</a:t>
            </a:r>
            <a:r>
              <a:rPr lang="it-IT" sz="1400" b="0" i="1" u="none" strike="noStrike" dirty="0">
                <a:effectLst/>
                <a:latin typeface="BookAntiqua-Italic_23-"/>
              </a:rPr>
              <a:t> </a:t>
            </a:r>
            <a:r>
              <a:rPr lang="it-IT" sz="1400" b="0" i="0" u="none" strike="noStrike" dirty="0">
                <a:effectLst/>
                <a:latin typeface="BookAntiqua_d6"/>
              </a:rPr>
              <a:t>(1970), sostiene che ciò che contraddistingue il “fantastico” narrativo è proprio una </a:t>
            </a:r>
            <a:r>
              <a:rPr lang="it-IT" sz="1400" b="1" i="0" u="none" strike="noStrike" dirty="0">
                <a:effectLst/>
                <a:latin typeface="BookAntiqua_d6"/>
              </a:rPr>
              <a:t>perplessità</a:t>
            </a:r>
            <a:r>
              <a:rPr lang="it-IT" sz="1400" b="0" i="0" u="none" strike="noStrike" dirty="0">
                <a:effectLst/>
                <a:latin typeface="BookAntiqua_d6"/>
              </a:rPr>
              <a:t> di fronte a un fatto incredibile, un’</a:t>
            </a:r>
            <a:r>
              <a:rPr lang="it-IT" sz="1400" b="1" i="0" u="none" strike="noStrike" dirty="0">
                <a:effectLst/>
                <a:latin typeface="BookAntiqua_d6"/>
              </a:rPr>
              <a:t>esitazione</a:t>
            </a:r>
            <a:r>
              <a:rPr lang="it-IT" sz="1400" b="0" i="0" u="none" strike="noStrike" dirty="0">
                <a:effectLst/>
                <a:latin typeface="BookAntiqua_d6"/>
              </a:rPr>
              <a:t> tra una spiegazione razionale e realistica e l’accettazione del soprannaturale. Il personaggio dell’incredulo positivista che interviene spesso in questo tipo di racconto, visto con compatimento e sarcasmo perché deve arrendersi di fronte a ciò che non sa spiegare, non è però mai confutato fino in fondo. Il fatto incredibile che il racconto fantastico narra deve, secondo </a:t>
            </a:r>
            <a:r>
              <a:rPr lang="it-IT" sz="1400" b="0" i="0" u="none" strike="noStrike" dirty="0" err="1">
                <a:effectLst/>
                <a:latin typeface="BookAntiqua_d6"/>
              </a:rPr>
              <a:t>Todorov</a:t>
            </a:r>
            <a:r>
              <a:rPr lang="it-IT" sz="1400" b="0" i="0" u="none" strike="noStrike" dirty="0">
                <a:effectLst/>
                <a:latin typeface="BookAntiqua_d6"/>
              </a:rPr>
              <a:t>, lasciare sempre una possibilità di spiegazione razionale, non fosse che quella che si tratta d’una allucinazione o d’un sogno (coperchio buono per tutte le pentole).</a:t>
            </a:r>
          </a:p>
          <a:p>
            <a:r>
              <a:rPr lang="it-IT" sz="1400" b="0" i="0" u="none" strike="noStrike" dirty="0">
                <a:effectLst/>
                <a:latin typeface="BookAntiqua_d6"/>
              </a:rPr>
              <a:t>Mentre invece il “meraviglioso”, secondo </a:t>
            </a:r>
            <a:r>
              <a:rPr lang="it-IT" sz="1400" b="0" i="0" u="none" strike="noStrike" dirty="0" err="1">
                <a:effectLst/>
                <a:latin typeface="BookAntiqua_d6"/>
              </a:rPr>
              <a:t>Todorov</a:t>
            </a:r>
            <a:r>
              <a:rPr lang="it-IT" sz="1400" b="0" i="0" u="none" strike="noStrike" dirty="0">
                <a:effectLst/>
                <a:latin typeface="BookAntiqua_d6"/>
              </a:rPr>
              <a:t>, si distingue dal “fantastico” in quanto presuppone l’accettazione dell’inverosimile e dell’inspiegabile, come nelle fiabe o nelle </a:t>
            </a:r>
            <a:r>
              <a:rPr lang="it-IT" sz="1400" b="0" i="0" u="none" strike="noStrike" dirty="0">
                <a:effectLst/>
                <a:latin typeface="BookAntiqua-Italic_23-"/>
              </a:rPr>
              <a:t>Mille e una notte. </a:t>
            </a:r>
            <a:endParaRPr lang="it-IT" sz="1400" dirty="0"/>
          </a:p>
          <a:p>
            <a:endParaRPr lang="it-IT" sz="1400" dirty="0"/>
          </a:p>
        </p:txBody>
      </p:sp>
      <p:pic>
        <p:nvPicPr>
          <p:cNvPr id="2050" name="Picture 2" descr="Tutti i meme su Perplessità - Facciabuco.com">
            <a:extLst>
              <a:ext uri="{FF2B5EF4-FFF2-40B4-BE49-F238E27FC236}">
                <a16:creationId xmlns:a16="http://schemas.microsoft.com/office/drawing/2014/main" id="{AB2850BB-EFE1-F8BB-D499-BC837C6114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4724" b="-1"/>
          <a:stretch/>
        </p:blipFill>
        <p:spPr bwMode="auto">
          <a:xfrm>
            <a:off x="7015163" y="877413"/>
            <a:ext cx="4300543" cy="5043096"/>
          </a:xfrm>
          <a:prstGeom prst="rect">
            <a:avLst/>
          </a:prstGeom>
          <a:noFill/>
          <a:extLst>
            <a:ext uri="{909E8E84-426E-40DD-AFC4-6F175D3DCCD1}">
              <a14:hiddenFill xmlns:a14="http://schemas.microsoft.com/office/drawing/2010/main">
                <a:solidFill>
                  <a:srgbClr val="FFFFFF"/>
                </a:solidFill>
              </a14:hiddenFill>
            </a:ext>
          </a:extLst>
        </p:spPr>
      </p:pic>
      <p:grpSp>
        <p:nvGrpSpPr>
          <p:cNvPr id="2064" name="Group 2054">
            <a:extLst>
              <a:ext uri="{FF2B5EF4-FFF2-40B4-BE49-F238E27FC236}">
                <a16:creationId xmlns:a16="http://schemas.microsoft.com/office/drawing/2014/main" id="{442598CC-934A-7BCD-C691-B2FE74CEDE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15162" y="5858828"/>
            <a:ext cx="4300544" cy="123363"/>
            <a:chOff x="7015162" y="5858828"/>
            <a:chExt cx="4300544" cy="123363"/>
          </a:xfrm>
        </p:grpSpPr>
        <p:sp>
          <p:nvSpPr>
            <p:cNvPr id="2056" name="Rectangle 2055">
              <a:extLst>
                <a:ext uri="{FF2B5EF4-FFF2-40B4-BE49-F238E27FC236}">
                  <a16:creationId xmlns:a16="http://schemas.microsoft.com/office/drawing/2014/main" id="{AACD0983-348C-E24F-6839-EA2014B9D1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03753" y="3770237"/>
              <a:ext cx="123362" cy="4300544"/>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5" name="Rectangle 2056">
              <a:extLst>
                <a:ext uri="{FF2B5EF4-FFF2-40B4-BE49-F238E27FC236}">
                  <a16:creationId xmlns:a16="http://schemas.microsoft.com/office/drawing/2014/main" id="{E1174876-930F-4902-5A02-274205566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09789" y="4876274"/>
              <a:ext cx="123362" cy="2088471"/>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8073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E9F8C-EC59-533B-84A2-D29BC00519B0}"/>
              </a:ext>
            </a:extLst>
          </p:cNvPr>
          <p:cNvSpPr>
            <a:spLocks noGrp="1"/>
          </p:cNvSpPr>
          <p:nvPr>
            <p:ph type="title"/>
          </p:nvPr>
        </p:nvSpPr>
        <p:spPr/>
        <p:txBody>
          <a:bodyPr/>
          <a:lstStyle/>
          <a:p>
            <a:r>
              <a:rPr lang="it-IT" dirty="0"/>
              <a:t>Il fantastico, una soluzione (provvisoria)</a:t>
            </a:r>
          </a:p>
        </p:txBody>
      </p:sp>
      <p:sp>
        <p:nvSpPr>
          <p:cNvPr id="3" name="Segnaposto contenuto 2">
            <a:extLst>
              <a:ext uri="{FF2B5EF4-FFF2-40B4-BE49-F238E27FC236}">
                <a16:creationId xmlns:a16="http://schemas.microsoft.com/office/drawing/2014/main" id="{B36F3C31-B0BD-95C7-427C-33546CEE80DF}"/>
              </a:ext>
            </a:extLst>
          </p:cNvPr>
          <p:cNvSpPr>
            <a:spLocks noGrp="1"/>
          </p:cNvSpPr>
          <p:nvPr>
            <p:ph idx="1"/>
          </p:nvPr>
        </p:nvSpPr>
        <p:spPr/>
        <p:txBody>
          <a:bodyPr/>
          <a:lstStyle/>
          <a:p>
            <a:r>
              <a:rPr lang="it-IT" dirty="0"/>
              <a:t>Genere vs modo </a:t>
            </a:r>
          </a:p>
          <a:p>
            <a:pPr marL="0" indent="0">
              <a:buNone/>
            </a:pPr>
            <a:r>
              <a:rPr lang="it-IT" dirty="0"/>
              <a:t>Modo: </a:t>
            </a:r>
            <a:r>
              <a:rPr lang="it-IT" sz="1800" dirty="0">
                <a:effectLst/>
                <a:latin typeface="TimesNewRoman"/>
              </a:rPr>
              <a:t>categoria </a:t>
            </a:r>
            <a:r>
              <a:rPr lang="it-IT" sz="1800" dirty="0" err="1">
                <a:effectLst/>
                <a:latin typeface="TimesNewRoman"/>
              </a:rPr>
              <a:t>piu</a:t>
            </a:r>
            <a:r>
              <a:rPr lang="it-IT" sz="1800" dirty="0">
                <a:effectLst/>
                <a:latin typeface="TimesNewRoman"/>
              </a:rPr>
              <a:t>̀ ampia e flessibile, dai confini meno rigidi di quelli del genere </a:t>
            </a:r>
            <a:r>
              <a:rPr lang="it-IT" sz="1800" dirty="0" err="1">
                <a:effectLst/>
                <a:latin typeface="TimesNewRoman"/>
              </a:rPr>
              <a:t>perche</a:t>
            </a:r>
            <a:r>
              <a:rPr lang="it-IT" sz="1800" dirty="0">
                <a:effectLst/>
                <a:latin typeface="TimesNewRoman"/>
              </a:rPr>
              <a:t>́ meno codificata. </a:t>
            </a:r>
            <a:endParaRPr lang="it-IT" dirty="0"/>
          </a:p>
          <a:p>
            <a:pPr marL="0" indent="0">
              <a:buNone/>
            </a:pPr>
            <a:r>
              <a:rPr lang="it-IT" sz="1800" dirty="0">
                <a:effectLst/>
                <a:latin typeface="TimesNewRoman"/>
              </a:rPr>
              <a:t>Il modo, poi, assumerebbe diverse forme del genere. «Proprio perch</a:t>
            </a:r>
            <a:r>
              <a:rPr lang="it-IT" sz="1800" dirty="0">
                <a:latin typeface="TimesNewRoman"/>
              </a:rPr>
              <a:t>é</a:t>
            </a:r>
            <a:r>
              <a:rPr lang="it-IT" sz="1800" dirty="0">
                <a:effectLst/>
                <a:latin typeface="TimesNewRoman"/>
              </a:rPr>
              <a:t> di un modo si tratta, e non semplicemente di un genere letterario, esso si caratterizza per un ventaglio abbastanza ampio di procedimenti utilizzati e per un buon numero di temi trattati, nessuno forse esclusivo e peculiare, molti diffusi anche in altri modi e generi letterari» (</a:t>
            </a:r>
            <a:r>
              <a:rPr lang="it-IT" sz="1800" dirty="0" err="1">
                <a:effectLst/>
                <a:latin typeface="TimesNewRoman"/>
              </a:rPr>
              <a:t>R</a:t>
            </a:r>
            <a:r>
              <a:rPr lang="it-IT" sz="1800" dirty="0">
                <a:effectLst/>
                <a:latin typeface="TimesNewRoman"/>
              </a:rPr>
              <a:t>. </a:t>
            </a:r>
            <a:r>
              <a:rPr lang="it-IT" sz="1800" dirty="0" err="1">
                <a:effectLst/>
                <a:latin typeface="TimesNewRoman"/>
              </a:rPr>
              <a:t>Ceserani</a:t>
            </a:r>
            <a:r>
              <a:rPr lang="it-IT" sz="1800" dirty="0">
                <a:effectLst/>
                <a:latin typeface="TimesNewRoman"/>
              </a:rPr>
              <a:t>, «</a:t>
            </a:r>
            <a:r>
              <a:rPr lang="it-IT" sz="1800" dirty="0">
                <a:effectLst/>
                <a:latin typeface="TimesNewRoman,Italic"/>
              </a:rPr>
              <a:t>Il fantastico»</a:t>
            </a:r>
            <a:r>
              <a:rPr lang="it-IT" sz="1800" dirty="0">
                <a:effectLst/>
                <a:latin typeface="TimesNewRoman"/>
              </a:rPr>
              <a:t>, Bologna, Il Mulino, 1996, p. 112).</a:t>
            </a:r>
          </a:p>
          <a:p>
            <a:pPr marL="0" indent="0">
              <a:buNone/>
            </a:pPr>
            <a:r>
              <a:rPr lang="it-IT" sz="1800" dirty="0">
                <a:latin typeface="TimesNewRoman"/>
              </a:rPr>
              <a:t>Per esempio, potremmo parlare di romanzo fantastico, racconto fantastico, ballata fantastica, e perfino di sinfonia fantastica (una ne scrisse il musicista francese Hector Berlioz, la </a:t>
            </a:r>
            <a:r>
              <a:rPr lang="it-IT" sz="1800" dirty="0" err="1">
                <a:latin typeface="TimesNewRoman"/>
              </a:rPr>
              <a:t>Symphonie</a:t>
            </a:r>
            <a:r>
              <a:rPr lang="it-IT" sz="1800" dirty="0">
                <a:latin typeface="TimesNewRoman"/>
              </a:rPr>
              <a:t> </a:t>
            </a:r>
            <a:r>
              <a:rPr lang="it-IT" sz="1800" dirty="0" err="1">
                <a:latin typeface="TimesNewRoman"/>
              </a:rPr>
              <a:t>fantastique</a:t>
            </a:r>
            <a:r>
              <a:rPr lang="it-IT" sz="1800" dirty="0">
                <a:latin typeface="TimesNewRoman"/>
              </a:rPr>
              <a:t> del 1830); in tutti questi casi il nome indica la determinazione di genere, l’aggettivo quella modale. </a:t>
            </a:r>
          </a:p>
          <a:p>
            <a:pPr marL="0" indent="0">
              <a:buNone/>
            </a:pPr>
            <a:endParaRPr lang="it-IT" sz="1800" dirty="0">
              <a:latin typeface="TimesNewRoman"/>
            </a:endParaRPr>
          </a:p>
          <a:p>
            <a:endParaRPr lang="it-IT" dirty="0"/>
          </a:p>
        </p:txBody>
      </p:sp>
    </p:spTree>
    <p:extLst>
      <p:ext uri="{BB962C8B-B14F-4D97-AF65-F5344CB8AC3E}">
        <p14:creationId xmlns:p14="http://schemas.microsoft.com/office/powerpoint/2010/main" val="31798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9883BD-BEA8-6997-C48C-E93E628E5CF0}"/>
              </a:ext>
            </a:extLst>
          </p:cNvPr>
          <p:cNvSpPr>
            <a:spLocks noGrp="1"/>
          </p:cNvSpPr>
          <p:nvPr>
            <p:ph type="title"/>
          </p:nvPr>
        </p:nvSpPr>
        <p:spPr>
          <a:xfrm>
            <a:off x="838200" y="365126"/>
            <a:ext cx="10515600" cy="875846"/>
          </a:xfrm>
        </p:spPr>
        <p:txBody>
          <a:bodyPr>
            <a:normAutofit fontScale="90000"/>
          </a:bodyPr>
          <a:lstStyle/>
          <a:p>
            <a:r>
              <a:rPr lang="it-IT" dirty="0"/>
              <a:t>Catalogo del Fantastico secondo </a:t>
            </a:r>
            <a:r>
              <a:rPr lang="it-IT" dirty="0" err="1">
                <a:hlinkClick r:id="" action="ppaction://hlinkshowjump?jump=lastslide"/>
              </a:rPr>
              <a:t>I.Calvino</a:t>
            </a:r>
            <a:br>
              <a:rPr lang="it-IT" dirty="0"/>
            </a:br>
            <a:endParaRPr lang="it-IT" dirty="0"/>
          </a:p>
        </p:txBody>
      </p:sp>
      <p:sp>
        <p:nvSpPr>
          <p:cNvPr id="3" name="Segnaposto contenuto 2">
            <a:extLst>
              <a:ext uri="{FF2B5EF4-FFF2-40B4-BE49-F238E27FC236}">
                <a16:creationId xmlns:a16="http://schemas.microsoft.com/office/drawing/2014/main" id="{6FDB481F-FB2A-9B3B-A5CC-DF5BA93BC489}"/>
              </a:ext>
            </a:extLst>
          </p:cNvPr>
          <p:cNvSpPr>
            <a:spLocks noGrp="1"/>
          </p:cNvSpPr>
          <p:nvPr>
            <p:ph idx="1"/>
          </p:nvPr>
        </p:nvSpPr>
        <p:spPr>
          <a:xfrm>
            <a:off x="838200" y="1559859"/>
            <a:ext cx="10515600" cy="4933016"/>
          </a:xfrm>
        </p:spPr>
        <p:txBody>
          <a:bodyPr>
            <a:normAutofit/>
          </a:bodyPr>
          <a:lstStyle/>
          <a:p>
            <a:pPr marL="342900" indent="-342900">
              <a:buAutoNum type="arabicPeriod"/>
            </a:pPr>
            <a:r>
              <a:rPr lang="it-IT" sz="1800" dirty="0">
                <a:effectLst/>
                <a:latin typeface="Times New Roman" panose="02020603050405020304" pitchFamily="18" charset="0"/>
                <a:ea typeface="Times New Roman" panose="02020603050405020304" pitchFamily="18" charset="0"/>
              </a:rPr>
              <a:t>Chiede l’accettazione di un’altra logica che porta a rapporti diversi da quelli dell’esperienza quotidiana. </a:t>
            </a:r>
          </a:p>
          <a:p>
            <a:pPr marL="342900" indent="-342900">
              <a:buAutoNum type="arabicPeriod"/>
            </a:pPr>
            <a:r>
              <a:rPr lang="it-IT" sz="1800" dirty="0">
                <a:effectLst/>
                <a:latin typeface="TimesNewRoman"/>
                <a:ea typeface="Times New Roman" panose="02020603050405020304" pitchFamily="18" charset="0"/>
              </a:rPr>
              <a:t>Il racconto fantastico gioca col linguaggio, creando, manipolando e associando immagini, punta sulle </a:t>
            </a:r>
            <a:r>
              <a:rPr lang="it-IT" sz="1800" dirty="0" err="1">
                <a:effectLst/>
                <a:latin typeface="TimesNewRoman"/>
                <a:ea typeface="Times New Roman" panose="02020603050405020304" pitchFamily="18" charset="0"/>
              </a:rPr>
              <a:t>facolta</a:t>
            </a:r>
            <a:r>
              <a:rPr lang="it-IT" sz="1800" dirty="0">
                <a:effectLst/>
                <a:latin typeface="TimesNewRoman"/>
                <a:ea typeface="Times New Roman" panose="02020603050405020304" pitchFamily="18" charset="0"/>
              </a:rPr>
              <a:t>̀ creative del linguaggio in quanto solo le parole possono creare una nuova e diversa </a:t>
            </a:r>
            <a:r>
              <a:rPr lang="it-IT" sz="1800" dirty="0" err="1">
                <a:effectLst/>
                <a:latin typeface="TimesNewRoman"/>
                <a:ea typeface="Times New Roman" panose="02020603050405020304" pitchFamily="18" charset="0"/>
              </a:rPr>
              <a:t>realta</a:t>
            </a:r>
            <a:r>
              <a:rPr lang="it-IT" sz="1800" dirty="0">
                <a:effectLst/>
                <a:latin typeface="TimesNewRoman"/>
                <a:ea typeface="Times New Roman" panose="02020603050405020304" pitchFamily="18" charset="0"/>
              </a:rPr>
              <a:t>̀. </a:t>
            </a:r>
            <a:endParaRPr lang="it-IT" sz="1800" dirty="0">
              <a:effectLst/>
              <a:latin typeface="Times New Roman" panose="02020603050405020304" pitchFamily="18" charset="0"/>
              <a:ea typeface="Times New Roman" panose="02020603050405020304" pitchFamily="18" charset="0"/>
            </a:endParaRPr>
          </a:p>
          <a:p>
            <a:pPr marL="342900" indent="-342900">
              <a:buFont typeface="Arial" panose="020B0604020202020204" pitchFamily="34" charset="0"/>
              <a:buAutoNum type="arabicPeriod"/>
            </a:pPr>
            <a:r>
              <a:rPr lang="it-IT" sz="1800" dirty="0">
                <a:effectLst/>
                <a:latin typeface="Times New Roman" panose="02020603050405020304" pitchFamily="18" charset="0"/>
                <a:ea typeface="Times New Roman" panose="02020603050405020304" pitchFamily="18" charset="0"/>
              </a:rPr>
              <a:t>Grande capacità artistica, nel senso di tecnica</a:t>
            </a:r>
          </a:p>
          <a:p>
            <a:pPr marL="342900" indent="-342900">
              <a:buFont typeface="Arial" panose="020B0604020202020204" pitchFamily="34" charset="0"/>
              <a:buAutoNum type="arabicPeriod"/>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Il fantastico punta sull’</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iconicita</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e sulla </a:t>
            </a:r>
            <a:r>
              <a:rPr lang="it-IT" sz="1800" kern="100" dirty="0" err="1">
                <a:effectLst/>
                <a:latin typeface="Calibri" panose="020F0502020204030204" pitchFamily="34" charset="0"/>
                <a:ea typeface="Calibri" panose="020F0502020204030204" pitchFamily="34" charset="0"/>
                <a:cs typeface="Times New Roman" panose="02020603050405020304" pitchFamily="18" charset="0"/>
              </a:rPr>
              <a:t>figurativita</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sia tramite specifiche scelte linguistiche, sia nella scelta di elementi tematici che coinvolgono la sfera visiva.</a:t>
            </a:r>
            <a:r>
              <a:rPr lang="it-IT" sz="1800" kern="1200" dirty="0">
                <a:solidFill>
                  <a:srgbClr val="000000"/>
                </a:solidFill>
                <a:effectLst/>
                <a:latin typeface="TimesNewRoman"/>
                <a:ea typeface="Times New Roman" panose="02020603050405020304" pitchFamily="18"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Parla dell’interiorità dell’individuo e della simbologia collettiva : per questo si è mantenuto nei secoli come “modo”</a:t>
            </a:r>
          </a:p>
          <a:p>
            <a:pPr marL="342900" indent="-342900">
              <a:buFont typeface="Arial" panose="020B0604020202020204" pitchFamily="34" charset="0"/>
              <a:buAutoNum type="arabicPeriod"/>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Esiste un fantastico “moderno” che richiede un lettore colto: siamo fuori dall’idea di un fantastico di consumo</a:t>
            </a:r>
            <a:endParaRPr lang="it-IT" sz="1800" dirty="0">
              <a:effectLst/>
              <a:latin typeface="Times New Roman" panose="02020603050405020304" pitchFamily="18" charset="0"/>
              <a:ea typeface="Times New Roman" panose="02020603050405020304" pitchFamily="18" charset="0"/>
            </a:endParaRPr>
          </a:p>
          <a:p>
            <a:pPr marL="342900" indent="-342900">
              <a:buAutoNum type="arabicPeriod"/>
            </a:pPr>
            <a:endParaRPr lang="it-IT" sz="1800" dirty="0">
              <a:effectLst/>
              <a:latin typeface="Times New Roman" panose="02020603050405020304" pitchFamily="18" charset="0"/>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02205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F8B5CA-8739-45A8-FCA7-765309917B80}"/>
              </a:ext>
            </a:extLst>
          </p:cNvPr>
          <p:cNvSpPr>
            <a:spLocks noGrp="1"/>
          </p:cNvSpPr>
          <p:nvPr>
            <p:ph type="title"/>
          </p:nvPr>
        </p:nvSpPr>
        <p:spPr/>
        <p:txBody>
          <a:bodyPr/>
          <a:lstStyle/>
          <a:p>
            <a:r>
              <a:rPr lang="it-IT" dirty="0"/>
              <a:t>Seicento/Settecento e finalmente OTTOCENTO</a:t>
            </a:r>
          </a:p>
        </p:txBody>
      </p:sp>
      <p:sp>
        <p:nvSpPr>
          <p:cNvPr id="3" name="Segnaposto contenuto 2">
            <a:extLst>
              <a:ext uri="{FF2B5EF4-FFF2-40B4-BE49-F238E27FC236}">
                <a16:creationId xmlns:a16="http://schemas.microsoft.com/office/drawing/2014/main" id="{E63B884A-F09E-1B6C-F30B-80708CE95741}"/>
              </a:ext>
            </a:extLst>
          </p:cNvPr>
          <p:cNvSpPr>
            <a:spLocks noGrp="1"/>
          </p:cNvSpPr>
          <p:nvPr>
            <p:ph idx="1"/>
          </p:nvPr>
        </p:nvSpPr>
        <p:spPr/>
        <p:txBody>
          <a:bodyPr>
            <a:normAutofit lnSpcReduction="10000"/>
          </a:bodyPr>
          <a:lstStyle/>
          <a:p>
            <a:r>
              <a:rPr lang="it-IT" dirty="0">
                <a:latin typeface="TimesNewRoman"/>
              </a:rPr>
              <a:t>T</a:t>
            </a:r>
            <a:r>
              <a:rPr lang="it-IT" sz="2800" dirty="0">
                <a:effectLst/>
                <a:latin typeface="TimesNewRoman"/>
              </a:rPr>
              <a:t>ra il tardo Seicento e il primo Settecento inizia a farsi strada un filone letterario propriamente fantastico. Il fantastico irrompe in quel periodo proprio in contrapposizione a quella sorta di assolutismo razionalista che negava tutto ciò̀ che non era logicamente identificabile. L’irruzione del fantastico rappresentava la rivincita dell’irrazionale e del soprannaturale sulla tendenza a ridurre l’esistenza entro i limiti della ragione e della </a:t>
            </a:r>
            <a:r>
              <a:rPr lang="it-IT" sz="2800" dirty="0" err="1">
                <a:effectLst/>
                <a:latin typeface="TimesNewRoman"/>
              </a:rPr>
              <a:t>realta</a:t>
            </a:r>
            <a:r>
              <a:rPr lang="it-IT" sz="2800" dirty="0">
                <a:effectLst/>
                <a:latin typeface="TimesNewRoman"/>
              </a:rPr>
              <a:t>̀ oggettiva.</a:t>
            </a:r>
          </a:p>
          <a:p>
            <a:r>
              <a:rPr lang="it-IT" sz="2800" dirty="0">
                <a:effectLst/>
                <a:latin typeface="TimesNewRoman"/>
              </a:rPr>
              <a:t>Si dice che la letteratura fantastica prenda piede all’inizio dell’Ottocento, quando le estetiche romantiche rivendicavano la </a:t>
            </a:r>
            <a:r>
              <a:rPr lang="it-IT" sz="2800" dirty="0" err="1">
                <a:effectLst/>
                <a:latin typeface="TimesNewRoman"/>
              </a:rPr>
              <a:t>qualita</a:t>
            </a:r>
            <a:r>
              <a:rPr lang="it-IT" sz="2800" dirty="0">
                <a:effectLst/>
                <a:latin typeface="TimesNewRoman"/>
              </a:rPr>
              <a:t>̀ soggettiva e visionaria del prodotto letterario, ma anche la necessità di recuperare la tradizione popolare carica di miti e materiali favolosi. </a:t>
            </a:r>
          </a:p>
          <a:p>
            <a:endParaRPr lang="it-IT" dirty="0"/>
          </a:p>
        </p:txBody>
      </p:sp>
    </p:spTree>
    <p:extLst>
      <p:ext uri="{BB962C8B-B14F-4D97-AF65-F5344CB8AC3E}">
        <p14:creationId xmlns:p14="http://schemas.microsoft.com/office/powerpoint/2010/main" val="164583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C98FCE-C71B-7C36-8F14-25AE9DD8576C}"/>
              </a:ext>
            </a:extLst>
          </p:cNvPr>
          <p:cNvSpPr>
            <a:spLocks noGrp="1"/>
          </p:cNvSpPr>
          <p:nvPr>
            <p:ph type="title"/>
          </p:nvPr>
        </p:nvSpPr>
        <p:spPr/>
        <p:txBody>
          <a:bodyPr>
            <a:normAutofit fontScale="90000"/>
          </a:bodyPr>
          <a:lstStyle/>
          <a:p>
            <a:r>
              <a:rPr lang="it-IT" b="0" i="0" u="none" strike="noStrike" dirty="0">
                <a:solidFill>
                  <a:srgbClr val="000000"/>
                </a:solidFill>
                <a:effectLst/>
                <a:latin typeface="BookAntiqua_d6"/>
              </a:rPr>
              <a:t>Calvino, Introduzion</a:t>
            </a:r>
            <a:r>
              <a:rPr lang="it-IT" dirty="0">
                <a:solidFill>
                  <a:srgbClr val="000000"/>
                </a:solidFill>
                <a:latin typeface="BookAntiqua_d6"/>
              </a:rPr>
              <a:t>e</a:t>
            </a:r>
            <a:br>
              <a:rPr lang="it-IT" dirty="0">
                <a:solidFill>
                  <a:srgbClr val="000000"/>
                </a:solidFill>
                <a:latin typeface="BookAntiqua_d6"/>
              </a:rPr>
            </a:br>
            <a:r>
              <a:rPr lang="it-IT" sz="1800" dirty="0">
                <a:effectLst/>
                <a:latin typeface="TimesNewRomanPSMT"/>
              </a:rPr>
              <a:t>in I. Calvino (a cura di), </a:t>
            </a:r>
            <a:r>
              <a:rPr lang="it-IT" sz="1800" i="1" dirty="0">
                <a:effectLst/>
                <a:latin typeface="TimesNewRomanPS"/>
              </a:rPr>
              <a:t>Racconti fantastici dell’Ottocento</a:t>
            </a:r>
            <a:r>
              <a:rPr lang="it-IT" sz="1800" dirty="0">
                <a:effectLst/>
                <a:latin typeface="TimesNewRomanPSMT"/>
              </a:rPr>
              <a:t>, Milano, Mondadori, 1983, pp. 5-13.</a:t>
            </a:r>
            <a:br>
              <a:rPr lang="it-IT" dirty="0"/>
            </a:br>
            <a:endParaRPr lang="it-IT" dirty="0"/>
          </a:p>
        </p:txBody>
      </p:sp>
      <p:sp>
        <p:nvSpPr>
          <p:cNvPr id="3" name="Segnaposto contenuto 2">
            <a:extLst>
              <a:ext uri="{FF2B5EF4-FFF2-40B4-BE49-F238E27FC236}">
                <a16:creationId xmlns:a16="http://schemas.microsoft.com/office/drawing/2014/main" id="{CB3AFB7F-D998-C7F2-0546-1D28096888CB}"/>
              </a:ext>
            </a:extLst>
          </p:cNvPr>
          <p:cNvSpPr>
            <a:spLocks noGrp="1"/>
          </p:cNvSpPr>
          <p:nvPr>
            <p:ph idx="1"/>
          </p:nvPr>
        </p:nvSpPr>
        <p:spPr/>
        <p:txBody>
          <a:bodyPr>
            <a:normAutofit/>
          </a:bodyPr>
          <a:lstStyle/>
          <a:p>
            <a:pPr marL="0" indent="0" algn="l" fontAlgn="base">
              <a:buNone/>
            </a:pPr>
            <a:r>
              <a:rPr lang="it-IT" b="0" i="0" u="none" strike="noStrike" dirty="0">
                <a:solidFill>
                  <a:srgbClr val="000000"/>
                </a:solidFill>
                <a:effectLst/>
                <a:latin typeface="BookAntiqua_d6"/>
              </a:rPr>
              <a:t>«È col Romanticismo tedesco che il racconto fantastico nasce, all’inizio del secolo XIX, ma già nella seconda metà del Settecento il romanzo “gotico” inglese aveva esplorato un repertorio di motivi, d’ambienti e d’effetti (soprattutto macabri, crudeli, paurosi) dal quale gli scrittori del Romanticismo avrebbero attinto largamente. E dato che uno dei primi nomi che fa spicco tra questi (per la riuscita perfetta del suo </a:t>
            </a:r>
            <a:r>
              <a:rPr lang="it-IT" b="0" i="0" u="none" strike="noStrike" dirty="0">
                <a:solidFill>
                  <a:srgbClr val="000000"/>
                </a:solidFill>
                <a:effectLst/>
                <a:latin typeface="BookAntiqua-Italic_23-"/>
              </a:rPr>
              <a:t>Peter </a:t>
            </a:r>
            <a:r>
              <a:rPr lang="it-IT" b="0" i="0" u="none" strike="noStrike" dirty="0" err="1">
                <a:solidFill>
                  <a:srgbClr val="000000"/>
                </a:solidFill>
                <a:effectLst/>
                <a:latin typeface="BookAntiqua-Italic_23-"/>
              </a:rPr>
              <a:t>Schlemihl</a:t>
            </a:r>
            <a:r>
              <a:rPr lang="it-IT" b="0" i="0" u="none" strike="noStrike" dirty="0">
                <a:solidFill>
                  <a:srgbClr val="000000"/>
                </a:solidFill>
                <a:effectLst/>
                <a:latin typeface="BookAntiqua-Italic_23-"/>
              </a:rPr>
              <a:t>) </a:t>
            </a:r>
            <a:r>
              <a:rPr lang="it-IT" b="0" i="0" u="none" strike="noStrike" dirty="0">
                <a:solidFill>
                  <a:srgbClr val="000000"/>
                </a:solidFill>
                <a:effectLst/>
                <a:latin typeface="BookAntiqua_d6"/>
              </a:rPr>
              <a:t>appartiene a un autore tedesco che era nato francese, </a:t>
            </a:r>
            <a:r>
              <a:rPr lang="it-IT" b="0" i="0" u="none" strike="noStrike" dirty="0" err="1">
                <a:solidFill>
                  <a:srgbClr val="000000"/>
                </a:solidFill>
                <a:effectLst/>
                <a:latin typeface="BookAntiqua_d6"/>
              </a:rPr>
              <a:t>Chamisso</a:t>
            </a:r>
            <a:r>
              <a:rPr lang="it-IT" b="0" i="0" u="none" strike="noStrike" dirty="0">
                <a:solidFill>
                  <a:srgbClr val="000000"/>
                </a:solidFill>
                <a:effectLst/>
                <a:latin typeface="BookAntiqua_d6"/>
              </a:rPr>
              <a:t>, il quale porta una leggerezza settecentesca tutta francese nella cristallina sua prosa tedesca, ecco che anche la componente francese ci si presenta fin dagli inizi come essenziale.»</a:t>
            </a:r>
            <a:endParaRPr lang="it-IT" b="0" i="0" u="none" strike="noStrike" dirty="0">
              <a:solidFill>
                <a:srgbClr val="444444"/>
              </a:solidFill>
              <a:effectLst/>
              <a:latin typeface="inherit"/>
            </a:endParaRPr>
          </a:p>
          <a:p>
            <a:endParaRPr lang="it-IT" dirty="0"/>
          </a:p>
        </p:txBody>
      </p:sp>
    </p:spTree>
    <p:extLst>
      <p:ext uri="{BB962C8B-B14F-4D97-AF65-F5344CB8AC3E}">
        <p14:creationId xmlns:p14="http://schemas.microsoft.com/office/powerpoint/2010/main" val="10349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826E24-6E41-C1AE-5197-4C5C9003DB8B}"/>
              </a:ext>
            </a:extLst>
          </p:cNvPr>
          <p:cNvSpPr>
            <a:spLocks noGrp="1"/>
          </p:cNvSpPr>
          <p:nvPr>
            <p:ph type="title"/>
          </p:nvPr>
        </p:nvSpPr>
        <p:spPr/>
        <p:txBody>
          <a:bodyPr/>
          <a:lstStyle/>
          <a:p>
            <a:r>
              <a:rPr lang="it-IT" dirty="0"/>
              <a:t>Differenze tra fantastico ottocentesco e novecentesco</a:t>
            </a:r>
          </a:p>
        </p:txBody>
      </p:sp>
      <p:sp>
        <p:nvSpPr>
          <p:cNvPr id="3" name="Segnaposto contenuto 2">
            <a:extLst>
              <a:ext uri="{FF2B5EF4-FFF2-40B4-BE49-F238E27FC236}">
                <a16:creationId xmlns:a16="http://schemas.microsoft.com/office/drawing/2014/main" id="{F37DF66D-B8AB-8660-B7E4-CD61AADC725E}"/>
              </a:ext>
            </a:extLst>
          </p:cNvPr>
          <p:cNvSpPr>
            <a:spLocks noGrp="1"/>
          </p:cNvSpPr>
          <p:nvPr>
            <p:ph idx="1"/>
          </p:nvPr>
        </p:nvSpPr>
        <p:spPr/>
        <p:txBody>
          <a:bodyPr/>
          <a:lstStyle/>
          <a:p>
            <a:pPr marL="0" indent="0">
              <a:buNone/>
            </a:pPr>
            <a:r>
              <a:rPr lang="it-IT" sz="1800" dirty="0">
                <a:effectLst/>
                <a:latin typeface="TimesNewRoman"/>
              </a:rPr>
              <a:t>Calvino distingue tra uso “emozionale” e visionario del fantastico ottocentesco e uso “intellettuale” e astratto nel Novecento. «Nel Novecento è un uso intellettuale (e non </a:t>
            </a:r>
            <a:r>
              <a:rPr lang="it-IT" sz="1800" dirty="0" err="1">
                <a:effectLst/>
                <a:latin typeface="TimesNewRoman"/>
              </a:rPr>
              <a:t>piu</a:t>
            </a:r>
            <a:r>
              <a:rPr lang="it-IT" sz="1800" dirty="0">
                <a:effectLst/>
                <a:latin typeface="TimesNewRoman"/>
              </a:rPr>
              <a:t>̀ emozionale) del fantastico che s’impone: come gioco, ironia, ammicco, e anche come mediazione sugli incubi o i desideri nascosti dell’uomo contemporaneo».</a:t>
            </a:r>
          </a:p>
          <a:p>
            <a:pPr marL="0" indent="0">
              <a:buNone/>
            </a:pPr>
            <a:r>
              <a:rPr lang="it-IT" sz="1800" dirty="0">
                <a:effectLst/>
                <a:latin typeface="TimesNewRoman"/>
              </a:rPr>
              <a:t> In altri termini, per essere preso in considerazione dal mondo contemporaneo, il fantastico non </a:t>
            </a:r>
            <a:r>
              <a:rPr lang="it-IT" sz="1800" dirty="0" err="1">
                <a:effectLst/>
                <a:latin typeface="TimesNewRoman"/>
              </a:rPr>
              <a:t>puo</a:t>
            </a:r>
            <a:r>
              <a:rPr lang="it-IT" sz="1800" dirty="0">
                <a:effectLst/>
                <a:latin typeface="TimesNewRoman"/>
              </a:rPr>
              <a:t>̀ che tendere a una costruzione lucida della mente che mira a visioni disincantate e ironiche, quindi non aspira a un uso emozionale dei suoi elementi, ma a una meditazione sugli incubi e sulle tensioni dell’uomo moderno. Si spiegherebbe così la presenza nei racconti ottocenteschi di un evento a tutti gli effetti straordinario che aiuta il lettore a orientarsi all’interno del campo narrativo e, al contrario, la mancanza di tale evento nei racconti novecenteschi, che si aprono invece a prospettive complesse e a percorsi di lettura tutt’altro che piani. </a:t>
            </a:r>
            <a:endParaRPr lang="it-IT" dirty="0">
              <a:effectLst/>
            </a:endParaRPr>
          </a:p>
          <a:p>
            <a:endParaRPr lang="it-IT" dirty="0"/>
          </a:p>
        </p:txBody>
      </p:sp>
    </p:spTree>
    <p:extLst>
      <p:ext uri="{BB962C8B-B14F-4D97-AF65-F5344CB8AC3E}">
        <p14:creationId xmlns:p14="http://schemas.microsoft.com/office/powerpoint/2010/main" val="10762505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TotalTime>
  <Words>2174</Words>
  <Application>Microsoft Macintosh PowerPoint</Application>
  <PresentationFormat>Widescreen</PresentationFormat>
  <Paragraphs>66</Paragraphs>
  <Slides>14</Slides>
  <Notes>0</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14</vt:i4>
      </vt:variant>
    </vt:vector>
  </HeadingPairs>
  <TitlesOfParts>
    <vt:vector size="27" baseType="lpstr">
      <vt:lpstr>Arial</vt:lpstr>
      <vt:lpstr>BookAntiqua_d6</vt:lpstr>
      <vt:lpstr>BookAntiqua-Italic_23-</vt:lpstr>
      <vt:lpstr>Calibri</vt:lpstr>
      <vt:lpstr>Calibri Light</vt:lpstr>
      <vt:lpstr>Georgia</vt:lpstr>
      <vt:lpstr>inherit</vt:lpstr>
      <vt:lpstr>Times New Roman</vt:lpstr>
      <vt:lpstr>TimesNewRoman</vt:lpstr>
      <vt:lpstr>TimesNewRoman,Italic</vt:lpstr>
      <vt:lpstr>TimesNewRomanPS</vt:lpstr>
      <vt:lpstr>TimesNewRomanPSMT</vt:lpstr>
      <vt:lpstr>Tema di Office</vt:lpstr>
      <vt:lpstr>SI FA PRESTO A DIRE “FANTASTICO” </vt:lpstr>
      <vt:lpstr>Fantastico da fantasia ma…cos’è la fantasia?</vt:lpstr>
      <vt:lpstr>Due scuole critiche</vt:lpstr>
      <vt:lpstr>Fantastico vs Meraviglioso</vt:lpstr>
      <vt:lpstr>Il fantastico, una soluzione (provvisoria)</vt:lpstr>
      <vt:lpstr>Catalogo del Fantastico secondo I.Calvino </vt:lpstr>
      <vt:lpstr>Seicento/Settecento e finalmente OTTOCENTO</vt:lpstr>
      <vt:lpstr>Calvino, Introduzione in I. Calvino (a cura di), Racconti fantastici dell’Ottocento, Milano, Mondadori, 1983, pp. 5-13. </vt:lpstr>
      <vt:lpstr>Differenze tra fantastico ottocentesco e novecentesco</vt:lpstr>
      <vt:lpstr>Due esempi di fantastico ottocentesco</vt:lpstr>
      <vt:lpstr>Alcune osservazioni</vt:lpstr>
      <vt:lpstr>Claudio Magris “Introduzione” in E.T.A. Hoffmann “Gli elisir del diavolo” – Einaudi – 1979 – p. XXIII</vt:lpstr>
      <vt:lpstr>2. Chamisso</vt:lpstr>
      <vt:lpstr>CITAZIONI LEGATE AL CATALOGO DI CALVINO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FA PRESTO A DIRE “FANTASTICO” </dc:title>
  <dc:creator>alessandra pozzi</dc:creator>
  <cp:lastModifiedBy>alessandra pozzi</cp:lastModifiedBy>
  <cp:revision>14</cp:revision>
  <dcterms:created xsi:type="dcterms:W3CDTF">2023-10-02T17:44:01Z</dcterms:created>
  <dcterms:modified xsi:type="dcterms:W3CDTF">2023-10-09T04:45:57Z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f34ead-50a3-4950-8a39-fca3a33c48cb_Enabled">
    <vt:lpwstr>true</vt:lpwstr>
  </property>
  <property fmtid="{D5CDD505-2E9C-101B-9397-08002B2CF9AE}" pid="3" name="MSIP_Label_b1f34ead-50a3-4950-8a39-fca3a33c48cb_SetDate">
    <vt:lpwstr>2023-10-04T07:28:39Z</vt:lpwstr>
  </property>
  <property fmtid="{D5CDD505-2E9C-101B-9397-08002B2CF9AE}" pid="4" name="MSIP_Label_b1f34ead-50a3-4950-8a39-fca3a33c48cb_Method">
    <vt:lpwstr>Standard</vt:lpwstr>
  </property>
  <property fmtid="{D5CDD505-2E9C-101B-9397-08002B2CF9AE}" pid="5" name="MSIP_Label_b1f34ead-50a3-4950-8a39-fca3a33c48cb_Name">
    <vt:lpwstr>Confidential</vt:lpwstr>
  </property>
  <property fmtid="{D5CDD505-2E9C-101B-9397-08002B2CF9AE}" pid="6" name="MSIP_Label_b1f34ead-50a3-4950-8a39-fca3a33c48cb_SiteId">
    <vt:lpwstr>0c5638da-d686-4d6a-8df4-e0552c70cb17</vt:lpwstr>
  </property>
  <property fmtid="{D5CDD505-2E9C-101B-9397-08002B2CF9AE}" pid="7" name="MSIP_Label_b1f34ead-50a3-4950-8a39-fca3a33c48cb_ActionId">
    <vt:lpwstr>bf47d16a-0cfa-4eaa-a223-ee78c2d5e633</vt:lpwstr>
  </property>
  <property fmtid="{D5CDD505-2E9C-101B-9397-08002B2CF9AE}" pid="8" name="MSIP_Label_b1f34ead-50a3-4950-8a39-fca3a33c48cb_ContentBits">
    <vt:lpwstr>0</vt:lpwstr>
  </property>
</Properties>
</file>