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8" r:id="rId8"/>
    <p:sldId id="263" r:id="rId9"/>
    <p:sldId id="267" r:id="rId10"/>
    <p:sldId id="261" r:id="rId11"/>
    <p:sldId id="269" r:id="rId12"/>
    <p:sldId id="264" r:id="rId13"/>
    <p:sldId id="270" r:id="rId14"/>
    <p:sldId id="265" r:id="rId15"/>
    <p:sldId id="271" r:id="rId16"/>
    <p:sldId id="272" r:id="rId17"/>
    <p:sldId id="273"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03"/>
    <p:restoredTop sz="94655"/>
  </p:normalViewPr>
  <p:slideViewPr>
    <p:cSldViewPr snapToGrid="0">
      <p:cViewPr varScale="1">
        <p:scale>
          <a:sx n="169" d="100"/>
          <a:sy n="169" d="100"/>
        </p:scale>
        <p:origin x="216"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9445A6-6E6F-2A7A-AD20-3541FCAD0FB0}"/>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EFEADFC-F1C2-E29E-D390-52D80D7FC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C2708B0A-C3EE-AFA4-CD02-18AA6688E6AC}"/>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4FBFBD10-4F69-9CC2-207B-B02393A16DB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70B3D90-2CC6-BC9B-8343-8C9B786976F4}"/>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4064124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F50048-7D67-0E1E-D487-5B12563D7BB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D50C1EE-DF5F-7DCC-2E34-D8F2830F9CF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3FE0F0-C191-6D09-4B78-2C1699F170CD}"/>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F57F4D6B-F25F-ADFC-D8FD-70477B0C655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1D3097C-6D0C-AD9F-AE8C-438C52038152}"/>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213930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7E2C8BF-2679-9BC3-E012-FE02121EE02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B55AF5E-3092-4AA8-EE62-148E8135080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1F8472E-EACA-BE56-2759-8BEDC90A6AA2}"/>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86C34EAE-5EFE-F049-6197-6750B339475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1EDAC72-7308-2A37-0008-A121632CFE1F}"/>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105544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0F5EFB-E9A4-6307-31C2-9D2F6DA0F32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A68FBA3-6A3B-F180-C525-531D16618EFF}"/>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D672A72-5BE0-57EF-5EEC-BC2C2C914FA4}"/>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BFAE68B0-8D34-00F6-80EB-951D743C02E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EBA1C2-FFCE-FB1C-7910-8FC23C9FE711}"/>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343193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2A2C8B-441E-A79D-BD14-AE77C5FF6BB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60BCAA3F-4D54-35AA-E17A-880C02B0C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E89331E-0EE0-D1B5-1314-5C0D6E9B15DB}"/>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57CCAFB9-341D-D3DA-22E6-18B33AFEF2A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FDFE7E2-C93A-CAF1-1E95-94C808167F34}"/>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1496071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1EDAB2-6757-6E12-1E27-9637C324E7C2}"/>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755A1EC-EB11-34C4-93E8-3E9BD1A795A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30DAF505-7E96-C8EB-967E-A02AC0F84E2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2986105-7FF2-E1E5-2FBB-58C320FCE91C}"/>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6" name="Segnaposto piè di pagina 5">
            <a:extLst>
              <a:ext uri="{FF2B5EF4-FFF2-40B4-BE49-F238E27FC236}">
                <a16:creationId xmlns:a16="http://schemas.microsoft.com/office/drawing/2014/main" id="{AC540606-9BB2-0CAB-7220-2E37439F691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A46C9B7-95AD-661A-54AD-ADC15451D679}"/>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310099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2300B4-6EA2-E3C6-0443-715AEFEBDDC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4DFDE43-CAB0-3152-17E4-43254EDECA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0FB2A24-BE0A-39AF-8501-E8AC58A34DD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2710D3ED-CAD1-5417-674D-BBCC14DA93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12EBFE89-8D90-E2FB-37D6-0D25377CE232}"/>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252F92F6-6483-A9A6-94D1-9D0D81DFF730}"/>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8" name="Segnaposto piè di pagina 7">
            <a:extLst>
              <a:ext uri="{FF2B5EF4-FFF2-40B4-BE49-F238E27FC236}">
                <a16:creationId xmlns:a16="http://schemas.microsoft.com/office/drawing/2014/main" id="{E6939C47-BEE5-DC52-6DA8-534A7B6F105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DA8F35D-1AC7-43CD-BAE7-9D8AE6EC2E79}"/>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212341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0E4E40-1F54-A4BE-70CE-F2DCBF244BE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3C1687E0-9A36-CABA-3CB5-76DB6DA4B4A1}"/>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4" name="Segnaposto piè di pagina 3">
            <a:extLst>
              <a:ext uri="{FF2B5EF4-FFF2-40B4-BE49-F238E27FC236}">
                <a16:creationId xmlns:a16="http://schemas.microsoft.com/office/drawing/2014/main" id="{6E902269-5809-1477-F13B-7734AE1F9F2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229A0F4-8F23-A760-76AF-8725F1CD4C94}"/>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658491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5F04F3E-52A2-E55C-47BB-567A29EA44CA}"/>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3" name="Segnaposto piè di pagina 2">
            <a:extLst>
              <a:ext uri="{FF2B5EF4-FFF2-40B4-BE49-F238E27FC236}">
                <a16:creationId xmlns:a16="http://schemas.microsoft.com/office/drawing/2014/main" id="{29264F7E-ACE2-DC58-7C65-03C489CF248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DB835EF0-2801-CA7C-95A3-1ADA7867D4C6}"/>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533785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34B5AF-6E31-D3F6-6162-9E723A9D134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9C3B0F5-B7A1-5652-FD28-A7464C31E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3C149759-1C18-8079-2EE1-EDE1761C0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C37A05A-295E-4871-7965-EFD6FC02D90E}"/>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6" name="Segnaposto piè di pagina 5">
            <a:extLst>
              <a:ext uri="{FF2B5EF4-FFF2-40B4-BE49-F238E27FC236}">
                <a16:creationId xmlns:a16="http://schemas.microsoft.com/office/drawing/2014/main" id="{2417520A-611F-C80F-D54B-0482FB127DD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D6FA6CE-4974-B14E-E5AB-2974254CD97B}"/>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111054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8613D9-1B8C-71E0-870E-D19005BACA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E62B9D7-E646-733C-ECD1-C997D12AE0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30682940-2BC4-5278-85DA-BA50B635F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DAE86F9-35FB-5046-9185-B2ECFBDC555C}"/>
              </a:ext>
            </a:extLst>
          </p:cNvPr>
          <p:cNvSpPr>
            <a:spLocks noGrp="1"/>
          </p:cNvSpPr>
          <p:nvPr>
            <p:ph type="dt" sz="half" idx="10"/>
          </p:nvPr>
        </p:nvSpPr>
        <p:spPr/>
        <p:txBody>
          <a:bodyPr/>
          <a:lstStyle/>
          <a:p>
            <a:fld id="{74A6EBC2-E142-124F-A8EB-82441F468DC1}" type="datetimeFigureOut">
              <a:rPr lang="it-IT" smtClean="0"/>
              <a:t>11/10/23</a:t>
            </a:fld>
            <a:endParaRPr lang="it-IT"/>
          </a:p>
        </p:txBody>
      </p:sp>
      <p:sp>
        <p:nvSpPr>
          <p:cNvPr id="6" name="Segnaposto piè di pagina 5">
            <a:extLst>
              <a:ext uri="{FF2B5EF4-FFF2-40B4-BE49-F238E27FC236}">
                <a16:creationId xmlns:a16="http://schemas.microsoft.com/office/drawing/2014/main" id="{2D5C4560-A826-3492-AB83-C322D6ECF8A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66C94E4-1F92-4AA9-B5B2-7F6F0C1B36E7}"/>
              </a:ext>
            </a:extLst>
          </p:cNvPr>
          <p:cNvSpPr>
            <a:spLocks noGrp="1"/>
          </p:cNvSpPr>
          <p:nvPr>
            <p:ph type="sldNum" sz="quarter" idx="12"/>
          </p:nvPr>
        </p:nvSpPr>
        <p:spPr/>
        <p:txBody>
          <a:bodyPr/>
          <a:lstStyle/>
          <a:p>
            <a:fld id="{B4D542B8-930D-4048-8F37-E3EFA7E6E570}" type="slidenum">
              <a:rPr lang="it-IT" smtClean="0"/>
              <a:t>‹N›</a:t>
            </a:fld>
            <a:endParaRPr lang="it-IT"/>
          </a:p>
        </p:txBody>
      </p:sp>
    </p:spTree>
    <p:extLst>
      <p:ext uri="{BB962C8B-B14F-4D97-AF65-F5344CB8AC3E}">
        <p14:creationId xmlns:p14="http://schemas.microsoft.com/office/powerpoint/2010/main" val="109808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88ED7DCF-C45B-D78D-C5AA-4CA1F51560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5160AFE-3096-33C5-3E9C-13F6B91446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835D3EC-D71B-7096-8132-0A13A6005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A6EBC2-E142-124F-A8EB-82441F468DC1}" type="datetimeFigureOut">
              <a:rPr lang="it-IT" smtClean="0"/>
              <a:t>11/10/23</a:t>
            </a:fld>
            <a:endParaRPr lang="it-IT"/>
          </a:p>
        </p:txBody>
      </p:sp>
      <p:sp>
        <p:nvSpPr>
          <p:cNvPr id="5" name="Segnaposto piè di pagina 4">
            <a:extLst>
              <a:ext uri="{FF2B5EF4-FFF2-40B4-BE49-F238E27FC236}">
                <a16:creationId xmlns:a16="http://schemas.microsoft.com/office/drawing/2014/main" id="{96223EDE-6722-EB54-3D14-330D9C42A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262F73F-F18A-A1B9-0A03-5EE2AE820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542B8-930D-4048-8F37-E3EFA7E6E570}" type="slidenum">
              <a:rPr lang="it-IT" smtClean="0"/>
              <a:t>‹N›</a:t>
            </a:fld>
            <a:endParaRPr lang="it-IT"/>
          </a:p>
        </p:txBody>
      </p:sp>
    </p:spTree>
    <p:extLst>
      <p:ext uri="{BB962C8B-B14F-4D97-AF65-F5344CB8AC3E}">
        <p14:creationId xmlns:p14="http://schemas.microsoft.com/office/powerpoint/2010/main" val="3666449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doppiozero.com/materiali/interviste/luniverso-di-julio-cortazar"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A5E1E6-DFF0-BC91-C542-AF45922AD290}"/>
              </a:ext>
            </a:extLst>
          </p:cNvPr>
          <p:cNvSpPr>
            <a:spLocks noGrp="1"/>
          </p:cNvSpPr>
          <p:nvPr>
            <p:ph type="ctrTitle"/>
          </p:nvPr>
        </p:nvSpPr>
        <p:spPr/>
        <p:txBody>
          <a:bodyPr/>
          <a:lstStyle/>
          <a:p>
            <a:r>
              <a:rPr lang="it-IT" dirty="0"/>
              <a:t>SI FA PRESTO A DIRE “FANTASTICO»</a:t>
            </a:r>
          </a:p>
        </p:txBody>
      </p:sp>
      <p:sp>
        <p:nvSpPr>
          <p:cNvPr id="3" name="Sottotitolo 2">
            <a:extLst>
              <a:ext uri="{FF2B5EF4-FFF2-40B4-BE49-F238E27FC236}">
                <a16:creationId xmlns:a16="http://schemas.microsoft.com/office/drawing/2014/main" id="{AF5FFC96-07A8-12B3-EFFB-2FA4AE7E0CDC}"/>
              </a:ext>
            </a:extLst>
          </p:cNvPr>
          <p:cNvSpPr>
            <a:spLocks noGrp="1"/>
          </p:cNvSpPr>
          <p:nvPr>
            <p:ph type="subTitle" idx="1"/>
          </p:nvPr>
        </p:nvSpPr>
        <p:spPr/>
        <p:txBody>
          <a:bodyPr>
            <a:normAutofit lnSpcReduction="10000"/>
          </a:bodyPr>
          <a:lstStyle/>
          <a:p>
            <a:r>
              <a:rPr lang="it-IT" dirty="0"/>
              <a:t>Laddove in otto mosse si dimostra la serietà del fantastico</a:t>
            </a:r>
          </a:p>
          <a:p>
            <a:r>
              <a:rPr lang="it-IT" dirty="0"/>
              <a:t>(TU 2023)</a:t>
            </a:r>
          </a:p>
          <a:p>
            <a:r>
              <a:rPr lang="it-IT" dirty="0"/>
              <a:t>INCONTRO 2</a:t>
            </a:r>
          </a:p>
          <a:p>
            <a:r>
              <a:rPr lang="it-IT" dirty="0"/>
              <a:t>Tre giganti: Kafka, Borges, </a:t>
            </a:r>
            <a:r>
              <a:rPr lang="it-IT" dirty="0" err="1"/>
              <a:t>Cortazar</a:t>
            </a:r>
            <a:endParaRPr lang="it-IT" dirty="0"/>
          </a:p>
        </p:txBody>
      </p:sp>
    </p:spTree>
    <p:extLst>
      <p:ext uri="{BB962C8B-B14F-4D97-AF65-F5344CB8AC3E}">
        <p14:creationId xmlns:p14="http://schemas.microsoft.com/office/powerpoint/2010/main" val="1369832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82F4B1-733F-D1D5-D23A-928E50935A8B}"/>
              </a:ext>
            </a:extLst>
          </p:cNvPr>
          <p:cNvSpPr>
            <a:spLocks noGrp="1"/>
          </p:cNvSpPr>
          <p:nvPr>
            <p:ph type="title"/>
          </p:nvPr>
        </p:nvSpPr>
        <p:spPr/>
        <p:txBody>
          <a:bodyPr>
            <a:normAutofit fontScale="90000"/>
          </a:bodyPr>
          <a:lstStyle/>
          <a:p>
            <a:r>
              <a:rPr lang="it-IT" sz="1800" b="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Jorge Luis Borges e Margarita Guerrero</a:t>
            </a:r>
            <a:r>
              <a:rPr lang="it-IT" sz="1800"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a:t>
            </a:r>
            <a:r>
              <a:rPr lang="it-IT" sz="1800" b="1"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Manuale di zoologia fantastica</a:t>
            </a:r>
            <a:r>
              <a:rPr lang="it-IT" sz="1800"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a:t>
            </a:r>
            <a:r>
              <a:rPr lang="it-IT" sz="1800" b="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Einaudi – ET Scrittori.</a:t>
            </a:r>
            <a:br>
              <a:rPr lang="it-IT" sz="1800" b="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br>
            <a:r>
              <a:rPr lang="it-IT" sz="1800" b="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T.U. </a:t>
            </a:r>
            <a:r>
              <a:rPr lang="it-IT" sz="1800" b="1" dirty="0">
                <a:solidFill>
                  <a:srgbClr val="676767"/>
                </a:solidFill>
                <a:latin typeface="Georgia" panose="02040502050405020303" pitchFamily="18" charset="0"/>
                <a:ea typeface="Cambria" panose="02040503050406030204" pitchFamily="18" charset="0"/>
                <a:cs typeface="Georgia" panose="02040502050405020303" pitchFamily="18" charset="0"/>
              </a:rPr>
              <a:t>23 </a:t>
            </a:r>
            <a:r>
              <a:rPr lang="it-IT" sz="1800" b="1" dirty="0" err="1">
                <a:solidFill>
                  <a:srgbClr val="676767"/>
                </a:solidFill>
                <a:latin typeface="Georgia" panose="02040502050405020303" pitchFamily="18" charset="0"/>
                <a:ea typeface="Cambria" panose="02040503050406030204" pitchFamily="18" charset="0"/>
                <a:cs typeface="Georgia" panose="02040502050405020303" pitchFamily="18" charset="0"/>
              </a:rPr>
              <a:t>lez</a:t>
            </a:r>
            <a:r>
              <a:rPr lang="it-IT" sz="1800" b="1" dirty="0">
                <a:solidFill>
                  <a:srgbClr val="676767"/>
                </a:solidFill>
                <a:latin typeface="Georgia" panose="02040502050405020303" pitchFamily="18" charset="0"/>
                <a:ea typeface="Cambria" panose="02040503050406030204" pitchFamily="18" charset="0"/>
                <a:cs typeface="Georgia" panose="02040502050405020303" pitchFamily="18" charset="0"/>
              </a:rPr>
              <a:t>. 2 </a:t>
            </a:r>
            <a:r>
              <a:rPr lang="it-IT" sz="1800" b="1" dirty="0" err="1">
                <a:solidFill>
                  <a:srgbClr val="676767"/>
                </a:solidFill>
                <a:latin typeface="Georgia" panose="02040502050405020303" pitchFamily="18" charset="0"/>
                <a:ea typeface="Cambria" panose="02040503050406030204" pitchFamily="18" charset="0"/>
                <a:cs typeface="Georgia" panose="02040502050405020303" pitchFamily="18" charset="0"/>
              </a:rPr>
              <a:t>all</a:t>
            </a:r>
            <a:r>
              <a:rPr lang="it-IT" sz="1800" b="1" dirty="0">
                <a:solidFill>
                  <a:srgbClr val="676767"/>
                </a:solidFill>
                <a:latin typeface="Georgia" panose="02040502050405020303" pitchFamily="18" charset="0"/>
                <a:ea typeface="Cambria" panose="02040503050406030204" pitchFamily="18" charset="0"/>
                <a:cs typeface="Georgia" panose="02040502050405020303" pitchFamily="18" charset="0"/>
              </a:rPr>
              <a:t>. 1</a:t>
            </a:r>
            <a:br>
              <a:rPr lang="it-IT" sz="1800" dirty="0">
                <a:effectLst/>
                <a:latin typeface="Cambria" panose="02040503050406030204" pitchFamily="18" charset="0"/>
                <a:ea typeface="Cambria" panose="02040503050406030204" pitchFamily="18"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D7788719-EB25-DEAB-7EA1-1A1AC9296A2B}"/>
              </a:ext>
            </a:extLst>
          </p:cNvPr>
          <p:cNvSpPr>
            <a:spLocks noGrp="1"/>
          </p:cNvSpPr>
          <p:nvPr>
            <p:ph idx="1"/>
          </p:nvPr>
        </p:nvSpPr>
        <p:spPr/>
        <p:txBody>
          <a:bodyPr/>
          <a:lstStyle/>
          <a:p>
            <a:pPr algn="r">
              <a:spcAft>
                <a:spcPts val="1500"/>
              </a:spcAft>
            </a:pPr>
            <a:r>
              <a:rPr lang="it-IT" sz="1800"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La mandragora</a:t>
            </a:r>
            <a:endParaRPr lang="it-IT" sz="1800" dirty="0">
              <a:effectLst/>
              <a:latin typeface="Cambria" panose="02040503050406030204" pitchFamily="18" charset="0"/>
              <a:ea typeface="Cambria" panose="02040503050406030204" pitchFamily="18" charset="0"/>
              <a:cs typeface="Times New Roman" panose="02020603050405020304" pitchFamily="18" charset="0"/>
            </a:endParaRPr>
          </a:p>
          <a:p>
            <a:pPr>
              <a:spcAft>
                <a:spcPts val="1500"/>
              </a:spcAft>
            </a:pP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Come il </a:t>
            </a:r>
            <a:r>
              <a:rPr lang="it-IT" sz="1800" dirty="0" err="1">
                <a:solidFill>
                  <a:srgbClr val="676767"/>
                </a:solidFill>
                <a:effectLst/>
                <a:latin typeface="Georgia" panose="02040502050405020303" pitchFamily="18" charset="0"/>
                <a:ea typeface="Cambria" panose="02040503050406030204" pitchFamily="18" charset="0"/>
                <a:cs typeface="Georgia" panose="02040502050405020303" pitchFamily="18" charset="0"/>
              </a:rPr>
              <a:t>borametz</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la mandragora confina col regno animale, </a:t>
            </a:r>
            <a:r>
              <a:rPr lang="it-IT" sz="1800" i="1" dirty="0" err="1">
                <a:solidFill>
                  <a:srgbClr val="676767"/>
                </a:solidFill>
                <a:effectLst/>
                <a:latin typeface="Georgia" panose="02040502050405020303" pitchFamily="18" charset="0"/>
                <a:ea typeface="Cambria" panose="02040503050406030204" pitchFamily="18" charset="0"/>
                <a:cs typeface="Georgia" panose="02040502050405020303" pitchFamily="18" charset="0"/>
              </a:rPr>
              <a:t>perchè</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grida quando la svellono; questo grido può far impazzire chi lo sente (</a:t>
            </a:r>
            <a:r>
              <a:rPr lang="it-IT" sz="1800"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Romeo e Giulietta, IV, 3)</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Pitagora la chiamò antropomorfa; l’agronomo latino Lucio Columella, </a:t>
            </a:r>
            <a:r>
              <a:rPr lang="it-IT" sz="1800" i="1" dirty="0" err="1">
                <a:solidFill>
                  <a:srgbClr val="676767"/>
                </a:solidFill>
                <a:effectLst/>
                <a:latin typeface="Georgia" panose="02040502050405020303" pitchFamily="18" charset="0"/>
                <a:ea typeface="Cambria" panose="02040503050406030204" pitchFamily="18" charset="0"/>
                <a:cs typeface="Georgia" panose="02040502050405020303" pitchFamily="18" charset="0"/>
              </a:rPr>
              <a:t>semiuomo</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e Alberto Magno </a:t>
            </a:r>
            <a:r>
              <a:rPr lang="it-IT" sz="1800" i="1" dirty="0" err="1">
                <a:solidFill>
                  <a:srgbClr val="676767"/>
                </a:solidFill>
                <a:effectLst/>
                <a:latin typeface="Georgia" panose="02040502050405020303" pitchFamily="18" charset="0"/>
                <a:ea typeface="Cambria" panose="02040503050406030204" pitchFamily="18" charset="0"/>
                <a:cs typeface="Georgia" panose="02040502050405020303" pitchFamily="18" charset="0"/>
              </a:rPr>
              <a:t>potè</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scrivere che le mandragore figurano l’umanità, con la distinzione dei sessi. Prima, Plinio aveva detto che la mandragora bianca è il maschio e la nera è la femmina. Quelli che la colgono, aveva anche detto, le tracciano intorno tre cerchi con la spada, e guardano a ponente; l’odore delle foglie è così forte da lasciare ammutoliti. Sradicarla, era mettersi a rischio di spaventose calamità; nell’ultimo libro delle sue </a:t>
            </a:r>
            <a:r>
              <a:rPr lang="it-IT" sz="1800"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Antichità Giudaiche</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Flavio Giuseppe consiglia di ricorrere a un cane addestrato. </a:t>
            </a:r>
            <a:r>
              <a:rPr lang="it-IT" sz="1800" i="1" dirty="0" err="1">
                <a:solidFill>
                  <a:srgbClr val="676767"/>
                </a:solidFill>
                <a:effectLst/>
                <a:latin typeface="Georgia" panose="02040502050405020303" pitchFamily="18" charset="0"/>
                <a:ea typeface="Cambria" panose="02040503050406030204" pitchFamily="18" charset="0"/>
                <a:cs typeface="Georgia" panose="02040502050405020303" pitchFamily="18" charset="0"/>
              </a:rPr>
              <a:t>Sdradicata</a:t>
            </a:r>
            <a:r>
              <a:rPr lang="it-IT" sz="1800" i="1" dirty="0">
                <a:solidFill>
                  <a:srgbClr val="676767"/>
                </a:solidFill>
                <a:effectLst/>
                <a:latin typeface="Georgia" panose="02040502050405020303" pitchFamily="18" charset="0"/>
                <a:ea typeface="Cambria" panose="02040503050406030204" pitchFamily="18" charset="0"/>
                <a:cs typeface="Georgia" panose="02040502050405020303" pitchFamily="18" charset="0"/>
              </a:rPr>
              <a:t> la pianta, l’animale muore; ma le foglie servono a usi narcotici, magici ed emollienti. La presunta forma umana delle mandragore ha suggerito alla superstizione l’idea che crescano al piede dei patiboli.</a:t>
            </a:r>
            <a:endParaRPr lang="it-IT" sz="1800" dirty="0">
              <a:effectLst/>
              <a:latin typeface="Cambria" panose="02040503050406030204" pitchFamily="18" charset="0"/>
              <a:ea typeface="Cambria" panose="02040503050406030204" pitchFamily="18" charset="0"/>
              <a:cs typeface="Times New Roman" panose="02020603050405020304" pitchFamily="18" charset="0"/>
            </a:endParaRPr>
          </a:p>
          <a:p>
            <a:endParaRPr lang="it-IT" dirty="0"/>
          </a:p>
        </p:txBody>
      </p:sp>
    </p:spTree>
    <p:extLst>
      <p:ext uri="{BB962C8B-B14F-4D97-AF65-F5344CB8AC3E}">
        <p14:creationId xmlns:p14="http://schemas.microsoft.com/office/powerpoint/2010/main" val="829815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AACC4-EA8F-3340-4CE5-E5F1A91E71F1}"/>
              </a:ext>
            </a:extLst>
          </p:cNvPr>
          <p:cNvSpPr>
            <a:spLocks noGrp="1"/>
          </p:cNvSpPr>
          <p:nvPr>
            <p:ph type="title"/>
          </p:nvPr>
        </p:nvSpPr>
        <p:spPr/>
        <p:txBody>
          <a:bodyPr>
            <a:normAutofit fontScale="90000"/>
          </a:bodyPr>
          <a:lstStyle/>
          <a:p>
            <a:r>
              <a:rPr lang="it-IT" dirty="0"/>
              <a:t> </a:t>
            </a:r>
            <a:r>
              <a:rPr lang="it-IT" sz="1800" b="1" dirty="0">
                <a:effectLst/>
                <a:latin typeface="TimesNewRomanPS"/>
              </a:rPr>
              <a:t>J.L. Borges, </a:t>
            </a:r>
            <a:r>
              <a:rPr lang="it-IT" sz="1800" b="1" i="1" dirty="0">
                <a:effectLst/>
                <a:latin typeface="TimesNewRomanPS"/>
              </a:rPr>
              <a:t>La casa di </a:t>
            </a:r>
            <a:r>
              <a:rPr lang="it-IT" sz="1800" b="1" i="1" dirty="0" err="1">
                <a:effectLst/>
                <a:latin typeface="TimesNewRomanPS"/>
              </a:rPr>
              <a:t>Asterione</a:t>
            </a:r>
            <a:br>
              <a:rPr lang="it-IT" sz="1800" b="1" i="1" dirty="0">
                <a:effectLst/>
                <a:latin typeface="TimesNewRomanPS"/>
              </a:rPr>
            </a:br>
            <a:r>
              <a:rPr lang="it-IT" sz="1800" dirty="0">
                <a:effectLst/>
                <a:latin typeface="TimesNewRomanPSMT"/>
              </a:rPr>
              <a:t>da </a:t>
            </a:r>
            <a:r>
              <a:rPr lang="it-IT" sz="1800" i="1" dirty="0">
                <a:effectLst/>
                <a:latin typeface="TimesNewRomanPS"/>
              </a:rPr>
              <a:t>L’Aleph </a:t>
            </a:r>
            <a:r>
              <a:rPr lang="it-IT" sz="1800" dirty="0">
                <a:effectLst/>
                <a:latin typeface="TimesNewRomanPSMT"/>
              </a:rPr>
              <a:t>(1949), traduzione di </a:t>
            </a:r>
            <a:r>
              <a:rPr lang="it-IT" sz="1800" dirty="0" err="1">
                <a:effectLst/>
                <a:latin typeface="TimesNewRomanPSMT"/>
              </a:rPr>
              <a:t>F</a:t>
            </a:r>
            <a:r>
              <a:rPr lang="it-IT" sz="1800" dirty="0">
                <a:effectLst/>
                <a:latin typeface="TimesNewRomanPSMT"/>
              </a:rPr>
              <a:t>. Tentori Montalto </a:t>
            </a:r>
            <a:br>
              <a:rPr lang="it-IT" dirty="0"/>
            </a:br>
            <a:endParaRPr lang="it-IT" dirty="0"/>
          </a:p>
        </p:txBody>
      </p:sp>
      <p:sp>
        <p:nvSpPr>
          <p:cNvPr id="3" name="Segnaposto contenuto 2">
            <a:extLst>
              <a:ext uri="{FF2B5EF4-FFF2-40B4-BE49-F238E27FC236}">
                <a16:creationId xmlns:a16="http://schemas.microsoft.com/office/drawing/2014/main" id="{34BE7F19-23E5-EC8C-5BB9-533A26FD11B6}"/>
              </a:ext>
            </a:extLst>
          </p:cNvPr>
          <p:cNvSpPr>
            <a:spLocks noGrp="1"/>
          </p:cNvSpPr>
          <p:nvPr>
            <p:ph idx="1"/>
          </p:nvPr>
        </p:nvSpPr>
        <p:spPr/>
        <p:txBody>
          <a:bodyPr/>
          <a:lstStyle/>
          <a:p>
            <a:r>
              <a:rPr lang="it-IT" dirty="0" err="1"/>
              <a:t>Cfr</a:t>
            </a:r>
            <a:r>
              <a:rPr lang="it-IT" dirty="0"/>
              <a:t> T.U. </a:t>
            </a:r>
            <a:r>
              <a:rPr lang="it-IT" dirty="0" err="1"/>
              <a:t>lez</a:t>
            </a:r>
            <a:r>
              <a:rPr lang="it-IT" dirty="0"/>
              <a:t>. 2 </a:t>
            </a:r>
            <a:r>
              <a:rPr lang="it-IT" dirty="0" err="1"/>
              <a:t>all</a:t>
            </a:r>
            <a:r>
              <a:rPr lang="it-IT" dirty="0"/>
              <a:t>. 2 </a:t>
            </a:r>
          </a:p>
          <a:p>
            <a:r>
              <a:rPr lang="it-IT" sz="1800" dirty="0">
                <a:effectLst/>
                <a:latin typeface="TimesNewRomanPSMT"/>
              </a:rPr>
              <a:t>Scrive D. Porzio nell’</a:t>
            </a:r>
            <a:r>
              <a:rPr lang="it-IT" sz="1800" i="1" dirty="0">
                <a:effectLst/>
                <a:latin typeface="TimesNewRomanPS"/>
              </a:rPr>
              <a:t>Introduzione </a:t>
            </a:r>
            <a:r>
              <a:rPr lang="it-IT" sz="1800" dirty="0">
                <a:effectLst/>
                <a:latin typeface="TimesNewRomanPSMT"/>
              </a:rPr>
              <a:t>all’edizione mondadoriana di </a:t>
            </a:r>
            <a:r>
              <a:rPr lang="it-IT" sz="1800" i="1" dirty="0">
                <a:effectLst/>
                <a:latin typeface="TimesNewRomanPS"/>
              </a:rPr>
              <a:t>Tutte le opere di </a:t>
            </a:r>
            <a:r>
              <a:rPr lang="it-IT" sz="1800" dirty="0">
                <a:effectLst/>
                <a:latin typeface="TimesNewRomanPSMT"/>
              </a:rPr>
              <a:t>Jorge Luis Borges: «Borges, alla ipotesi di un universo caoticamente ordinato, sostituisce il </a:t>
            </a:r>
            <a:r>
              <a:rPr lang="it-IT" sz="1800" dirty="0" err="1">
                <a:effectLst/>
                <a:latin typeface="TimesNewRomanPSMT"/>
              </a:rPr>
              <a:t>cosmos</a:t>
            </a:r>
            <a:r>
              <a:rPr lang="it-IT" sz="1800" dirty="0">
                <a:effectLst/>
                <a:latin typeface="TimesNewRomanPSMT"/>
              </a:rPr>
              <a:t>, un disegno ordinato, tuttavia, da impenetrabili leggi. Luogo dove caos e </a:t>
            </a:r>
            <a:r>
              <a:rPr lang="it-IT" sz="1800" dirty="0" err="1">
                <a:effectLst/>
                <a:latin typeface="TimesNewRomanPSMT"/>
              </a:rPr>
              <a:t>cosmos</a:t>
            </a:r>
            <a:r>
              <a:rPr lang="it-IT" sz="1800" dirty="0">
                <a:effectLst/>
                <a:latin typeface="TimesNewRomanPSMT"/>
              </a:rPr>
              <a:t> si riuniscono è il labirinto: luogo contraddittorio </a:t>
            </a:r>
            <a:r>
              <a:rPr lang="it-IT" sz="1800" dirty="0" err="1">
                <a:effectLst/>
                <a:latin typeface="TimesNewRomanPSMT"/>
              </a:rPr>
              <a:t>perche</a:t>
            </a:r>
            <a:r>
              <a:rPr lang="it-IT" sz="1800" dirty="0">
                <a:effectLst/>
                <a:latin typeface="TimesNewRomanPSMT"/>
              </a:rPr>
              <a:t>́ è una architettura che, insieme, protegge e incarcera chi lo abita [...]. Il labirinto si dilata in metafore molteplici: la biblioteca che è l’universo, con i suoi infiniti e ripetitivi corridoi, è un labirinto. E lo è il deserto, che conduce allo stesso smarrimento e alla morte. Sono labirintici i sogni che approdano all’incubo, all’allucinazione. Tra i simboli del caos e dell’infinito, Borges enumera anche il labirinto formato da una sola «invisibile e incessante» linea retta, i labirinti del tempo e del pensiero, i labirinti dello spirito [...]. Ed il simbolo gli serve, infine, come metafora del destino umano, delle segrete leggi che governano l’universo, del misterioso accadimento artistico» (vol. 1, pp. </a:t>
            </a:r>
            <a:r>
              <a:rPr lang="it-IT" sz="1800" dirty="0" err="1">
                <a:effectLst/>
                <a:latin typeface="TimesNewRomanPSMT"/>
              </a:rPr>
              <a:t>XCVs</a:t>
            </a:r>
            <a:r>
              <a:rPr lang="it-IT" sz="1800" dirty="0">
                <a:effectLst/>
                <a:latin typeface="TimesNewRomanPSMT"/>
              </a:rPr>
              <a:t>.) </a:t>
            </a:r>
            <a:endParaRPr lang="it-IT" dirty="0"/>
          </a:p>
          <a:p>
            <a:endParaRPr lang="it-IT" dirty="0"/>
          </a:p>
        </p:txBody>
      </p:sp>
    </p:spTree>
    <p:extLst>
      <p:ext uri="{BB962C8B-B14F-4D97-AF65-F5344CB8AC3E}">
        <p14:creationId xmlns:p14="http://schemas.microsoft.com/office/powerpoint/2010/main" val="108723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tint">
            <a:extLst>
              <a:ext uri="{FF2B5EF4-FFF2-40B4-BE49-F238E27FC236}">
                <a16:creationId xmlns:a16="http://schemas.microsoft.com/office/drawing/2014/main" id="{D380959B-464C-9ED8-C9EB-AB6FC997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5448" y="8300"/>
            <a:ext cx="10966551"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5" name="Rectangle 1034">
            <a:extLst>
              <a:ext uri="{FF2B5EF4-FFF2-40B4-BE49-F238E27FC236}">
                <a16:creationId xmlns:a16="http://schemas.microsoft.com/office/drawing/2014/main" id="{06B83858-ED7D-57B6-6CAA-83168807C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5" cy="6858000"/>
          </a:xfrm>
          <a:prstGeom prst="rect">
            <a:avLst/>
          </a:prstGeom>
          <a:ln>
            <a:noFill/>
          </a:ln>
          <a:effectLst>
            <a:outerShdw blurRad="317500" dist="127000" dir="2400000" sx="95000" sy="95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303638C9-A5D5-FC78-7545-304CD60B3234}"/>
              </a:ext>
            </a:extLst>
          </p:cNvPr>
          <p:cNvSpPr>
            <a:spLocks noGrp="1"/>
          </p:cNvSpPr>
          <p:nvPr>
            <p:ph type="title"/>
          </p:nvPr>
        </p:nvSpPr>
        <p:spPr>
          <a:xfrm>
            <a:off x="6106390" y="759126"/>
            <a:ext cx="4596245" cy="1711119"/>
          </a:xfrm>
        </p:spPr>
        <p:txBody>
          <a:bodyPr anchor="ctr">
            <a:normAutofit/>
          </a:bodyPr>
          <a:lstStyle/>
          <a:p>
            <a:r>
              <a:rPr lang="it-IT" sz="4000"/>
              <a:t>CORTAZAR </a:t>
            </a:r>
          </a:p>
        </p:txBody>
      </p:sp>
      <p:sp>
        <p:nvSpPr>
          <p:cNvPr id="1037" name="Rectangle 1036">
            <a:extLst>
              <a:ext uri="{FF2B5EF4-FFF2-40B4-BE49-F238E27FC236}">
                <a16:creationId xmlns:a16="http://schemas.microsoft.com/office/drawing/2014/main" id="{FF97FFD4-A8B9-3D4D-1623-7BE467E46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rgbClr val="FFFFFF"/>
          </a:solidFill>
          <a:ln>
            <a:noFill/>
          </a:ln>
          <a:effectLst>
            <a:outerShdw blurRad="190500" dist="139700" dir="300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magine che contiene Viso umano, ritratto, persona, vestiti&#10;&#10;Descrizione generata automaticamente">
            <a:extLst>
              <a:ext uri="{FF2B5EF4-FFF2-40B4-BE49-F238E27FC236}">
                <a16:creationId xmlns:a16="http://schemas.microsoft.com/office/drawing/2014/main" id="{F0891145-147C-394B-9B12-B53C376601E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8873" y="849949"/>
            <a:ext cx="3872455" cy="5192610"/>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6D99A63F-98E8-CA60-6F94-915D5781AE38}"/>
              </a:ext>
            </a:extLst>
          </p:cNvPr>
          <p:cNvSpPr>
            <a:spLocks noGrp="1"/>
          </p:cNvSpPr>
          <p:nvPr>
            <p:ph idx="1"/>
          </p:nvPr>
        </p:nvSpPr>
        <p:spPr>
          <a:xfrm>
            <a:off x="6106390" y="2470244"/>
            <a:ext cx="4596245" cy="3769836"/>
          </a:xfrm>
        </p:spPr>
        <p:txBody>
          <a:bodyPr anchor="ctr">
            <a:normAutofit/>
          </a:bodyPr>
          <a:lstStyle/>
          <a:p>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Nato a </a:t>
            </a:r>
            <a:r>
              <a:rPr lang="it-IT" sz="1800" b="1" kern="100" dirty="0">
                <a:solidFill>
                  <a:srgbClr val="495B66"/>
                </a:solidFill>
                <a:effectLst/>
                <a:latin typeface="Nunito" pitchFamily="2" charset="77"/>
                <a:ea typeface="Calibri" panose="020F0502020204030204" pitchFamily="34" charset="0"/>
                <a:cs typeface="Times New Roman" panose="02020603050405020304" pitchFamily="18" charset="0"/>
              </a:rPr>
              <a:t>Bruxelles</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 nel 1914 e morto a </a:t>
            </a:r>
            <a:r>
              <a:rPr lang="it-IT" sz="1800" b="1" kern="100" dirty="0">
                <a:solidFill>
                  <a:srgbClr val="495B66"/>
                </a:solidFill>
                <a:effectLst/>
                <a:latin typeface="Nunito" pitchFamily="2" charset="77"/>
                <a:ea typeface="Calibri" panose="020F0502020204030204" pitchFamily="34" charset="0"/>
                <a:cs typeface="Times New Roman" panose="02020603050405020304" pitchFamily="18" charset="0"/>
              </a:rPr>
              <a:t>Parigi</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 nel 1984,</a:t>
            </a:r>
            <a:r>
              <a:rPr lang="it-IT" sz="1800" kern="0" dirty="0">
                <a:solidFill>
                  <a:srgbClr val="444444"/>
                </a:solidFill>
                <a:effectLst/>
                <a:latin typeface="Times New Roman" panose="02020603050405020304" pitchFamily="18" charset="0"/>
                <a:ea typeface="Times New Roman" panose="02020603050405020304" pitchFamily="18" charset="0"/>
                <a:cs typeface="Times New Roman" panose="02020603050405020304" pitchFamily="18" charset="0"/>
              </a:rPr>
              <a:t>l’autore vissuto in Argentina sino a trentotto anni per poi stabilirsi definitivamente a Parigi (1951),</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000" dirty="0"/>
          </a:p>
        </p:txBody>
      </p:sp>
    </p:spTree>
    <p:extLst>
      <p:ext uri="{BB962C8B-B14F-4D97-AF65-F5344CB8AC3E}">
        <p14:creationId xmlns:p14="http://schemas.microsoft.com/office/powerpoint/2010/main" val="50916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59981B-E08D-A73A-9A72-70C297D345AC}"/>
              </a:ext>
            </a:extLst>
          </p:cNvPr>
          <p:cNvSpPr>
            <a:spLocks noGrp="1"/>
          </p:cNvSpPr>
          <p:nvPr>
            <p:ph type="title"/>
          </p:nvPr>
        </p:nvSpPr>
        <p:spPr/>
        <p:txBody>
          <a:bodyPr>
            <a:normAutofit fontScale="90000"/>
          </a:bodyPr>
          <a:lstStyle/>
          <a:p>
            <a:pPr marL="457200"/>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UNA PREMESSA E UN TESTO</a:t>
            </a:r>
            <a:b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br>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Lettera a una signora a Parigi</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 da “Bestiario” (1951, sua prima raccolta di racconti da Parigi) T.U. 2023. </a:t>
            </a:r>
            <a:r>
              <a:rPr lang="it-IT" sz="1800" kern="100" dirty="0" err="1">
                <a:solidFill>
                  <a:srgbClr val="333333"/>
                </a:solidFill>
                <a:effectLst/>
                <a:latin typeface="EB Garamond" pitchFamily="2" charset="0"/>
                <a:ea typeface="Calibri" panose="020F0502020204030204" pitchFamily="34" charset="0"/>
                <a:cs typeface="Times New Roman" panose="02020603050405020304" pitchFamily="18" charset="0"/>
              </a:rPr>
              <a:t>lez</a:t>
            </a:r>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 2 </a:t>
            </a:r>
            <a:r>
              <a:rPr lang="it-IT" sz="1800" kern="100" dirty="0" err="1">
                <a:solidFill>
                  <a:srgbClr val="333333"/>
                </a:solidFill>
                <a:effectLst/>
                <a:latin typeface="EB Garamond" pitchFamily="2" charset="0"/>
                <a:ea typeface="Calibri" panose="020F0502020204030204" pitchFamily="34" charset="0"/>
                <a:cs typeface="Times New Roman" panose="02020603050405020304" pitchFamily="18" charset="0"/>
              </a:rPr>
              <a:t>all</a:t>
            </a:r>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 3 </a:t>
            </a:r>
            <a:br>
              <a:rPr lang="it-IT"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egnaposto contenuto 2">
            <a:extLst>
              <a:ext uri="{FF2B5EF4-FFF2-40B4-BE49-F238E27FC236}">
                <a16:creationId xmlns:a16="http://schemas.microsoft.com/office/drawing/2014/main" id="{AFFA41F7-8896-1983-B997-2B617E4E1BE3}"/>
              </a:ext>
            </a:extLst>
          </p:cNvPr>
          <p:cNvSpPr>
            <a:spLocks noGrp="1"/>
          </p:cNvSpPr>
          <p:nvPr>
            <p:ph idx="1"/>
          </p:nvPr>
        </p:nvSpPr>
        <p:spPr/>
        <p:txBody>
          <a:bodyPr/>
          <a:lstStyle/>
          <a:p>
            <a:pPr marL="457200"/>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Esistono elementi oltre la logica aristotelica, che noi non siamo abituati a “vedere”. Scrittura è modo di oltrepassare questi limiti.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it-IT" sz="1800" dirty="0">
                <a:solidFill>
                  <a:srgbClr val="333333"/>
                </a:solidFill>
                <a:effectLst/>
                <a:latin typeface="EB Garamond" pitchFamily="2" charset="0"/>
                <a:ea typeface="Calibri" panose="020F0502020204030204" pitchFamily="34" charset="0"/>
                <a:cs typeface="Times New Roman" panose="02020603050405020304" pitchFamily="18" charset="0"/>
              </a:rPr>
              <a:t>Cartografia di </a:t>
            </a:r>
            <a:r>
              <a:rPr lang="it-IT" sz="1800" dirty="0" err="1">
                <a:solidFill>
                  <a:srgbClr val="333333"/>
                </a:solidFill>
                <a:effectLst/>
                <a:latin typeface="EB Garamond" pitchFamily="2" charset="0"/>
                <a:ea typeface="Calibri" panose="020F0502020204030204" pitchFamily="34" charset="0"/>
                <a:cs typeface="Times New Roman" panose="02020603050405020304" pitchFamily="18" charset="0"/>
              </a:rPr>
              <a:t>qs</a:t>
            </a:r>
            <a:r>
              <a:rPr lang="it-IT" sz="1800" dirty="0">
                <a:solidFill>
                  <a:srgbClr val="333333"/>
                </a:solidFill>
                <a:effectLst/>
                <a:latin typeface="EB Garamond" pitchFamily="2" charset="0"/>
                <a:ea typeface="Calibri" panose="020F0502020204030204" pitchFamily="34" charset="0"/>
                <a:cs typeface="Times New Roman" panose="02020603050405020304" pitchFamily="18" charset="0"/>
              </a:rPr>
              <a:t> seconda realtà</a:t>
            </a:r>
            <a:r>
              <a:rPr lang="it-IT" dirty="0">
                <a:effectLst/>
              </a:rPr>
              <a:t> </a:t>
            </a:r>
          </a:p>
          <a:p>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Soluzione: lingua letteraria. USO DELLA METAFORA (aperta al lettore)</a:t>
            </a:r>
          </a:p>
          <a:p>
            <a:r>
              <a:rPr lang="it-IT" sz="1800" kern="100" dirty="0">
                <a:solidFill>
                  <a:srgbClr val="333333"/>
                </a:solidFill>
                <a:latin typeface="EB Garamond" pitchFamily="2" charset="0"/>
                <a:ea typeface="Calibri" panose="020F0502020204030204" pitchFamily="34" charset="0"/>
                <a:cs typeface="Times New Roman" panose="02020603050405020304" pitchFamily="18" charset="0"/>
              </a:rPr>
              <a:t>In questo racconto:</a:t>
            </a:r>
            <a:endPar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endParaRPr>
          </a:p>
          <a:p>
            <a:r>
              <a:rPr lang="it-IT" sz="1800" kern="100" dirty="0">
                <a:solidFill>
                  <a:srgbClr val="333333"/>
                </a:solidFill>
                <a:latin typeface="EB Garamond" pitchFamily="2" charset="0"/>
                <a:ea typeface="Calibri" panose="020F0502020204030204" pitchFamily="34" charset="0"/>
                <a:cs typeface="Times New Roman" panose="02020603050405020304" pitchFamily="18" charset="0"/>
              </a:rPr>
              <a:t>Tensione: lavoro in verticale. Il lettore deve lasciarsi andare, buttarsi</a:t>
            </a:r>
          </a:p>
          <a:p>
            <a:r>
              <a:rPr lang="it-IT" sz="1800" i="1" kern="0" dirty="0">
                <a:solidFill>
                  <a:srgbClr val="333333"/>
                </a:solidFill>
                <a:latin typeface="inherit"/>
                <a:ea typeface="Times New Roman" panose="02020603050405020304" pitchFamily="18" charset="0"/>
                <a:cs typeface="Times New Roman" panose="02020603050405020304" pitchFamily="18" charset="0"/>
              </a:rPr>
              <a:t>«</a:t>
            </a:r>
            <a:r>
              <a:rPr lang="it-IT" sz="1800" i="1" kern="0" dirty="0">
                <a:solidFill>
                  <a:srgbClr val="333333"/>
                </a:solidFill>
                <a:effectLst/>
                <a:latin typeface="inherit"/>
                <a:ea typeface="Times New Roman" panose="02020603050405020304" pitchFamily="18" charset="0"/>
                <a:cs typeface="Times New Roman" panose="02020603050405020304" pitchFamily="18" charset="0"/>
              </a:rPr>
              <a:t>la tensione, il ritmo, la pulsazione interna, l’imprevisto dentro parametri </a:t>
            </a:r>
            <a:r>
              <a:rPr lang="it-IT" sz="1800" i="1" kern="0" dirty="0" err="1">
                <a:solidFill>
                  <a:srgbClr val="333333"/>
                </a:solidFill>
                <a:effectLst/>
                <a:latin typeface="inherit"/>
                <a:ea typeface="Times New Roman" panose="02020603050405020304" pitchFamily="18" charset="0"/>
                <a:cs typeface="Times New Roman" panose="02020603050405020304" pitchFamily="18" charset="0"/>
              </a:rPr>
              <a:t>pre</a:t>
            </a:r>
            <a:r>
              <a:rPr lang="it-IT" sz="1800" i="1" kern="0" dirty="0">
                <a:solidFill>
                  <a:srgbClr val="333333"/>
                </a:solidFill>
                <a:effectLst/>
                <a:latin typeface="inherit"/>
                <a:ea typeface="Times New Roman" panose="02020603050405020304" pitchFamily="18" charset="0"/>
                <a:cs typeface="Times New Roman" panose="02020603050405020304" pitchFamily="18" charset="0"/>
              </a:rPr>
              <a:t>-visti, quella </a:t>
            </a:r>
            <a:r>
              <a:rPr lang="it-IT" sz="1800" kern="0" dirty="0">
                <a:solidFill>
                  <a:srgbClr val="333333"/>
                </a:solidFill>
                <a:effectLst/>
                <a:latin typeface="inherit"/>
                <a:ea typeface="Times New Roman" panose="02020603050405020304" pitchFamily="18" charset="0"/>
                <a:cs typeface="Times New Roman" panose="02020603050405020304" pitchFamily="18" charset="0"/>
              </a:rPr>
              <a:t>libertà fatale</a:t>
            </a:r>
            <a:r>
              <a:rPr lang="it-IT" sz="1800" i="1" kern="0" dirty="0">
                <a:solidFill>
                  <a:srgbClr val="333333"/>
                </a:solidFill>
                <a:effectLst/>
                <a:latin typeface="inherit"/>
                <a:ea typeface="Times New Roman" panose="02020603050405020304" pitchFamily="18" charset="0"/>
                <a:cs typeface="Times New Roman" panose="02020603050405020304" pitchFamily="18" charset="0"/>
              </a:rPr>
              <a:t> che non ammette alterazione senza una perdita irreparabile.</a:t>
            </a:r>
            <a:r>
              <a:rPr lang="it-IT" sz="1800" i="1" kern="0" dirty="0">
                <a:solidFill>
                  <a:srgbClr val="3366FF"/>
                </a:solidFill>
                <a:effectLst/>
                <a:latin typeface="inherit"/>
                <a:ea typeface="Times New Roman" panose="02020603050405020304" pitchFamily="18" charset="0"/>
                <a:cs typeface="Times New Roman" panose="02020603050405020304" pitchFamily="18" charset="0"/>
              </a:rPr>
              <a:t>²</a:t>
            </a:r>
            <a:r>
              <a:rPr lang="it-IT" sz="1800" b="1" dirty="0">
                <a:solidFill>
                  <a:srgbClr val="333333"/>
                </a:solidFill>
                <a:effectLst/>
                <a:latin typeface="Lato" panose="020F0502020204030203" pitchFamily="34" charset="0"/>
                <a:ea typeface="Calibri" panose="020F0502020204030204" pitchFamily="34" charset="0"/>
                <a:cs typeface="Times New Roman" panose="02020603050405020304" pitchFamily="18" charset="0"/>
              </a:rPr>
              <a:t>I</a:t>
            </a:r>
            <a:r>
              <a:rPr lang="it-IT" sz="1200" dirty="0">
                <a:effectLst/>
              </a:rPr>
              <a:t> </a:t>
            </a:r>
            <a:r>
              <a:rPr lang="it-IT" sz="1800" kern="100" dirty="0">
                <a:solidFill>
                  <a:srgbClr val="333333"/>
                </a:solidFill>
                <a:latin typeface="EB Garamond" pitchFamily="2" charset="0"/>
                <a:ea typeface="Calibri" panose="020F0502020204030204" pitchFamily="34" charset="0"/>
                <a:cs typeface="Times New Roman" panose="02020603050405020304" pitchFamily="18" charset="0"/>
              </a:rPr>
              <a:t>.</a:t>
            </a:r>
          </a:p>
          <a:p>
            <a:r>
              <a:rPr lang="it-IT" sz="1800" kern="100" dirty="0">
                <a:solidFill>
                  <a:srgbClr val="333333"/>
                </a:solidFill>
                <a:effectLst/>
                <a:latin typeface="EB Garamond" pitchFamily="2" charset="0"/>
                <a:ea typeface="Calibri" panose="020F0502020204030204" pitchFamily="34" charset="0"/>
                <a:cs typeface="Times New Roman" panose="02020603050405020304" pitchFamily="18" charset="0"/>
              </a:rPr>
              <a:t>Normalità vs rottura: espansione abnorme della normalità e rottura : </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“La mia concezione del fantastico non è poi così differente da quella del reale, perché nella mia realtà il fantastico e il reale si confondono quotidianamente”, si legge in </a:t>
            </a:r>
            <a:r>
              <a:rPr lang="it-IT" sz="1800" b="1" i="1" u="none" strike="noStrike" kern="100" dirty="0">
                <a:solidFill>
                  <a:srgbClr val="B71418"/>
                </a:solidFill>
                <a:effectLst/>
                <a:latin typeface="Nunito" pitchFamily="2" charset="77"/>
                <a:ea typeface="Calibri" panose="020F0502020204030204" pitchFamily="34" charset="0"/>
                <a:cs typeface="Times New Roman" panose="02020603050405020304" pitchFamily="18" charset="0"/>
                <a:hlinkClick r:id="rId2"/>
              </a:rPr>
              <a:t>JulioCortázar. L’altro lato delle cose. Intervista</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 (</a:t>
            </a:r>
            <a:r>
              <a:rPr lang="it-IT" sz="1800" kern="100" dirty="0" err="1">
                <a:solidFill>
                  <a:srgbClr val="495B66"/>
                </a:solidFill>
                <a:effectLst/>
                <a:latin typeface="Nunito" pitchFamily="2" charset="77"/>
                <a:ea typeface="Calibri" panose="020F0502020204030204" pitchFamily="34" charset="0"/>
                <a:cs typeface="Times New Roman" panose="02020603050405020304" pitchFamily="18" charset="0"/>
              </a:rPr>
              <a:t>Mimesis</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 a cura di Tommaso </a:t>
            </a:r>
            <a:r>
              <a:rPr lang="it-IT" sz="1800" kern="100" dirty="0" err="1">
                <a:solidFill>
                  <a:srgbClr val="495B66"/>
                </a:solidFill>
                <a:effectLst/>
                <a:latin typeface="Nunito" pitchFamily="2" charset="77"/>
                <a:ea typeface="Calibri" panose="020F0502020204030204" pitchFamily="34" charset="0"/>
                <a:cs typeface="Times New Roman" panose="02020603050405020304" pitchFamily="18" charset="0"/>
              </a:rPr>
              <a:t>Menegazzi</a:t>
            </a:r>
            <a:r>
              <a:rPr lang="it-IT" sz="1800" kern="100" dirty="0">
                <a:solidFill>
                  <a:srgbClr val="495B66"/>
                </a:solidFill>
                <a:effectLst/>
                <a:latin typeface="Nunito" pitchFamily="2" charset="77"/>
                <a:ea typeface="Calibri" panose="020F0502020204030204" pitchFamily="34" charset="0"/>
                <a:cs typeface="Times New Roman" panose="02020603050405020304" pitchFamily="18" charset="0"/>
              </a:rPr>
              <a:t>).</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209412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tint">
            <a:extLst>
              <a:ext uri="{FF2B5EF4-FFF2-40B4-BE49-F238E27FC236}">
                <a16:creationId xmlns:a16="http://schemas.microsoft.com/office/drawing/2014/main" id="{D380959B-464C-9ED8-C9EB-AB6FC997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5448" y="8300"/>
            <a:ext cx="10966551"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Rectangle 2056">
            <a:extLst>
              <a:ext uri="{FF2B5EF4-FFF2-40B4-BE49-F238E27FC236}">
                <a16:creationId xmlns:a16="http://schemas.microsoft.com/office/drawing/2014/main" id="{06B83858-ED7D-57B6-6CAA-83168807C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5" cy="6858000"/>
          </a:xfrm>
          <a:prstGeom prst="rect">
            <a:avLst/>
          </a:prstGeom>
          <a:ln>
            <a:noFill/>
          </a:ln>
          <a:effectLst>
            <a:outerShdw blurRad="317500" dist="127000" dir="2400000" sx="95000" sy="95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5DEF699-5F99-3AE3-29C5-3675AD100603}"/>
              </a:ext>
            </a:extLst>
          </p:cNvPr>
          <p:cNvSpPr>
            <a:spLocks noGrp="1"/>
          </p:cNvSpPr>
          <p:nvPr>
            <p:ph type="title"/>
          </p:nvPr>
        </p:nvSpPr>
        <p:spPr>
          <a:xfrm>
            <a:off x="6106390" y="759126"/>
            <a:ext cx="4596245" cy="1711119"/>
          </a:xfrm>
        </p:spPr>
        <p:txBody>
          <a:bodyPr anchor="ctr">
            <a:normAutofit/>
          </a:bodyPr>
          <a:lstStyle/>
          <a:p>
            <a:r>
              <a:rPr lang="it-IT" sz="4000" dirty="0"/>
              <a:t>Storie di </a:t>
            </a:r>
            <a:r>
              <a:rPr lang="it-IT" sz="4000" dirty="0" err="1"/>
              <a:t>Cronopios</a:t>
            </a:r>
            <a:r>
              <a:rPr lang="it-IT" sz="4000" dirty="0"/>
              <a:t> e </a:t>
            </a:r>
            <a:r>
              <a:rPr lang="it-IT" sz="4000" dirty="0" err="1"/>
              <a:t>Famas</a:t>
            </a:r>
            <a:r>
              <a:rPr lang="it-IT" sz="4000" dirty="0"/>
              <a:t> 1962</a:t>
            </a:r>
          </a:p>
        </p:txBody>
      </p:sp>
      <p:sp>
        <p:nvSpPr>
          <p:cNvPr id="2059" name="Rectangle 2058">
            <a:extLst>
              <a:ext uri="{FF2B5EF4-FFF2-40B4-BE49-F238E27FC236}">
                <a16:creationId xmlns:a16="http://schemas.microsoft.com/office/drawing/2014/main" id="{FF97FFD4-A8B9-3D4D-1623-7BE467E46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rgbClr val="FFFFFF"/>
          </a:solidFill>
          <a:ln>
            <a:noFill/>
          </a:ln>
          <a:effectLst>
            <a:outerShdw blurRad="190500" dist="139700" dir="300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Storie di cronopios e di famas - Julio Cortázar - copertina">
            <a:extLst>
              <a:ext uri="{FF2B5EF4-FFF2-40B4-BE49-F238E27FC236}">
                <a16:creationId xmlns:a16="http://schemas.microsoft.com/office/drawing/2014/main" id="{413A4BB0-22B9-D96D-D212-469CA129730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039081" y="759126"/>
            <a:ext cx="3332038" cy="5374256"/>
          </a:xfrm>
          <a:prstGeom prst="rect">
            <a:avLst/>
          </a:prstGeom>
          <a:noFill/>
          <a:extLst>
            <a:ext uri="{909E8E84-426E-40DD-AFC4-6F175D3DCCD1}">
              <a14:hiddenFill xmlns:a14="http://schemas.microsoft.com/office/drawing/2010/main">
                <a:solidFill>
                  <a:srgbClr val="FFFFFF"/>
                </a:solidFill>
              </a14:hiddenFill>
            </a:ext>
          </a:extLst>
        </p:spPr>
      </p:pic>
      <p:sp>
        <p:nvSpPr>
          <p:cNvPr id="3" name="Segnaposto contenuto 2">
            <a:extLst>
              <a:ext uri="{FF2B5EF4-FFF2-40B4-BE49-F238E27FC236}">
                <a16:creationId xmlns:a16="http://schemas.microsoft.com/office/drawing/2014/main" id="{FDEEEECC-01E3-4FD8-1FA7-B838CD74ABD5}"/>
              </a:ext>
            </a:extLst>
          </p:cNvPr>
          <p:cNvSpPr>
            <a:spLocks noGrp="1"/>
          </p:cNvSpPr>
          <p:nvPr>
            <p:ph idx="1"/>
          </p:nvPr>
        </p:nvSpPr>
        <p:spPr>
          <a:xfrm>
            <a:off x="6106390" y="2470244"/>
            <a:ext cx="4596245" cy="3769836"/>
          </a:xfrm>
        </p:spPr>
        <p:txBody>
          <a:bodyPr anchor="ctr">
            <a:normAutofit/>
          </a:bodyPr>
          <a:lstStyle/>
          <a:p>
            <a:r>
              <a:rPr lang="it-IT" sz="1400" dirty="0">
                <a:solidFill>
                  <a:srgbClr val="525252"/>
                </a:solidFill>
                <a:latin typeface="Noto Serif" panose="02020600060500020200" pitchFamily="18" charset="0"/>
              </a:rPr>
              <a:t>D</a:t>
            </a:r>
            <a:r>
              <a:rPr lang="it-IT" sz="1400" b="0" i="0" u="none" strike="noStrike" dirty="0">
                <a:solidFill>
                  <a:srgbClr val="525252"/>
                </a:solidFill>
                <a:effectLst/>
                <a:latin typeface="Noto Serif" panose="02020600060500020200" pitchFamily="18" charset="0"/>
              </a:rPr>
              <a:t>ue “</a:t>
            </a:r>
            <a:r>
              <a:rPr lang="it-IT" sz="1400" b="0" i="0" u="none" strike="noStrike" dirty="0" err="1">
                <a:solidFill>
                  <a:srgbClr val="525252"/>
                </a:solidFill>
                <a:effectLst/>
                <a:latin typeface="Noto Serif" panose="02020600060500020200" pitchFamily="18" charset="0"/>
              </a:rPr>
              <a:t>geníe</a:t>
            </a:r>
            <a:r>
              <a:rPr lang="it-IT" sz="1400" b="0" i="0" u="none" strike="noStrike" dirty="0">
                <a:solidFill>
                  <a:srgbClr val="525252"/>
                </a:solidFill>
                <a:effectLst/>
                <a:latin typeface="Noto Serif" panose="02020600060500020200" pitchFamily="18" charset="0"/>
              </a:rPr>
              <a:t> d’esseri” brevemente Italo Calvino, “</a:t>
            </a:r>
            <a:r>
              <a:rPr lang="it-IT" sz="1400" b="0" i="1" u="none" strike="noStrike" dirty="0">
                <a:solidFill>
                  <a:srgbClr val="525252"/>
                </a:solidFill>
                <a:effectLst/>
                <a:latin typeface="Noto Serif" panose="02020600060500020200" pitchFamily="18" charset="0"/>
              </a:rPr>
              <a:t>dire che i </a:t>
            </a:r>
            <a:r>
              <a:rPr lang="it-IT" sz="1400" b="0" i="1" u="none" strike="noStrike" dirty="0" err="1">
                <a:solidFill>
                  <a:srgbClr val="525252"/>
                </a:solidFill>
                <a:effectLst/>
                <a:latin typeface="Noto Serif" panose="02020600060500020200" pitchFamily="18" charset="0"/>
              </a:rPr>
              <a:t>cronopios</a:t>
            </a:r>
            <a:r>
              <a:rPr lang="it-IT" sz="1400" b="0" i="1" u="none" strike="noStrike" dirty="0">
                <a:solidFill>
                  <a:srgbClr val="525252"/>
                </a:solidFill>
                <a:effectLst/>
                <a:latin typeface="Noto Serif" panose="02020600060500020200" pitchFamily="18" charset="0"/>
              </a:rPr>
              <a:t> sono l’intuizione, la poesia, il capovolgimento delle norme, e che i </a:t>
            </a:r>
            <a:r>
              <a:rPr lang="it-IT" sz="1400" b="0" i="1" u="none" strike="noStrike" dirty="0" err="1">
                <a:solidFill>
                  <a:srgbClr val="525252"/>
                </a:solidFill>
                <a:effectLst/>
                <a:latin typeface="Noto Serif" panose="02020600060500020200" pitchFamily="18" charset="0"/>
              </a:rPr>
              <a:t>famas</a:t>
            </a:r>
            <a:r>
              <a:rPr lang="it-IT" sz="1400" b="0" i="1" u="none" strike="noStrike" dirty="0">
                <a:solidFill>
                  <a:srgbClr val="525252"/>
                </a:solidFill>
                <a:effectLst/>
                <a:latin typeface="Noto Serif" panose="02020600060500020200" pitchFamily="18" charset="0"/>
              </a:rPr>
              <a:t> sono l’ordine, la razionalità, l’efficienza, sarebbe impoverire di molto, imprigionandole in definizioni teoriche, la ricchezza psicologica e l’autonomia morale del loro universo. </a:t>
            </a:r>
            <a:r>
              <a:rPr lang="it-IT" sz="1400" b="0" i="1" u="none" strike="noStrike" dirty="0" err="1">
                <a:solidFill>
                  <a:srgbClr val="525252"/>
                </a:solidFill>
                <a:effectLst/>
                <a:latin typeface="Noto Serif" panose="02020600060500020200" pitchFamily="18" charset="0"/>
              </a:rPr>
              <a:t>Cronopios</a:t>
            </a:r>
            <a:r>
              <a:rPr lang="it-IT" sz="1400" b="0" i="1" u="none" strike="noStrike" dirty="0">
                <a:solidFill>
                  <a:srgbClr val="525252"/>
                </a:solidFill>
                <a:effectLst/>
                <a:latin typeface="Noto Serif" panose="02020600060500020200" pitchFamily="18" charset="0"/>
              </a:rPr>
              <a:t> e </a:t>
            </a:r>
            <a:r>
              <a:rPr lang="it-IT" sz="1400" b="0" i="1" u="none" strike="noStrike" dirty="0" err="1">
                <a:solidFill>
                  <a:srgbClr val="525252"/>
                </a:solidFill>
                <a:effectLst/>
                <a:latin typeface="Noto Serif" panose="02020600060500020200" pitchFamily="18" charset="0"/>
              </a:rPr>
              <a:t>famas</a:t>
            </a:r>
            <a:r>
              <a:rPr lang="it-IT" sz="1400" b="0" i="1" u="none" strike="noStrike" dirty="0">
                <a:solidFill>
                  <a:srgbClr val="525252"/>
                </a:solidFill>
                <a:effectLst/>
                <a:latin typeface="Noto Serif" panose="02020600060500020200" pitchFamily="18" charset="0"/>
              </a:rPr>
              <a:t> possono essere definiti solo dall’insieme dei loro comportamenti</a:t>
            </a:r>
            <a:r>
              <a:rPr lang="it-IT" sz="1400" b="0" i="0" u="none" strike="noStrike" dirty="0">
                <a:solidFill>
                  <a:srgbClr val="525252"/>
                </a:solidFill>
                <a:effectLst/>
                <a:latin typeface="Noto Serif" panose="02020600060500020200" pitchFamily="18" charset="0"/>
              </a:rPr>
              <a:t>”</a:t>
            </a:r>
            <a:endParaRPr lang="it-IT" sz="2000" dirty="0"/>
          </a:p>
        </p:txBody>
      </p:sp>
    </p:spTree>
    <p:extLst>
      <p:ext uri="{BB962C8B-B14F-4D97-AF65-F5344CB8AC3E}">
        <p14:creationId xmlns:p14="http://schemas.microsoft.com/office/powerpoint/2010/main" val="985616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E8F2B1-54C4-9A6B-35AA-A28B73DA0023}"/>
              </a:ext>
            </a:extLst>
          </p:cNvPr>
          <p:cNvSpPr>
            <a:spLocks noGrp="1"/>
          </p:cNvSpPr>
          <p:nvPr>
            <p:ph type="title"/>
          </p:nvPr>
        </p:nvSpPr>
        <p:spPr/>
        <p:txBody>
          <a:bodyPr/>
          <a:lstStyle/>
          <a:p>
            <a:r>
              <a:rPr lang="it-IT" dirty="0"/>
              <a:t>FAMAS</a:t>
            </a:r>
          </a:p>
        </p:txBody>
      </p:sp>
      <p:sp>
        <p:nvSpPr>
          <p:cNvPr id="3" name="Segnaposto contenuto 2">
            <a:extLst>
              <a:ext uri="{FF2B5EF4-FFF2-40B4-BE49-F238E27FC236}">
                <a16:creationId xmlns:a16="http://schemas.microsoft.com/office/drawing/2014/main" id="{12F5BA1A-0FF7-ABDE-804B-678955852670}"/>
              </a:ext>
            </a:extLst>
          </p:cNvPr>
          <p:cNvSpPr>
            <a:spLocks noGrp="1"/>
          </p:cNvSpPr>
          <p:nvPr>
            <p:ph idx="1"/>
          </p:nvPr>
        </p:nvSpPr>
        <p:spPr/>
        <p:txBody>
          <a:bodyPr>
            <a:normAutofit fontScale="92500" lnSpcReduction="10000"/>
          </a:bodyPr>
          <a:lstStyle/>
          <a:p>
            <a:pPr marL="0" indent="0">
              <a:buNone/>
            </a:pPr>
            <a:r>
              <a:rPr lang="it-IT" b="0" i="1" u="none" strike="noStrike" dirty="0">
                <a:solidFill>
                  <a:srgbClr val="333333"/>
                </a:solidFill>
                <a:effectLst/>
                <a:latin typeface="Merriweather" pitchFamily="2" charset="77"/>
              </a:rPr>
              <a:t>Quando i </a:t>
            </a:r>
            <a:r>
              <a:rPr lang="it-IT" b="0" i="1" u="none" strike="noStrike" dirty="0" err="1">
                <a:solidFill>
                  <a:srgbClr val="333333"/>
                </a:solidFill>
                <a:effectLst/>
                <a:latin typeface="Merriweather" pitchFamily="2" charset="77"/>
              </a:rPr>
              <a:t>famas</a:t>
            </a:r>
            <a:r>
              <a:rPr lang="it-IT" b="0" i="1" u="none" strike="noStrike" dirty="0">
                <a:solidFill>
                  <a:srgbClr val="333333"/>
                </a:solidFill>
                <a:effectLst/>
                <a:latin typeface="Merriweather" pitchFamily="2" charset="77"/>
              </a:rPr>
              <a:t> fanno un viaggio, le loro abitudini, quando si fermano a dormire in una città, sono le seguenti: una fama va all’hotel e prudentemente vuole sapere il prezzo delle camere, rendersi conto di persona della qualità delle lenzuola e del colore dei tappeti. Il secondo va al commissariato e stila una dichiarazione sui beni mobili e immobili dei tre e fa anche l’elenco del contenuto delle loro valigie. Il terzo va all’ospedale e prende il nome dei medici di turno nonché delle loro specializzazioni. Finite queste incombenze, i tre viaggiatori si riuniscono nella piazza principale della città, si comunicano le rispettive osservazioni ed entrano in un bar a prendere un aperitivo. Prima però si prendono per mano e fanno un girotondo. Questa danza è detta “allegria dei </a:t>
            </a:r>
            <a:r>
              <a:rPr lang="it-IT" b="0" i="1" u="none" strike="noStrike" dirty="0" err="1">
                <a:solidFill>
                  <a:srgbClr val="333333"/>
                </a:solidFill>
                <a:effectLst/>
                <a:latin typeface="Merriweather" pitchFamily="2" charset="77"/>
              </a:rPr>
              <a:t>famas</a:t>
            </a:r>
            <a:r>
              <a:rPr lang="it-IT" b="0" i="1" u="none" strike="noStrike" dirty="0">
                <a:solidFill>
                  <a:srgbClr val="333333"/>
                </a:solidFill>
                <a:effectLst/>
                <a:latin typeface="Merriweather" pitchFamily="2" charset="77"/>
              </a:rPr>
              <a:t>”.</a:t>
            </a:r>
            <a:endParaRPr lang="it-IT" dirty="0"/>
          </a:p>
        </p:txBody>
      </p:sp>
    </p:spTree>
    <p:extLst>
      <p:ext uri="{BB962C8B-B14F-4D97-AF65-F5344CB8AC3E}">
        <p14:creationId xmlns:p14="http://schemas.microsoft.com/office/powerpoint/2010/main" val="2303724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D187DF-2737-2668-4465-BB204E986228}"/>
              </a:ext>
            </a:extLst>
          </p:cNvPr>
          <p:cNvSpPr>
            <a:spLocks noGrp="1"/>
          </p:cNvSpPr>
          <p:nvPr>
            <p:ph type="title"/>
          </p:nvPr>
        </p:nvSpPr>
        <p:spPr/>
        <p:txBody>
          <a:bodyPr/>
          <a:lstStyle/>
          <a:p>
            <a:r>
              <a:rPr lang="it-IT" dirty="0"/>
              <a:t>CRONOPIOS</a:t>
            </a:r>
          </a:p>
        </p:txBody>
      </p:sp>
      <p:sp>
        <p:nvSpPr>
          <p:cNvPr id="3" name="Segnaposto contenuto 2">
            <a:extLst>
              <a:ext uri="{FF2B5EF4-FFF2-40B4-BE49-F238E27FC236}">
                <a16:creationId xmlns:a16="http://schemas.microsoft.com/office/drawing/2014/main" id="{452D7C20-6D2C-BB7B-F93B-79EC537D5CEC}"/>
              </a:ext>
            </a:extLst>
          </p:cNvPr>
          <p:cNvSpPr>
            <a:spLocks noGrp="1"/>
          </p:cNvSpPr>
          <p:nvPr>
            <p:ph idx="1"/>
          </p:nvPr>
        </p:nvSpPr>
        <p:spPr/>
        <p:txBody>
          <a:bodyPr/>
          <a:lstStyle/>
          <a:p>
            <a:r>
              <a:rPr lang="it-IT" sz="1800" b="0" dirty="0">
                <a:effectLst/>
                <a:latin typeface="GretaTextPro"/>
              </a:rPr>
              <a:t>Quando i </a:t>
            </a:r>
            <a:r>
              <a:rPr lang="it-IT" sz="1800" b="0" dirty="0" err="1">
                <a:effectLst/>
                <a:latin typeface="GretaTextPro"/>
              </a:rPr>
              <a:t>cronopios</a:t>
            </a:r>
            <a:r>
              <a:rPr lang="it-IT" sz="1800" b="0" dirty="0">
                <a:effectLst/>
                <a:latin typeface="GretaTextPro"/>
              </a:rPr>
              <a:t> fanno un viaggio, trovano tutti gli alberghi al completo, i treni partiti, piove come dio la manda e i taxi 15 non li vogliono far salire a meno che non siano pronti a farsi spellare vivi. I </a:t>
            </a:r>
            <a:r>
              <a:rPr lang="it-IT" sz="1800" b="0" dirty="0" err="1">
                <a:effectLst/>
                <a:latin typeface="GretaTextPro"/>
              </a:rPr>
              <a:t>cronopios</a:t>
            </a:r>
            <a:r>
              <a:rPr lang="it-IT" sz="1800" b="0" dirty="0">
                <a:effectLst/>
                <a:latin typeface="GretaTextPro"/>
              </a:rPr>
              <a:t> non si scoraggiano </a:t>
            </a:r>
            <a:r>
              <a:rPr lang="it-IT" sz="1800" b="0" dirty="0" err="1">
                <a:effectLst/>
                <a:latin typeface="GretaTextPro"/>
              </a:rPr>
              <a:t>perche</a:t>
            </a:r>
            <a:r>
              <a:rPr lang="it-IT" sz="1800" b="0" dirty="0">
                <a:effectLst/>
                <a:latin typeface="GretaTextPro"/>
              </a:rPr>
              <a:t>́ credono fermamente che queste cose capitino a tutti, e prima di andare a dormire si dicono l’un l’altro: «Ma che bella città, una città proprio bella». E sognano tutta la notte che la città è in festa e che loro sono invitati a tutti i ricevimenti. Il giorno dopo si alzano allegri, ed è così che viaggiano i </a:t>
            </a:r>
            <a:r>
              <a:rPr lang="it-IT" sz="1800" b="0" dirty="0" err="1">
                <a:effectLst/>
                <a:latin typeface="GretaTextPro"/>
              </a:rPr>
              <a:t>cronopios</a:t>
            </a:r>
            <a:r>
              <a:rPr lang="it-IT" sz="1800" b="0" dirty="0">
                <a:effectLst/>
                <a:latin typeface="GretaTextPro"/>
              </a:rPr>
              <a:t>.</a:t>
            </a:r>
            <a:br>
              <a:rPr lang="it-IT" sz="1800" b="0" dirty="0">
                <a:effectLst/>
                <a:latin typeface="GretaTextPro"/>
              </a:rPr>
            </a:br>
            <a:endParaRPr lang="it-IT" dirty="0"/>
          </a:p>
          <a:p>
            <a:endParaRPr lang="it-IT" dirty="0"/>
          </a:p>
        </p:txBody>
      </p:sp>
    </p:spTree>
    <p:extLst>
      <p:ext uri="{BB962C8B-B14F-4D97-AF65-F5344CB8AC3E}">
        <p14:creationId xmlns:p14="http://schemas.microsoft.com/office/powerpoint/2010/main" val="1468352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326024-45C2-C25E-4E17-EC195A691576}"/>
              </a:ext>
            </a:extLst>
          </p:cNvPr>
          <p:cNvSpPr>
            <a:spLocks noGrp="1"/>
          </p:cNvSpPr>
          <p:nvPr>
            <p:ph type="title"/>
          </p:nvPr>
        </p:nvSpPr>
        <p:spPr/>
        <p:txBody>
          <a:bodyPr/>
          <a:lstStyle/>
          <a:p>
            <a:r>
              <a:rPr lang="it-IT" sz="4400" b="1" dirty="0">
                <a:effectLst/>
                <a:latin typeface="GretaTextPro"/>
              </a:rPr>
              <a:t>Conservazione dei ricordi </a:t>
            </a:r>
            <a:br>
              <a:rPr lang="it-IT" dirty="0"/>
            </a:br>
            <a:endParaRPr lang="it-IT" dirty="0"/>
          </a:p>
        </p:txBody>
      </p:sp>
      <p:sp>
        <p:nvSpPr>
          <p:cNvPr id="3" name="Segnaposto contenuto 2">
            <a:extLst>
              <a:ext uri="{FF2B5EF4-FFF2-40B4-BE49-F238E27FC236}">
                <a16:creationId xmlns:a16="http://schemas.microsoft.com/office/drawing/2014/main" id="{EE7D9D24-0973-B8B6-FFEF-0110CE0C5404}"/>
              </a:ext>
            </a:extLst>
          </p:cNvPr>
          <p:cNvSpPr>
            <a:spLocks noGrp="1"/>
          </p:cNvSpPr>
          <p:nvPr>
            <p:ph idx="1"/>
          </p:nvPr>
        </p:nvSpPr>
        <p:spPr/>
        <p:txBody>
          <a:bodyPr>
            <a:normAutofit/>
          </a:bodyPr>
          <a:lstStyle/>
          <a:p>
            <a:r>
              <a:rPr lang="it-IT" sz="1800" b="0" dirty="0">
                <a:effectLst/>
                <a:latin typeface="GretaTextPro"/>
              </a:rPr>
              <a:t>I </a:t>
            </a:r>
            <a:r>
              <a:rPr lang="it-IT" sz="1800" b="0" dirty="0" err="1">
                <a:effectLst/>
                <a:latin typeface="GretaTextPro"/>
              </a:rPr>
              <a:t>famas</a:t>
            </a:r>
            <a:r>
              <a:rPr lang="it-IT" sz="1800" b="0" dirty="0">
                <a:effectLst/>
                <a:latin typeface="GretaTextPro"/>
              </a:rPr>
              <a:t>, per conservare i loro ricordi seguono il metodo dell’imbalsamazione: dopo  aver fissato il ricordo con capelli e segnali, lo avvolgono dalla testa ai piedi in un lenzuolo nero e lo sistemano contro la parete del salotto, con un cartellino che dice: “Gita a Quilmes”, oppure: “Frank Sinatra”. I </a:t>
            </a:r>
            <a:r>
              <a:rPr lang="it-IT" sz="1800" b="0" dirty="0" err="1">
                <a:effectLst/>
                <a:latin typeface="GretaTextPro"/>
              </a:rPr>
              <a:t>cronopios</a:t>
            </a:r>
            <a:r>
              <a:rPr lang="it-IT" sz="1800" b="0" dirty="0">
                <a:effectLst/>
                <a:latin typeface="GretaTextPro"/>
              </a:rPr>
              <a:t> invece, questi esseri disordinati e tiepidi, sparpagliano i ricordi per la casa, allegri e contenti, e ci vivono in mezzo e quando un ricordo passa di corsa gli fanno una carezza e gli dicono affettuosi: «Non  farti male, sai», e anche: «Sta attento, c’è uno scalino». Questa è la ragione per la quale le case dei </a:t>
            </a:r>
            <a:r>
              <a:rPr lang="it-IT" sz="1800" b="0" dirty="0" err="1">
                <a:effectLst/>
                <a:latin typeface="GretaTextPro"/>
              </a:rPr>
              <a:t>famas</a:t>
            </a:r>
            <a:r>
              <a:rPr lang="it-IT" sz="1800" b="0" dirty="0">
                <a:effectLst/>
                <a:latin typeface="GretaTextPro"/>
              </a:rPr>
              <a:t> sono in ordine e in silenzio, mentre le case dei </a:t>
            </a:r>
            <a:r>
              <a:rPr lang="it-IT" sz="1800" b="0" dirty="0" err="1">
                <a:effectLst/>
                <a:latin typeface="GretaTextPro"/>
              </a:rPr>
              <a:t>cronopios</a:t>
            </a:r>
            <a:r>
              <a:rPr lang="it-IT" sz="1800" b="0" dirty="0">
                <a:effectLst/>
                <a:latin typeface="GretaTextPro"/>
              </a:rPr>
              <a:t> sono sempre sottosopra e hanno porte che sbatacchiano. I vicini si lamentano sempre dei </a:t>
            </a:r>
            <a:r>
              <a:rPr lang="it-IT" sz="1800" b="0" dirty="0" err="1">
                <a:effectLst/>
                <a:latin typeface="GretaTextPro"/>
              </a:rPr>
              <a:t>cronopios</a:t>
            </a:r>
            <a:r>
              <a:rPr lang="it-IT" sz="1800" b="0" dirty="0">
                <a:effectLst/>
                <a:latin typeface="GretaTextPro"/>
              </a:rPr>
              <a:t> e i </a:t>
            </a:r>
            <a:r>
              <a:rPr lang="it-IT" sz="1800" b="0" dirty="0" err="1">
                <a:effectLst/>
                <a:latin typeface="GretaTextPro"/>
              </a:rPr>
              <a:t>famas</a:t>
            </a:r>
            <a:r>
              <a:rPr lang="it-IT" sz="1800" b="0" dirty="0">
                <a:effectLst/>
                <a:latin typeface="GretaTextPro"/>
              </a:rPr>
              <a:t> scuotono la testa comprensivi, e vanno a vedere se i cartellini sono al loro posto. </a:t>
            </a:r>
            <a:endParaRPr lang="it-IT" dirty="0"/>
          </a:p>
          <a:p>
            <a:r>
              <a:rPr lang="it-IT" sz="1800" b="1" dirty="0">
                <a:solidFill>
                  <a:srgbClr val="FFFFFF"/>
                </a:solidFill>
                <a:effectLst/>
                <a:latin typeface="ITCFranklinGothicStd"/>
              </a:rPr>
              <a:t>AUDIO </a:t>
            </a:r>
            <a:endParaRPr lang="it-IT" dirty="0"/>
          </a:p>
          <a:p>
            <a:endParaRPr lang="it-IT" dirty="0"/>
          </a:p>
        </p:txBody>
      </p:sp>
    </p:spTree>
    <p:extLst>
      <p:ext uri="{BB962C8B-B14F-4D97-AF65-F5344CB8AC3E}">
        <p14:creationId xmlns:p14="http://schemas.microsoft.com/office/powerpoint/2010/main" val="309938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tint">
            <a:extLst>
              <a:ext uri="{FF2B5EF4-FFF2-40B4-BE49-F238E27FC236}">
                <a16:creationId xmlns:a16="http://schemas.microsoft.com/office/drawing/2014/main" id="{D380959B-464C-9ED8-C9EB-AB6FC997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5448" y="8300"/>
            <a:ext cx="10966551"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35" name="Rectangle 1034">
            <a:extLst>
              <a:ext uri="{FF2B5EF4-FFF2-40B4-BE49-F238E27FC236}">
                <a16:creationId xmlns:a16="http://schemas.microsoft.com/office/drawing/2014/main" id="{06B83858-ED7D-57B6-6CAA-83168807C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5" cy="6858000"/>
          </a:xfrm>
          <a:prstGeom prst="rect">
            <a:avLst/>
          </a:prstGeom>
          <a:ln>
            <a:noFill/>
          </a:ln>
          <a:effectLst>
            <a:outerShdw blurRad="317500" dist="127000" dir="2400000" sx="95000" sy="95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84BF378-2EDB-56FA-4871-6525B2C26E02}"/>
              </a:ext>
            </a:extLst>
          </p:cNvPr>
          <p:cNvSpPr>
            <a:spLocks noGrp="1"/>
          </p:cNvSpPr>
          <p:nvPr>
            <p:ph type="title"/>
          </p:nvPr>
        </p:nvSpPr>
        <p:spPr>
          <a:xfrm>
            <a:off x="6106390" y="759126"/>
            <a:ext cx="4596245" cy="1711119"/>
          </a:xfrm>
        </p:spPr>
        <p:txBody>
          <a:bodyPr anchor="ctr">
            <a:normAutofit/>
          </a:bodyPr>
          <a:lstStyle/>
          <a:p>
            <a:r>
              <a:rPr lang="it-IT" sz="4000" dirty="0"/>
              <a:t>Franz Kafka </a:t>
            </a:r>
            <a:br>
              <a:rPr lang="it-IT" sz="4000" dirty="0"/>
            </a:br>
            <a:r>
              <a:rPr lang="it-IT" sz="3200" dirty="0"/>
              <a:t>(1883-</a:t>
            </a:r>
            <a:r>
              <a:rPr lang="it-IT" sz="3200" dirty="0">
                <a:solidFill>
                  <a:srgbClr val="485459"/>
                </a:solidFill>
                <a:latin typeface="Montserrat" pitchFamily="2" charset="77"/>
              </a:rPr>
              <a:t> 1924.)</a:t>
            </a:r>
            <a:endParaRPr lang="it-IT" sz="3200" dirty="0"/>
          </a:p>
        </p:txBody>
      </p:sp>
      <p:sp>
        <p:nvSpPr>
          <p:cNvPr id="1037" name="Rectangle 1036">
            <a:extLst>
              <a:ext uri="{FF2B5EF4-FFF2-40B4-BE49-F238E27FC236}">
                <a16:creationId xmlns:a16="http://schemas.microsoft.com/office/drawing/2014/main" id="{FF97FFD4-A8B9-3D4D-1623-7BE467E46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rgbClr val="FFFFFF"/>
          </a:solidFill>
          <a:ln>
            <a:noFill/>
          </a:ln>
          <a:effectLst>
            <a:outerShdw blurRad="190500" dist="139700" dir="300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acconti : Kafka, Franz, Pocar, E., Tarizzo, G., Paoli, R.: Amazon.it: Libri">
            <a:extLst>
              <a:ext uri="{FF2B5EF4-FFF2-40B4-BE49-F238E27FC236}">
                <a16:creationId xmlns:a16="http://schemas.microsoft.com/office/drawing/2014/main" id="{56579056-3640-4052-670B-380A6ACF0EE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02090" y="759126"/>
            <a:ext cx="3206021" cy="5374256"/>
          </a:xfrm>
          <a:prstGeom prst="rect">
            <a:avLst/>
          </a:prstGeom>
          <a:noFill/>
          <a:extLst>
            <a:ext uri="{909E8E84-426E-40DD-AFC4-6F175D3DCCD1}">
              <a14:hiddenFill xmlns:a14="http://schemas.microsoft.com/office/drawing/2010/main">
                <a:solidFill>
                  <a:srgbClr val="FFFFFF"/>
                </a:solidFill>
              </a14:hiddenFill>
            </a:ext>
          </a:extLst>
        </p:spPr>
      </p:pic>
      <p:sp>
        <p:nvSpPr>
          <p:cNvPr id="1030" name="Content Placeholder 1029">
            <a:extLst>
              <a:ext uri="{FF2B5EF4-FFF2-40B4-BE49-F238E27FC236}">
                <a16:creationId xmlns:a16="http://schemas.microsoft.com/office/drawing/2014/main" id="{ACE7C3DF-931A-BC4D-57E3-2B95A41ACB8B}"/>
              </a:ext>
            </a:extLst>
          </p:cNvPr>
          <p:cNvSpPr>
            <a:spLocks noGrp="1"/>
          </p:cNvSpPr>
          <p:nvPr>
            <p:ph idx="1"/>
          </p:nvPr>
        </p:nvSpPr>
        <p:spPr>
          <a:xfrm>
            <a:off x="6106390" y="2470244"/>
            <a:ext cx="4596245" cy="3769836"/>
          </a:xfrm>
        </p:spPr>
        <p:txBody>
          <a:bodyPr anchor="ctr">
            <a:normAutofit lnSpcReduction="10000"/>
          </a:bodyPr>
          <a:lstStyle/>
          <a:p>
            <a:r>
              <a:rPr lang="en-US" sz="2000" dirty="0"/>
              <a:t>Una vita complicate</a:t>
            </a:r>
          </a:p>
          <a:p>
            <a:r>
              <a:rPr lang="it-IT" sz="1400" b="0" i="0" u="none" strike="noStrike" dirty="0">
                <a:solidFill>
                  <a:srgbClr val="485459"/>
                </a:solidFill>
                <a:effectLst/>
                <a:latin typeface="Montserrat" pitchFamily="2" charset="77"/>
              </a:rPr>
              <a:t>nasce a Praga, da famiglia ebraica. Figlio di un agiato commerciante ebreo, ha col padre un rapporto tormentoso.</a:t>
            </a:r>
          </a:p>
          <a:p>
            <a:r>
              <a:rPr lang="it-IT" sz="1400" i="1" u="none" strike="noStrike" dirty="0">
                <a:effectLst/>
                <a:latin typeface="Montserrat" pitchFamily="2" charset="77"/>
              </a:rPr>
              <a:t>«Carissimo padre, di recente mi hai domandato perché mai sostengo di avere paura di te. Come al solito, non ho saputo risponderti niente, in parte proprio per la paura che ho di te, in parte perché questa paura si fonda su una quantità tale di dettagli che parlando non saprei coordinarli neppure passabilmente. E se anche tento di risponderti per iscritto, il mio tentativo sarà necessariamente assai incompleto, sia perché anche nello scrivere mi sono d'ostacolo la paura che ho di te e le sue conseguenze, sia perché la vastità del materiale supera di gran lunga la mia memoria e il mio intelletto…»</a:t>
            </a:r>
            <a:endParaRPr lang="en-US" sz="2000" dirty="0"/>
          </a:p>
        </p:txBody>
      </p:sp>
    </p:spTree>
    <p:extLst>
      <p:ext uri="{BB962C8B-B14F-4D97-AF65-F5344CB8AC3E}">
        <p14:creationId xmlns:p14="http://schemas.microsoft.com/office/powerpoint/2010/main" val="2883603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0" name="Rectangle 1039">
            <a:extLst>
              <a:ext uri="{FF2B5EF4-FFF2-40B4-BE49-F238E27FC236}">
                <a16:creationId xmlns:a16="http://schemas.microsoft.com/office/drawing/2014/main" id="{77C59BEC-C4CC-4741-B975-08C543178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42" name="Arc 1041">
            <a:extLst>
              <a:ext uri="{FF2B5EF4-FFF2-40B4-BE49-F238E27FC236}">
                <a16:creationId xmlns:a16="http://schemas.microsoft.com/office/drawing/2014/main" id="{72DEF309-605D-4117-9340-6D589B6C3A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986173" flipV="1">
            <a:off x="3930947" y="651615"/>
            <a:ext cx="4083433" cy="408343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itolo 1">
            <a:extLst>
              <a:ext uri="{FF2B5EF4-FFF2-40B4-BE49-F238E27FC236}">
                <a16:creationId xmlns:a16="http://schemas.microsoft.com/office/drawing/2014/main" id="{A9F539A2-B744-2436-D295-D8B8B694DF45}"/>
              </a:ext>
            </a:extLst>
          </p:cNvPr>
          <p:cNvSpPr>
            <a:spLocks noGrp="1"/>
          </p:cNvSpPr>
          <p:nvPr>
            <p:ph type="title"/>
          </p:nvPr>
        </p:nvSpPr>
        <p:spPr>
          <a:xfrm>
            <a:off x="838200" y="365125"/>
            <a:ext cx="10515599" cy="1325563"/>
          </a:xfrm>
        </p:spPr>
        <p:txBody>
          <a:bodyPr>
            <a:normAutofit/>
          </a:bodyPr>
          <a:lstStyle/>
          <a:p>
            <a:r>
              <a:rPr lang="it-IT" dirty="0"/>
              <a:t>Continue contraddizioni </a:t>
            </a:r>
            <a:r>
              <a:rPr lang="it-IT" sz="2800" dirty="0"/>
              <a:t>(</a:t>
            </a:r>
            <a:r>
              <a:rPr lang="it-IT" sz="2800" dirty="0" err="1"/>
              <a:t>cfr</a:t>
            </a:r>
            <a:r>
              <a:rPr lang="it-IT" sz="2800" dirty="0"/>
              <a:t> Biografia di Citati)</a:t>
            </a:r>
          </a:p>
        </p:txBody>
      </p:sp>
      <p:sp>
        <p:nvSpPr>
          <p:cNvPr id="3" name="Segnaposto contenuto 2">
            <a:extLst>
              <a:ext uri="{FF2B5EF4-FFF2-40B4-BE49-F238E27FC236}">
                <a16:creationId xmlns:a16="http://schemas.microsoft.com/office/drawing/2014/main" id="{1A0BE997-65FB-E1C5-61AB-11BB71AC1C4F}"/>
              </a:ext>
            </a:extLst>
          </p:cNvPr>
          <p:cNvSpPr>
            <a:spLocks noGrp="1"/>
          </p:cNvSpPr>
          <p:nvPr>
            <p:ph idx="1"/>
          </p:nvPr>
        </p:nvSpPr>
        <p:spPr>
          <a:xfrm>
            <a:off x="838200" y="1825625"/>
            <a:ext cx="5393361" cy="4351338"/>
          </a:xfrm>
        </p:spPr>
        <p:txBody>
          <a:bodyPr>
            <a:normAutofit/>
          </a:bodyPr>
          <a:lstStyle/>
          <a:p>
            <a:r>
              <a:rPr lang="it-IT" sz="1300" dirty="0">
                <a:latin typeface="Montserrat" pitchFamily="2" charset="77"/>
              </a:rPr>
              <a:t>Di nascita borghese agiata, Kafka si laurea in legge e si impiega presso le Assicurazioni Generali.</a:t>
            </a:r>
          </a:p>
          <a:p>
            <a:r>
              <a:rPr lang="it-IT" sz="1300" dirty="0">
                <a:latin typeface="Montserrat" pitchFamily="2" charset="77"/>
              </a:rPr>
              <a:t>Rapporto difficile con il padre</a:t>
            </a:r>
          </a:p>
          <a:p>
            <a:r>
              <a:rPr lang="it-IT" sz="1300" dirty="0">
                <a:latin typeface="Montserrat" pitchFamily="2" charset="77"/>
              </a:rPr>
              <a:t>Fatica relazionale con le donne: scioglie Il fidanzamento con Felice Bauer, più volte interrotto e ripreso. Intesse una relazione molto complicata con Dora </a:t>
            </a:r>
            <a:r>
              <a:rPr lang="it-IT" sz="1300" dirty="0" err="1">
                <a:latin typeface="Montserrat" pitchFamily="2" charset="77"/>
              </a:rPr>
              <a:t>Dymant</a:t>
            </a:r>
            <a:r>
              <a:rPr lang="it-IT" sz="1300" dirty="0">
                <a:latin typeface="Montserrat" pitchFamily="2" charset="77"/>
              </a:rPr>
              <a:t>, con cui convive dal 1923. </a:t>
            </a:r>
          </a:p>
          <a:p>
            <a:r>
              <a:rPr lang="it-IT" sz="1300" dirty="0">
                <a:latin typeface="Montserrat" pitchFamily="2" charset="77"/>
              </a:rPr>
              <a:t> Studia Giurisprudenza, si laurea nel 1906 e si impiega in una compagnia di assicurazioni</a:t>
            </a:r>
          </a:p>
          <a:p>
            <a:r>
              <a:rPr lang="it-IT" sz="1300" dirty="0">
                <a:latin typeface="Montserrat" pitchFamily="2" charset="77"/>
              </a:rPr>
              <a:t>Malato di tubercolosi, soggiorna per cure a Riva del Garda (1910-12), poi a Merano (1920) e infine nel sanatorio di </a:t>
            </a:r>
            <a:r>
              <a:rPr lang="it-IT" sz="1300" dirty="0" err="1">
                <a:latin typeface="Montserrat" pitchFamily="2" charset="77"/>
              </a:rPr>
              <a:t>Kierling</a:t>
            </a:r>
            <a:r>
              <a:rPr lang="it-IT" sz="1300" dirty="0">
                <a:latin typeface="Montserrat" pitchFamily="2" charset="77"/>
              </a:rPr>
              <a:t>, presso Vienna, dove muore il 3 giugno 1924.</a:t>
            </a:r>
          </a:p>
          <a:p>
            <a:r>
              <a:rPr lang="it-IT" sz="1300" dirty="0">
                <a:latin typeface="Montserrat" pitchFamily="2" charset="77"/>
              </a:rPr>
              <a:t>Nel 1915 pubblica il suo racconto più celebre </a:t>
            </a:r>
            <a:r>
              <a:rPr lang="it-IT" sz="1300" i="1" dirty="0">
                <a:latin typeface="Montserrat" pitchFamily="2" charset="77"/>
              </a:rPr>
              <a:t>La metamorfosi.</a:t>
            </a:r>
          </a:p>
          <a:p>
            <a:r>
              <a:rPr lang="it-IT" sz="1300" dirty="0">
                <a:latin typeface="Montserrat" pitchFamily="2" charset="77"/>
              </a:rPr>
              <a:t> Il 1916 è l'anno de </a:t>
            </a:r>
            <a:r>
              <a:rPr lang="it-IT" sz="1300" i="1" dirty="0">
                <a:latin typeface="Montserrat" pitchFamily="2" charset="77"/>
              </a:rPr>
              <a:t>La condanna</a:t>
            </a:r>
            <a:r>
              <a:rPr lang="it-IT" sz="1300" dirty="0">
                <a:latin typeface="Montserrat" pitchFamily="2" charset="77"/>
              </a:rPr>
              <a:t>, seguono poi </a:t>
            </a:r>
            <a:r>
              <a:rPr lang="it-IT" sz="1300" i="1" dirty="0">
                <a:latin typeface="Montserrat" pitchFamily="2" charset="77"/>
              </a:rPr>
              <a:t>Nella colonia penale </a:t>
            </a:r>
            <a:r>
              <a:rPr lang="it-IT" sz="1300" dirty="0">
                <a:latin typeface="Montserrat" pitchFamily="2" charset="77"/>
              </a:rPr>
              <a:t>(1919), </a:t>
            </a:r>
            <a:r>
              <a:rPr lang="it-IT" sz="1300" i="1" dirty="0">
                <a:latin typeface="Montserrat" pitchFamily="2" charset="77"/>
              </a:rPr>
              <a:t>Il medico di campagna </a:t>
            </a:r>
            <a:r>
              <a:rPr lang="it-IT" sz="1300" dirty="0">
                <a:latin typeface="Montserrat" pitchFamily="2" charset="77"/>
              </a:rPr>
              <a:t>(1919), La costruzione della muraglia cinese e tre romanzi incompiuti: </a:t>
            </a:r>
            <a:r>
              <a:rPr lang="it-IT" sz="1300" i="1" dirty="0">
                <a:latin typeface="Montserrat" pitchFamily="2" charset="77"/>
              </a:rPr>
              <a:t>America</a:t>
            </a:r>
            <a:r>
              <a:rPr lang="it-IT" sz="1300" dirty="0">
                <a:latin typeface="Montserrat" pitchFamily="2" charset="77"/>
              </a:rPr>
              <a:t> (1924), </a:t>
            </a:r>
            <a:r>
              <a:rPr lang="it-IT" sz="1300" i="1" dirty="0">
                <a:latin typeface="Montserrat" pitchFamily="2" charset="77"/>
              </a:rPr>
              <a:t>Il processo </a:t>
            </a:r>
            <a:r>
              <a:rPr lang="it-IT" sz="1300" dirty="0">
                <a:latin typeface="Montserrat" pitchFamily="2" charset="77"/>
              </a:rPr>
              <a:t>(1924) e </a:t>
            </a:r>
            <a:r>
              <a:rPr lang="it-IT" sz="1300" i="1" dirty="0">
                <a:latin typeface="Montserrat" pitchFamily="2" charset="77"/>
              </a:rPr>
              <a:t>Il castello </a:t>
            </a:r>
            <a:r>
              <a:rPr lang="it-IT" sz="1300" dirty="0">
                <a:latin typeface="Montserrat" pitchFamily="2" charset="77"/>
              </a:rPr>
              <a:t>(1926). </a:t>
            </a:r>
          </a:p>
        </p:txBody>
      </p:sp>
      <p:sp>
        <p:nvSpPr>
          <p:cNvPr id="1044" name="Oval 1043">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77008" y="5228027"/>
            <a:ext cx="1107241" cy="10772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026" name="Picture 2" descr="Dora Diamant">
            <a:extLst>
              <a:ext uri="{FF2B5EF4-FFF2-40B4-BE49-F238E27FC236}">
                <a16:creationId xmlns:a16="http://schemas.microsoft.com/office/drawing/2014/main" id="{6356D532-D71F-D6BB-29DC-15182C711E5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09962" y="4261150"/>
            <a:ext cx="4221597" cy="1890267"/>
          </a:xfrm>
          <a:custGeom>
            <a:avLst/>
            <a:gdLst/>
            <a:ahLst/>
            <a:cxnLst/>
            <a:rect l="l" t="t" r="r" b="b"/>
            <a:pathLst>
              <a:path w="4221597" h="4303912">
                <a:moveTo>
                  <a:pt x="126986" y="0"/>
                </a:moveTo>
                <a:lnTo>
                  <a:pt x="4094611" y="0"/>
                </a:lnTo>
                <a:cubicBezTo>
                  <a:pt x="4164743" y="0"/>
                  <a:pt x="4221597" y="56854"/>
                  <a:pt x="4221597" y="126986"/>
                </a:cubicBezTo>
                <a:lnTo>
                  <a:pt x="4221597" y="4176926"/>
                </a:lnTo>
                <a:cubicBezTo>
                  <a:pt x="4221597" y="4247058"/>
                  <a:pt x="4164743" y="4303912"/>
                  <a:pt x="4094611" y="4303912"/>
                </a:cubicBezTo>
                <a:lnTo>
                  <a:pt x="126986" y="4303912"/>
                </a:lnTo>
                <a:cubicBezTo>
                  <a:pt x="56854" y="4303912"/>
                  <a:pt x="0" y="4247058"/>
                  <a:pt x="0" y="4176926"/>
                </a:cubicBezTo>
                <a:lnTo>
                  <a:pt x="0" y="126986"/>
                </a:lnTo>
                <a:cubicBezTo>
                  <a:pt x="0" y="56854"/>
                  <a:pt x="56854" y="0"/>
                  <a:pt x="126986"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188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6063FB-82D1-2DEB-BBF5-3C3009EBB4B9}"/>
              </a:ext>
            </a:extLst>
          </p:cNvPr>
          <p:cNvSpPr>
            <a:spLocks noGrp="1"/>
          </p:cNvSpPr>
          <p:nvPr>
            <p:ph type="title"/>
          </p:nvPr>
        </p:nvSpPr>
        <p:spPr/>
        <p:txBody>
          <a:bodyPr/>
          <a:lstStyle/>
          <a:p>
            <a:r>
              <a:rPr lang="it-IT" dirty="0"/>
              <a:t>…Praga, una fantastica città</a:t>
            </a:r>
          </a:p>
        </p:txBody>
      </p:sp>
      <p:sp>
        <p:nvSpPr>
          <p:cNvPr id="3" name="Segnaposto contenuto 2">
            <a:extLst>
              <a:ext uri="{FF2B5EF4-FFF2-40B4-BE49-F238E27FC236}">
                <a16:creationId xmlns:a16="http://schemas.microsoft.com/office/drawing/2014/main" id="{25697C45-5A13-45CB-B367-E74A7EB04723}"/>
              </a:ext>
            </a:extLst>
          </p:cNvPr>
          <p:cNvSpPr>
            <a:spLocks noGrp="1"/>
          </p:cNvSpPr>
          <p:nvPr>
            <p:ph idx="1"/>
          </p:nvPr>
        </p:nvSpPr>
        <p:spPr>
          <a:xfrm>
            <a:off x="621631" y="1476709"/>
            <a:ext cx="10515600" cy="4351338"/>
          </a:xfrm>
        </p:spPr>
        <p:txBody>
          <a:bodyPr>
            <a:noAutofit/>
          </a:bodyPr>
          <a:lstStyle/>
          <a:p>
            <a:r>
              <a:rPr lang="it-IT" sz="1600" dirty="0">
                <a:solidFill>
                  <a:srgbClr val="485459"/>
                </a:solidFill>
                <a:latin typeface="Montserrat" pitchFamily="2" charset="77"/>
              </a:rPr>
              <a:t>«Capitale»: centro politico della Boemia ed ex capitale del Sacro Romano Impero, fin dalla sua fondazione nel IX secolo fu fulcro della cultura europea. È qui che Mozart mise in scena la première del suo Don Giovanni; </a:t>
            </a:r>
          </a:p>
          <a:p>
            <a:r>
              <a:rPr lang="it-IT" sz="1600" dirty="0">
                <a:solidFill>
                  <a:srgbClr val="485459"/>
                </a:solidFill>
                <a:latin typeface="Montserrat" pitchFamily="2" charset="77"/>
              </a:rPr>
              <a:t>Città di incroci, plurilinguismo, molte etnie. Si tratta di un periodo di grande vivacità creativa, nato dalla magia dell'incrocio di lingue e tradizioni diverse (ceche, tedesche ed ebraiche), </a:t>
            </a:r>
          </a:p>
          <a:p>
            <a:r>
              <a:rPr lang="it-IT" sz="1600" dirty="0">
                <a:solidFill>
                  <a:srgbClr val="485459"/>
                </a:solidFill>
                <a:latin typeface="Montserrat" pitchFamily="2" charset="77"/>
              </a:rPr>
              <a:t>Sradicamento: "Tutto ciò ne ha fatto la città per eccellenza dello spaesamento, dello </a:t>
            </a:r>
            <a:br>
              <a:rPr lang="it-IT" sz="1600" dirty="0">
                <a:solidFill>
                  <a:srgbClr val="485459"/>
                </a:solidFill>
                <a:latin typeface="Montserrat" pitchFamily="2" charset="77"/>
              </a:rPr>
            </a:br>
            <a:r>
              <a:rPr lang="it-IT" sz="1600" dirty="0">
                <a:solidFill>
                  <a:srgbClr val="485459"/>
                </a:solidFill>
                <a:latin typeface="Montserrat" pitchFamily="2" charset="77"/>
              </a:rPr>
              <a:t>sradicamento, della perdita, tanto più sentiti quanto più tenace e vitale è l’attaccamento  </a:t>
            </a:r>
            <a:br>
              <a:rPr lang="it-IT" sz="1600" dirty="0">
                <a:solidFill>
                  <a:srgbClr val="485459"/>
                </a:solidFill>
                <a:latin typeface="Montserrat" pitchFamily="2" charset="77"/>
              </a:rPr>
            </a:br>
            <a:r>
              <a:rPr lang="it-IT" sz="1600" dirty="0">
                <a:solidFill>
                  <a:srgbClr val="485459"/>
                </a:solidFill>
                <a:latin typeface="Montserrat" pitchFamily="2" charset="77"/>
              </a:rPr>
              <a:t>al vicolo, alla bettola, al piccolo dettaglio amato che balena nell’incubo e nel delirio del sogno". </a:t>
            </a:r>
            <a:br>
              <a:rPr lang="it-IT" sz="1600" dirty="0">
                <a:solidFill>
                  <a:srgbClr val="485459"/>
                </a:solidFill>
                <a:latin typeface="Montserrat" pitchFamily="2" charset="77"/>
              </a:rPr>
            </a:br>
            <a:r>
              <a:rPr lang="it-IT" sz="1600" dirty="0">
                <a:solidFill>
                  <a:srgbClr val="485459"/>
                </a:solidFill>
                <a:latin typeface="Montserrat" pitchFamily="2" charset="77"/>
              </a:rPr>
              <a:t>(Claudio Magris, Fortune e sfortune di un trittico. </a:t>
            </a:r>
            <a:br>
              <a:rPr lang="it-IT" sz="1600" dirty="0">
                <a:solidFill>
                  <a:srgbClr val="485459"/>
                </a:solidFill>
                <a:latin typeface="Montserrat" pitchFamily="2" charset="77"/>
              </a:rPr>
            </a:br>
            <a:r>
              <a:rPr lang="it-IT" sz="1600" dirty="0">
                <a:solidFill>
                  <a:srgbClr val="485459"/>
                </a:solidFill>
                <a:latin typeface="Montserrat" pitchFamily="2" charset="77"/>
              </a:rPr>
              <a:t>Una storia quasi praghese, in </a:t>
            </a:r>
            <a:r>
              <a:rPr lang="it-IT" sz="1600" dirty="0" err="1">
                <a:solidFill>
                  <a:srgbClr val="485459"/>
                </a:solidFill>
                <a:latin typeface="Montserrat" pitchFamily="2" charset="77"/>
              </a:rPr>
              <a:t>J</a:t>
            </a:r>
            <a:r>
              <a:rPr lang="it-IT" sz="1600" dirty="0">
                <a:solidFill>
                  <a:srgbClr val="485459"/>
                </a:solidFill>
                <a:latin typeface="Montserrat" pitchFamily="2" charset="77"/>
              </a:rPr>
              <a:t>. </a:t>
            </a:r>
            <a:r>
              <a:rPr lang="it-IT" sz="1600" dirty="0" err="1">
                <a:solidFill>
                  <a:srgbClr val="485459"/>
                </a:solidFill>
                <a:latin typeface="Montserrat" pitchFamily="2" charset="77"/>
              </a:rPr>
              <a:t>Urzidil</a:t>
            </a:r>
            <a:r>
              <a:rPr lang="it-IT" sz="1600" dirty="0">
                <a:solidFill>
                  <a:srgbClr val="485459"/>
                </a:solidFill>
                <a:latin typeface="Montserrat" pitchFamily="2" charset="77"/>
              </a:rPr>
              <a:t>, Trittico praghese)–</a:t>
            </a:r>
          </a:p>
          <a:p>
            <a:r>
              <a:rPr lang="it-IT" sz="1600" dirty="0">
                <a:solidFill>
                  <a:srgbClr val="485459"/>
                </a:solidFill>
                <a:latin typeface="Montserrat" pitchFamily="2" charset="77"/>
              </a:rPr>
              <a:t>Magica "S’insinua sorniona nell’anima con stregamenti </a:t>
            </a:r>
            <a:br>
              <a:rPr lang="it-IT" sz="1600" dirty="0">
                <a:solidFill>
                  <a:srgbClr val="485459"/>
                </a:solidFill>
                <a:latin typeface="Montserrat" pitchFamily="2" charset="77"/>
              </a:rPr>
            </a:br>
            <a:r>
              <a:rPr lang="it-IT" sz="1600" dirty="0">
                <a:solidFill>
                  <a:srgbClr val="485459"/>
                </a:solidFill>
                <a:latin typeface="Montserrat" pitchFamily="2" charset="77"/>
              </a:rPr>
              <a:t>ed enigmi, dei quali solo essa possiede la chiave.</a:t>
            </a:r>
            <a:br>
              <a:rPr lang="it-IT" sz="1600" dirty="0">
                <a:solidFill>
                  <a:srgbClr val="485459"/>
                </a:solidFill>
                <a:latin typeface="Montserrat" pitchFamily="2" charset="77"/>
              </a:rPr>
            </a:br>
            <a:r>
              <a:rPr lang="it-IT" sz="1600" dirty="0">
                <a:solidFill>
                  <a:srgbClr val="485459"/>
                </a:solidFill>
                <a:latin typeface="Montserrat" pitchFamily="2" charset="77"/>
              </a:rPr>
              <a:t>Praga non molla nessuno di quelli che ha catturato."  </a:t>
            </a:r>
            <a:br>
              <a:rPr lang="it-IT" sz="1600" dirty="0">
                <a:solidFill>
                  <a:srgbClr val="485459"/>
                </a:solidFill>
                <a:latin typeface="Montserrat" pitchFamily="2" charset="77"/>
              </a:rPr>
            </a:br>
            <a:r>
              <a:rPr lang="it-IT" sz="1600" dirty="0">
                <a:solidFill>
                  <a:srgbClr val="485459"/>
                </a:solidFill>
                <a:latin typeface="Montserrat" pitchFamily="2" charset="77"/>
              </a:rPr>
              <a:t>(Angelo Maria Ripellino, Praga magica) </a:t>
            </a:r>
          </a:p>
          <a:p>
            <a:r>
              <a:rPr lang="it-IT" sz="1600" dirty="0">
                <a:solidFill>
                  <a:srgbClr val="485459"/>
                </a:solidFill>
                <a:latin typeface="Montserrat" pitchFamily="2" charset="77"/>
              </a:rPr>
              <a:t>Vivacità culturale: e dall'interesse appassionato per quanto avviene nel resto d'Europa in ambito letterario, artistico e poetico. Insieme a Kafka, Max Brod, ai fratelli </a:t>
            </a:r>
            <a:r>
              <a:rPr lang="it-IT" sz="1600" dirty="0" err="1">
                <a:solidFill>
                  <a:srgbClr val="485459"/>
                </a:solidFill>
                <a:latin typeface="Montserrat" pitchFamily="2" charset="77"/>
              </a:rPr>
              <a:t>Capek</a:t>
            </a:r>
            <a:r>
              <a:rPr lang="it-IT" sz="1600" dirty="0">
                <a:solidFill>
                  <a:srgbClr val="485459"/>
                </a:solidFill>
                <a:latin typeface="Montserrat" pitchFamily="2" charset="77"/>
              </a:rPr>
              <a:t>, a Jaroslav </a:t>
            </a:r>
            <a:r>
              <a:rPr lang="it-IT" sz="1600" dirty="0" err="1">
                <a:solidFill>
                  <a:srgbClr val="485459"/>
                </a:solidFill>
                <a:latin typeface="Montserrat" pitchFamily="2" charset="77"/>
              </a:rPr>
              <a:t>Hasek</a:t>
            </a:r>
            <a:r>
              <a:rPr lang="it-IT" sz="1600" dirty="0">
                <a:solidFill>
                  <a:srgbClr val="485459"/>
                </a:solidFill>
                <a:latin typeface="Montserrat" pitchFamily="2" charset="77"/>
              </a:rPr>
              <a:t>, a poeti come </a:t>
            </a:r>
            <a:r>
              <a:rPr lang="it-IT" sz="1600" dirty="0" err="1">
                <a:solidFill>
                  <a:srgbClr val="485459"/>
                </a:solidFill>
                <a:latin typeface="Montserrat" pitchFamily="2" charset="77"/>
              </a:rPr>
              <a:t>Nezval</a:t>
            </a:r>
            <a:r>
              <a:rPr lang="it-IT" sz="1600" dirty="0">
                <a:solidFill>
                  <a:srgbClr val="485459"/>
                </a:solidFill>
                <a:latin typeface="Montserrat" pitchFamily="2" charset="77"/>
              </a:rPr>
              <a:t> e Werfel, ma anche ad architetti, pittori e scenografi.  </a:t>
            </a:r>
          </a:p>
        </p:txBody>
      </p:sp>
    </p:spTree>
    <p:extLst>
      <p:ext uri="{BB962C8B-B14F-4D97-AF65-F5344CB8AC3E}">
        <p14:creationId xmlns:p14="http://schemas.microsoft.com/office/powerpoint/2010/main" val="187322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128E13-3D62-A4DC-6600-548AF671F70F}"/>
              </a:ext>
            </a:extLst>
          </p:cNvPr>
          <p:cNvSpPr>
            <a:spLocks noGrp="1"/>
          </p:cNvSpPr>
          <p:nvPr>
            <p:ph type="title"/>
          </p:nvPr>
        </p:nvSpPr>
        <p:spPr/>
        <p:txBody>
          <a:bodyPr>
            <a:normAutofit fontScale="90000"/>
          </a:bodyPr>
          <a:lstStyle/>
          <a:p>
            <a:pPr>
              <a:spcAft>
                <a:spcPts val="1000"/>
              </a:spcAft>
            </a:pPr>
            <a:r>
              <a:rPr lang="it-IT" dirty="0"/>
              <a:t>F.K.  «La preoccupazione del padre di famiglia»</a:t>
            </a:r>
            <a:br>
              <a:rPr lang="it-IT" dirty="0"/>
            </a:br>
            <a:r>
              <a:rPr lang="it-IT" dirty="0"/>
              <a:t>in «Un medico di campagna»</a:t>
            </a:r>
            <a:br>
              <a:rPr lang="it-IT" dirty="0"/>
            </a:br>
            <a:endParaRPr lang="it-IT" dirty="0"/>
          </a:p>
        </p:txBody>
      </p:sp>
      <p:sp>
        <p:nvSpPr>
          <p:cNvPr id="3" name="Segnaposto contenuto 2">
            <a:extLst>
              <a:ext uri="{FF2B5EF4-FFF2-40B4-BE49-F238E27FC236}">
                <a16:creationId xmlns:a16="http://schemas.microsoft.com/office/drawing/2014/main" id="{2346853D-73D1-FE9E-69B7-BA495D556AA0}"/>
              </a:ext>
            </a:extLst>
          </p:cNvPr>
          <p:cNvSpPr>
            <a:spLocks noGrp="1"/>
          </p:cNvSpPr>
          <p:nvPr>
            <p:ph idx="1"/>
          </p:nvPr>
        </p:nvSpPr>
        <p:spPr/>
        <p:txBody>
          <a:bodyPr>
            <a:normAutofit fontScale="62500" lnSpcReduction="20000"/>
          </a:bodyPr>
          <a:lstStyle/>
          <a:p>
            <a:pPr marL="0" indent="0">
              <a:spcAft>
                <a:spcPts val="1000"/>
              </a:spcAft>
              <a:buNone/>
            </a:pPr>
            <a:r>
              <a:rPr lang="it-IT" sz="1800" dirty="0">
                <a:effectLst/>
                <a:latin typeface="Verdana" panose="020B0604030504040204" pitchFamily="34" charset="0"/>
                <a:ea typeface="Cambria" panose="02040503050406030204" pitchFamily="18" charset="0"/>
                <a:cs typeface="Verdana" panose="020B0604030504040204" pitchFamily="34" charset="0"/>
              </a:rPr>
              <a:t> </a:t>
            </a:r>
            <a:endParaRPr lang="it-IT" sz="1800" dirty="0">
              <a:effectLst/>
              <a:latin typeface="Cambria" panose="02040503050406030204" pitchFamily="18" charset="0"/>
              <a:ea typeface="Cambria" panose="02040503050406030204" pitchFamily="18" charset="0"/>
              <a:cs typeface="Times New Roman" panose="02020603050405020304" pitchFamily="18" charset="0"/>
            </a:endParaRPr>
          </a:p>
          <a:p>
            <a:pPr>
              <a:spcAft>
                <a:spcPts val="1000"/>
              </a:spcAft>
            </a:pPr>
            <a:r>
              <a:rPr lang="it-IT" sz="2300" dirty="0">
                <a:solidFill>
                  <a:srgbClr val="485459"/>
                </a:solidFill>
                <a:latin typeface="Montserrat" pitchFamily="2" charset="77"/>
              </a:rPr>
              <a:t>Alcuni dicono che la parola </a:t>
            </a:r>
            <a:r>
              <a:rPr lang="it-IT" sz="2300" dirty="0" err="1">
                <a:solidFill>
                  <a:srgbClr val="485459"/>
                </a:solidFill>
                <a:latin typeface="Montserrat" pitchFamily="2" charset="77"/>
              </a:rPr>
              <a:t>Odradek</a:t>
            </a:r>
            <a:r>
              <a:rPr lang="it-IT" sz="2300" dirty="0">
                <a:solidFill>
                  <a:srgbClr val="485459"/>
                </a:solidFill>
                <a:latin typeface="Montserrat" pitchFamily="2" charset="77"/>
              </a:rPr>
              <a:t> derivi dallo slavo e cercano di chiarire su questa base la formazione della parola. Altri invece ritengono che derivi dal tedesco, e che dallo slavo sia solo influenzata. L’incertezza di entrambe le interpretazioni però fa a buon diritto concludere che nessuna delle due sia corretta, anche perché nessuna permette di trovare un senso. Naturalmente nessuno si occuperebbe di tali questioni se non esistesse davvero un essere che si chiama </a:t>
            </a:r>
            <a:r>
              <a:rPr lang="it-IT" sz="2300" dirty="0" err="1">
                <a:solidFill>
                  <a:srgbClr val="485459"/>
                </a:solidFill>
                <a:latin typeface="Montserrat" pitchFamily="2" charset="77"/>
              </a:rPr>
              <a:t>Odradek</a:t>
            </a:r>
            <a:r>
              <a:rPr lang="it-IT" sz="2300" dirty="0">
                <a:solidFill>
                  <a:srgbClr val="485459"/>
                </a:solidFill>
                <a:latin typeface="Montserrat" pitchFamily="2" charset="77"/>
              </a:rPr>
              <a:t>. A prima vista sembra un rocchetto piatto di filo, a forma di stella, e in effetti sembra anche avere del filo arrotolato; si tratta però solo di pezzetti di filo strappati, vecchi, annodati e anche ingarbugliati fra loro, di tipi e colori dei più disparati. Non è però solo un rocchetto, ma dal centro della stella spunta un piccolo bastoncino obliquo, e a questo bastoncino un altro se ne aggiunge ad angolo retto. Aiutandosi da un lato con quest’ultimo bastoncino e dall’altro con un raggio della stella, il tutto può stare in piedi come su due gambe. Si sarebbe tentati di credere che una tale creatura abbia avuto in passato una qualche forma adeguata a uno scopo, e che ora sia semplicemente rotta. Ma sembra che non sia così; per lo meno non se ne trova alcun segno; non si vedono aggiunte o fratture che potrebbero far pensare qualcosa del genere; il tutto sembra certo insensato, ma nel suo genere concluso. D’altronde, non se ne può dire niente di più preciso, perché </a:t>
            </a:r>
            <a:r>
              <a:rPr lang="it-IT" sz="2300" dirty="0" err="1">
                <a:solidFill>
                  <a:srgbClr val="485459"/>
                </a:solidFill>
                <a:latin typeface="Montserrat" pitchFamily="2" charset="77"/>
              </a:rPr>
              <a:t>Odradek</a:t>
            </a:r>
            <a:r>
              <a:rPr lang="it-IT" sz="2300" dirty="0">
                <a:solidFill>
                  <a:srgbClr val="485459"/>
                </a:solidFill>
                <a:latin typeface="Montserrat" pitchFamily="2" charset="77"/>
              </a:rPr>
              <a:t> è straordinariamente mobile e non si lascia prendere. Si intrattiene ora sul tetto, ora nelle scale, ora nei corridoi, ora nell’atrio. A volte non lo si vede per mesi; evidentemente si è trasferito in altre case; torna poi però invariabilmente in casa nostra. A volte, quando si esce dalla porta, sta proprio lì sotto appoggiato alla ringhiera delle scale, e viene voglia di parlargli. Naturalmente non gli si fanno domande difficili, ma lo si tratta – già la sua piccolezza induce a questo – come un bambino. «Come ti chiami?» gli si chiede. «</a:t>
            </a:r>
            <a:r>
              <a:rPr lang="it-IT" sz="2300" dirty="0" err="1">
                <a:solidFill>
                  <a:srgbClr val="485459"/>
                </a:solidFill>
                <a:latin typeface="Montserrat" pitchFamily="2" charset="77"/>
              </a:rPr>
              <a:t>Odradek</a:t>
            </a:r>
            <a:r>
              <a:rPr lang="it-IT" sz="2300" dirty="0">
                <a:solidFill>
                  <a:srgbClr val="485459"/>
                </a:solidFill>
                <a:latin typeface="Montserrat" pitchFamily="2" charset="77"/>
              </a:rPr>
              <a:t>», dice. «E dove abiti?» «Senza fissa dimora» dice, e ride; ma è solo una risata come la può emettere chi è senza polmoni. Suona all’incirca come il fruscio delle foglie cadute. Per lo più, con questo il colloquio finisce. D’altronde anche queste risposte non sempre si possono ottenere; spesso resta muto a lungo, come il legno di cui sembra esser fatto. Mi chiedo inutilmente cosa avverrà di lui. Forse che può morire? Tutto ciò che muore ha avuto prima una specie di scopo, una specie di attività sulla quale si è logorato; questo non è il caso di </a:t>
            </a:r>
            <a:r>
              <a:rPr lang="it-IT" sz="2300" dirty="0" err="1">
                <a:solidFill>
                  <a:srgbClr val="485459"/>
                </a:solidFill>
                <a:latin typeface="Montserrat" pitchFamily="2" charset="77"/>
              </a:rPr>
              <a:t>Odradek</a:t>
            </a:r>
            <a:r>
              <a:rPr lang="it-IT" sz="2300" dirty="0">
                <a:solidFill>
                  <a:srgbClr val="485459"/>
                </a:solidFill>
                <a:latin typeface="Montserrat" pitchFamily="2" charset="77"/>
              </a:rPr>
              <a:t>. Forse dovrà allora un giorno rotolare ancora per le scale trascinando i suoi fili arrotolati fra i piedi dei miei figli, e dei figli dei miei figli? Certo, non fa danno a nessuno; ma questa idea, che possa anche sopravvivermi, mi dà quasi un dolore.</a:t>
            </a:r>
          </a:p>
          <a:p>
            <a:endParaRPr lang="it-IT" dirty="0"/>
          </a:p>
        </p:txBody>
      </p:sp>
    </p:spTree>
    <p:extLst>
      <p:ext uri="{BB962C8B-B14F-4D97-AF65-F5344CB8AC3E}">
        <p14:creationId xmlns:p14="http://schemas.microsoft.com/office/powerpoint/2010/main" val="157059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5F92F0-5730-A64C-6EBC-A49099949D22}"/>
              </a:ext>
            </a:extLst>
          </p:cNvPr>
          <p:cNvSpPr>
            <a:spLocks noGrp="1"/>
          </p:cNvSpPr>
          <p:nvPr>
            <p:ph type="title"/>
          </p:nvPr>
        </p:nvSpPr>
        <p:spPr>
          <a:xfrm>
            <a:off x="761800" y="762001"/>
            <a:ext cx="5334197" cy="1708242"/>
          </a:xfrm>
        </p:spPr>
        <p:txBody>
          <a:bodyPr anchor="ctr">
            <a:normAutofit/>
          </a:bodyPr>
          <a:lstStyle/>
          <a:p>
            <a:r>
              <a:rPr lang="it-IT" sz="4000" dirty="0"/>
              <a:t>Metamorfosi (1915) </a:t>
            </a:r>
          </a:p>
        </p:txBody>
      </p:sp>
      <p:sp>
        <p:nvSpPr>
          <p:cNvPr id="3" name="Segnaposto contenuto 2">
            <a:extLst>
              <a:ext uri="{FF2B5EF4-FFF2-40B4-BE49-F238E27FC236}">
                <a16:creationId xmlns:a16="http://schemas.microsoft.com/office/drawing/2014/main" id="{06EC400C-8540-3D08-C048-E36A02B1E392}"/>
              </a:ext>
            </a:extLst>
          </p:cNvPr>
          <p:cNvSpPr>
            <a:spLocks noGrp="1"/>
          </p:cNvSpPr>
          <p:nvPr>
            <p:ph idx="1"/>
          </p:nvPr>
        </p:nvSpPr>
        <p:spPr>
          <a:xfrm>
            <a:off x="761800" y="2470244"/>
            <a:ext cx="5334197" cy="3769835"/>
          </a:xfrm>
        </p:spPr>
        <p:txBody>
          <a:bodyPr anchor="ctr">
            <a:normAutofit/>
          </a:bodyPr>
          <a:lstStyle/>
          <a:p>
            <a:r>
              <a:rPr lang="it-IT" sz="1900" b="0" i="1" u="none" strike="noStrike" dirty="0">
                <a:effectLst/>
                <a:latin typeface="Merriweather" pitchFamily="2" charset="77"/>
              </a:rPr>
              <a:t>Un mattino, al risveglio da sogni inquieti, Gregor Samsa si trovò trasformato in un enorme insetto. Sdraiato nel letto sulla schiena dura come una corazza, bastava che alzasse un po’ la testa per vedersi il ventre convesso, bruniccio, spartito da solchi arcuati; in cima al ventre la coperta, sul punto di scivolare per terra, si reggeva a malapena. Davanti agli occhi gli si agitavano le gambe, molto più numerose di prima, ma di una sottigliezza desolante.</a:t>
            </a:r>
          </a:p>
          <a:p>
            <a:pPr marL="0" indent="0">
              <a:buNone/>
            </a:pPr>
            <a:br>
              <a:rPr lang="it-IT" sz="1900" dirty="0"/>
            </a:br>
            <a:endParaRPr lang="it-IT" sz="1900" dirty="0"/>
          </a:p>
        </p:txBody>
      </p:sp>
      <p:pic>
        <p:nvPicPr>
          <p:cNvPr id="2050" name="Picture 2">
            <a:extLst>
              <a:ext uri="{FF2B5EF4-FFF2-40B4-BE49-F238E27FC236}">
                <a16:creationId xmlns:a16="http://schemas.microsoft.com/office/drawing/2014/main" id="{27DE2553-E552-A836-4654-CFB7F37E9E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855" r="-1" b="14042"/>
          <a:stretch/>
        </p:blipFill>
        <p:spPr bwMode="auto">
          <a:xfrm>
            <a:off x="6857797" y="-10886"/>
            <a:ext cx="5334204" cy="6868886"/>
          </a:xfrm>
          <a:prstGeom prst="rect">
            <a:avLst/>
          </a:prstGeom>
          <a:noFill/>
          <a:effectLst>
            <a:outerShdw blurRad="127000" dist="50800" dir="10800000" sx="99000" sy="99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08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3C7CA7-03D5-12A2-B1FE-097074EECEFC}"/>
              </a:ext>
            </a:extLst>
          </p:cNvPr>
          <p:cNvSpPr>
            <a:spLocks noGrp="1"/>
          </p:cNvSpPr>
          <p:nvPr>
            <p:ph type="title"/>
          </p:nvPr>
        </p:nvSpPr>
        <p:spPr/>
        <p:txBody>
          <a:bodyPr/>
          <a:lstStyle/>
          <a:p>
            <a:r>
              <a:rPr lang="it-IT" dirty="0"/>
              <a:t>Temi</a:t>
            </a:r>
          </a:p>
        </p:txBody>
      </p:sp>
      <p:sp>
        <p:nvSpPr>
          <p:cNvPr id="3" name="Segnaposto contenuto 2">
            <a:extLst>
              <a:ext uri="{FF2B5EF4-FFF2-40B4-BE49-F238E27FC236}">
                <a16:creationId xmlns:a16="http://schemas.microsoft.com/office/drawing/2014/main" id="{211C526F-93B0-ABC3-ABF8-844DB40DFBD5}"/>
              </a:ext>
            </a:extLst>
          </p:cNvPr>
          <p:cNvSpPr>
            <a:spLocks noGrp="1"/>
          </p:cNvSpPr>
          <p:nvPr>
            <p:ph idx="1"/>
          </p:nvPr>
        </p:nvSpPr>
        <p:spPr/>
        <p:txBody>
          <a:bodyPr/>
          <a:lstStyle/>
          <a:p>
            <a:r>
              <a:rPr lang="it-IT" dirty="0"/>
              <a:t>la famiglia (padre, figlio), </a:t>
            </a:r>
          </a:p>
          <a:p>
            <a:r>
              <a:rPr lang="it-IT" dirty="0"/>
              <a:t>l’identità</a:t>
            </a:r>
          </a:p>
          <a:p>
            <a:r>
              <a:rPr lang="it-IT" dirty="0"/>
              <a:t>Varie letture: sociologiche, teologiche, simboliche</a:t>
            </a:r>
          </a:p>
          <a:p>
            <a:r>
              <a:rPr lang="it-IT" dirty="0"/>
              <a:t>Allegoria di cui si è perso il senso. </a:t>
            </a:r>
          </a:p>
        </p:txBody>
      </p:sp>
    </p:spTree>
    <p:extLst>
      <p:ext uri="{BB962C8B-B14F-4D97-AF65-F5344CB8AC3E}">
        <p14:creationId xmlns:p14="http://schemas.microsoft.com/office/powerpoint/2010/main" val="180465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on Borges dentro il labirinto della memoria">
            <a:extLst>
              <a:ext uri="{FF2B5EF4-FFF2-40B4-BE49-F238E27FC236}">
                <a16:creationId xmlns:a16="http://schemas.microsoft.com/office/drawing/2014/main" id="{7FE950A2-FE42-CF8B-0B6D-41F65EC2772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4248" r="9337" b="909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092C3D3D-1A7C-48A1-5BD0-C30860B20825}"/>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dirty="0"/>
              <a:t>J.L. Borges</a:t>
            </a:r>
            <a:br>
              <a:rPr lang="en-US" sz="4800" dirty="0"/>
            </a:br>
            <a:r>
              <a:rPr lang="en-US" sz="4800" dirty="0"/>
              <a:t>1899- 1986</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3416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AB9924-39E7-3134-775E-C75FD699ECF6}"/>
              </a:ext>
            </a:extLst>
          </p:cNvPr>
          <p:cNvSpPr>
            <a:spLocks noGrp="1"/>
          </p:cNvSpPr>
          <p:nvPr>
            <p:ph type="title"/>
          </p:nvPr>
        </p:nvSpPr>
        <p:spPr/>
        <p:txBody>
          <a:bodyPr/>
          <a:lstStyle/>
          <a:p>
            <a:r>
              <a:rPr lang="it-IT" dirty="0"/>
              <a:t>Cenni biografici</a:t>
            </a:r>
          </a:p>
        </p:txBody>
      </p:sp>
      <p:sp>
        <p:nvSpPr>
          <p:cNvPr id="3" name="Segnaposto contenuto 2">
            <a:extLst>
              <a:ext uri="{FF2B5EF4-FFF2-40B4-BE49-F238E27FC236}">
                <a16:creationId xmlns:a16="http://schemas.microsoft.com/office/drawing/2014/main" id="{11CB2740-390E-A3F4-5CBA-A458D6A58D52}"/>
              </a:ext>
            </a:extLst>
          </p:cNvPr>
          <p:cNvSpPr>
            <a:spLocks noGrp="1"/>
          </p:cNvSpPr>
          <p:nvPr>
            <p:ph idx="1"/>
          </p:nvPr>
        </p:nvSpPr>
        <p:spPr/>
        <p:txBody>
          <a:bodyPr>
            <a:normAutofit fontScale="92500" lnSpcReduction="20000"/>
          </a:bodyPr>
          <a:lstStyle/>
          <a:p>
            <a:r>
              <a:rPr lang="it-IT" dirty="0"/>
              <a:t>Strano incrocio familiare: militari e poeti</a:t>
            </a:r>
          </a:p>
          <a:p>
            <a:r>
              <a:rPr lang="it-IT" b="0" i="1" u="none" strike="noStrike" dirty="0">
                <a:solidFill>
                  <a:srgbClr val="3A6B5F"/>
                </a:solidFill>
                <a:effectLst/>
                <a:latin typeface="Inter"/>
              </a:rPr>
              <a:t>Se mi chiedessero di nominare l’avvenimento più importante della mia vita, io direi la biblioteca di mio padre. A volte penso di non essere mai uscito da quella biblioteca.</a:t>
            </a:r>
          </a:p>
          <a:p>
            <a:r>
              <a:rPr lang="it-IT" dirty="0">
                <a:solidFill>
                  <a:srgbClr val="3A6B5F"/>
                </a:solidFill>
                <a:latin typeface="Inter"/>
              </a:rPr>
              <a:t>In Europa allo scoppio prima Guerra Mondiale ma nel ‘24 di nuovo a Buenos Aires. Nel 46 Peron al potere, lui antiperonista</a:t>
            </a:r>
          </a:p>
          <a:p>
            <a:r>
              <a:rPr lang="it-IT" dirty="0">
                <a:solidFill>
                  <a:srgbClr val="3A6B5F"/>
                </a:solidFill>
                <a:latin typeface="Inter"/>
              </a:rPr>
              <a:t>Racconti, saggi pubblicati a Parigi. Aleph</a:t>
            </a:r>
          </a:p>
          <a:p>
            <a:r>
              <a:rPr lang="it-IT" b="0" i="1" u="none" strike="noStrike" dirty="0">
                <a:solidFill>
                  <a:srgbClr val="3A6B5F"/>
                </a:solidFill>
                <a:effectLst/>
                <a:latin typeface="Inter"/>
              </a:rPr>
              <a:t>Nessuno umili a lagrima o a rimbrotto/la confessione della maestria</a:t>
            </a:r>
            <a:br>
              <a:rPr lang="it-IT" b="0" i="1" u="none" strike="noStrike" dirty="0">
                <a:solidFill>
                  <a:srgbClr val="3A6B5F"/>
                </a:solidFill>
                <a:effectLst/>
                <a:latin typeface="Inter"/>
              </a:rPr>
            </a:br>
            <a:r>
              <a:rPr lang="it-IT" b="0" i="1" u="none" strike="noStrike" dirty="0">
                <a:solidFill>
                  <a:srgbClr val="3A6B5F"/>
                </a:solidFill>
                <a:effectLst/>
                <a:latin typeface="Inter"/>
              </a:rPr>
              <a:t>di Dio/ che con magnifica ironia/mi dette insieme i volumi e la notte.”: </a:t>
            </a:r>
            <a:r>
              <a:rPr lang="it-IT" b="0" u="none" strike="noStrike" dirty="0">
                <a:solidFill>
                  <a:srgbClr val="3A6B5F"/>
                </a:solidFill>
                <a:effectLst/>
                <a:latin typeface="Inter"/>
              </a:rPr>
              <a:t>1950: sconfitta di </a:t>
            </a:r>
            <a:r>
              <a:rPr lang="it-IT" b="0" u="none" strike="noStrike" dirty="0" err="1">
                <a:solidFill>
                  <a:srgbClr val="3A6B5F"/>
                </a:solidFill>
                <a:effectLst/>
                <a:latin typeface="Inter"/>
              </a:rPr>
              <a:t>peron</a:t>
            </a:r>
            <a:r>
              <a:rPr lang="it-IT" b="0" u="none" strike="noStrike" dirty="0">
                <a:solidFill>
                  <a:srgbClr val="3A6B5F"/>
                </a:solidFill>
                <a:effectLst/>
                <a:latin typeface="Inter"/>
              </a:rPr>
              <a:t>. B. nominato direttore biblioteca Nazionale e…diventa cieco.</a:t>
            </a:r>
          </a:p>
          <a:p>
            <a:r>
              <a:rPr lang="it-IT" b="0" i="1" u="none" strike="noStrike" dirty="0">
                <a:solidFill>
                  <a:srgbClr val="414141"/>
                </a:solidFill>
                <a:effectLst/>
                <a:latin typeface="Inter"/>
              </a:rPr>
              <a:t>Manuale di Zoologia Fantastica</a:t>
            </a:r>
            <a:r>
              <a:rPr lang="it-IT" b="0" i="0" u="none" strike="noStrike" dirty="0">
                <a:solidFill>
                  <a:srgbClr val="414141"/>
                </a:solidFill>
                <a:effectLst/>
                <a:latin typeface="Inter"/>
              </a:rPr>
              <a:t>, libri di poesie come </a:t>
            </a:r>
            <a:r>
              <a:rPr lang="it-IT" b="0" i="1" u="none" strike="noStrike" dirty="0">
                <a:solidFill>
                  <a:srgbClr val="414141"/>
                </a:solidFill>
                <a:effectLst/>
                <a:latin typeface="Inter"/>
              </a:rPr>
              <a:t>L’oro delle tigri</a:t>
            </a:r>
            <a:r>
              <a:rPr lang="it-IT" b="0" i="0" u="none" strike="noStrike" dirty="0">
                <a:solidFill>
                  <a:srgbClr val="414141"/>
                </a:solidFill>
                <a:effectLst/>
                <a:latin typeface="Inter"/>
              </a:rPr>
              <a:t> e collaborò per due anni con l’Università di Harvard</a:t>
            </a:r>
            <a:endParaRPr lang="it-IT" b="0" i="1" u="none" strike="noStrike" dirty="0">
              <a:solidFill>
                <a:srgbClr val="3A6B5F"/>
              </a:solidFill>
              <a:effectLst/>
              <a:latin typeface="Inter"/>
            </a:endParaRPr>
          </a:p>
          <a:p>
            <a:endParaRPr lang="it-IT" dirty="0"/>
          </a:p>
        </p:txBody>
      </p:sp>
    </p:spTree>
    <p:extLst>
      <p:ext uri="{BB962C8B-B14F-4D97-AF65-F5344CB8AC3E}">
        <p14:creationId xmlns:p14="http://schemas.microsoft.com/office/powerpoint/2010/main" val="31508049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2637</Words>
  <Application>Microsoft Macintosh PowerPoint</Application>
  <PresentationFormat>Widescreen</PresentationFormat>
  <Paragraphs>67</Paragraphs>
  <Slides>17</Slides>
  <Notes>0</Notes>
  <HiddenSlides>0</HiddenSlides>
  <MMClips>0</MMClips>
  <ScaleCrop>false</ScaleCrop>
  <HeadingPairs>
    <vt:vector size="6" baseType="variant">
      <vt:variant>
        <vt:lpstr>Caratteri utilizzati</vt:lpstr>
      </vt:variant>
      <vt:variant>
        <vt:i4>19</vt:i4>
      </vt:variant>
      <vt:variant>
        <vt:lpstr>Tema</vt:lpstr>
      </vt:variant>
      <vt:variant>
        <vt:i4>1</vt:i4>
      </vt:variant>
      <vt:variant>
        <vt:lpstr>Titoli diapositive</vt:lpstr>
      </vt:variant>
      <vt:variant>
        <vt:i4>17</vt:i4>
      </vt:variant>
    </vt:vector>
  </HeadingPairs>
  <TitlesOfParts>
    <vt:vector size="37" baseType="lpstr">
      <vt:lpstr>Arial</vt:lpstr>
      <vt:lpstr>Calibri</vt:lpstr>
      <vt:lpstr>Calibri Light</vt:lpstr>
      <vt:lpstr>Cambria</vt:lpstr>
      <vt:lpstr>EB Garamond</vt:lpstr>
      <vt:lpstr>Georgia</vt:lpstr>
      <vt:lpstr>GretaTextPro</vt:lpstr>
      <vt:lpstr>inherit</vt:lpstr>
      <vt:lpstr>Inter</vt:lpstr>
      <vt:lpstr>ITCFranklinGothicStd</vt:lpstr>
      <vt:lpstr>Lato</vt:lpstr>
      <vt:lpstr>Merriweather</vt:lpstr>
      <vt:lpstr>Montserrat</vt:lpstr>
      <vt:lpstr>Noto Serif</vt:lpstr>
      <vt:lpstr>Nunito</vt:lpstr>
      <vt:lpstr>Times New Roman</vt:lpstr>
      <vt:lpstr>TimesNewRomanPS</vt:lpstr>
      <vt:lpstr>TimesNewRomanPSMT</vt:lpstr>
      <vt:lpstr>Verdana</vt:lpstr>
      <vt:lpstr>Tema di Office</vt:lpstr>
      <vt:lpstr>SI FA PRESTO A DIRE “FANTASTICO»</vt:lpstr>
      <vt:lpstr>Franz Kafka  (1883- 1924.)</vt:lpstr>
      <vt:lpstr>Continue contraddizioni (cfr Biografia di Citati)</vt:lpstr>
      <vt:lpstr>…Praga, una fantastica città</vt:lpstr>
      <vt:lpstr>F.K.  «La preoccupazione del padre di famiglia» in «Un medico di campagna» </vt:lpstr>
      <vt:lpstr>Metamorfosi (1915) </vt:lpstr>
      <vt:lpstr>Temi</vt:lpstr>
      <vt:lpstr>J.L. Borges 1899- 1986</vt:lpstr>
      <vt:lpstr>Cenni biografici</vt:lpstr>
      <vt:lpstr>Jorge Luis Borges e Margarita Guerrero Manuale di zoologia fantastica Einaudi – ET Scrittori. T.U. 23 lez. 2 all. 1 </vt:lpstr>
      <vt:lpstr> J.L. Borges, La casa di Asterione da L’Aleph (1949), traduzione di F. Tentori Montalto  </vt:lpstr>
      <vt:lpstr>CORTAZAR </vt:lpstr>
      <vt:lpstr>UNA PREMESSA E UN TESTO Lettera a una signora a Parigi  da “Bestiario” (1951, sua prima raccolta di racconti da Parigi) T.U. 2023. lez 2 all. 3  </vt:lpstr>
      <vt:lpstr>Storie di Cronopios e Famas 1962</vt:lpstr>
      <vt:lpstr>FAMAS</vt:lpstr>
      <vt:lpstr>CRONOPIOS</vt:lpstr>
      <vt:lpstr>Conservazione dei ricordi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 FA PRESTO A DIRE “FANTASTICO»</dc:title>
  <dc:creator>alessandra pozzi</dc:creator>
  <cp:lastModifiedBy>alessandra pozzi</cp:lastModifiedBy>
  <cp:revision>7</cp:revision>
  <dcterms:created xsi:type="dcterms:W3CDTF">2023-10-09T04:43:51Z</dcterms:created>
  <dcterms:modified xsi:type="dcterms:W3CDTF">2023-10-11T15:08:56Z</dcterms:modified>
</cp:coreProperties>
</file>