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1946" r:id="rId2"/>
    <p:sldId id="1938" r:id="rId3"/>
    <p:sldId id="1935" r:id="rId4"/>
    <p:sldId id="1936" r:id="rId5"/>
    <p:sldId id="1924" r:id="rId6"/>
    <p:sldId id="1929" r:id="rId7"/>
    <p:sldId id="1882" r:id="rId8"/>
    <p:sldId id="1877" r:id="rId9"/>
    <p:sldId id="1878" r:id="rId10"/>
    <p:sldId id="1884" r:id="rId11"/>
    <p:sldId id="1939" r:id="rId12"/>
    <p:sldId id="1940" r:id="rId13"/>
    <p:sldId id="1941" r:id="rId14"/>
    <p:sldId id="1942" r:id="rId15"/>
    <p:sldId id="1943" r:id="rId16"/>
    <p:sldId id="1944" r:id="rId17"/>
    <p:sldId id="1945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071"/>
    <a:srgbClr val="FF7676"/>
    <a:srgbClr val="6A1F60"/>
    <a:srgbClr val="CA4F67"/>
    <a:srgbClr val="0796D0"/>
    <a:srgbClr val="C60B68"/>
    <a:srgbClr val="F7D6D6"/>
    <a:srgbClr val="A69AC7"/>
    <a:srgbClr val="EACAD0"/>
    <a:srgbClr val="C50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42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BDBE180-D6A4-810E-9E20-7EEB5884E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05EEC0-2279-E7D0-C82E-D58D9D72E5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46884-669C-4D90-9FFB-3360D114A82B}" type="datetime1">
              <a:rPr lang="it-IT" smtClean="0"/>
              <a:t>07/11/2023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3A846F-4BF8-FC27-48E5-00EC72DA2D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7B508C-7B2F-CA85-C7B0-BE7A7CA877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FD194-DD8F-4A23-A78D-7CEADB23B1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6770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8721E680-49AA-42C5-9347-92EFDA06F26C}" type="datetime1">
              <a:rPr lang="it-IT" smtClean="0"/>
              <a:pPr/>
              <a:t>07/11/2023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E98F99F9-2769-4C52-8EE2-7278119F0A16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799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14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25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E98F99F9-2769-4C52-8EE2-7278119F0A1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18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E98F99F9-2769-4C52-8EE2-7278119F0A1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05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04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16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598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049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0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1A03A7DE-E2C6-D3DE-2D3C-0E50AB453153}"/>
              </a:ext>
            </a:extLst>
          </p:cNvPr>
          <p:cNvSpPr/>
          <p:nvPr userDrawn="1"/>
        </p:nvSpPr>
        <p:spPr>
          <a:xfrm>
            <a:off x="492348" y="822701"/>
            <a:ext cx="5439251" cy="543925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9155AC3-4048-A012-522F-9975DD4374A4}"/>
              </a:ext>
            </a:extLst>
          </p:cNvPr>
          <p:cNvSpPr/>
          <p:nvPr userDrawn="1"/>
        </p:nvSpPr>
        <p:spPr>
          <a:xfrm>
            <a:off x="11352413" y="131855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66BC318-7E9C-A53F-C445-78301FFF7C95}"/>
              </a:ext>
            </a:extLst>
          </p:cNvPr>
          <p:cNvSpPr/>
          <p:nvPr userDrawn="1"/>
        </p:nvSpPr>
        <p:spPr>
          <a:xfrm>
            <a:off x="638841" y="5012346"/>
            <a:ext cx="837678" cy="83767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1" name="Figura a mano libera 12">
            <a:extLst>
              <a:ext uri="{FF2B5EF4-FFF2-40B4-BE49-F238E27FC236}">
                <a16:creationId xmlns:a16="http://schemas.microsoft.com/office/drawing/2014/main" id="{EC2B4886-6DF6-0A57-7118-513A7AAA40F3}"/>
              </a:ext>
            </a:extLst>
          </p:cNvPr>
          <p:cNvSpPr/>
          <p:nvPr userDrawn="1"/>
        </p:nvSpPr>
        <p:spPr>
          <a:xfrm>
            <a:off x="9853347" y="0"/>
            <a:ext cx="1499066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16" y="2130552"/>
            <a:ext cx="4590288" cy="1764792"/>
          </a:xfrm>
        </p:spPr>
        <p:txBody>
          <a:bodyPr rtlCol="0" anchor="t">
            <a:noAutofit/>
          </a:bodyPr>
          <a:lstStyle>
            <a:lvl1pPr>
              <a:defRPr lang="it-IT" sz="54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840" y="1316736"/>
            <a:ext cx="4325112" cy="4325112"/>
          </a:xfrm>
          <a:noFill/>
        </p:spPr>
        <p:txBody>
          <a:bodyPr rtlCol="0" anchor="ctr">
            <a:noAutofit/>
          </a:bodyPr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598" y="3895344"/>
            <a:ext cx="4591906" cy="1024128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it-IT"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Titolo e contenuto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9">
            <a:extLst>
              <a:ext uri="{FF2B5EF4-FFF2-40B4-BE49-F238E27FC236}">
                <a16:creationId xmlns:a16="http://schemas.microsoft.com/office/drawing/2014/main" id="{B016AB6E-3D8A-906E-416F-9B68623EA747}"/>
              </a:ext>
            </a:extLst>
          </p:cNvPr>
          <p:cNvSpPr/>
          <p:nvPr userDrawn="1"/>
        </p:nvSpPr>
        <p:spPr>
          <a:xfrm>
            <a:off x="6912398" y="4482109"/>
            <a:ext cx="5279603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6" name="Figura a mano libera 7">
            <a:extLst>
              <a:ext uri="{FF2B5EF4-FFF2-40B4-BE49-F238E27FC236}">
                <a16:creationId xmlns:a16="http://schemas.microsoft.com/office/drawing/2014/main" id="{471EA21E-8904-9B80-6EAB-BA76819B4C23}"/>
              </a:ext>
            </a:extLst>
          </p:cNvPr>
          <p:cNvSpPr/>
          <p:nvPr userDrawn="1"/>
        </p:nvSpPr>
        <p:spPr>
          <a:xfrm>
            <a:off x="6188287" y="5875583"/>
            <a:ext cx="1499066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it-IT"/>
            </a:defPPr>
          </a:lstStyle>
          <a:p>
            <a:pPr algn="ctr" rtl="0"/>
            <a:endParaRPr lang="it-IT" sz="1800" dirty="0"/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it-IT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D1BC2EDA-D519-4F34-BF3F-BFFF500F4B03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it-IT"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6" name="Segnaposto contenuto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it-IT"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pic>
        <p:nvPicPr>
          <p:cNvPr id="11" name="Grafico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" y="5824445"/>
            <a:ext cx="73504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7" name="Figura a mano libera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2" name="Figura a mano libera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it-IT"/>
            </a:defPPr>
          </a:lstStyle>
          <a:p>
            <a:pPr algn="ctr" rtl="0"/>
            <a:endParaRPr lang="it-IT" sz="1800" dirty="0"/>
          </a:p>
        </p:txBody>
      </p:sp>
      <p:sp>
        <p:nvSpPr>
          <p:cNvPr id="19" name="Segnaposto piè di pagina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1BC2EDA-D519-4F34-BF3F-BFFF500F4B03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it-IT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7" name="Figura a mano libera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2" name="Figura a mano libera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it-IT"/>
            </a:defPPr>
          </a:lstStyle>
          <a:p>
            <a:pPr algn="ctr" rtl="0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it-IT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elemento multimediale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40080" y="1847088"/>
            <a:ext cx="7424928" cy="3776472"/>
          </a:xfrm>
        </p:spPr>
        <p:txBody>
          <a:bodyPr rtlCol="0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Fare clic sull'icona per inserire un contenuto multimediale</a:t>
            </a:r>
          </a:p>
        </p:txBody>
      </p:sp>
      <p:sp>
        <p:nvSpPr>
          <p:cNvPr id="5" name="Figura a mano libera 2">
            <a:extLst>
              <a:ext uri="{FF2B5EF4-FFF2-40B4-BE49-F238E27FC236}">
                <a16:creationId xmlns:a16="http://schemas.microsoft.com/office/drawing/2014/main" id="{5CA8910C-D8ED-5254-9603-C499A3F69701}"/>
              </a:ext>
            </a:extLst>
          </p:cNvPr>
          <p:cNvSpPr/>
          <p:nvPr userDrawn="1"/>
        </p:nvSpPr>
        <p:spPr>
          <a:xfrm flipV="1">
            <a:off x="6483077" y="1921304"/>
            <a:ext cx="5708922" cy="4941678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4" name="Figura a mano libera 7">
            <a:extLst>
              <a:ext uri="{FF2B5EF4-FFF2-40B4-BE49-F238E27FC236}">
                <a16:creationId xmlns:a16="http://schemas.microsoft.com/office/drawing/2014/main" id="{0FCE207E-49DC-89F0-6C2E-AEDEB1A668DB}"/>
              </a:ext>
            </a:extLst>
          </p:cNvPr>
          <p:cNvSpPr/>
          <p:nvPr userDrawn="1"/>
        </p:nvSpPr>
        <p:spPr>
          <a:xfrm>
            <a:off x="11201466" y="1425943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12480" y="2715768"/>
            <a:ext cx="3364992" cy="301752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it-IT"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it-IT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19" name="Segnaposto piè di pagina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D1BC2EDA-D519-4F34-BF3F-BFFF500F4B0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elenco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rmAutofit/>
          </a:bodyPr>
          <a:lstStyle>
            <a:lvl1pPr algn="ctr">
              <a:defRPr lang="it-IT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Figura a mano libera 3">
            <a:extLst>
              <a:ext uri="{FF2B5EF4-FFF2-40B4-BE49-F238E27FC236}">
                <a16:creationId xmlns:a16="http://schemas.microsoft.com/office/drawing/2014/main" id="{8D76C9A2-7310-AC9A-D74B-465F4A044014}"/>
              </a:ext>
            </a:extLst>
          </p:cNvPr>
          <p:cNvSpPr/>
          <p:nvPr userDrawn="1"/>
        </p:nvSpPr>
        <p:spPr>
          <a:xfrm>
            <a:off x="8612029" y="3432619"/>
            <a:ext cx="3586781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37622" y="1953365"/>
            <a:ext cx="5149695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1B05A4D-E9FB-4913-E53E-1DE2DC2D9B04}"/>
              </a:ext>
            </a:extLst>
          </p:cNvPr>
          <p:cNvSpPr/>
          <p:nvPr userDrawn="1"/>
        </p:nvSpPr>
        <p:spPr>
          <a:xfrm>
            <a:off x="8558269" y="6194361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5" name="Figura a mano libera 1">
            <a:extLst>
              <a:ext uri="{FF2B5EF4-FFF2-40B4-BE49-F238E27FC236}">
                <a16:creationId xmlns:a16="http://schemas.microsoft.com/office/drawing/2014/main" id="{CC1FF5F2-E394-6897-C493-6584D74D8CEB}"/>
              </a:ext>
            </a:extLst>
          </p:cNvPr>
          <p:cNvSpPr/>
          <p:nvPr userDrawn="1"/>
        </p:nvSpPr>
        <p:spPr>
          <a:xfrm rot="16200000">
            <a:off x="446860" y="-169312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D0478807-656D-4B2C-5C1E-4A08154F6567}"/>
              </a:ext>
            </a:extLst>
          </p:cNvPr>
          <p:cNvSpPr txBox="1">
            <a:spLocks/>
          </p:cNvSpPr>
          <p:nvPr userDrawn="1"/>
        </p:nvSpPr>
        <p:spPr>
          <a:xfrm>
            <a:off x="824131" y="2343177"/>
            <a:ext cx="4557428" cy="2830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it-IT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it-IT" sz="2200" b="1" noProof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 rtl="0">
              <a:lnSpc>
                <a:spcPct val="150000"/>
              </a:lnSpc>
            </a:pPr>
            <a:r>
              <a:rPr lang="it-IT" sz="2200" b="1" noProof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 rtl="0">
              <a:lnSpc>
                <a:spcPct val="150000"/>
              </a:lnSpc>
            </a:pPr>
            <a:r>
              <a:rPr lang="it-IT" sz="2200" b="1" noProof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 rtl="0">
              <a:lnSpc>
                <a:spcPct val="150000"/>
              </a:lnSpc>
            </a:pPr>
            <a:r>
              <a:rPr lang="it-IT" sz="2200" b="1" noProof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FA8D9022-B854-F233-7BEE-8185E402F657}"/>
              </a:ext>
            </a:extLst>
          </p:cNvPr>
          <p:cNvGrpSpPr/>
          <p:nvPr userDrawn="1"/>
        </p:nvGrpSpPr>
        <p:grpSpPr>
          <a:xfrm>
            <a:off x="1203700" y="2891437"/>
            <a:ext cx="4183547" cy="2282229"/>
            <a:chOff x="6448201" y="2832180"/>
            <a:chExt cx="4483608" cy="2139696"/>
          </a:xfrm>
        </p:grpSpPr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528" y="2454311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it-IT" sz="18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it-IT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0" name="Segnaposto testo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4528" y="3222369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it-IT" sz="18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it-IT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1" name="Segnaposto testo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4528" y="3992637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it-IT" sz="18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it-IT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2" name="Segnaposto testo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528" y="4775296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it-IT" sz="18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it-IT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9" name="Segnaposto piè di pagina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1BC2EDA-D519-4F34-BF3F-BFFF500F4B0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85AC3F0E-B550-5DF3-6FEE-B1EFAC15A05B}"/>
              </a:ext>
            </a:extLst>
          </p:cNvPr>
          <p:cNvSpPr/>
          <p:nvPr userDrawn="1"/>
        </p:nvSpPr>
        <p:spPr>
          <a:xfrm>
            <a:off x="5622727" y="3014462"/>
            <a:ext cx="642974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5" name="Figura a mano libera 17">
            <a:extLst>
              <a:ext uri="{FF2B5EF4-FFF2-40B4-BE49-F238E27FC236}">
                <a16:creationId xmlns:a16="http://schemas.microsoft.com/office/drawing/2014/main" id="{4B8B6206-1D28-8534-BE4D-6893F8FE67B7}"/>
              </a:ext>
            </a:extLst>
          </p:cNvPr>
          <p:cNvSpPr/>
          <p:nvPr userDrawn="1"/>
        </p:nvSpPr>
        <p:spPr>
          <a:xfrm>
            <a:off x="8484620" y="5988532"/>
            <a:ext cx="2953834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F5405D2-9527-BA12-A7AC-4B93151CCBC5}"/>
              </a:ext>
            </a:extLst>
          </p:cNvPr>
          <p:cNvSpPr/>
          <p:nvPr userDrawn="1"/>
        </p:nvSpPr>
        <p:spPr>
          <a:xfrm>
            <a:off x="8484620" y="6069965"/>
            <a:ext cx="510053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4" name="Figura a mano libera 10">
            <a:extLst>
              <a:ext uri="{FF2B5EF4-FFF2-40B4-BE49-F238E27FC236}">
                <a16:creationId xmlns:a16="http://schemas.microsoft.com/office/drawing/2014/main" id="{A0CC5EDC-49D4-6111-36CB-3C8A2D02A8DE}"/>
              </a:ext>
            </a:extLst>
          </p:cNvPr>
          <p:cNvSpPr/>
          <p:nvPr userDrawn="1"/>
        </p:nvSpPr>
        <p:spPr>
          <a:xfrm>
            <a:off x="0" y="0"/>
            <a:ext cx="6306096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it-IT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it-IT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9" name="Segnaposto piè di pagina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D1BC2EDA-D519-4F34-BF3F-BFFF500F4B0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14">
            <a:extLst>
              <a:ext uri="{FF2B5EF4-FFF2-40B4-BE49-F238E27FC236}">
                <a16:creationId xmlns:a16="http://schemas.microsoft.com/office/drawing/2014/main" id="{82D433C4-79DD-42C5-9147-9E5DDECB6624}"/>
              </a:ext>
            </a:extLst>
          </p:cNvPr>
          <p:cNvSpPr/>
          <p:nvPr userDrawn="1"/>
        </p:nvSpPr>
        <p:spPr>
          <a:xfrm>
            <a:off x="8544421" y="1377730"/>
            <a:ext cx="3658597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7" name="Figura a mano libera 12">
            <a:extLst>
              <a:ext uri="{FF2B5EF4-FFF2-40B4-BE49-F238E27FC236}">
                <a16:creationId xmlns:a16="http://schemas.microsoft.com/office/drawing/2014/main" id="{B6078FDE-6CEC-993E-3339-544DEDA6AB82}"/>
              </a:ext>
            </a:extLst>
          </p:cNvPr>
          <p:cNvSpPr/>
          <p:nvPr userDrawn="1"/>
        </p:nvSpPr>
        <p:spPr>
          <a:xfrm>
            <a:off x="-11551" y="0"/>
            <a:ext cx="11756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E6A9E29-841B-F63A-A4FB-958C2A39A40A}"/>
              </a:ext>
            </a:extLst>
          </p:cNvPr>
          <p:cNvSpPr/>
          <p:nvPr userDrawn="1"/>
        </p:nvSpPr>
        <p:spPr>
          <a:xfrm>
            <a:off x="7897386" y="4880996"/>
            <a:ext cx="1499065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41E8E1F-3A86-62FC-58AB-E196456B4583}"/>
              </a:ext>
            </a:extLst>
          </p:cNvPr>
          <p:cNvSpPr/>
          <p:nvPr userDrawn="1"/>
        </p:nvSpPr>
        <p:spPr>
          <a:xfrm>
            <a:off x="651124" y="1169282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it-IT"/>
            </a:defPPr>
          </a:lstStyle>
          <a:p>
            <a:pPr algn="ctr" rtl="0"/>
            <a:endParaRPr lang="it-IT" sz="1800" dirty="0"/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it-IT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9" name="Segnaposto piè di pagina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D1BC2EDA-D519-4F34-BF3F-BFFF500F4B03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it-IT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6" name="Segnaposto contenuto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it-IT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nco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e 32">
            <a:extLst>
              <a:ext uri="{FF2B5EF4-FFF2-40B4-BE49-F238E27FC236}">
                <a16:creationId xmlns:a16="http://schemas.microsoft.com/office/drawing/2014/main" id="{EA15E1F6-FCC0-B1B8-8F0A-02FAAB3F0D1E}"/>
              </a:ext>
            </a:extLst>
          </p:cNvPr>
          <p:cNvSpPr/>
          <p:nvPr userDrawn="1"/>
        </p:nvSpPr>
        <p:spPr>
          <a:xfrm>
            <a:off x="9965453" y="5422957"/>
            <a:ext cx="600979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35" name="Figura a mano libera 7">
            <a:extLst>
              <a:ext uri="{FF2B5EF4-FFF2-40B4-BE49-F238E27FC236}">
                <a16:creationId xmlns:a16="http://schemas.microsoft.com/office/drawing/2014/main" id="{8A0AB697-65DD-D82E-FD2B-BB10E141E719}"/>
              </a:ext>
            </a:extLst>
          </p:cNvPr>
          <p:cNvSpPr/>
          <p:nvPr userDrawn="1"/>
        </p:nvSpPr>
        <p:spPr>
          <a:xfrm>
            <a:off x="0" y="684941"/>
            <a:ext cx="5739305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6DF637CE-F1AA-EB3D-67EB-815F56FFB509}"/>
              </a:ext>
            </a:extLst>
          </p:cNvPr>
          <p:cNvSpPr/>
          <p:nvPr userDrawn="1"/>
        </p:nvSpPr>
        <p:spPr>
          <a:xfrm>
            <a:off x="3500869" y="447695"/>
            <a:ext cx="1499065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412386" y="1273861"/>
            <a:ext cx="5149695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it-IT"/>
            </a:defPPr>
          </a:lstStyle>
          <a:p>
            <a:pPr algn="ctr" rtl="0"/>
            <a:endParaRPr lang="it-IT" sz="1800" dirty="0"/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it-IT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9" name="Segnaposto piè di pagina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1BC2EDA-D519-4F34-BF3F-BFFF500F4B03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5536" y="1605845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it-IT" sz="16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it-IT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0" name="Segnaposto testo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5536" y="2373903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it-IT" sz="16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it-IT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1" name="Segnaposto testo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5536" y="3144171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it-IT" sz="16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it-IT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2" name="Segnaposto testo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5536" y="3926830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it-IT" sz="16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it-IT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93D01B9-382B-1FFC-B0E8-50A5B1AA53F2}"/>
              </a:ext>
            </a:extLst>
          </p:cNvPr>
          <p:cNvGrpSpPr/>
          <p:nvPr userDrawn="1"/>
        </p:nvGrpSpPr>
        <p:grpSpPr>
          <a:xfrm>
            <a:off x="7155536" y="2000952"/>
            <a:ext cx="3844355" cy="3094988"/>
            <a:chOff x="6448201" y="2832180"/>
            <a:chExt cx="4489704" cy="2901696"/>
          </a:xfrm>
        </p:grpSpPr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B70A54A3-3D1B-FF08-2460-114DA5BF6D5A}"/>
              </a:ext>
            </a:extLst>
          </p:cNvPr>
          <p:cNvSpPr txBox="1">
            <a:spLocks/>
          </p:cNvSpPr>
          <p:nvPr userDrawn="1"/>
        </p:nvSpPr>
        <p:spPr>
          <a:xfrm>
            <a:off x="6812124" y="1474457"/>
            <a:ext cx="4187767" cy="4065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it-IT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it-IT" sz="2200" b="1" noProof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 rtl="0">
              <a:lnSpc>
                <a:spcPct val="150000"/>
              </a:lnSpc>
            </a:pPr>
            <a:r>
              <a:rPr lang="it-IT" sz="2200" b="1" noProof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 rtl="0">
              <a:lnSpc>
                <a:spcPct val="150000"/>
              </a:lnSpc>
            </a:pPr>
            <a:r>
              <a:rPr lang="it-IT" sz="2200" b="1" noProof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 rtl="0">
              <a:lnSpc>
                <a:spcPct val="150000"/>
              </a:lnSpc>
            </a:pPr>
            <a:r>
              <a:rPr lang="it-IT" sz="2200" b="1" noProof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</a:t>
            </a:r>
          </a:p>
          <a:p>
            <a:pPr rtl="0">
              <a:lnSpc>
                <a:spcPct val="150000"/>
              </a:lnSpc>
            </a:pPr>
            <a:r>
              <a:rPr lang="it-IT" sz="2200" b="1" noProof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28" name="Segnaposto testo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5536" y="4693042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it-IT" sz="16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it-IT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pic>
        <p:nvPicPr>
          <p:cNvPr id="37" name="Segnaposto immagine 10">
            <a:extLst>
              <a:ext uri="{FF2B5EF4-FFF2-40B4-BE49-F238E27FC236}">
                <a16:creationId xmlns:a16="http://schemas.microsoft.com/office/drawing/2014/main" id="{670B5801-42BD-259B-180E-B4706551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06331" y="598826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22">
            <a:extLst>
              <a:ext uri="{FF2B5EF4-FFF2-40B4-BE49-F238E27FC236}">
                <a16:creationId xmlns:a16="http://schemas.microsoft.com/office/drawing/2014/main" id="{CCB0938D-C7B4-782B-BFAF-F503DE1CAEF0}"/>
              </a:ext>
            </a:extLst>
          </p:cNvPr>
          <p:cNvSpPr/>
          <p:nvPr userDrawn="1"/>
        </p:nvSpPr>
        <p:spPr>
          <a:xfrm>
            <a:off x="-14287" y="4334114"/>
            <a:ext cx="114944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2" name="Figura a mano libera 19">
            <a:extLst>
              <a:ext uri="{FF2B5EF4-FFF2-40B4-BE49-F238E27FC236}">
                <a16:creationId xmlns:a16="http://schemas.microsoft.com/office/drawing/2014/main" id="{27AD3143-C49E-0951-0DB8-A9ABF0AB7E13}"/>
              </a:ext>
            </a:extLst>
          </p:cNvPr>
          <p:cNvSpPr/>
          <p:nvPr userDrawn="1"/>
        </p:nvSpPr>
        <p:spPr>
          <a:xfrm>
            <a:off x="6018661" y="-1535"/>
            <a:ext cx="6184356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>
              <a:solidFill>
                <a:schemeClr val="tx2"/>
              </a:solidFill>
            </a:endParaRPr>
          </a:p>
        </p:txBody>
      </p:sp>
      <p:pic>
        <p:nvPicPr>
          <p:cNvPr id="16" name="Segnaposto immagine 10">
            <a:extLst>
              <a:ext uri="{FF2B5EF4-FFF2-40B4-BE49-F238E27FC236}">
                <a16:creationId xmlns:a16="http://schemas.microsoft.com/office/drawing/2014/main" id="{354EAA14-8DA6-82B8-268B-6AC90131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964226" y="-5834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91F142C3-F309-0D74-D5C5-3EAB19D43031}"/>
              </a:ext>
            </a:extLst>
          </p:cNvPr>
          <p:cNvSpPr/>
          <p:nvPr userDrawn="1"/>
        </p:nvSpPr>
        <p:spPr>
          <a:xfrm>
            <a:off x="5689666" y="1067784"/>
            <a:ext cx="635955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it-IT"/>
            </a:defPPr>
          </a:lstStyle>
          <a:p>
            <a:pPr algn="ctr" rtl="0"/>
            <a:endParaRPr lang="it-IT" sz="1800" dirty="0"/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it-IT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9" name="Segnaposto piè di pagina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1BC2EDA-D519-4F34-BF3F-BFFF500F4B03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3" name="Segnaposto contenuto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it-IT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13">
            <a:extLst>
              <a:ext uri="{FF2B5EF4-FFF2-40B4-BE49-F238E27FC236}">
                <a16:creationId xmlns:a16="http://schemas.microsoft.com/office/drawing/2014/main" id="{3444D42C-1BDD-684F-2ED7-CBF2B31FA0BD}"/>
              </a:ext>
            </a:extLst>
          </p:cNvPr>
          <p:cNvSpPr/>
          <p:nvPr userDrawn="1"/>
        </p:nvSpPr>
        <p:spPr>
          <a:xfrm>
            <a:off x="0" y="-11017"/>
            <a:ext cx="579796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2B266F6B-F29A-5957-62EB-27F8C2FAEB4C}"/>
              </a:ext>
            </a:extLst>
          </p:cNvPr>
          <p:cNvSpPr/>
          <p:nvPr userDrawn="1"/>
        </p:nvSpPr>
        <p:spPr>
          <a:xfrm>
            <a:off x="5282616" y="378865"/>
            <a:ext cx="813384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8" name="Segnaposto immagine 10">
            <a:extLst>
              <a:ext uri="{FF2B5EF4-FFF2-40B4-BE49-F238E27FC236}">
                <a16:creationId xmlns:a16="http://schemas.microsoft.com/office/drawing/2014/main" id="{C18B912F-D300-065E-2807-E2EA07EBA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206" y="5671159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10AC709F-F9A3-D8F0-A42E-A2C94191DFC0}"/>
              </a:ext>
            </a:extLst>
          </p:cNvPr>
          <p:cNvSpPr/>
          <p:nvPr userDrawn="1"/>
        </p:nvSpPr>
        <p:spPr>
          <a:xfrm>
            <a:off x="6875619" y="5909834"/>
            <a:ext cx="397747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it-IT"/>
            </a:defPPr>
          </a:lstStyle>
          <a:p>
            <a:pPr algn="ctr" rtl="0"/>
            <a:endParaRPr lang="it-IT" sz="1800" dirty="0"/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it-IT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9" name="Segnaposto piè di pagina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1BC2EDA-D519-4F34-BF3F-BFFF500F4B03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3" name="Segnaposto contenuto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it-IT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7" name="Figura a mano libera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2" name="Figura a mano libera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it-IT"/>
            </a:defPPr>
          </a:lstStyle>
          <a:p>
            <a:pPr algn="ctr" rtl="0"/>
            <a:endParaRPr lang="it-IT" sz="1800" dirty="0"/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it-IT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9" name="Segnaposto piè di pagina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1BC2EDA-D519-4F34-BF3F-BFFF500F4B03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3" name="Segnaposto contenuto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it-IT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1BC2EDA-D519-4F34-BF3F-BFFF500F4B0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spcBef>
          <a:spcPct val="0"/>
        </a:spcBef>
        <a:buNone/>
        <a:defRPr lang="it-IT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it-IT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it-IT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it-IT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it-IT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it-IT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it-IT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it-IT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it-IT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lang="it-IT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cinemainsegna.it/video/scena-sulle-emozioni-ostaggio-dellamigdala-colpi-testa-del-sequestro-emotivo/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pelligreta29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4BRJIDcS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4453AC-6D0A-C7BF-16D7-DC72167555EA}"/>
              </a:ext>
            </a:extLst>
          </p:cNvPr>
          <p:cNvSpPr txBox="1"/>
          <p:nvPr/>
        </p:nvSpPr>
        <p:spPr>
          <a:xfrm>
            <a:off x="2369975" y="2174032"/>
            <a:ext cx="7884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La vita emotiva definisce in larga parte il nostro stato di benessere, le</a:t>
            </a:r>
          </a:p>
          <a:p>
            <a:pPr algn="ctr"/>
            <a:r>
              <a:rPr lang="it-IT" b="1" i="1" dirty="0"/>
              <a:t>modalità attraverso cui affrontiamo le relazioni e, più in generale, la</a:t>
            </a:r>
          </a:p>
          <a:p>
            <a:pPr algn="ctr"/>
            <a:r>
              <a:rPr lang="it-IT" b="1" i="1" dirty="0"/>
              <a:t>quotidianità. Eppure, capita spesso di prestare poca attenzione al</a:t>
            </a:r>
          </a:p>
          <a:p>
            <a:pPr algn="ctr"/>
            <a:r>
              <a:rPr lang="it-IT" b="1" i="1" dirty="0"/>
              <a:t>nostro mondo interno e così le emozioni rimangono inespresse,</a:t>
            </a:r>
          </a:p>
          <a:p>
            <a:pPr algn="ctr"/>
            <a:r>
              <a:rPr lang="it-IT" b="1" i="1" dirty="0"/>
              <a:t>intrappolate in un corpo che ne diviene un sintomatico portavoce.</a:t>
            </a:r>
          </a:p>
          <a:p>
            <a:pPr algn="ctr"/>
            <a:r>
              <a:rPr lang="it-IT" b="1" i="1" dirty="0"/>
              <a:t>Tornare ad ascoltarci e ad interrogarci su quanto ci attraversa è il primo</a:t>
            </a:r>
          </a:p>
          <a:p>
            <a:pPr algn="ctr"/>
            <a:r>
              <a:rPr lang="it-IT" b="1" i="1" dirty="0"/>
              <a:t>passo verso il recupero della possibilità di essere consapevoli e di</a:t>
            </a:r>
          </a:p>
          <a:p>
            <a:pPr algn="ctr"/>
            <a:r>
              <a:rPr lang="it-IT" b="1" i="1" dirty="0"/>
              <a:t>comunicare in maniera adeguata e funzionale ciò che sentiamo,</a:t>
            </a:r>
          </a:p>
          <a:p>
            <a:pPr algn="ctr"/>
            <a:r>
              <a:rPr lang="it-IT" b="1" i="1" dirty="0"/>
              <a:t>rendendo il conflitto costruttivo e sollevando il corpo da una serie di</a:t>
            </a:r>
          </a:p>
          <a:p>
            <a:pPr algn="ctr"/>
            <a:r>
              <a:rPr lang="it-IT" b="1" i="1" dirty="0"/>
              <a:t>disturbi psicosomatici.</a:t>
            </a:r>
          </a:p>
        </p:txBody>
      </p:sp>
    </p:spTree>
    <p:extLst>
      <p:ext uri="{BB962C8B-B14F-4D97-AF65-F5344CB8AC3E}">
        <p14:creationId xmlns:p14="http://schemas.microsoft.com/office/powerpoint/2010/main" val="256218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CFFFE"/>
            </a:gs>
            <a:gs pos="66020">
              <a:srgbClr val="F3FFFF"/>
            </a:gs>
            <a:gs pos="37992">
              <a:srgbClr val="FFFFFF"/>
            </a:gs>
            <a:gs pos="8000">
              <a:srgbClr val="EAFCF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Viso umano, persona, collage, uomo&#10;&#10;Descrizione generata automaticamente">
            <a:extLst>
              <a:ext uri="{FF2B5EF4-FFF2-40B4-BE49-F238E27FC236}">
                <a16:creationId xmlns:a16="http://schemas.microsoft.com/office/drawing/2014/main" id="{A20AA4DA-5B64-9791-CD14-3E70C078DCF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2864498" y="1583116"/>
            <a:ext cx="6029845" cy="4611245"/>
          </a:xfrm>
        </p:spPr>
      </p:pic>
      <p:sp>
        <p:nvSpPr>
          <p:cNvPr id="5" name="Segnaposto numero diapositiva 7">
            <a:extLst>
              <a:ext uri="{FF2B5EF4-FFF2-40B4-BE49-F238E27FC236}">
                <a16:creationId xmlns:a16="http://schemas.microsoft.com/office/drawing/2014/main" id="{378D202C-539D-0EF3-6CA4-EF055743EFA2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it-IT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 rtl="0"/>
              <a:t>10</a:t>
            </a:fld>
            <a:endParaRPr lang="it-IT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D3EFA2D7-C92F-3DFF-608F-4986A200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507" y="175575"/>
            <a:ext cx="7352322" cy="1042416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sz="3600" dirty="0"/>
              <a:t>ESPERIMENTO – TEORIA EVOLUTIVA</a:t>
            </a:r>
          </a:p>
        </p:txBody>
      </p:sp>
    </p:spTree>
    <p:extLst>
      <p:ext uri="{BB962C8B-B14F-4D97-AF65-F5344CB8AC3E}">
        <p14:creationId xmlns:p14="http://schemas.microsoft.com/office/powerpoint/2010/main" val="370124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0D83115-C04F-D5C4-E3F7-BD410E9E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3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INTELLIGENZA EMOTIVA – </a:t>
            </a:r>
            <a:r>
              <a:rPr lang="it-IT" sz="32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Goleman</a:t>
            </a:r>
            <a:r>
              <a:rPr lang="it-IT" sz="3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(1995)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4C97F5-6F1F-4C24-CDA9-ADFE70EA2F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485" y="1207008"/>
            <a:ext cx="10920549" cy="4096512"/>
          </a:xfrm>
        </p:spPr>
        <p:txBody>
          <a:bodyPr rtlCol="0"/>
          <a:lstStyle>
            <a:defPPr>
              <a:defRPr lang="it-IT"/>
            </a:defPPr>
          </a:lstStyle>
          <a:p>
            <a:pPr marL="342900" indent="-342900" rtl="0">
              <a:buFont typeface="Wingdings" panose="05000000000000000000" pitchFamily="2" charset="2"/>
              <a:buChar char="à"/>
            </a:pPr>
            <a:r>
              <a:rPr lang="it-IT" sz="2400" b="1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Rappresenta la capacità di: </a:t>
            </a:r>
            <a:r>
              <a:rPr lang="it-IT" sz="2400" b="1" u="sng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riconoscere</a:t>
            </a:r>
            <a:r>
              <a:rPr lang="it-IT" sz="2400" b="1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, </a:t>
            </a:r>
            <a:r>
              <a:rPr lang="it-IT" sz="2400" b="1" u="sng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distinguere</a:t>
            </a:r>
            <a:r>
              <a:rPr lang="it-IT" sz="2400" b="1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, </a:t>
            </a:r>
            <a:r>
              <a:rPr lang="it-IT" sz="2400" b="1" u="sng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etichettare</a:t>
            </a:r>
            <a:r>
              <a:rPr lang="it-IT" sz="2400" b="1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, </a:t>
            </a:r>
            <a:r>
              <a:rPr lang="it-IT" sz="2400" b="1" u="sng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gestire</a:t>
            </a:r>
            <a:r>
              <a:rPr lang="it-IT" sz="2400" b="1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 e </a:t>
            </a:r>
            <a:r>
              <a:rPr lang="it-IT" sz="2400" b="1" u="sng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valorizzare</a:t>
            </a:r>
            <a:r>
              <a:rPr lang="it-IT" sz="2400" b="1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 le emozioni (nostre e altrui) per renderle nostre alleate, e non degli ostacoli. </a:t>
            </a:r>
          </a:p>
          <a:p>
            <a:pPr rtl="0"/>
            <a:r>
              <a:rPr lang="it-IT" b="1" dirty="0" err="1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Goleman</a:t>
            </a:r>
            <a:r>
              <a:rPr lang="it-IT" b="1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 definisce 5 caratteristiche utili a raggiungere questa capacità: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Consapevolezza di sé (riconoscersi)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Autoregolazione (gestire la propria emotività)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Abilità sociale (gestire le relazioni)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Motivazione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ea typeface="+mn-lt"/>
                <a:cs typeface="Segoe UI Semibold" panose="020B0502040204020203" pitchFamily="34" charset="0"/>
              </a:rPr>
              <a:t>Empatia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  <a:ea typeface="+mn-lt"/>
              <a:cs typeface="+mn-lt"/>
            </a:endParaRPr>
          </a:p>
          <a:p>
            <a:pPr rtl="0"/>
            <a:endParaRPr lang="it-IT" sz="1800" dirty="0">
              <a:solidFill>
                <a:schemeClr val="tx2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35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B7018C-3DAB-7F12-9C60-0C287EE47FD9}"/>
              </a:ext>
            </a:extLst>
          </p:cNvPr>
          <p:cNvSpPr txBox="1"/>
          <p:nvPr/>
        </p:nvSpPr>
        <p:spPr>
          <a:xfrm>
            <a:off x="2281334" y="1418253"/>
            <a:ext cx="7450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L’intelligenza emotiva è una competenza che può portarci a sperimentare un maggior livello di benessere psicologico e relazionale. Ci aiuta ad evitare di cadere nell’urgente sensazione di non saper gestire la «troppo intensa emozione» e passare ad un agito irrazionale ed istintivo.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b="1" dirty="0">
                <a:hlinkClick r:id="rId2"/>
              </a:rPr>
              <a:t>https://www.ilcinemainsegna.it/video/scena-sulle-emozioni-ostaggio-dellamigdala-colpi-testa-del-sequestro-emotivo/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032024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AF83BE-4168-A27D-7040-4FB3E10678AF}"/>
              </a:ext>
            </a:extLst>
          </p:cNvPr>
          <p:cNvSpPr txBox="1"/>
          <p:nvPr/>
        </p:nvSpPr>
        <p:spPr>
          <a:xfrm>
            <a:off x="1856793" y="1382286"/>
            <a:ext cx="83135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Aldo non possiede una competenza sviluppata di intelligenza emotiva. Rifiuta di assumersi le responsabilità delle sue emozioni e ricerca alibi ed escamotage per non fronteggiarle. Agitandosi e lasciandosi soverchiare dall’emotività diviene vittima </a:t>
            </a:r>
            <a:r>
              <a:rPr lang="it-IT" sz="2000" b="1" u="sng" dirty="0"/>
              <a:t>del sequestro emotivo da parte dell’amigdala</a:t>
            </a:r>
            <a:r>
              <a:rPr lang="it-IT" sz="2000" dirty="0"/>
              <a:t>. In questi casi funziona il cervello primitivo mentre si sospendono le funzioni superiori (alto livello di ormone dello stress </a:t>
            </a:r>
            <a:r>
              <a:rPr lang="it-IT" sz="2000" dirty="0">
                <a:sym typeface="Wingdings" panose="05000000000000000000" pitchFamily="2" charset="2"/>
              </a:rPr>
              <a:t> cascata ormonale  reazione comportamentale istintiva). L’intelligenza emotiva permette il </a:t>
            </a:r>
            <a:r>
              <a:rPr lang="it-IT" sz="2000" b="1" u="sng" dirty="0">
                <a:sym typeface="Wingdings" panose="05000000000000000000" pitchFamily="2" charset="2"/>
              </a:rPr>
              <a:t>funzionamento di un circuito inibitorio </a:t>
            </a:r>
            <a:r>
              <a:rPr lang="it-IT" sz="2000" dirty="0">
                <a:sym typeface="Wingdings" panose="05000000000000000000" pitchFamily="2" charset="2"/>
              </a:rPr>
              <a:t>tra il lobo prefrontale e l’amigdala. Tale circuito è alla base di molte competenze facenti capo alla </a:t>
            </a:r>
            <a:r>
              <a:rPr lang="it-IT" sz="2000" i="1" dirty="0">
                <a:sym typeface="Wingdings" panose="05000000000000000000" pitchFamily="2" charset="2"/>
              </a:rPr>
              <a:t>padronanza di sé, </a:t>
            </a:r>
            <a:r>
              <a:rPr lang="it-IT" sz="2000" dirty="0">
                <a:sym typeface="Wingdings" panose="05000000000000000000" pitchFamily="2" charset="2"/>
              </a:rPr>
              <a:t>al </a:t>
            </a:r>
            <a:r>
              <a:rPr lang="it-IT" sz="2000" i="1" dirty="0">
                <a:sym typeface="Wingdings" panose="05000000000000000000" pitchFamily="2" charset="2"/>
              </a:rPr>
              <a:t>controllo del proprio comportamento quando si è sotto stress,</a:t>
            </a:r>
            <a:r>
              <a:rPr lang="it-IT" sz="2000" dirty="0">
                <a:sym typeface="Wingdings" panose="05000000000000000000" pitchFamily="2" charset="2"/>
              </a:rPr>
              <a:t> all’ </a:t>
            </a:r>
            <a:r>
              <a:rPr lang="it-IT" sz="2000" i="1" dirty="0">
                <a:sym typeface="Wingdings" panose="05000000000000000000" pitchFamily="2" charset="2"/>
              </a:rPr>
              <a:t>abilità di adattarsi al cambiamento</a:t>
            </a:r>
            <a:r>
              <a:rPr lang="it-IT" sz="2000" dirty="0">
                <a:sym typeface="Wingdings" panose="05000000000000000000" pitchFamily="2" charset="2"/>
              </a:rPr>
              <a:t> e alla capacità di </a:t>
            </a:r>
            <a:r>
              <a:rPr lang="it-IT" sz="2000" i="1" dirty="0">
                <a:sym typeface="Wingdings" panose="05000000000000000000" pitchFamily="2" charset="2"/>
              </a:rPr>
              <a:t>assumersi la responsabilità delle proprie emozioni.</a:t>
            </a:r>
            <a:endParaRPr lang="it-IT" sz="2000" b="1" u="sng" dirty="0"/>
          </a:p>
        </p:txBody>
      </p:sp>
    </p:spTree>
    <p:extLst>
      <p:ext uri="{BB962C8B-B14F-4D97-AF65-F5344CB8AC3E}">
        <p14:creationId xmlns:p14="http://schemas.microsoft.com/office/powerpoint/2010/main" val="323692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AE842-846F-41D8-32C7-1ADF999C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COMUNICARE LE NOSTRE EMOZIONI?</a:t>
            </a:r>
          </a:p>
        </p:txBody>
      </p:sp>
      <p:pic>
        <p:nvPicPr>
          <p:cNvPr id="6" name="Segnaposto immagine 5" descr="Immagine che contiene Arte bambini, cuore, dipinto, schizzo&#10;&#10;Descrizione generata automaticamente">
            <a:extLst>
              <a:ext uri="{FF2B5EF4-FFF2-40B4-BE49-F238E27FC236}">
                <a16:creationId xmlns:a16="http://schemas.microsoft.com/office/drawing/2014/main" id="{F046F9A3-DD43-68C5-D9B5-CEF77B8E41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5730" r="15730"/>
          <a:stretch>
            <a:fillRect/>
          </a:stretch>
        </p:blipFill>
        <p:spPr>
          <a:xfrm>
            <a:off x="722376" y="2478786"/>
            <a:ext cx="4402074" cy="3167921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388543-AF5B-FB47-3349-B0BC63327478}"/>
              </a:ext>
            </a:extLst>
          </p:cNvPr>
          <p:cNvSpPr txBox="1"/>
          <p:nvPr/>
        </p:nvSpPr>
        <p:spPr>
          <a:xfrm>
            <a:off x="7267575" y="1832455"/>
            <a:ext cx="39338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dirty="0">
                <a:sym typeface="Wingdings" panose="05000000000000000000" pitchFamily="2" charset="2"/>
              </a:rPr>
              <a:t>Verbalizzando l’emozione e non </a:t>
            </a:r>
            <a:r>
              <a:rPr lang="it-IT" dirty="0" err="1">
                <a:sym typeface="Wingdings" panose="05000000000000000000" pitchFamily="2" charset="2"/>
              </a:rPr>
              <a:t>agendola</a:t>
            </a:r>
            <a:r>
              <a:rPr lang="it-IT" dirty="0">
                <a:sym typeface="Wingdings" panose="05000000000000000000" pitchFamily="2" charset="2"/>
              </a:rPr>
              <a:t> o reprimendola.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dirty="0">
                <a:sym typeface="Wingdings" panose="05000000000000000000" pitchFamily="2" charset="2"/>
              </a:rPr>
              <a:t>«Io mi sento…» invece che «Tu mi fai sentire…». Quest’ultima formulazione è un’accusa e non una condivisione, è disarmante e ci mette in una situazione di impotenza delegando la responsabilità del nostro sentire. Invita all’opposizione e al conflitto.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dirty="0">
                <a:sym typeface="Wingdings" panose="05000000000000000000" pitchFamily="2" charset="2"/>
              </a:rPr>
              <a:t>Se voglio sottolineare il ruolo dell’altro «Quando tu…io mi sento…»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500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3F8F82-06C6-ED4E-6C0C-D8B9729E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33" y="1624203"/>
            <a:ext cx="11119104" cy="640080"/>
          </a:xfrm>
        </p:spPr>
        <p:txBody>
          <a:bodyPr/>
          <a:lstStyle/>
          <a:p>
            <a:r>
              <a:rPr lang="it-IT" sz="4000" dirty="0"/>
              <a:t>QUINDI…SE LE EMOZIONI MEDIANO IL RAPPORTO TRA NOI E IL MONDO, L’</a:t>
            </a:r>
            <a:r>
              <a:rPr lang="it-IT" sz="4000" dirty="0">
                <a:solidFill>
                  <a:srgbClr val="C00000"/>
                </a:solidFill>
              </a:rPr>
              <a:t>ALFABETIZZAZIONE</a:t>
            </a:r>
            <a:r>
              <a:rPr lang="it-IT" sz="4000" dirty="0"/>
              <a:t> E LA </a:t>
            </a:r>
            <a:r>
              <a:rPr lang="it-IT" sz="4000" dirty="0">
                <a:solidFill>
                  <a:srgbClr val="C00000"/>
                </a:solidFill>
              </a:rPr>
              <a:t>COMPETENZA</a:t>
            </a:r>
            <a:r>
              <a:rPr lang="it-IT" sz="4000" dirty="0"/>
              <a:t> </a:t>
            </a:r>
            <a:r>
              <a:rPr lang="it-IT" sz="4000" dirty="0">
                <a:solidFill>
                  <a:srgbClr val="C00000"/>
                </a:solidFill>
              </a:rPr>
              <a:t>EMOTIVA</a:t>
            </a:r>
            <a:r>
              <a:rPr lang="it-IT" sz="4000" dirty="0"/>
              <a:t> CI AIUTANO A DIVENTARE </a:t>
            </a:r>
            <a:r>
              <a:rPr lang="it-IT" sz="4000" dirty="0">
                <a:solidFill>
                  <a:srgbClr val="C00000"/>
                </a:solidFill>
              </a:rPr>
              <a:t>EMOTIVAMENTE INTELLIGENTI</a:t>
            </a:r>
            <a:r>
              <a:rPr lang="it-IT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42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4AD67B-5409-08A1-D488-154057BE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COMPETENZA EMOTIVA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00A76B-6210-3686-A2DE-FFCE9CDA1ECB}"/>
              </a:ext>
            </a:extLst>
          </p:cNvPr>
          <p:cNvSpPr txBox="1"/>
          <p:nvPr/>
        </p:nvSpPr>
        <p:spPr>
          <a:xfrm>
            <a:off x="2258008" y="1922106"/>
            <a:ext cx="79870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Ci permette di prenderci il giusto tempo di elaborazione e riflessione. Al contrario dei tempi moderni che, invece, ci predispongono sempre di più alla ricerca di stimoli immediati, semplici  e meno faticosi</a:t>
            </a:r>
            <a:r>
              <a:rPr lang="it-IT" sz="2000" i="1" u="sng" dirty="0"/>
              <a:t>. La competenza emotiva si apprende</a:t>
            </a:r>
            <a:r>
              <a:rPr lang="it-IT" sz="2000" dirty="0"/>
              <a:t>. Può essere promossa </a:t>
            </a:r>
            <a:r>
              <a:rPr lang="it-IT" sz="2000" u="sng" dirty="0"/>
              <a:t>direttamente</a:t>
            </a:r>
            <a:r>
              <a:rPr lang="it-IT" sz="2000" dirty="0"/>
              <a:t> attraverso il </a:t>
            </a:r>
            <a:r>
              <a:rPr 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coaching</a:t>
            </a:r>
            <a:r>
              <a:rPr lang="it-IT" sz="2000" dirty="0"/>
              <a:t> (dare attivamente un nome agli stati d’animo che l’altro sperimenta) e la </a:t>
            </a:r>
            <a:r>
              <a:rPr lang="it-IT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contigency</a:t>
            </a:r>
            <a:r>
              <a:rPr lang="it-IT" sz="2000" dirty="0"/>
              <a:t> (sintonizzazione non verbale al momento giusto); o </a:t>
            </a:r>
            <a:r>
              <a:rPr lang="it-IT" sz="2000" u="sng" dirty="0"/>
              <a:t>indirettamente </a:t>
            </a:r>
            <a:r>
              <a:rPr lang="it-IT" sz="2000" dirty="0"/>
              <a:t>attraverso il </a:t>
            </a:r>
            <a:r>
              <a:rPr lang="it-IT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</a:t>
            </a:r>
            <a:r>
              <a:rPr lang="it-IT" sz="2000" dirty="0"/>
              <a:t> (attraverso le modalità degli altri di esprimere le emozioni più o meno intensamente- indispensabile per sviluppo dell’empatia). </a:t>
            </a:r>
            <a:endParaRPr lang="it-IT" sz="2000" u="sng" dirty="0"/>
          </a:p>
        </p:txBody>
      </p:sp>
    </p:spTree>
    <p:extLst>
      <p:ext uri="{BB962C8B-B14F-4D97-AF65-F5344CB8AC3E}">
        <p14:creationId xmlns:p14="http://schemas.microsoft.com/office/powerpoint/2010/main" val="12410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FE6488-AD06-E36A-8B46-EEE11A057FCB}"/>
              </a:ext>
            </a:extLst>
          </p:cNvPr>
          <p:cNvSpPr txBox="1"/>
          <p:nvPr/>
        </p:nvSpPr>
        <p:spPr>
          <a:xfrm>
            <a:off x="1474237" y="989045"/>
            <a:ext cx="98531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Il bambino apprende le emozioni attraverso una sintonizzazione adeguata dell’adulto al suo stato mentale. Imparerà così a leggere la risposta genitoriale e a collegarla al suo stato emotivo (riconoscerlo ed etichettarlo) e a raggiungere una buona capacità di REGOLAZIONE EMOTIVA (inibire, controllare e veicolare in modo accettabile l’emozione). Se l’esperienza infantile non è sufficientemente buona questa potrà essere riparata in età adulta. </a:t>
            </a: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r>
              <a:rPr lang="it-IT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Dobbiamo restituire senso e legittimità a quanto ci attraversa.</a:t>
            </a:r>
          </a:p>
        </p:txBody>
      </p:sp>
    </p:spTree>
    <p:extLst>
      <p:ext uri="{BB962C8B-B14F-4D97-AF65-F5344CB8AC3E}">
        <p14:creationId xmlns:p14="http://schemas.microsoft.com/office/powerpoint/2010/main" val="146466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646" y="1496537"/>
            <a:ext cx="4590288" cy="2478770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3200" dirty="0"/>
              <a:t>Tu chiamale se vuoi …</a:t>
            </a:r>
            <a:br>
              <a:rPr lang="it-IT" dirty="0"/>
            </a:br>
            <a:br>
              <a:rPr lang="it-IT" dirty="0"/>
            </a:br>
            <a:r>
              <a:rPr lang="it-IT" dirty="0"/>
              <a:t>EMOZIONI</a:t>
            </a:r>
            <a:br>
              <a:rPr lang="it-IT" dirty="0"/>
            </a:br>
            <a:endParaRPr lang="it-IT" dirty="0"/>
          </a:p>
        </p:txBody>
      </p:sp>
      <p:sp>
        <p:nvSpPr>
          <p:cNvPr id="18" name="Sottotitolo 17">
            <a:extLst>
              <a:ext uri="{FF2B5EF4-FFF2-40B4-BE49-F238E27FC236}">
                <a16:creationId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5984" y="5361463"/>
            <a:ext cx="4591906" cy="1024128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sz="14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Corso Terza Università Bergamo 2023/24</a:t>
            </a:r>
          </a:p>
          <a:p>
            <a:pPr rtl="0"/>
            <a:r>
              <a:rPr lang="it-IT" sz="14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Docente dott.ssa Greta Capelli </a:t>
            </a:r>
          </a:p>
          <a:p>
            <a:pPr rtl="0"/>
            <a:r>
              <a:rPr lang="it-IT" sz="14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Contatti: </a:t>
            </a:r>
            <a:r>
              <a:rPr lang="it-IT" sz="1400" dirty="0">
                <a:latin typeface="Segoe UI Semibold" panose="020B0502040204020203" pitchFamily="34" charset="0"/>
                <a:cs typeface="Segoe UI Semibold" panose="020B0502040204020203" pitchFamily="34" charset="0"/>
                <a:hlinkClick r:id="rId3"/>
              </a:rPr>
              <a:t>capelligreta29@gmail.com</a:t>
            </a:r>
            <a:r>
              <a:rPr lang="it-IT" sz="14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3314047249 </a:t>
            </a:r>
            <a:endParaRPr lang="it-IT" sz="1400" b="1" dirty="0">
              <a:solidFill>
                <a:schemeClr val="tx2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21" name="Segnaposto immagine 10" descr="Immagine mostro sopraffatto">
            <a:extLst>
              <a:ext uri="{FF2B5EF4-FFF2-40B4-BE49-F238E27FC236}">
                <a16:creationId xmlns:a16="http://schemas.microsoft.com/office/drawing/2014/main" id="{AC8B7BBA-26C8-CB53-DE41-470B696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25" y="2149773"/>
            <a:ext cx="2838372" cy="2838372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F6731-6DB9-4A9F-1DFF-AAFDE05A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COSA SONO LE EMOZIONI?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0F4DABC-776E-129B-FA8C-661326A79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2480" y="2274474"/>
            <a:ext cx="3368394" cy="3458814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Dal latino «</a:t>
            </a:r>
            <a:r>
              <a:rPr lang="it-IT" dirty="0" err="1"/>
              <a:t>emovère</a:t>
            </a:r>
            <a:r>
              <a:rPr lang="it-IT" dirty="0"/>
              <a:t>», un’energia che porta fuori, ci mette in moto. </a:t>
            </a:r>
          </a:p>
          <a:p>
            <a:pPr rtl="0"/>
            <a:r>
              <a:rPr lang="it-IT" dirty="0"/>
              <a:t>Le emozioni appartengono al </a:t>
            </a:r>
            <a:r>
              <a:rPr lang="it-IT" dirty="0" err="1"/>
              <a:t>paleoencefalo</a:t>
            </a:r>
            <a:r>
              <a:rPr lang="it-IT" dirty="0"/>
              <a:t> ed influenzano l’attività del telencefalo.</a:t>
            </a:r>
          </a:p>
        </p:txBody>
      </p:sp>
      <p:sp>
        <p:nvSpPr>
          <p:cNvPr id="19" name="Segnaposto numero diapositiva 7">
            <a:extLst>
              <a:ext uri="{FF2B5EF4-FFF2-40B4-BE49-F238E27FC236}">
                <a16:creationId xmlns:a16="http://schemas.microsoft.com/office/drawing/2014/main" id="{BE71C81B-D2D7-0980-5857-B1C98347E578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it-IT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 rtl="0"/>
              <a:t>3</a:t>
            </a:fld>
            <a:endParaRPr lang="it-IT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F6174A-8D7B-EF9A-CD98-5792078216BE}"/>
              </a:ext>
            </a:extLst>
          </p:cNvPr>
          <p:cNvSpPr txBox="1"/>
          <p:nvPr/>
        </p:nvSpPr>
        <p:spPr>
          <a:xfrm>
            <a:off x="1063690" y="2202024"/>
            <a:ext cx="46746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ym typeface="Wingdings" panose="05000000000000000000" pitchFamily="2" charset="2"/>
              </a:rPr>
              <a:t> </a:t>
            </a:r>
            <a:r>
              <a:rPr lang="it-IT" sz="2000" dirty="0"/>
              <a:t>Sono un processo multi componenziale con un decorso temporale variabile. Sono attivabili da stimoli esterni o interni. 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>
                <a:sym typeface="Wingdings" panose="05000000000000000000" pitchFamily="2" charset="2"/>
              </a:rPr>
              <a:t> </a:t>
            </a:r>
            <a:r>
              <a:rPr lang="it-IT" sz="2000" dirty="0"/>
              <a:t>Provocano cambiamenti principalmente a 3 livelli:</a:t>
            </a:r>
          </a:p>
          <a:p>
            <a:r>
              <a:rPr lang="it-IT" sz="2000" dirty="0"/>
              <a:t>- Fisiologico </a:t>
            </a:r>
          </a:p>
          <a:p>
            <a:r>
              <a:rPr lang="it-IT" sz="2000" dirty="0"/>
              <a:t>- Comportamentale</a:t>
            </a:r>
          </a:p>
          <a:p>
            <a:r>
              <a:rPr lang="it-IT" sz="2000" dirty="0"/>
              <a:t>- Psicologico </a:t>
            </a:r>
          </a:p>
        </p:txBody>
      </p:sp>
    </p:spTree>
    <p:extLst>
      <p:ext uri="{BB962C8B-B14F-4D97-AF65-F5344CB8AC3E}">
        <p14:creationId xmlns:p14="http://schemas.microsoft.com/office/powerpoint/2010/main" val="186432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DFFFE"/>
            </a:gs>
            <a:gs pos="6500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50DED132-6EBC-88AD-E3AA-B781559F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Le emozioni (e come le gestiamo) contribuiscono a definire: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AB2B0F20-E5EA-7BA9-E0E2-FBADB62C12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Il nostro carattere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D4F57F62-C22D-9077-C28F-9527AAB2A2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Il nostro assetto di personalità 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C466FA44-6688-68E9-0FBC-82238C5D1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Il nostro umore e motivazione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7B66D7E6-39E6-08F9-A719-BDDF3666C2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La nostra salute </a:t>
            </a:r>
          </a:p>
        </p:txBody>
      </p:sp>
      <p:sp>
        <p:nvSpPr>
          <p:cNvPr id="7" name="Segnaposto numero diapositiva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it-IT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 rtl="0"/>
              <a:t>4</a:t>
            </a:fld>
            <a:endParaRPr lang="it-IT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Segnaposto immagine 5" descr="Immagine che contiene giallo, sorridente, giocattolo, emoticon&#10;&#10;Descrizione generata automaticamente">
            <a:extLst>
              <a:ext uri="{FF2B5EF4-FFF2-40B4-BE49-F238E27FC236}">
                <a16:creationId xmlns:a16="http://schemas.microsoft.com/office/drawing/2014/main" id="{4F9E4237-4A60-2392-3B44-D716BA8377B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1099" r="11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220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DFFFE"/>
            </a:gs>
            <a:gs pos="65000">
              <a:srgbClr val="F3FFFF"/>
            </a:gs>
            <a:gs pos="37992">
              <a:srgbClr val="FFFFFF"/>
            </a:gs>
            <a:gs pos="8000">
              <a:srgbClr val="EAFCFE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it-IT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 rtl="0"/>
              <a:t>5</a:t>
            </a:fld>
            <a:endParaRPr lang="it-IT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B4D5B3-5CB7-10C3-1EBE-28EDD7320153}"/>
              </a:ext>
            </a:extLst>
          </p:cNvPr>
          <p:cNvSpPr txBox="1"/>
          <p:nvPr/>
        </p:nvSpPr>
        <p:spPr>
          <a:xfrm>
            <a:off x="718457" y="933061"/>
            <a:ext cx="52344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</a:t>
            </a:r>
            <a:r>
              <a:rPr lang="it-I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emozioni primarie </a:t>
            </a:r>
            <a:r>
              <a:rPr lang="it-IT" sz="2400" dirty="0"/>
              <a:t>che appartengono ai mammiferi sono:</a:t>
            </a:r>
          </a:p>
          <a:p>
            <a:endParaRPr lang="it-IT" sz="2400" dirty="0"/>
          </a:p>
          <a:p>
            <a:r>
              <a:rPr lang="it-IT" sz="2400" dirty="0"/>
              <a:t>. Gioia </a:t>
            </a:r>
          </a:p>
          <a:p>
            <a:r>
              <a:rPr lang="it-IT" sz="2400" dirty="0"/>
              <a:t>. Tristezza</a:t>
            </a:r>
          </a:p>
          <a:p>
            <a:r>
              <a:rPr lang="it-IT" sz="2400" dirty="0"/>
              <a:t>. Rabbia</a:t>
            </a:r>
          </a:p>
          <a:p>
            <a:r>
              <a:rPr lang="it-IT" sz="2400" dirty="0"/>
              <a:t>. Paura</a:t>
            </a:r>
          </a:p>
          <a:p>
            <a:r>
              <a:rPr lang="it-IT" sz="2400" dirty="0"/>
              <a:t>. Disgusto </a:t>
            </a:r>
          </a:p>
          <a:p>
            <a:r>
              <a:rPr lang="it-IT" sz="2400" dirty="0"/>
              <a:t>. Sorpresa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B06D8EA-9894-796D-0BFB-88236DF18F0A}"/>
              </a:ext>
            </a:extLst>
          </p:cNvPr>
          <p:cNvSpPr txBox="1"/>
          <p:nvPr/>
        </p:nvSpPr>
        <p:spPr>
          <a:xfrm>
            <a:off x="6615405" y="2456555"/>
            <a:ext cx="45066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Negli esseri umani le emozioni primarie possono mescolarsi dando vita alle più complesse </a:t>
            </a:r>
            <a:r>
              <a:rPr lang="it-I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emozioni secondarie</a:t>
            </a:r>
          </a:p>
          <a:p>
            <a:pPr algn="ctr"/>
            <a:r>
              <a:rPr lang="it-IT" sz="2400" dirty="0"/>
              <a:t>(senso di colpa, invidia, vergogna …) queste si esprimono differentemente nelle diverse culture. </a:t>
            </a:r>
          </a:p>
        </p:txBody>
      </p:sp>
    </p:spTree>
    <p:extLst>
      <p:ext uri="{BB962C8B-B14F-4D97-AF65-F5344CB8AC3E}">
        <p14:creationId xmlns:p14="http://schemas.microsoft.com/office/powerpoint/2010/main" val="399017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8AE50C1-8B10-4A77-755C-0924BFB924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7443" y="3299491"/>
            <a:ext cx="3903928" cy="815309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hlinkClick r:id="rId3"/>
              </a:rPr>
              <a:t>https://www.youtube.com/watch?v=UT4BRJIDcSc</a:t>
            </a:r>
            <a:r>
              <a:rPr lang="it-IT" dirty="0"/>
              <a:t> 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DA96EA0-CE06-486B-C27D-F700C8A4B13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sz="2800" dirty="0"/>
              <a:t>A cosa servono le nostre emozioni? A preservarci e tutelarci e metterci in relazione … sono indispensabili per la nostra </a:t>
            </a:r>
            <a:r>
              <a:rPr lang="it-IT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SOPRAVVIVENZA</a:t>
            </a:r>
            <a:r>
              <a:rPr lang="it-IT" sz="2800" dirty="0"/>
              <a:t>!</a:t>
            </a:r>
          </a:p>
          <a:p>
            <a:pPr rtl="0"/>
            <a:endParaRPr lang="it-IT" sz="1600" dirty="0"/>
          </a:p>
        </p:txBody>
      </p:sp>
      <p:sp>
        <p:nvSpPr>
          <p:cNvPr id="7" name="Segnaposto numero diapositiva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it-IT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 rtl="0"/>
              <a:t>6</a:t>
            </a:fld>
            <a:endParaRPr lang="it-IT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EF3E0B-414C-2739-74CF-CAA5C3EF1D50}"/>
              </a:ext>
            </a:extLst>
          </p:cNvPr>
          <p:cNvSpPr txBox="1"/>
          <p:nvPr/>
        </p:nvSpPr>
        <p:spPr>
          <a:xfrm>
            <a:off x="2065505" y="462546"/>
            <a:ext cx="8060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dirty="0">
                <a:solidFill>
                  <a:schemeClr val="tx2"/>
                </a:solidFill>
              </a:rPr>
              <a:t>PRESENTAZIONE DELLE EMOZIONI</a:t>
            </a:r>
          </a:p>
        </p:txBody>
      </p:sp>
    </p:spTree>
    <p:extLst>
      <p:ext uri="{BB962C8B-B14F-4D97-AF65-F5344CB8AC3E}">
        <p14:creationId xmlns:p14="http://schemas.microsoft.com/office/powerpoint/2010/main" val="48137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FDFFFE"/>
            </a:gs>
            <a:gs pos="69000">
              <a:srgbClr val="F3FFFF"/>
            </a:gs>
            <a:gs pos="39000">
              <a:srgbClr val="FFFFFF"/>
            </a:gs>
            <a:gs pos="8000">
              <a:srgbClr val="EAFCFE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84C5E7E2-8ACA-2171-0756-5D827A2D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sz="1800" b="1" dirty="0">
                <a:solidFill>
                  <a:schemeClr val="tx2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Le emozioni, come i pensieri, vanno e vengono. Dobbiamo imparare a:</a:t>
            </a:r>
            <a:br>
              <a:rPr lang="it-IT" sz="1800" b="1" dirty="0">
                <a:solidFill>
                  <a:schemeClr val="tx2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</a:br>
            <a:r>
              <a:rPr lang="it-IT" sz="1800" b="1" dirty="0">
                <a:solidFill>
                  <a:schemeClr val="tx2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- Riconoscerle</a:t>
            </a:r>
            <a:br>
              <a:rPr lang="it-IT" sz="1800" b="1" dirty="0">
                <a:solidFill>
                  <a:schemeClr val="tx2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</a:br>
            <a:r>
              <a:rPr lang="it-IT" sz="1800" b="1" dirty="0">
                <a:solidFill>
                  <a:schemeClr val="tx2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- Interpretarle </a:t>
            </a:r>
            <a:br>
              <a:rPr lang="it-IT" sz="1800" b="1" dirty="0">
                <a:solidFill>
                  <a:schemeClr val="tx2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</a:br>
            <a:r>
              <a:rPr lang="it-IT" sz="1800" b="1" dirty="0">
                <a:solidFill>
                  <a:schemeClr val="tx2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- Esprimerle </a:t>
            </a:r>
            <a:br>
              <a:rPr lang="it-IT" sz="1800" b="1" dirty="0">
                <a:solidFill>
                  <a:schemeClr val="tx2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</a:br>
            <a:br>
              <a:rPr lang="it-IT" sz="1800" b="1" dirty="0">
                <a:solidFill>
                  <a:schemeClr val="tx2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</a:br>
            <a:r>
              <a:rPr lang="it-IT" sz="1800" b="1" dirty="0" err="1">
                <a:solidFill>
                  <a:schemeClr val="tx2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Anzichè</a:t>
            </a:r>
            <a:r>
              <a:rPr lang="it-IT" sz="18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:</a:t>
            </a:r>
            <a:br>
              <a:rPr lang="it-IT" sz="18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</a:br>
            <a:r>
              <a:rPr lang="it-IT" sz="18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- Negarle</a:t>
            </a:r>
            <a:br>
              <a:rPr lang="it-IT" sz="18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</a:br>
            <a:r>
              <a:rPr lang="it-IT" sz="18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- Reprimerle </a:t>
            </a:r>
            <a:br>
              <a:rPr lang="it-IT" sz="18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</a:br>
            <a:r>
              <a:rPr lang="it-IT" sz="18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- Farci soverchiare da esse</a:t>
            </a:r>
            <a:endParaRPr lang="it-IT" sz="18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2730EBBC-CCDD-2776-7F07-C42282E831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C292CE53-28BA-6479-7A0C-78CFAB2746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5" name="Segnaposto numero diapositiva 7">
            <a:extLst>
              <a:ext uri="{FF2B5EF4-FFF2-40B4-BE49-F238E27FC236}">
                <a16:creationId xmlns:a16="http://schemas.microsoft.com/office/drawing/2014/main" id="{9660C059-EAFF-4EED-4E6F-C1DBC4AE1157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it-IT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 rtl="0"/>
              <a:t>7</a:t>
            </a:fld>
            <a:endParaRPr lang="it-IT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DD131F5-1D22-0DF1-1B10-8B07D646D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38" y="1251412"/>
            <a:ext cx="6856521" cy="433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65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CFFFE"/>
            </a:gs>
            <a:gs pos="66020">
              <a:srgbClr val="F3FFFF"/>
            </a:gs>
            <a:gs pos="37992">
              <a:srgbClr val="FFFFFF"/>
            </a:gs>
            <a:gs pos="8000">
              <a:srgbClr val="EAFCFD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214CCEE-3485-2159-D337-16E15FAF3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Diamo allora una definizione più pratica, e meno tecnica, delle emozioni:</a:t>
            </a:r>
          </a:p>
        </p:txBody>
      </p:sp>
      <p:sp>
        <p:nvSpPr>
          <p:cNvPr id="4" name="Segnaposto numero diapositiva 7">
            <a:extLst>
              <a:ext uri="{FF2B5EF4-FFF2-40B4-BE49-F238E27FC236}">
                <a16:creationId xmlns:a16="http://schemas.microsoft.com/office/drawing/2014/main" id="{5BA00F71-56F9-BF1B-40D8-F8B14254541B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it-IT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 rtl="0"/>
              <a:t>8</a:t>
            </a:fld>
            <a:endParaRPr lang="it-IT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303787-B4F3-68F7-75D5-520EACD959AF}"/>
              </a:ext>
            </a:extLst>
          </p:cNvPr>
          <p:cNvSpPr txBox="1"/>
          <p:nvPr/>
        </p:nvSpPr>
        <p:spPr>
          <a:xfrm>
            <a:off x="7791061" y="1184988"/>
            <a:ext cx="37229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Le emozioni sono il principale motore della nostra vita psichica: rappresentano una guida che ci permette di orientarci in relazione agli oggetti e alle persone che incontriamo nell’ambiente (esterno e interno). Ci aiutano a dare un colore, un significato agli eventi. Determinano in gran parte le nostre azioni.</a:t>
            </a:r>
          </a:p>
        </p:txBody>
      </p:sp>
    </p:spTree>
    <p:extLst>
      <p:ext uri="{BB962C8B-B14F-4D97-AF65-F5344CB8AC3E}">
        <p14:creationId xmlns:p14="http://schemas.microsoft.com/office/powerpoint/2010/main" val="15674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CFFFE"/>
            </a:gs>
            <a:gs pos="66020">
              <a:srgbClr val="F3FFFF"/>
            </a:gs>
            <a:gs pos="37992">
              <a:srgbClr val="FFFFFF"/>
            </a:gs>
            <a:gs pos="8000">
              <a:srgbClr val="EAFCF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7">
            <a:extLst>
              <a:ext uri="{FF2B5EF4-FFF2-40B4-BE49-F238E27FC236}">
                <a16:creationId xmlns:a16="http://schemas.microsoft.com/office/drawing/2014/main" id="{192B615A-08BC-182B-FC6E-7F8DF152C95B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it-IT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 rtl="0"/>
              <a:t>9</a:t>
            </a:fld>
            <a:endParaRPr lang="it-IT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5B91C5D-7B87-C71C-5C83-C322E4A9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29" y="100583"/>
            <a:ext cx="8913223" cy="1532274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PRINCIPALI TEORIE PSICOLOGICHE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84963E-5E38-E407-0DE4-875880275D4B}"/>
              </a:ext>
            </a:extLst>
          </p:cNvPr>
          <p:cNvSpPr txBox="1"/>
          <p:nvPr/>
        </p:nvSpPr>
        <p:spPr>
          <a:xfrm>
            <a:off x="420655" y="1839103"/>
            <a:ext cx="114570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u="sng" dirty="0"/>
              <a:t>TEORIA EVOLUTIVA</a:t>
            </a:r>
            <a:r>
              <a:rPr lang="it-IT" dirty="0"/>
              <a:t>: Di stampo Darwiniano, definisce le emozioni come istanze innate che aumentano le possibilità di sopravvivenza della specie (affetto– ricerca partner –riproduzione).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u="sng" dirty="0"/>
              <a:t>TEORIA FISIOLOGICA</a:t>
            </a:r>
            <a:r>
              <a:rPr lang="it-IT" dirty="0"/>
              <a:t>: </a:t>
            </a:r>
            <a:r>
              <a:rPr lang="it-IT" b="1" u="sng" dirty="0"/>
              <a:t>periferica </a:t>
            </a:r>
            <a:r>
              <a:rPr lang="it-IT" dirty="0"/>
              <a:t>(</a:t>
            </a:r>
            <a:r>
              <a:rPr lang="it-IT" dirty="0" err="1"/>
              <a:t>James&amp;Lange</a:t>
            </a:r>
            <a:r>
              <a:rPr lang="it-IT" dirty="0"/>
              <a:t>) L’emozione dipende dall’interpretazione della reazione fisiologica. Abbiamo paura perché tremiamo. </a:t>
            </a:r>
            <a:r>
              <a:rPr lang="it-IT" b="1" dirty="0"/>
              <a:t>Centrale</a:t>
            </a:r>
            <a:r>
              <a:rPr lang="it-IT" dirty="0"/>
              <a:t> (Cannon) La reazione fisiologica dipende dall’emozione che, invece, è automatica, immediata, una «competenza senza comprensione».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u="sng" dirty="0"/>
              <a:t>TEORIA DELLA VALUTAZIONE COGNITIVA</a:t>
            </a:r>
            <a:r>
              <a:rPr lang="it-IT" dirty="0"/>
              <a:t>: (Lazarus) Il pensiero precede l’emozione. Eventi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stimoli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pensieri e valutazioni cognitive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risposta fisiologica ed emotiva (sono contemporanee).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u="sng" dirty="0"/>
              <a:t>TEORIA DEL FEEDBACK FACCIALE</a:t>
            </a:r>
            <a:r>
              <a:rPr lang="it-IT" dirty="0"/>
              <a:t>: I movimenti del volto influenzano direttamente l’esperienza emotiva. Possiamo migliorare il nostro stato d’animo sorridendo, e peggiorarlo con espressioni corrucciate.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131496"/>
      </p:ext>
    </p:extLst>
  </p:cSld>
  <p:clrMapOvr>
    <a:masterClrMapping/>
  </p:clrMapOvr>
</p:sld>
</file>

<file path=ppt/theme/theme1.xml><?xml version="1.0" encoding="utf-8"?>
<a:theme xmlns:a="http://schemas.openxmlformats.org/drawingml/2006/main" name="esercitazione su PowerPoint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25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39_TF23161501_Win32" id="{91FA49DC-4878-4EF6-896C-E5A066020F12}" vid="{5A54D612-CEF0-4269-9420-4DCE41D851B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Sentirsi sopraffatto</Template>
  <TotalTime>134</TotalTime>
  <Words>1122</Words>
  <Application>Microsoft Office PowerPoint</Application>
  <PresentationFormat>Widescreen</PresentationFormat>
  <Paragraphs>100</Paragraphs>
  <Slides>17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UI</vt:lpstr>
      <vt:lpstr>Segoe UI Semibold</vt:lpstr>
      <vt:lpstr>Wingdings</vt:lpstr>
      <vt:lpstr>esercitazione su PowerPoint</vt:lpstr>
      <vt:lpstr>Presentazione standard di PowerPoint</vt:lpstr>
      <vt:lpstr>Tu chiamale se vuoi …  EMOZIONI </vt:lpstr>
      <vt:lpstr>COSA SONO LE EMOZIONI?</vt:lpstr>
      <vt:lpstr>Le emozioni (e come le gestiamo) contribuiscono a definire:</vt:lpstr>
      <vt:lpstr>Presentazione standard di PowerPoint</vt:lpstr>
      <vt:lpstr>Presentazione standard di PowerPoint</vt:lpstr>
      <vt:lpstr>Le emozioni, come i pensieri, vanno e vengono. Dobbiamo imparare a: - Riconoscerle - Interpretarle  - Esprimerle   Anzichè: - Negarle - Reprimerle  - Farci soverchiare da esse</vt:lpstr>
      <vt:lpstr>Diamo allora una definizione più pratica, e meno tecnica, delle emozioni:</vt:lpstr>
      <vt:lpstr>PRINCIPALI TEORIE PSICOLOGICHE </vt:lpstr>
      <vt:lpstr> ESPERIMENTO – TEORIA EVOLUTIVA</vt:lpstr>
      <vt:lpstr>INTELLIGENZA EMOTIVA – Goleman (1995)</vt:lpstr>
      <vt:lpstr>Presentazione standard di PowerPoint</vt:lpstr>
      <vt:lpstr>Presentazione standard di PowerPoint</vt:lpstr>
      <vt:lpstr>COME COMUNICARE LE NOSTRE EMOZIONI?</vt:lpstr>
      <vt:lpstr>QUINDI…SE LE EMOZIONI MEDIANO IL RAPPORTO TRA NOI E IL MONDO, L’ALFABETIZZAZIONE E LA COMPETENZA EMOTIVA CI AIUTANO A DIVENTARE EMOTIVAMENTE INTELLIGENTI.</vt:lpstr>
      <vt:lpstr>LA COMPETENZA EMOTIVA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chiamale se vuoi …  EMOZIONI </dc:title>
  <dc:creator>Greta Capelli 2</dc:creator>
  <cp:lastModifiedBy>Greta Capelli 2</cp:lastModifiedBy>
  <cp:revision>3</cp:revision>
  <dcterms:created xsi:type="dcterms:W3CDTF">2023-11-01T14:46:40Z</dcterms:created>
  <dcterms:modified xsi:type="dcterms:W3CDTF">2023-11-07T10:29:15Z</dcterms:modified>
</cp:coreProperties>
</file>