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0" r:id="rId5"/>
    <p:sldId id="262" r:id="rId6"/>
    <p:sldId id="261" r:id="rId7"/>
    <p:sldId id="259"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11/13/2023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11/13/2023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olo e testo vertical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11/13/2023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11/13/2023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20EBB0C4-6273-4C6E-B9BD-2EDC30F1CD52}" type="datetimeFigureOut">
              <a:rPr lang="en-US" dirty="0"/>
              <a:t>11/13/2023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11/13/2023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097280" y="2582334"/>
            <a:ext cx="4937760" cy="33782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217920" y="2582334"/>
            <a:ext cx="4937760" cy="33782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11/13/2023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11/13/2023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11/13/2023</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it-IT"/>
              <a:t>Fare clic per modificare lo stile del titolo dello schema</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ABBEA6-7C60-4B02-AE87-00D78D8422AF}" type="datetimeFigureOut">
              <a:rPr lang="en-US" dirty="0"/>
              <a:t>11/13/2023</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C9CAD897-D46E-4AD2-BD9B-49DD3E640873}" type="datetimeFigureOut">
              <a:rPr lang="en-US" dirty="0"/>
              <a:t>11/13/2023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dirty="0"/>
              <a:t>11/13/2023</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‹N›</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fif"/><Relationship Id="rId2" Type="http://schemas.openxmlformats.org/officeDocument/2006/relationships/hyperlink" Target="mailto:CAPELLIGRETA29@GMAIL.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jf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jfi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www.google.com/search?sca_esv=580414175&amp;rlz=1C1CHBF_itIT902IT902&amp;sxsrf=AM9HkKnpzUSndWnvyNumhz3roY5NZ4WnBQ:1699440056650&amp;q=la+guerra+dei+roses+scena+rabbia&amp;tbm=vid&amp;source=lnms&amp;sa=X&amp;ved=2ahUKEwjD3pLHm7SCAxUmhf0HHSN2AdkQ0pQJegQICxAB&amp;biw=1536&amp;bih=695&amp;dpr=1.25#fpstate=ive&amp;vld=cid:ed053ef5,vid:0b6BFjDl6xw,st:0" TargetMode="External"/><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f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B1836F0-F9E0-4D93-9BDD-7EEC6EA05F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F6DA72C9-D517-E61B-3268-48878D0907EB}"/>
              </a:ext>
            </a:extLst>
          </p:cNvPr>
          <p:cNvSpPr>
            <a:spLocks noGrp="1"/>
          </p:cNvSpPr>
          <p:nvPr>
            <p:ph type="ctrTitle"/>
          </p:nvPr>
        </p:nvSpPr>
        <p:spPr>
          <a:xfrm>
            <a:off x="5289754" y="639097"/>
            <a:ext cx="6253317" cy="3686015"/>
          </a:xfrm>
        </p:spPr>
        <p:txBody>
          <a:bodyPr>
            <a:normAutofit/>
          </a:bodyPr>
          <a:lstStyle/>
          <a:p>
            <a:r>
              <a:rPr lang="it-IT" b="1">
                <a:effectLst>
                  <a:outerShdw blurRad="38100" dist="38100" dir="2700000" algn="tl">
                    <a:srgbClr val="000000">
                      <a:alpha val="43137"/>
                    </a:srgbClr>
                  </a:outerShdw>
                </a:effectLst>
              </a:rPr>
              <a:t>LA RABBIA</a:t>
            </a:r>
          </a:p>
        </p:txBody>
      </p:sp>
      <p:sp>
        <p:nvSpPr>
          <p:cNvPr id="3" name="Sottotitolo 2">
            <a:extLst>
              <a:ext uri="{FF2B5EF4-FFF2-40B4-BE49-F238E27FC236}">
                <a16:creationId xmlns:a16="http://schemas.microsoft.com/office/drawing/2014/main" id="{23CB98EC-2C95-DDA2-72D4-2DAE4CE23C0D}"/>
              </a:ext>
            </a:extLst>
          </p:cNvPr>
          <p:cNvSpPr>
            <a:spLocks noGrp="1"/>
          </p:cNvSpPr>
          <p:nvPr>
            <p:ph type="subTitle" idx="1"/>
          </p:nvPr>
        </p:nvSpPr>
        <p:spPr>
          <a:xfrm>
            <a:off x="5289753" y="4455621"/>
            <a:ext cx="6269347" cy="1238616"/>
          </a:xfrm>
        </p:spPr>
        <p:txBody>
          <a:bodyPr>
            <a:normAutofit/>
          </a:bodyPr>
          <a:lstStyle/>
          <a:p>
            <a:r>
              <a:rPr lang="it-IT" sz="1700">
                <a:solidFill>
                  <a:schemeClr val="tx1">
                    <a:lumMod val="85000"/>
                    <a:lumOff val="15000"/>
                  </a:schemeClr>
                </a:solidFill>
              </a:rPr>
              <a:t>Terza università bergamo 2023/24</a:t>
            </a:r>
          </a:p>
          <a:p>
            <a:r>
              <a:rPr lang="it-IT" sz="1700">
                <a:solidFill>
                  <a:schemeClr val="tx1">
                    <a:lumMod val="85000"/>
                    <a:lumOff val="15000"/>
                  </a:schemeClr>
                </a:solidFill>
              </a:rPr>
              <a:t>Docente dott.ssa greta capelli</a:t>
            </a:r>
          </a:p>
          <a:p>
            <a:r>
              <a:rPr lang="it-IT" sz="1700">
                <a:solidFill>
                  <a:schemeClr val="tx1">
                    <a:lumMod val="85000"/>
                    <a:lumOff val="15000"/>
                  </a:schemeClr>
                </a:solidFill>
              </a:rPr>
              <a:t>Contatti: </a:t>
            </a:r>
            <a:r>
              <a:rPr lang="it-IT" sz="1700">
                <a:solidFill>
                  <a:schemeClr val="tx1">
                    <a:lumMod val="85000"/>
                    <a:lumOff val="15000"/>
                  </a:schemeClr>
                </a:solidFill>
                <a:hlinkClick r:id="rId2"/>
              </a:rPr>
              <a:t>CAPELLIGRETA29@GMAIL.COM</a:t>
            </a:r>
            <a:r>
              <a:rPr lang="it-IT" sz="1700">
                <a:solidFill>
                  <a:schemeClr val="tx1">
                    <a:lumMod val="85000"/>
                    <a:lumOff val="15000"/>
                  </a:schemeClr>
                </a:solidFill>
              </a:rPr>
              <a:t> 3314047249</a:t>
            </a:r>
          </a:p>
        </p:txBody>
      </p:sp>
      <p:pic>
        <p:nvPicPr>
          <p:cNvPr id="5" name="Immagine 4" descr="Immagine che contiene cartone animato, giocattolo, clipart, Personaggio immaginario&#10;&#10;Descrizione generata automaticamente">
            <a:extLst>
              <a:ext uri="{FF2B5EF4-FFF2-40B4-BE49-F238E27FC236}">
                <a16:creationId xmlns:a16="http://schemas.microsoft.com/office/drawing/2014/main" id="{5260F669-8952-5E3D-5E62-F3D751EF90AA}"/>
              </a:ext>
            </a:extLst>
          </p:cNvPr>
          <p:cNvPicPr>
            <a:picLocks noChangeAspect="1"/>
          </p:cNvPicPr>
          <p:nvPr/>
        </p:nvPicPr>
        <p:blipFill>
          <a:blip r:embed="rId3"/>
          <a:stretch>
            <a:fillRect/>
          </a:stretch>
        </p:blipFill>
        <p:spPr>
          <a:xfrm>
            <a:off x="736839" y="620720"/>
            <a:ext cx="3795634" cy="5086933"/>
          </a:xfrm>
          <a:prstGeom prst="rect">
            <a:avLst/>
          </a:prstGeom>
        </p:spPr>
      </p:pic>
      <p:cxnSp>
        <p:nvCxnSpPr>
          <p:cNvPr id="12" name="Straight Connector 11">
            <a:extLst>
              <a:ext uri="{FF2B5EF4-FFF2-40B4-BE49-F238E27FC236}">
                <a16:creationId xmlns:a16="http://schemas.microsoft.com/office/drawing/2014/main" id="{7A49EFD3-A806-4D59-99F1-AA9AFAE4EF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071" y="4343400"/>
            <a:ext cx="5636107"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6D2F28D1-82F9-40FE-935C-85ECF7660D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16" name="Rectangle 15">
            <a:extLst>
              <a:ext uri="{FF2B5EF4-FFF2-40B4-BE49-F238E27FC236}">
                <a16:creationId xmlns:a16="http://schemas.microsoft.com/office/drawing/2014/main" id="{4B670E93-2F53-48FC-AB6C-E99E22D17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Tree>
    <p:extLst>
      <p:ext uri="{BB962C8B-B14F-4D97-AF65-F5344CB8AC3E}">
        <p14:creationId xmlns:p14="http://schemas.microsoft.com/office/powerpoint/2010/main" val="166159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9B342EFF-E9EC-94B3-3B88-F9F050CC91AC}"/>
              </a:ext>
            </a:extLst>
          </p:cNvPr>
          <p:cNvSpPr txBox="1"/>
          <p:nvPr/>
        </p:nvSpPr>
        <p:spPr>
          <a:xfrm>
            <a:off x="1074420" y="1059180"/>
            <a:ext cx="9113520" cy="4247317"/>
          </a:xfrm>
          <a:prstGeom prst="rect">
            <a:avLst/>
          </a:prstGeom>
          <a:noFill/>
        </p:spPr>
        <p:txBody>
          <a:bodyPr wrap="square" rtlCol="0">
            <a:spAutoFit/>
          </a:bodyPr>
          <a:lstStyle/>
          <a:p>
            <a:r>
              <a:rPr lang="it-IT" dirty="0"/>
              <a:t>Dante anticipa i </a:t>
            </a:r>
            <a:r>
              <a:rPr lang="it-IT" u="sng" dirty="0"/>
              <a:t>due aspetti disfunzionali </a:t>
            </a:r>
            <a:r>
              <a:rPr lang="it-IT" dirty="0"/>
              <a:t>relativi alla mala gestione della rabbia: la versione </a:t>
            </a:r>
            <a:r>
              <a:rPr lang="it-IT" b="1" dirty="0"/>
              <a:t>IMPLOSIVA</a:t>
            </a:r>
            <a:r>
              <a:rPr lang="it-IT" dirty="0"/>
              <a:t> e </a:t>
            </a:r>
            <a:r>
              <a:rPr lang="it-IT" b="1" dirty="0"/>
              <a:t>DISTRUTTIVA</a:t>
            </a:r>
            <a:r>
              <a:rPr lang="it-IT" dirty="0"/>
              <a:t> e la versione </a:t>
            </a:r>
            <a:r>
              <a:rPr lang="it-IT" b="1" dirty="0"/>
              <a:t>REPRESSA</a:t>
            </a:r>
            <a:r>
              <a:rPr lang="it-IT" dirty="0"/>
              <a:t>, </a:t>
            </a:r>
            <a:r>
              <a:rPr lang="it-IT" b="1" dirty="0"/>
              <a:t>INGOIATA</a:t>
            </a:r>
            <a:r>
              <a:rPr lang="it-IT" dirty="0"/>
              <a:t> e </a:t>
            </a:r>
            <a:r>
              <a:rPr lang="it-IT" b="1" dirty="0"/>
              <a:t>RIMUGINATA</a:t>
            </a:r>
            <a:r>
              <a:rPr lang="it-IT" dirty="0"/>
              <a:t>. </a:t>
            </a:r>
          </a:p>
          <a:p>
            <a:endParaRPr lang="it-IT" b="1" dirty="0"/>
          </a:p>
          <a:p>
            <a:r>
              <a:rPr lang="it-IT" i="1" dirty="0"/>
              <a:t>Nel V cerchio dell’inferno gli iracondi si percuotono e mordono tra loro</a:t>
            </a:r>
          </a:p>
          <a:p>
            <a:r>
              <a:rPr lang="it-IT" i="1" dirty="0"/>
              <a:t>Nel III cerchio del purgatorio questi sono avvolti da un fumo denso che irrita e accieca, proprio come permisero alla rabbia di fare nelle loro vite.</a:t>
            </a:r>
          </a:p>
          <a:p>
            <a:endParaRPr lang="it-IT" dirty="0"/>
          </a:p>
          <a:p>
            <a:r>
              <a:rPr lang="it-IT" dirty="0"/>
              <a:t>Dante distingue inoltre l’</a:t>
            </a:r>
            <a:r>
              <a:rPr lang="it-IT" b="1" i="1" dirty="0"/>
              <a:t>ira mala</a:t>
            </a:r>
            <a:r>
              <a:rPr lang="it-IT" dirty="0"/>
              <a:t> dal </a:t>
            </a:r>
            <a:r>
              <a:rPr lang="it-IT" b="1" i="1" dirty="0"/>
              <a:t>buon zelo. </a:t>
            </a:r>
            <a:r>
              <a:rPr lang="it-IT" dirty="0"/>
              <a:t>La rabbia può infatti rappresentare una giusta reazione dinnanzi alle ingiustizie subite, purché: </a:t>
            </a:r>
          </a:p>
          <a:p>
            <a:pPr marL="285750" indent="-285750">
              <a:buFont typeface="Arial" panose="020B0604020202020204" pitchFamily="34" charset="0"/>
              <a:buChar char="•"/>
            </a:pPr>
            <a:r>
              <a:rPr lang="it-IT" dirty="0"/>
              <a:t>Sia proporzionata alla gravità del torto da riparare</a:t>
            </a:r>
          </a:p>
          <a:p>
            <a:pPr marL="285750" indent="-285750">
              <a:buFont typeface="Arial" panose="020B0604020202020204" pitchFamily="34" charset="0"/>
              <a:buChar char="•"/>
            </a:pPr>
            <a:r>
              <a:rPr lang="it-IT" dirty="0"/>
              <a:t>Sia espressa in una modalità corretta</a:t>
            </a:r>
          </a:p>
          <a:p>
            <a:pPr marL="285750" indent="-285750">
              <a:buFont typeface="Arial" panose="020B0604020202020204" pitchFamily="34" charset="0"/>
              <a:buChar char="•"/>
            </a:pPr>
            <a:r>
              <a:rPr lang="it-IT" dirty="0"/>
              <a:t>Sia indirizzata alla persona o situazione corretta</a:t>
            </a:r>
          </a:p>
          <a:p>
            <a:pPr marL="285750" indent="-285750">
              <a:buFont typeface="Arial" panose="020B0604020202020204" pitchFamily="34" charset="0"/>
              <a:buChar char="•"/>
            </a:pPr>
            <a:r>
              <a:rPr lang="it-IT" dirty="0"/>
              <a:t>Duri per la giusta durata di tempo</a:t>
            </a:r>
          </a:p>
          <a:p>
            <a:pPr marL="285750" indent="-285750">
              <a:buFont typeface="Arial" panose="020B0604020202020204" pitchFamily="34" charset="0"/>
              <a:buChar char="•"/>
            </a:pPr>
            <a:endParaRPr lang="it-IT" dirty="0"/>
          </a:p>
          <a:p>
            <a:endParaRPr lang="it-IT" dirty="0"/>
          </a:p>
        </p:txBody>
      </p:sp>
    </p:spTree>
    <p:extLst>
      <p:ext uri="{BB962C8B-B14F-4D97-AF65-F5344CB8AC3E}">
        <p14:creationId xmlns:p14="http://schemas.microsoft.com/office/powerpoint/2010/main" val="2235646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D379150-F6B4-45C8-BE10-6B278AD40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13" name="Rectangle 12">
            <a:extLst>
              <a:ext uri="{FF2B5EF4-FFF2-40B4-BE49-F238E27FC236}">
                <a16:creationId xmlns:a16="http://schemas.microsoft.com/office/drawing/2014/main" id="{5FFCF544-A370-4A5D-A95F-CA6E0E7191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cxnSp>
        <p:nvCxnSpPr>
          <p:cNvPr id="15" name="Straight Connector 14">
            <a:extLst>
              <a:ext uri="{FF2B5EF4-FFF2-40B4-BE49-F238E27FC236}">
                <a16:creationId xmlns:a16="http://schemas.microsoft.com/office/drawing/2014/main" id="{6EEB3B97-A638-498B-8083-54191CE71E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7" name="Rectangle 16">
            <a:extLst>
              <a:ext uri="{FF2B5EF4-FFF2-40B4-BE49-F238E27FC236}">
                <a16:creationId xmlns:a16="http://schemas.microsoft.com/office/drawing/2014/main" id="{C33BF9DD-8A45-4EEE-B231-0A14D322E5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89A3EB0A-4D4F-2A93-E22C-589A9340EC17}"/>
              </a:ext>
            </a:extLst>
          </p:cNvPr>
          <p:cNvSpPr>
            <a:spLocks noGrp="1"/>
          </p:cNvSpPr>
          <p:nvPr>
            <p:ph type="ctrTitle"/>
          </p:nvPr>
        </p:nvSpPr>
        <p:spPr>
          <a:xfrm>
            <a:off x="4974771" y="634947"/>
            <a:ext cx="4435929" cy="250878"/>
          </a:xfrm>
        </p:spPr>
        <p:txBody>
          <a:bodyPr vert="horz" lIns="91440" tIns="45720" rIns="91440" bIns="45720" rtlCol="0" anchor="b">
            <a:normAutofit fontScale="90000"/>
          </a:bodyPr>
          <a:lstStyle/>
          <a:p>
            <a:r>
              <a:rPr lang="en-US" sz="4800" b="1" u="sng" dirty="0">
                <a:solidFill>
                  <a:schemeClr val="tx1">
                    <a:lumMod val="75000"/>
                    <a:lumOff val="25000"/>
                  </a:schemeClr>
                </a:solidFill>
                <a:effectLst>
                  <a:outerShdw blurRad="38100" dist="38100" dir="2700000" algn="tl">
                    <a:srgbClr val="000000">
                      <a:alpha val="43137"/>
                    </a:srgbClr>
                  </a:outerShdw>
                </a:effectLst>
              </a:rPr>
              <a:t>Chiesa e </a:t>
            </a:r>
            <a:r>
              <a:rPr lang="en-US" sz="4800" b="1" u="sng" dirty="0" err="1">
                <a:solidFill>
                  <a:schemeClr val="tx1">
                    <a:lumMod val="75000"/>
                    <a:lumOff val="25000"/>
                  </a:schemeClr>
                </a:solidFill>
                <a:effectLst>
                  <a:outerShdw blurRad="38100" dist="38100" dir="2700000" algn="tl">
                    <a:srgbClr val="000000">
                      <a:alpha val="43137"/>
                    </a:srgbClr>
                  </a:outerShdw>
                </a:effectLst>
              </a:rPr>
              <a:t>rabbia</a:t>
            </a:r>
            <a:endParaRPr lang="en-US" sz="4800" b="1" u="sng" dirty="0">
              <a:solidFill>
                <a:schemeClr val="tx1">
                  <a:lumMod val="75000"/>
                  <a:lumOff val="25000"/>
                </a:schemeClr>
              </a:solidFill>
              <a:effectLst>
                <a:outerShdw blurRad="38100" dist="38100" dir="2700000" algn="tl">
                  <a:srgbClr val="000000">
                    <a:alpha val="43137"/>
                  </a:srgbClr>
                </a:outerShdw>
              </a:effectLst>
            </a:endParaRPr>
          </a:p>
        </p:txBody>
      </p:sp>
      <p:pic>
        <p:nvPicPr>
          <p:cNvPr id="6" name="Immagine 5" descr="Immagine che contiene dipinto, arte, disegno, Arti visive&#10;&#10;Descrizione generata automaticamente">
            <a:extLst>
              <a:ext uri="{FF2B5EF4-FFF2-40B4-BE49-F238E27FC236}">
                <a16:creationId xmlns:a16="http://schemas.microsoft.com/office/drawing/2014/main" id="{EA8E0347-960B-B694-02C1-8BB76958985E}"/>
              </a:ext>
            </a:extLst>
          </p:cNvPr>
          <p:cNvPicPr>
            <a:picLocks noChangeAspect="1"/>
          </p:cNvPicPr>
          <p:nvPr/>
        </p:nvPicPr>
        <p:blipFill>
          <a:blip r:embed="rId2"/>
          <a:stretch>
            <a:fillRect/>
          </a:stretch>
        </p:blipFill>
        <p:spPr>
          <a:xfrm>
            <a:off x="359665" y="1440181"/>
            <a:ext cx="2193035" cy="3440056"/>
          </a:xfrm>
          <a:prstGeom prst="rect">
            <a:avLst/>
          </a:prstGeom>
        </p:spPr>
      </p:pic>
      <p:cxnSp>
        <p:nvCxnSpPr>
          <p:cNvPr id="19" name="Straight Connector 18">
            <a:extLst>
              <a:ext uri="{FF2B5EF4-FFF2-40B4-BE49-F238E27FC236}">
                <a16:creationId xmlns:a16="http://schemas.microsoft.com/office/drawing/2014/main" id="{9020DCC9-F851-4562-BB20-1AB3C51BFD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4770" y="2086188"/>
            <a:ext cx="608976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4" name="CasellaDiTesto 3">
            <a:extLst>
              <a:ext uri="{FF2B5EF4-FFF2-40B4-BE49-F238E27FC236}">
                <a16:creationId xmlns:a16="http://schemas.microsoft.com/office/drawing/2014/main" id="{AF6A2352-2665-C293-B6B0-051A51EE586F}"/>
              </a:ext>
            </a:extLst>
          </p:cNvPr>
          <p:cNvSpPr txBox="1"/>
          <p:nvPr/>
        </p:nvSpPr>
        <p:spPr>
          <a:xfrm>
            <a:off x="4476751" y="1228725"/>
            <a:ext cx="7072992" cy="4640369"/>
          </a:xfrm>
          <a:prstGeom prst="rect">
            <a:avLst/>
          </a:prstGeom>
        </p:spPr>
        <p:txBody>
          <a:bodyPr vert="horz" lIns="0" tIns="45720" rIns="0" bIns="45720" rtlCol="0">
            <a:noAutofit/>
          </a:bodyPr>
          <a:lstStyle/>
          <a:p>
            <a:pPr defTabSz="914400">
              <a:lnSpc>
                <a:spcPct val="90000"/>
              </a:lnSpc>
              <a:spcAft>
                <a:spcPts val="600"/>
              </a:spcAft>
              <a:buClr>
                <a:schemeClr val="accent1"/>
              </a:buClr>
              <a:buFont typeface="Calibri" panose="020F0502020204030204" pitchFamily="34" charset="0"/>
            </a:pPr>
            <a:r>
              <a:rPr lang="en-US" sz="2000" dirty="0">
                <a:solidFill>
                  <a:schemeClr val="tx1">
                    <a:lumMod val="75000"/>
                    <a:lumOff val="25000"/>
                  </a:schemeClr>
                </a:solidFill>
              </a:rPr>
              <a:t>- Nel Vangelo la </a:t>
            </a:r>
            <a:r>
              <a:rPr lang="en-US" sz="2000" dirty="0" err="1">
                <a:solidFill>
                  <a:schemeClr val="tx1">
                    <a:lumMod val="75000"/>
                    <a:lumOff val="25000"/>
                  </a:schemeClr>
                </a:solidFill>
              </a:rPr>
              <a:t>rabbia</a:t>
            </a:r>
            <a:r>
              <a:rPr lang="en-US" sz="2000" dirty="0">
                <a:solidFill>
                  <a:schemeClr val="tx1">
                    <a:lumMod val="75000"/>
                    <a:lumOff val="25000"/>
                  </a:schemeClr>
                </a:solidFill>
              </a:rPr>
              <a:t> è </a:t>
            </a:r>
            <a:r>
              <a:rPr lang="en-US" sz="2000" dirty="0" err="1">
                <a:solidFill>
                  <a:schemeClr val="tx1">
                    <a:lumMod val="75000"/>
                    <a:lumOff val="25000"/>
                  </a:schemeClr>
                </a:solidFill>
              </a:rPr>
              <a:t>condannata</a:t>
            </a:r>
            <a:r>
              <a:rPr lang="en-US" sz="2000" dirty="0">
                <a:solidFill>
                  <a:schemeClr val="tx1">
                    <a:lumMod val="75000"/>
                    <a:lumOff val="25000"/>
                  </a:schemeClr>
                </a:solidFill>
              </a:rPr>
              <a:t> solo </a:t>
            </a:r>
            <a:r>
              <a:rPr lang="en-US" sz="2000" dirty="0" err="1">
                <a:solidFill>
                  <a:schemeClr val="tx1">
                    <a:lumMod val="75000"/>
                    <a:lumOff val="25000"/>
                  </a:schemeClr>
                </a:solidFill>
              </a:rPr>
              <a:t>nella</a:t>
            </a:r>
            <a:r>
              <a:rPr lang="en-US" sz="2000" dirty="0">
                <a:solidFill>
                  <a:schemeClr val="tx1">
                    <a:lumMod val="75000"/>
                    <a:lumOff val="25000"/>
                  </a:schemeClr>
                </a:solidFill>
              </a:rPr>
              <a:t> </a:t>
            </a:r>
            <a:r>
              <a:rPr lang="en-US" sz="2000" dirty="0" err="1">
                <a:solidFill>
                  <a:schemeClr val="tx1">
                    <a:lumMod val="75000"/>
                    <a:lumOff val="25000"/>
                  </a:schemeClr>
                </a:solidFill>
              </a:rPr>
              <a:t>misura</a:t>
            </a:r>
            <a:r>
              <a:rPr lang="en-US" sz="2000" dirty="0">
                <a:solidFill>
                  <a:schemeClr val="tx1">
                    <a:lumMod val="75000"/>
                    <a:lumOff val="25000"/>
                  </a:schemeClr>
                </a:solidFill>
              </a:rPr>
              <a:t> in cui porta ad </a:t>
            </a:r>
            <a:r>
              <a:rPr lang="en-US" sz="2000" dirty="0" err="1">
                <a:solidFill>
                  <a:schemeClr val="tx1">
                    <a:lumMod val="75000"/>
                    <a:lumOff val="25000"/>
                  </a:schemeClr>
                </a:solidFill>
              </a:rPr>
              <a:t>agire</a:t>
            </a:r>
            <a:r>
              <a:rPr lang="en-US" sz="2000" dirty="0">
                <a:solidFill>
                  <a:schemeClr val="tx1">
                    <a:lumMod val="75000"/>
                    <a:lumOff val="25000"/>
                  </a:schemeClr>
                </a:solidFill>
              </a:rPr>
              <a:t> in </a:t>
            </a:r>
            <a:r>
              <a:rPr lang="en-US" sz="2000" dirty="0" err="1">
                <a:solidFill>
                  <a:schemeClr val="tx1">
                    <a:lumMod val="75000"/>
                    <a:lumOff val="25000"/>
                  </a:schemeClr>
                </a:solidFill>
              </a:rPr>
              <a:t>maniera</a:t>
            </a:r>
            <a:r>
              <a:rPr lang="en-US" sz="2000" dirty="0">
                <a:solidFill>
                  <a:schemeClr val="tx1">
                    <a:lumMod val="75000"/>
                    <a:lumOff val="25000"/>
                  </a:schemeClr>
                </a:solidFill>
              </a:rPr>
              <a:t> </a:t>
            </a:r>
            <a:r>
              <a:rPr lang="en-US" sz="2000" dirty="0" err="1">
                <a:solidFill>
                  <a:schemeClr val="tx1">
                    <a:lumMod val="75000"/>
                    <a:lumOff val="25000"/>
                  </a:schemeClr>
                </a:solidFill>
              </a:rPr>
              <a:t>incontrollata</a:t>
            </a:r>
            <a:r>
              <a:rPr lang="en-US" sz="2000" dirty="0">
                <a:solidFill>
                  <a:schemeClr val="tx1">
                    <a:lumMod val="75000"/>
                    <a:lumOff val="25000"/>
                  </a:schemeClr>
                </a:solidFill>
              </a:rPr>
              <a:t> e </a:t>
            </a:r>
            <a:r>
              <a:rPr lang="en-US" sz="2000" dirty="0" err="1">
                <a:solidFill>
                  <a:schemeClr val="tx1">
                    <a:lumMod val="75000"/>
                    <a:lumOff val="25000"/>
                  </a:schemeClr>
                </a:solidFill>
              </a:rPr>
              <a:t>vendicativa</a:t>
            </a:r>
            <a:endParaRPr lang="en-US" sz="2000" dirty="0">
              <a:solidFill>
                <a:schemeClr val="tx1">
                  <a:lumMod val="75000"/>
                  <a:lumOff val="25000"/>
                </a:schemeClr>
              </a:solidFill>
            </a:endParaRPr>
          </a:p>
          <a:p>
            <a:pPr defTabSz="914400">
              <a:lnSpc>
                <a:spcPct val="90000"/>
              </a:lnSpc>
              <a:spcAft>
                <a:spcPts val="600"/>
              </a:spcAft>
              <a:buClr>
                <a:schemeClr val="accent1"/>
              </a:buClr>
              <a:buFont typeface="Calibri" panose="020F0502020204030204" pitchFamily="34" charset="0"/>
            </a:pPr>
            <a:r>
              <a:rPr lang="en-US" sz="2000" dirty="0">
                <a:solidFill>
                  <a:schemeClr val="tx1">
                    <a:lumMod val="75000"/>
                    <a:lumOff val="25000"/>
                  </a:schemeClr>
                </a:solidFill>
              </a:rPr>
              <a:t>- Ira di </a:t>
            </a:r>
            <a:r>
              <a:rPr lang="en-US" sz="2000" dirty="0" err="1">
                <a:solidFill>
                  <a:schemeClr val="tx1">
                    <a:lumMod val="75000"/>
                    <a:lumOff val="25000"/>
                  </a:schemeClr>
                </a:solidFill>
              </a:rPr>
              <a:t>Gesù</a:t>
            </a:r>
            <a:r>
              <a:rPr lang="en-US" sz="2000" dirty="0">
                <a:solidFill>
                  <a:schemeClr val="tx1">
                    <a:lumMod val="75000"/>
                    <a:lumOff val="25000"/>
                  </a:schemeClr>
                </a:solidFill>
              </a:rPr>
              <a:t> </a:t>
            </a:r>
            <a:r>
              <a:rPr lang="en-US" sz="2000" dirty="0" err="1">
                <a:solidFill>
                  <a:schemeClr val="tx1">
                    <a:lumMod val="75000"/>
                    <a:lumOff val="25000"/>
                  </a:schemeClr>
                </a:solidFill>
              </a:rPr>
              <a:t>contro</a:t>
            </a:r>
            <a:r>
              <a:rPr lang="en-US" sz="2000" dirty="0">
                <a:solidFill>
                  <a:schemeClr val="tx1">
                    <a:lumMod val="75000"/>
                    <a:lumOff val="25000"/>
                  </a:schemeClr>
                </a:solidFill>
              </a:rPr>
              <a:t> </a:t>
            </a:r>
            <a:r>
              <a:rPr lang="en-US" sz="2000" dirty="0" err="1">
                <a:solidFill>
                  <a:schemeClr val="tx1">
                    <a:lumMod val="75000"/>
                    <a:lumOff val="25000"/>
                  </a:schemeClr>
                </a:solidFill>
              </a:rPr>
              <a:t>i</a:t>
            </a:r>
            <a:r>
              <a:rPr lang="en-US" sz="2000" dirty="0">
                <a:solidFill>
                  <a:schemeClr val="tx1">
                    <a:lumMod val="75000"/>
                    <a:lumOff val="25000"/>
                  </a:schemeClr>
                </a:solidFill>
              </a:rPr>
              <a:t> </a:t>
            </a:r>
            <a:r>
              <a:rPr lang="en-US" sz="2000" dirty="0" err="1">
                <a:solidFill>
                  <a:schemeClr val="tx1">
                    <a:lumMod val="75000"/>
                    <a:lumOff val="25000"/>
                  </a:schemeClr>
                </a:solidFill>
              </a:rPr>
              <a:t>mercanti</a:t>
            </a:r>
            <a:r>
              <a:rPr lang="en-US" sz="2000" dirty="0">
                <a:solidFill>
                  <a:schemeClr val="tx1">
                    <a:lumMod val="75000"/>
                    <a:lumOff val="25000"/>
                  </a:schemeClr>
                </a:solidFill>
              </a:rPr>
              <a:t> </a:t>
            </a:r>
            <a:r>
              <a:rPr lang="en-US" sz="2000" dirty="0" err="1">
                <a:solidFill>
                  <a:schemeClr val="tx1">
                    <a:lumMod val="75000"/>
                    <a:lumOff val="25000"/>
                  </a:schemeClr>
                </a:solidFill>
              </a:rPr>
              <a:t>nel</a:t>
            </a:r>
            <a:r>
              <a:rPr lang="en-US" sz="2000" dirty="0">
                <a:solidFill>
                  <a:schemeClr val="tx1">
                    <a:lumMod val="75000"/>
                    <a:lumOff val="25000"/>
                  </a:schemeClr>
                </a:solidFill>
              </a:rPr>
              <a:t> </a:t>
            </a:r>
            <a:r>
              <a:rPr lang="en-US" sz="2000" dirty="0" err="1">
                <a:solidFill>
                  <a:schemeClr val="tx1">
                    <a:lumMod val="75000"/>
                    <a:lumOff val="25000"/>
                  </a:schemeClr>
                </a:solidFill>
              </a:rPr>
              <a:t>tempio</a:t>
            </a:r>
            <a:r>
              <a:rPr lang="en-US" sz="2000" dirty="0">
                <a:solidFill>
                  <a:schemeClr val="tx1">
                    <a:lumMod val="75000"/>
                    <a:lumOff val="25000"/>
                  </a:schemeClr>
                </a:solidFill>
              </a:rPr>
              <a:t> </a:t>
            </a:r>
            <a:r>
              <a:rPr lang="en-US" sz="2000" dirty="0">
                <a:solidFill>
                  <a:schemeClr val="tx1">
                    <a:lumMod val="75000"/>
                    <a:lumOff val="25000"/>
                  </a:schemeClr>
                </a:solidFill>
                <a:sym typeface="Wingdings" panose="05000000000000000000" pitchFamily="2" charset="2"/>
              </a:rPr>
              <a:t> </a:t>
            </a:r>
            <a:r>
              <a:rPr lang="en-US" sz="2000" b="1" u="sng" dirty="0">
                <a:solidFill>
                  <a:schemeClr val="tx1">
                    <a:lumMod val="75000"/>
                    <a:lumOff val="25000"/>
                  </a:schemeClr>
                </a:solidFill>
                <a:sym typeface="Wingdings" panose="05000000000000000000" pitchFamily="2" charset="2"/>
              </a:rPr>
              <a:t>Santo </a:t>
            </a:r>
            <a:r>
              <a:rPr lang="en-US" sz="2000" b="1" u="sng" dirty="0" err="1">
                <a:solidFill>
                  <a:schemeClr val="tx1">
                    <a:lumMod val="75000"/>
                    <a:lumOff val="25000"/>
                  </a:schemeClr>
                </a:solidFill>
                <a:sym typeface="Wingdings" panose="05000000000000000000" pitchFamily="2" charset="2"/>
              </a:rPr>
              <a:t>sdegno</a:t>
            </a:r>
            <a:r>
              <a:rPr lang="en-US" sz="2000" b="1" u="sng" dirty="0">
                <a:solidFill>
                  <a:schemeClr val="tx1">
                    <a:lumMod val="75000"/>
                    <a:lumOff val="25000"/>
                  </a:schemeClr>
                </a:solidFill>
                <a:sym typeface="Wingdings" panose="05000000000000000000" pitchFamily="2" charset="2"/>
              </a:rPr>
              <a:t> </a:t>
            </a:r>
          </a:p>
          <a:p>
            <a:pPr defTabSz="914400">
              <a:lnSpc>
                <a:spcPct val="90000"/>
              </a:lnSpc>
              <a:spcAft>
                <a:spcPts val="600"/>
              </a:spcAft>
              <a:buClr>
                <a:schemeClr val="accent1"/>
              </a:buClr>
              <a:buFont typeface="Calibri" panose="020F0502020204030204" pitchFamily="34" charset="0"/>
            </a:pPr>
            <a:r>
              <a:rPr lang="en-US" sz="2000" dirty="0">
                <a:solidFill>
                  <a:schemeClr val="tx1">
                    <a:lumMod val="75000"/>
                    <a:lumOff val="25000"/>
                  </a:schemeClr>
                </a:solidFill>
                <a:sym typeface="Wingdings" panose="05000000000000000000" pitchFamily="2" charset="2"/>
              </a:rPr>
              <a:t>- è </a:t>
            </a:r>
            <a:r>
              <a:rPr lang="en-US" sz="2000" dirty="0" err="1">
                <a:solidFill>
                  <a:schemeClr val="tx1">
                    <a:lumMod val="75000"/>
                    <a:lumOff val="25000"/>
                  </a:schemeClr>
                </a:solidFill>
                <a:sym typeface="Wingdings" panose="05000000000000000000" pitchFamily="2" charset="2"/>
              </a:rPr>
              <a:t>quando</a:t>
            </a:r>
            <a:r>
              <a:rPr lang="en-US" sz="2000" dirty="0">
                <a:solidFill>
                  <a:schemeClr val="tx1">
                    <a:lumMod val="75000"/>
                    <a:lumOff val="25000"/>
                  </a:schemeClr>
                </a:solidFill>
                <a:sym typeface="Wingdings" panose="05000000000000000000" pitchFamily="2" charset="2"/>
              </a:rPr>
              <a:t> </a:t>
            </a:r>
            <a:r>
              <a:rPr lang="en-US" sz="2000" dirty="0" err="1">
                <a:solidFill>
                  <a:schemeClr val="tx1">
                    <a:lumMod val="75000"/>
                    <a:lumOff val="25000"/>
                  </a:schemeClr>
                </a:solidFill>
                <a:sym typeface="Wingdings" panose="05000000000000000000" pitchFamily="2" charset="2"/>
              </a:rPr>
              <a:t>l’ira</a:t>
            </a:r>
            <a:r>
              <a:rPr lang="en-US" sz="2000" dirty="0">
                <a:solidFill>
                  <a:schemeClr val="tx1">
                    <a:lumMod val="75000"/>
                    <a:lumOff val="25000"/>
                  </a:schemeClr>
                </a:solidFill>
                <a:sym typeface="Wingdings" panose="05000000000000000000" pitchFamily="2" charset="2"/>
              </a:rPr>
              <a:t> </a:t>
            </a:r>
            <a:r>
              <a:rPr lang="en-US" sz="2000" dirty="0" err="1">
                <a:solidFill>
                  <a:schemeClr val="tx1">
                    <a:lumMod val="75000"/>
                    <a:lumOff val="25000"/>
                  </a:schemeClr>
                </a:solidFill>
                <a:sym typeface="Wingdings" panose="05000000000000000000" pitchFamily="2" charset="2"/>
              </a:rPr>
              <a:t>si</a:t>
            </a:r>
            <a:r>
              <a:rPr lang="en-US" sz="2000" dirty="0">
                <a:solidFill>
                  <a:schemeClr val="tx1">
                    <a:lumMod val="75000"/>
                    <a:lumOff val="25000"/>
                  </a:schemeClr>
                </a:solidFill>
                <a:sym typeface="Wingdings" panose="05000000000000000000" pitchFamily="2" charset="2"/>
              </a:rPr>
              <a:t> </a:t>
            </a:r>
            <a:r>
              <a:rPr lang="en-US" sz="2000" dirty="0" err="1">
                <a:solidFill>
                  <a:schemeClr val="tx1">
                    <a:lumMod val="75000"/>
                    <a:lumOff val="25000"/>
                  </a:schemeClr>
                </a:solidFill>
                <a:sym typeface="Wingdings" panose="05000000000000000000" pitchFamily="2" charset="2"/>
              </a:rPr>
              <a:t>trasforma</a:t>
            </a:r>
            <a:r>
              <a:rPr lang="en-US" sz="2000" dirty="0">
                <a:solidFill>
                  <a:schemeClr val="tx1">
                    <a:lumMod val="75000"/>
                    <a:lumOff val="25000"/>
                  </a:schemeClr>
                </a:solidFill>
                <a:sym typeface="Wingdings" panose="05000000000000000000" pitchFamily="2" charset="2"/>
              </a:rPr>
              <a:t> </a:t>
            </a:r>
            <a:r>
              <a:rPr lang="en-US" sz="2000" dirty="0" err="1">
                <a:solidFill>
                  <a:schemeClr val="tx1">
                    <a:lumMod val="75000"/>
                    <a:lumOff val="25000"/>
                  </a:schemeClr>
                </a:solidFill>
                <a:sym typeface="Wingdings" panose="05000000000000000000" pitchFamily="2" charset="2"/>
              </a:rPr>
              <a:t>nel</a:t>
            </a:r>
            <a:r>
              <a:rPr lang="en-US" sz="2000" dirty="0">
                <a:solidFill>
                  <a:schemeClr val="tx1">
                    <a:lumMod val="75000"/>
                    <a:lumOff val="25000"/>
                  </a:schemeClr>
                </a:solidFill>
                <a:sym typeface="Wingdings" panose="05000000000000000000" pitchFamily="2" charset="2"/>
              </a:rPr>
              <a:t> </a:t>
            </a:r>
            <a:r>
              <a:rPr lang="en-US" sz="2000" dirty="0" err="1">
                <a:solidFill>
                  <a:schemeClr val="tx1">
                    <a:lumMod val="75000"/>
                    <a:lumOff val="25000"/>
                  </a:schemeClr>
                </a:solidFill>
                <a:sym typeface="Wingdings" panose="05000000000000000000" pitchFamily="2" charset="2"/>
              </a:rPr>
              <a:t>desiderio</a:t>
            </a:r>
            <a:r>
              <a:rPr lang="en-US" sz="2000" dirty="0">
                <a:solidFill>
                  <a:schemeClr val="tx1">
                    <a:lumMod val="75000"/>
                    <a:lumOff val="25000"/>
                  </a:schemeClr>
                </a:solidFill>
                <a:sym typeface="Wingdings" panose="05000000000000000000" pitchFamily="2" charset="2"/>
              </a:rPr>
              <a:t> </a:t>
            </a:r>
            <a:r>
              <a:rPr lang="en-US" sz="2000" dirty="0" err="1">
                <a:solidFill>
                  <a:schemeClr val="tx1">
                    <a:lumMod val="75000"/>
                    <a:lumOff val="25000"/>
                  </a:schemeClr>
                </a:solidFill>
                <a:sym typeface="Wingdings" panose="05000000000000000000" pitchFamily="2" charset="2"/>
              </a:rPr>
              <a:t>vendicativo</a:t>
            </a:r>
            <a:r>
              <a:rPr lang="en-US" sz="2000" dirty="0">
                <a:solidFill>
                  <a:schemeClr val="tx1">
                    <a:lumMod val="75000"/>
                    <a:lumOff val="25000"/>
                  </a:schemeClr>
                </a:solidFill>
                <a:sym typeface="Wingdings" panose="05000000000000000000" pitchFamily="2" charset="2"/>
              </a:rPr>
              <a:t> di </a:t>
            </a:r>
            <a:r>
              <a:rPr lang="en-US" sz="2000" dirty="0" err="1">
                <a:solidFill>
                  <a:schemeClr val="tx1">
                    <a:lumMod val="75000"/>
                    <a:lumOff val="25000"/>
                  </a:schemeClr>
                </a:solidFill>
                <a:sym typeface="Wingdings" panose="05000000000000000000" pitchFamily="2" charset="2"/>
              </a:rPr>
              <a:t>punire</a:t>
            </a:r>
            <a:r>
              <a:rPr lang="en-US" sz="2000" dirty="0">
                <a:solidFill>
                  <a:schemeClr val="tx1">
                    <a:lumMod val="75000"/>
                    <a:lumOff val="25000"/>
                  </a:schemeClr>
                </a:solidFill>
                <a:sym typeface="Wingdings" panose="05000000000000000000" pitchFamily="2" charset="2"/>
              </a:rPr>
              <a:t> </a:t>
            </a:r>
            <a:r>
              <a:rPr lang="en-US" sz="2000" dirty="0" err="1">
                <a:solidFill>
                  <a:schemeClr val="tx1">
                    <a:lumMod val="75000"/>
                    <a:lumOff val="25000"/>
                  </a:schemeClr>
                </a:solidFill>
                <a:sym typeface="Wingdings" panose="05000000000000000000" pitchFamily="2" charset="2"/>
              </a:rPr>
              <a:t>l’altro</a:t>
            </a:r>
            <a:r>
              <a:rPr lang="en-US" sz="2000" dirty="0">
                <a:solidFill>
                  <a:schemeClr val="tx1">
                    <a:lumMod val="75000"/>
                    <a:lumOff val="25000"/>
                  </a:schemeClr>
                </a:solidFill>
                <a:sym typeface="Wingdings" panose="05000000000000000000" pitchFamily="2" charset="2"/>
              </a:rPr>
              <a:t>, e </a:t>
            </a:r>
            <a:r>
              <a:rPr lang="en-US" sz="2000" dirty="0" err="1">
                <a:solidFill>
                  <a:schemeClr val="tx1">
                    <a:lumMod val="75000"/>
                    <a:lumOff val="25000"/>
                  </a:schemeClr>
                </a:solidFill>
                <a:sym typeface="Wingdings" panose="05000000000000000000" pitchFamily="2" charset="2"/>
              </a:rPr>
              <a:t>si</a:t>
            </a:r>
            <a:r>
              <a:rPr lang="en-US" sz="2000" dirty="0">
                <a:solidFill>
                  <a:schemeClr val="tx1">
                    <a:lumMod val="75000"/>
                    <a:lumOff val="25000"/>
                  </a:schemeClr>
                </a:solidFill>
                <a:sym typeface="Wingdings" panose="05000000000000000000" pitchFamily="2" charset="2"/>
              </a:rPr>
              <a:t> </a:t>
            </a:r>
            <a:r>
              <a:rPr lang="en-US" sz="2000" dirty="0" err="1">
                <a:solidFill>
                  <a:schemeClr val="tx1">
                    <a:lumMod val="75000"/>
                    <a:lumOff val="25000"/>
                  </a:schemeClr>
                </a:solidFill>
                <a:sym typeface="Wingdings" panose="05000000000000000000" pitchFamily="2" charset="2"/>
              </a:rPr>
              <a:t>associa</a:t>
            </a:r>
            <a:r>
              <a:rPr lang="en-US" sz="2000" dirty="0">
                <a:solidFill>
                  <a:schemeClr val="tx1">
                    <a:lumMod val="75000"/>
                    <a:lumOff val="25000"/>
                  </a:schemeClr>
                </a:solidFill>
                <a:sym typeface="Wingdings" panose="05000000000000000000" pitchFamily="2" charset="2"/>
              </a:rPr>
              <a:t> a </a:t>
            </a:r>
            <a:r>
              <a:rPr lang="en-US" sz="2000" dirty="0" err="1">
                <a:solidFill>
                  <a:schemeClr val="tx1">
                    <a:lumMod val="75000"/>
                    <a:lumOff val="25000"/>
                  </a:schemeClr>
                </a:solidFill>
                <a:sym typeface="Wingdings" panose="05000000000000000000" pitchFamily="2" charset="2"/>
              </a:rPr>
              <a:t>odio</a:t>
            </a:r>
            <a:r>
              <a:rPr lang="en-US" sz="2000" dirty="0">
                <a:solidFill>
                  <a:schemeClr val="tx1">
                    <a:lumMod val="75000"/>
                    <a:lumOff val="25000"/>
                  </a:schemeClr>
                </a:solidFill>
                <a:sym typeface="Wingdings" panose="05000000000000000000" pitchFamily="2" charset="2"/>
              </a:rPr>
              <a:t> e </a:t>
            </a:r>
            <a:r>
              <a:rPr lang="en-US" sz="2000" dirty="0" err="1">
                <a:solidFill>
                  <a:schemeClr val="tx1">
                    <a:lumMod val="75000"/>
                    <a:lumOff val="25000"/>
                  </a:schemeClr>
                </a:solidFill>
                <a:sym typeface="Wingdings" panose="05000000000000000000" pitchFamily="2" charset="2"/>
              </a:rPr>
              <a:t>rancore</a:t>
            </a:r>
            <a:r>
              <a:rPr lang="en-US" sz="2000" dirty="0">
                <a:solidFill>
                  <a:schemeClr val="tx1">
                    <a:lumMod val="75000"/>
                    <a:lumOff val="25000"/>
                  </a:schemeClr>
                </a:solidFill>
                <a:sym typeface="Wingdings" panose="05000000000000000000" pitchFamily="2" charset="2"/>
              </a:rPr>
              <a:t>, </a:t>
            </a:r>
            <a:r>
              <a:rPr lang="en-US" sz="2000" dirty="0" err="1">
                <a:solidFill>
                  <a:schemeClr val="tx1">
                    <a:lumMod val="75000"/>
                    <a:lumOff val="25000"/>
                  </a:schemeClr>
                </a:solidFill>
                <a:sym typeface="Wingdings" panose="05000000000000000000" pitchFamily="2" charset="2"/>
              </a:rPr>
              <a:t>che</a:t>
            </a:r>
            <a:r>
              <a:rPr lang="en-US" sz="2000" dirty="0">
                <a:solidFill>
                  <a:schemeClr val="tx1">
                    <a:lumMod val="75000"/>
                    <a:lumOff val="25000"/>
                  </a:schemeClr>
                </a:solidFill>
                <a:sym typeface="Wingdings" panose="05000000000000000000" pitchFamily="2" charset="2"/>
              </a:rPr>
              <a:t> </a:t>
            </a:r>
            <a:r>
              <a:rPr lang="en-US" sz="2000" dirty="0" err="1">
                <a:solidFill>
                  <a:schemeClr val="tx1">
                    <a:lumMod val="75000"/>
                    <a:lumOff val="25000"/>
                  </a:schemeClr>
                </a:solidFill>
                <a:sym typeface="Wingdings" panose="05000000000000000000" pitchFamily="2" charset="2"/>
              </a:rPr>
              <a:t>torna</a:t>
            </a:r>
            <a:r>
              <a:rPr lang="en-US" sz="2000" dirty="0">
                <a:solidFill>
                  <a:schemeClr val="tx1">
                    <a:lumMod val="75000"/>
                    <a:lumOff val="25000"/>
                  </a:schemeClr>
                </a:solidFill>
                <a:sym typeface="Wingdings" panose="05000000000000000000" pitchFamily="2" charset="2"/>
              </a:rPr>
              <a:t> ad </a:t>
            </a:r>
            <a:r>
              <a:rPr lang="en-US" sz="2000" dirty="0" err="1">
                <a:solidFill>
                  <a:schemeClr val="tx1">
                    <a:lumMod val="75000"/>
                    <a:lumOff val="25000"/>
                  </a:schemeClr>
                </a:solidFill>
                <a:sym typeface="Wingdings" panose="05000000000000000000" pitchFamily="2" charset="2"/>
              </a:rPr>
              <a:t>essere</a:t>
            </a:r>
            <a:r>
              <a:rPr lang="en-US" sz="2000" dirty="0">
                <a:solidFill>
                  <a:schemeClr val="tx1">
                    <a:lumMod val="75000"/>
                    <a:lumOff val="25000"/>
                  </a:schemeClr>
                </a:solidFill>
                <a:sym typeface="Wingdings" panose="05000000000000000000" pitchFamily="2" charset="2"/>
              </a:rPr>
              <a:t> </a:t>
            </a:r>
            <a:r>
              <a:rPr lang="en-US" sz="2000" dirty="0" err="1">
                <a:solidFill>
                  <a:schemeClr val="tx1">
                    <a:lumMod val="75000"/>
                    <a:lumOff val="25000"/>
                  </a:schemeClr>
                </a:solidFill>
                <a:sym typeface="Wingdings" panose="05000000000000000000" pitchFamily="2" charset="2"/>
              </a:rPr>
              <a:t>considerata</a:t>
            </a:r>
            <a:r>
              <a:rPr lang="en-US" sz="2000" dirty="0">
                <a:solidFill>
                  <a:schemeClr val="tx1">
                    <a:lumMod val="75000"/>
                    <a:lumOff val="25000"/>
                  </a:schemeClr>
                </a:solidFill>
                <a:sym typeface="Wingdings" panose="05000000000000000000" pitchFamily="2" charset="2"/>
              </a:rPr>
              <a:t> </a:t>
            </a:r>
            <a:r>
              <a:rPr lang="en-US" sz="2000" b="1" u="sng" dirty="0" err="1">
                <a:solidFill>
                  <a:schemeClr val="tx1">
                    <a:lumMod val="75000"/>
                    <a:lumOff val="25000"/>
                  </a:schemeClr>
                </a:solidFill>
                <a:sym typeface="Wingdings" panose="05000000000000000000" pitchFamily="2" charset="2"/>
              </a:rPr>
              <a:t>vizio</a:t>
            </a:r>
            <a:r>
              <a:rPr lang="en-US" sz="2000" b="1" u="sng" dirty="0">
                <a:solidFill>
                  <a:schemeClr val="tx1">
                    <a:lumMod val="75000"/>
                    <a:lumOff val="25000"/>
                  </a:schemeClr>
                </a:solidFill>
                <a:sym typeface="Wingdings" panose="05000000000000000000" pitchFamily="2" charset="2"/>
              </a:rPr>
              <a:t> </a:t>
            </a:r>
            <a:r>
              <a:rPr lang="en-US" sz="2000" b="1" u="sng" dirty="0" err="1">
                <a:solidFill>
                  <a:schemeClr val="tx1">
                    <a:lumMod val="75000"/>
                    <a:lumOff val="25000"/>
                  </a:schemeClr>
                </a:solidFill>
                <a:sym typeface="Wingdings" panose="05000000000000000000" pitchFamily="2" charset="2"/>
              </a:rPr>
              <a:t>capitale</a:t>
            </a:r>
            <a:r>
              <a:rPr lang="en-US" sz="2000" b="1" u="sng" dirty="0">
                <a:solidFill>
                  <a:schemeClr val="tx1">
                    <a:lumMod val="75000"/>
                    <a:lumOff val="25000"/>
                  </a:schemeClr>
                </a:solidFill>
                <a:sym typeface="Wingdings" panose="05000000000000000000" pitchFamily="2" charset="2"/>
              </a:rPr>
              <a:t> </a:t>
            </a:r>
          </a:p>
          <a:p>
            <a:pPr defTabSz="914400">
              <a:lnSpc>
                <a:spcPct val="90000"/>
              </a:lnSpc>
              <a:spcAft>
                <a:spcPts val="600"/>
              </a:spcAft>
              <a:buClr>
                <a:schemeClr val="accent1"/>
              </a:buClr>
              <a:buFont typeface="Calibri" panose="020F0502020204030204" pitchFamily="34" charset="0"/>
            </a:pPr>
            <a:endParaRPr lang="en-US" sz="2000" b="1" u="sng" dirty="0">
              <a:solidFill>
                <a:schemeClr val="tx1">
                  <a:lumMod val="75000"/>
                  <a:lumOff val="25000"/>
                </a:schemeClr>
              </a:solidFill>
              <a:sym typeface="Wingdings" panose="05000000000000000000" pitchFamily="2" charset="2"/>
            </a:endParaRPr>
          </a:p>
          <a:p>
            <a:pPr defTabSz="914400">
              <a:lnSpc>
                <a:spcPct val="90000"/>
              </a:lnSpc>
              <a:spcAft>
                <a:spcPts val="600"/>
              </a:spcAft>
              <a:buClr>
                <a:schemeClr val="accent1"/>
              </a:buClr>
              <a:buFont typeface="Calibri" panose="020F0502020204030204" pitchFamily="34" charset="0"/>
            </a:pPr>
            <a:r>
              <a:rPr lang="en-US" sz="2000" dirty="0">
                <a:solidFill>
                  <a:schemeClr val="tx1">
                    <a:lumMod val="75000"/>
                    <a:lumOff val="25000"/>
                  </a:schemeClr>
                </a:solidFill>
                <a:sym typeface="Wingdings" panose="05000000000000000000" pitchFamily="2" charset="2"/>
              </a:rPr>
              <a:t>Il </a:t>
            </a:r>
            <a:r>
              <a:rPr lang="en-US" sz="2000" dirty="0" err="1">
                <a:solidFill>
                  <a:schemeClr val="tx1">
                    <a:lumMod val="75000"/>
                    <a:lumOff val="25000"/>
                  </a:schemeClr>
                </a:solidFill>
                <a:sym typeface="Wingdings" panose="05000000000000000000" pitchFamily="2" charset="2"/>
              </a:rPr>
              <a:t>termine</a:t>
            </a:r>
            <a:r>
              <a:rPr lang="en-US" sz="2000" b="1" u="sng" dirty="0">
                <a:solidFill>
                  <a:schemeClr val="tx1">
                    <a:lumMod val="75000"/>
                    <a:lumOff val="25000"/>
                  </a:schemeClr>
                </a:solidFill>
                <a:sym typeface="Wingdings" panose="05000000000000000000" pitchFamily="2" charset="2"/>
              </a:rPr>
              <a:t> </a:t>
            </a:r>
            <a:r>
              <a:rPr lang="en-US" sz="2000" b="1" u="sng" dirty="0" err="1">
                <a:solidFill>
                  <a:schemeClr val="tx1">
                    <a:lumMod val="75000"/>
                    <a:lumOff val="25000"/>
                  </a:schemeClr>
                </a:solidFill>
                <a:sym typeface="Wingdings" panose="05000000000000000000" pitchFamily="2" charset="2"/>
              </a:rPr>
              <a:t>peccato</a:t>
            </a:r>
            <a:r>
              <a:rPr lang="en-US" sz="2000" dirty="0">
                <a:solidFill>
                  <a:schemeClr val="tx1">
                    <a:lumMod val="75000"/>
                    <a:lumOff val="25000"/>
                  </a:schemeClr>
                </a:solidFill>
                <a:sym typeface="Wingdings" panose="05000000000000000000" pitchFamily="2" charset="2"/>
              </a:rPr>
              <a:t>, </a:t>
            </a:r>
            <a:r>
              <a:rPr lang="en-US" sz="2000" dirty="0" err="1">
                <a:solidFill>
                  <a:schemeClr val="tx1">
                    <a:lumMod val="75000"/>
                    <a:lumOff val="25000"/>
                  </a:schemeClr>
                </a:solidFill>
                <a:sym typeface="Wingdings" panose="05000000000000000000" pitchFamily="2" charset="2"/>
              </a:rPr>
              <a:t>nella</a:t>
            </a:r>
            <a:r>
              <a:rPr lang="en-US" sz="2000" dirty="0">
                <a:solidFill>
                  <a:schemeClr val="tx1">
                    <a:lumMod val="75000"/>
                    <a:lumOff val="25000"/>
                  </a:schemeClr>
                </a:solidFill>
                <a:sym typeface="Wingdings" panose="05000000000000000000" pitchFamily="2" charset="2"/>
              </a:rPr>
              <a:t> </a:t>
            </a:r>
            <a:r>
              <a:rPr lang="en-US" sz="2000" dirty="0" err="1">
                <a:solidFill>
                  <a:schemeClr val="tx1">
                    <a:lumMod val="75000"/>
                    <a:lumOff val="25000"/>
                  </a:schemeClr>
                </a:solidFill>
                <a:sym typeface="Wingdings" panose="05000000000000000000" pitchFamily="2" charset="2"/>
              </a:rPr>
              <a:t>sua</a:t>
            </a:r>
            <a:r>
              <a:rPr lang="en-US" sz="2000" dirty="0">
                <a:solidFill>
                  <a:schemeClr val="tx1">
                    <a:lumMod val="75000"/>
                    <a:lumOff val="25000"/>
                  </a:schemeClr>
                </a:solidFill>
                <a:sym typeface="Wingdings" panose="05000000000000000000" pitchFamily="2" charset="2"/>
              </a:rPr>
              <a:t> </a:t>
            </a:r>
            <a:r>
              <a:rPr lang="en-US" sz="2000" dirty="0" err="1">
                <a:solidFill>
                  <a:schemeClr val="tx1">
                    <a:lumMod val="75000"/>
                    <a:lumOff val="25000"/>
                  </a:schemeClr>
                </a:solidFill>
                <a:sym typeface="Wingdings" panose="05000000000000000000" pitchFamily="2" charset="2"/>
              </a:rPr>
              <a:t>accezione</a:t>
            </a:r>
            <a:r>
              <a:rPr lang="en-US" sz="2000" dirty="0">
                <a:solidFill>
                  <a:schemeClr val="tx1">
                    <a:lumMod val="75000"/>
                    <a:lumOff val="25000"/>
                  </a:schemeClr>
                </a:solidFill>
                <a:sym typeface="Wingdings" panose="05000000000000000000" pitchFamily="2" charset="2"/>
              </a:rPr>
              <a:t> </a:t>
            </a:r>
            <a:r>
              <a:rPr lang="en-US" sz="2000" dirty="0" err="1">
                <a:solidFill>
                  <a:schemeClr val="tx1">
                    <a:lumMod val="75000"/>
                    <a:lumOff val="25000"/>
                  </a:schemeClr>
                </a:solidFill>
                <a:sym typeface="Wingdings" panose="05000000000000000000" pitchFamily="2" charset="2"/>
              </a:rPr>
              <a:t>originaria</a:t>
            </a:r>
            <a:r>
              <a:rPr lang="en-US" sz="2000" dirty="0">
                <a:solidFill>
                  <a:schemeClr val="tx1">
                    <a:lumMod val="75000"/>
                    <a:lumOff val="25000"/>
                  </a:schemeClr>
                </a:solidFill>
                <a:sym typeface="Wingdings" panose="05000000000000000000" pitchFamily="2" charset="2"/>
              </a:rPr>
              <a:t>, </a:t>
            </a:r>
            <a:r>
              <a:rPr lang="en-US" sz="2000" dirty="0" err="1">
                <a:solidFill>
                  <a:schemeClr val="tx1">
                    <a:lumMod val="75000"/>
                    <a:lumOff val="25000"/>
                  </a:schemeClr>
                </a:solidFill>
                <a:sym typeface="Wingdings" panose="05000000000000000000" pitchFamily="2" charset="2"/>
              </a:rPr>
              <a:t>si</a:t>
            </a:r>
            <a:r>
              <a:rPr lang="en-US" sz="2000" dirty="0">
                <a:solidFill>
                  <a:schemeClr val="tx1">
                    <a:lumMod val="75000"/>
                    <a:lumOff val="25000"/>
                  </a:schemeClr>
                </a:solidFill>
                <a:sym typeface="Wingdings" panose="05000000000000000000" pitchFamily="2" charset="2"/>
              </a:rPr>
              <a:t> </a:t>
            </a:r>
            <a:r>
              <a:rPr lang="en-US" sz="2000" dirty="0" err="1">
                <a:solidFill>
                  <a:schemeClr val="tx1">
                    <a:lumMod val="75000"/>
                    <a:lumOff val="25000"/>
                  </a:schemeClr>
                </a:solidFill>
                <a:sym typeface="Wingdings" panose="05000000000000000000" pitchFamily="2" charset="2"/>
              </a:rPr>
              <a:t>discosta</a:t>
            </a:r>
            <a:r>
              <a:rPr lang="en-US" sz="2000" dirty="0">
                <a:solidFill>
                  <a:schemeClr val="tx1">
                    <a:lumMod val="75000"/>
                    <a:lumOff val="25000"/>
                  </a:schemeClr>
                </a:solidFill>
                <a:sym typeface="Wingdings" panose="05000000000000000000" pitchFamily="2" charset="2"/>
              </a:rPr>
              <a:t> </a:t>
            </a:r>
            <a:r>
              <a:rPr lang="en-US" sz="2000" dirty="0" err="1">
                <a:solidFill>
                  <a:schemeClr val="tx1">
                    <a:lumMod val="75000"/>
                    <a:lumOff val="25000"/>
                  </a:schemeClr>
                </a:solidFill>
                <a:sym typeface="Wingdings" panose="05000000000000000000" pitchFamily="2" charset="2"/>
              </a:rPr>
              <a:t>dalla</a:t>
            </a:r>
            <a:r>
              <a:rPr lang="en-US" sz="2000" dirty="0">
                <a:solidFill>
                  <a:schemeClr val="tx1">
                    <a:lumMod val="75000"/>
                    <a:lumOff val="25000"/>
                  </a:schemeClr>
                </a:solidFill>
                <a:sym typeface="Wingdings" panose="05000000000000000000" pitchFamily="2" charset="2"/>
              </a:rPr>
              <a:t> </a:t>
            </a:r>
            <a:r>
              <a:rPr lang="en-US" sz="2000" dirty="0" err="1">
                <a:solidFill>
                  <a:schemeClr val="tx1">
                    <a:lumMod val="75000"/>
                    <a:lumOff val="25000"/>
                  </a:schemeClr>
                </a:solidFill>
                <a:sym typeface="Wingdings" panose="05000000000000000000" pitchFamily="2" charset="2"/>
              </a:rPr>
              <a:t>sfumatura</a:t>
            </a:r>
            <a:r>
              <a:rPr lang="en-US" sz="2000" dirty="0">
                <a:solidFill>
                  <a:schemeClr val="tx1">
                    <a:lumMod val="75000"/>
                    <a:lumOff val="25000"/>
                  </a:schemeClr>
                </a:solidFill>
                <a:sym typeface="Wingdings" panose="05000000000000000000" pitchFamily="2" charset="2"/>
              </a:rPr>
              <a:t> </a:t>
            </a:r>
            <a:r>
              <a:rPr lang="en-US" sz="2000" dirty="0" err="1">
                <a:solidFill>
                  <a:schemeClr val="tx1">
                    <a:lumMod val="75000"/>
                    <a:lumOff val="25000"/>
                  </a:schemeClr>
                </a:solidFill>
                <a:sym typeface="Wingdings" panose="05000000000000000000" pitchFamily="2" charset="2"/>
              </a:rPr>
              <a:t>moralistica</a:t>
            </a:r>
            <a:r>
              <a:rPr lang="en-US" sz="2000" dirty="0">
                <a:solidFill>
                  <a:schemeClr val="tx1">
                    <a:lumMod val="75000"/>
                    <a:lumOff val="25000"/>
                  </a:schemeClr>
                </a:solidFill>
                <a:sym typeface="Wingdings" panose="05000000000000000000" pitchFamily="2" charset="2"/>
              </a:rPr>
              <a:t> </a:t>
            </a:r>
            <a:r>
              <a:rPr lang="en-US" sz="2000" dirty="0" err="1">
                <a:solidFill>
                  <a:schemeClr val="tx1">
                    <a:lumMod val="75000"/>
                    <a:lumOff val="25000"/>
                  </a:schemeClr>
                </a:solidFill>
                <a:sym typeface="Wingdings" panose="05000000000000000000" pitchFamily="2" charset="2"/>
              </a:rPr>
              <a:t>assunta</a:t>
            </a:r>
            <a:r>
              <a:rPr lang="en-US" sz="2000" dirty="0">
                <a:solidFill>
                  <a:schemeClr val="tx1">
                    <a:lumMod val="75000"/>
                    <a:lumOff val="25000"/>
                  </a:schemeClr>
                </a:solidFill>
                <a:sym typeface="Wingdings" panose="05000000000000000000" pitchFamily="2" charset="2"/>
              </a:rPr>
              <a:t> </a:t>
            </a:r>
            <a:r>
              <a:rPr lang="en-US" sz="2000" dirty="0" err="1">
                <a:solidFill>
                  <a:schemeClr val="tx1">
                    <a:lumMod val="75000"/>
                    <a:lumOff val="25000"/>
                  </a:schemeClr>
                </a:solidFill>
                <a:sym typeface="Wingdings" panose="05000000000000000000" pitchFamily="2" charset="2"/>
              </a:rPr>
              <a:t>negli</a:t>
            </a:r>
            <a:r>
              <a:rPr lang="en-US" sz="2000" dirty="0">
                <a:solidFill>
                  <a:schemeClr val="tx1">
                    <a:lumMod val="75000"/>
                    <a:lumOff val="25000"/>
                  </a:schemeClr>
                </a:solidFill>
                <a:sym typeface="Wingdings" panose="05000000000000000000" pitchFamily="2" charset="2"/>
              </a:rPr>
              <a:t> </a:t>
            </a:r>
            <a:r>
              <a:rPr lang="en-US" sz="2000" dirty="0" err="1">
                <a:solidFill>
                  <a:schemeClr val="tx1">
                    <a:lumMod val="75000"/>
                    <a:lumOff val="25000"/>
                  </a:schemeClr>
                </a:solidFill>
                <a:sym typeface="Wingdings" panose="05000000000000000000" pitchFamily="2" charset="2"/>
              </a:rPr>
              <a:t>ultimi</a:t>
            </a:r>
            <a:r>
              <a:rPr lang="en-US" sz="2000" dirty="0">
                <a:solidFill>
                  <a:schemeClr val="tx1">
                    <a:lumMod val="75000"/>
                    <a:lumOff val="25000"/>
                  </a:schemeClr>
                </a:solidFill>
                <a:sym typeface="Wingdings" panose="05000000000000000000" pitchFamily="2" charset="2"/>
              </a:rPr>
              <a:t> </a:t>
            </a:r>
            <a:r>
              <a:rPr lang="en-US" sz="2000" dirty="0" err="1">
                <a:solidFill>
                  <a:schemeClr val="tx1">
                    <a:lumMod val="75000"/>
                    <a:lumOff val="25000"/>
                  </a:schemeClr>
                </a:solidFill>
                <a:sym typeface="Wingdings" panose="05000000000000000000" pitchFamily="2" charset="2"/>
              </a:rPr>
              <a:t>secoli</a:t>
            </a:r>
            <a:r>
              <a:rPr lang="en-US" sz="2000" dirty="0">
                <a:solidFill>
                  <a:schemeClr val="tx1">
                    <a:lumMod val="75000"/>
                    <a:lumOff val="25000"/>
                  </a:schemeClr>
                </a:solidFill>
                <a:sym typeface="Wingdings" panose="05000000000000000000" pitchFamily="2" charset="2"/>
              </a:rPr>
              <a:t>. </a:t>
            </a:r>
            <a:r>
              <a:rPr lang="en-US" sz="2000" dirty="0" err="1">
                <a:solidFill>
                  <a:schemeClr val="tx1">
                    <a:lumMod val="75000"/>
                    <a:lumOff val="25000"/>
                  </a:schemeClr>
                </a:solidFill>
                <a:sym typeface="Wingdings" panose="05000000000000000000" pitchFamily="2" charset="2"/>
              </a:rPr>
              <a:t>Deriva</a:t>
            </a:r>
            <a:r>
              <a:rPr lang="en-US" sz="2000" dirty="0">
                <a:solidFill>
                  <a:schemeClr val="tx1">
                    <a:lumMod val="75000"/>
                    <a:lumOff val="25000"/>
                  </a:schemeClr>
                </a:solidFill>
                <a:sym typeface="Wingdings" panose="05000000000000000000" pitchFamily="2" charset="2"/>
              </a:rPr>
              <a:t> </a:t>
            </a:r>
            <a:r>
              <a:rPr lang="en-US" sz="2000" dirty="0" err="1">
                <a:solidFill>
                  <a:schemeClr val="tx1">
                    <a:lumMod val="75000"/>
                    <a:lumOff val="25000"/>
                  </a:schemeClr>
                </a:solidFill>
                <a:sym typeface="Wingdings" panose="05000000000000000000" pitchFamily="2" charset="2"/>
              </a:rPr>
              <a:t>dalla</a:t>
            </a:r>
            <a:r>
              <a:rPr lang="en-US" sz="2000" dirty="0">
                <a:solidFill>
                  <a:schemeClr val="tx1">
                    <a:lumMod val="75000"/>
                    <a:lumOff val="25000"/>
                  </a:schemeClr>
                </a:solidFill>
                <a:sym typeface="Wingdings" panose="05000000000000000000" pitchFamily="2" charset="2"/>
              </a:rPr>
              <a:t> </a:t>
            </a:r>
            <a:r>
              <a:rPr lang="en-US" sz="2000" dirty="0" err="1">
                <a:solidFill>
                  <a:schemeClr val="tx1">
                    <a:lumMod val="75000"/>
                    <a:lumOff val="25000"/>
                  </a:schemeClr>
                </a:solidFill>
                <a:sym typeface="Wingdings" panose="05000000000000000000" pitchFamily="2" charset="2"/>
              </a:rPr>
              <a:t>parola</a:t>
            </a:r>
            <a:r>
              <a:rPr lang="en-US" sz="2000" dirty="0">
                <a:solidFill>
                  <a:schemeClr val="tx1">
                    <a:lumMod val="75000"/>
                    <a:lumOff val="25000"/>
                  </a:schemeClr>
                </a:solidFill>
                <a:sym typeface="Wingdings" panose="05000000000000000000" pitchFamily="2" charset="2"/>
              </a:rPr>
              <a:t> </a:t>
            </a:r>
            <a:r>
              <a:rPr lang="en-US" sz="2000" dirty="0" err="1">
                <a:solidFill>
                  <a:schemeClr val="tx1">
                    <a:lumMod val="75000"/>
                    <a:lumOff val="25000"/>
                  </a:schemeClr>
                </a:solidFill>
                <a:sym typeface="Wingdings" panose="05000000000000000000" pitchFamily="2" charset="2"/>
              </a:rPr>
              <a:t>greca</a:t>
            </a:r>
            <a:r>
              <a:rPr lang="en-US" sz="2000" dirty="0">
                <a:solidFill>
                  <a:schemeClr val="tx1">
                    <a:lumMod val="75000"/>
                    <a:lumOff val="25000"/>
                  </a:schemeClr>
                </a:solidFill>
                <a:sym typeface="Wingdings" panose="05000000000000000000" pitchFamily="2" charset="2"/>
              </a:rPr>
              <a:t> «</a:t>
            </a:r>
            <a:r>
              <a:rPr lang="en-US" sz="2000" dirty="0" err="1">
                <a:solidFill>
                  <a:schemeClr val="tx1">
                    <a:lumMod val="75000"/>
                    <a:lumOff val="25000"/>
                  </a:schemeClr>
                </a:solidFill>
                <a:sym typeface="Wingdings" panose="05000000000000000000" pitchFamily="2" charset="2"/>
              </a:rPr>
              <a:t>amartia</a:t>
            </a:r>
            <a:r>
              <a:rPr lang="en-US" sz="2000" dirty="0">
                <a:solidFill>
                  <a:schemeClr val="tx1">
                    <a:lumMod val="75000"/>
                    <a:lumOff val="25000"/>
                  </a:schemeClr>
                </a:solidFill>
                <a:sym typeface="Wingdings" panose="05000000000000000000" pitchFamily="2" charset="2"/>
              </a:rPr>
              <a:t>», dal verbo «</a:t>
            </a:r>
            <a:r>
              <a:rPr lang="en-US" sz="2000" dirty="0" err="1">
                <a:solidFill>
                  <a:schemeClr val="tx1">
                    <a:lumMod val="75000"/>
                    <a:lumOff val="25000"/>
                  </a:schemeClr>
                </a:solidFill>
                <a:sym typeface="Wingdings" panose="05000000000000000000" pitchFamily="2" charset="2"/>
              </a:rPr>
              <a:t>amartano</a:t>
            </a:r>
            <a:r>
              <a:rPr lang="en-US" sz="2000" dirty="0">
                <a:solidFill>
                  <a:schemeClr val="tx1">
                    <a:lumMod val="75000"/>
                    <a:lumOff val="25000"/>
                  </a:schemeClr>
                </a:solidFill>
                <a:sym typeface="Wingdings" panose="05000000000000000000" pitchFamily="2" charset="2"/>
              </a:rPr>
              <a:t>», </a:t>
            </a:r>
            <a:r>
              <a:rPr lang="en-US" sz="2000" dirty="0" err="1">
                <a:solidFill>
                  <a:schemeClr val="tx1">
                    <a:lumMod val="75000"/>
                    <a:lumOff val="25000"/>
                  </a:schemeClr>
                </a:solidFill>
                <a:sym typeface="Wingdings" panose="05000000000000000000" pitchFamily="2" charset="2"/>
              </a:rPr>
              <a:t>che</a:t>
            </a:r>
            <a:r>
              <a:rPr lang="en-US" sz="2000" dirty="0">
                <a:solidFill>
                  <a:schemeClr val="tx1">
                    <a:lumMod val="75000"/>
                    <a:lumOff val="25000"/>
                  </a:schemeClr>
                </a:solidFill>
                <a:sym typeface="Wingdings" panose="05000000000000000000" pitchFamily="2" charset="2"/>
              </a:rPr>
              <a:t> indica il </a:t>
            </a:r>
            <a:r>
              <a:rPr lang="en-US" sz="2000" dirty="0" err="1">
                <a:solidFill>
                  <a:schemeClr val="tx1">
                    <a:lumMod val="75000"/>
                    <a:lumOff val="25000"/>
                  </a:schemeClr>
                </a:solidFill>
                <a:sym typeface="Wingdings" panose="05000000000000000000" pitchFamily="2" charset="2"/>
              </a:rPr>
              <a:t>termine</a:t>
            </a:r>
            <a:r>
              <a:rPr lang="en-US" sz="2000" dirty="0">
                <a:solidFill>
                  <a:schemeClr val="tx1">
                    <a:lumMod val="75000"/>
                    <a:lumOff val="25000"/>
                  </a:schemeClr>
                </a:solidFill>
                <a:sym typeface="Wingdings" panose="05000000000000000000" pitchFamily="2" charset="2"/>
              </a:rPr>
              <a:t> </a:t>
            </a:r>
            <a:r>
              <a:rPr lang="en-US" sz="2000" dirty="0" err="1">
                <a:solidFill>
                  <a:schemeClr val="tx1">
                    <a:lumMod val="75000"/>
                    <a:lumOff val="25000"/>
                  </a:schemeClr>
                </a:solidFill>
                <a:sym typeface="Wingdings" panose="05000000000000000000" pitchFamily="2" charset="2"/>
              </a:rPr>
              <a:t>tecnico</a:t>
            </a:r>
            <a:r>
              <a:rPr lang="en-US" sz="2000" dirty="0">
                <a:solidFill>
                  <a:schemeClr val="tx1">
                    <a:lumMod val="75000"/>
                    <a:lumOff val="25000"/>
                  </a:schemeClr>
                </a:solidFill>
                <a:sym typeface="Wingdings" panose="05000000000000000000" pitchFamily="2" charset="2"/>
              </a:rPr>
              <a:t> </a:t>
            </a:r>
            <a:r>
              <a:rPr lang="en-US" sz="2000" dirty="0" err="1">
                <a:solidFill>
                  <a:schemeClr val="tx1">
                    <a:lumMod val="75000"/>
                    <a:lumOff val="25000"/>
                  </a:schemeClr>
                </a:solidFill>
                <a:sym typeface="Wingdings" panose="05000000000000000000" pitchFamily="2" charset="2"/>
              </a:rPr>
              <a:t>degli</a:t>
            </a:r>
            <a:r>
              <a:rPr lang="en-US" sz="2000" dirty="0">
                <a:solidFill>
                  <a:schemeClr val="tx1">
                    <a:lumMod val="75000"/>
                    <a:lumOff val="25000"/>
                  </a:schemeClr>
                </a:solidFill>
                <a:sym typeface="Wingdings" panose="05000000000000000000" pitchFamily="2" charset="2"/>
              </a:rPr>
              <a:t> </a:t>
            </a:r>
            <a:r>
              <a:rPr lang="en-US" sz="2000" dirty="0" err="1">
                <a:solidFill>
                  <a:schemeClr val="tx1">
                    <a:lumMod val="75000"/>
                    <a:lumOff val="25000"/>
                  </a:schemeClr>
                </a:solidFill>
                <a:sym typeface="Wingdings" panose="05000000000000000000" pitchFamily="2" charset="2"/>
              </a:rPr>
              <a:t>arcieri</a:t>
            </a:r>
            <a:r>
              <a:rPr lang="en-US" sz="2000" dirty="0">
                <a:solidFill>
                  <a:schemeClr val="tx1">
                    <a:lumMod val="75000"/>
                    <a:lumOff val="25000"/>
                  </a:schemeClr>
                </a:solidFill>
                <a:sym typeface="Wingdings" panose="05000000000000000000" pitchFamily="2" charset="2"/>
              </a:rPr>
              <a:t> </a:t>
            </a:r>
            <a:r>
              <a:rPr lang="en-US" sz="2000" dirty="0" err="1">
                <a:solidFill>
                  <a:schemeClr val="tx1">
                    <a:lumMod val="75000"/>
                    <a:lumOff val="25000"/>
                  </a:schemeClr>
                </a:solidFill>
                <a:sym typeface="Wingdings" panose="05000000000000000000" pitchFamily="2" charset="2"/>
              </a:rPr>
              <a:t>utilizzato</a:t>
            </a:r>
            <a:r>
              <a:rPr lang="en-US" sz="2000" dirty="0">
                <a:solidFill>
                  <a:schemeClr val="tx1">
                    <a:lumMod val="75000"/>
                    <a:lumOff val="25000"/>
                  </a:schemeClr>
                </a:solidFill>
                <a:sym typeface="Wingdings" panose="05000000000000000000" pitchFamily="2" charset="2"/>
              </a:rPr>
              <a:t> per dire «</a:t>
            </a:r>
            <a:r>
              <a:rPr lang="en-US" sz="2000" dirty="0" err="1">
                <a:solidFill>
                  <a:schemeClr val="tx1">
                    <a:lumMod val="75000"/>
                    <a:lumOff val="25000"/>
                  </a:schemeClr>
                </a:solidFill>
                <a:sym typeface="Wingdings" panose="05000000000000000000" pitchFamily="2" charset="2"/>
              </a:rPr>
              <a:t>fallire</a:t>
            </a:r>
            <a:r>
              <a:rPr lang="en-US" sz="2000" dirty="0">
                <a:solidFill>
                  <a:schemeClr val="tx1">
                    <a:lumMod val="75000"/>
                    <a:lumOff val="25000"/>
                  </a:schemeClr>
                </a:solidFill>
                <a:sym typeface="Wingdings" panose="05000000000000000000" pitchFamily="2" charset="2"/>
              </a:rPr>
              <a:t> il </a:t>
            </a:r>
            <a:r>
              <a:rPr lang="en-US" sz="2000" dirty="0" err="1">
                <a:solidFill>
                  <a:schemeClr val="tx1">
                    <a:lumMod val="75000"/>
                    <a:lumOff val="25000"/>
                  </a:schemeClr>
                </a:solidFill>
                <a:sym typeface="Wingdings" panose="05000000000000000000" pitchFamily="2" charset="2"/>
              </a:rPr>
              <a:t>bersaglio</a:t>
            </a:r>
            <a:r>
              <a:rPr lang="en-US" sz="2000" dirty="0">
                <a:solidFill>
                  <a:schemeClr val="tx1">
                    <a:lumMod val="75000"/>
                    <a:lumOff val="25000"/>
                  </a:schemeClr>
                </a:solidFill>
                <a:sym typeface="Wingdings" panose="05000000000000000000" pitchFamily="2" charset="2"/>
              </a:rPr>
              <a:t>».  Le </a:t>
            </a:r>
            <a:r>
              <a:rPr lang="en-US" sz="2000" dirty="0" err="1">
                <a:solidFill>
                  <a:schemeClr val="tx1">
                    <a:lumMod val="75000"/>
                    <a:lumOff val="25000"/>
                  </a:schemeClr>
                </a:solidFill>
                <a:sym typeface="Wingdings" panose="05000000000000000000" pitchFamily="2" charset="2"/>
              </a:rPr>
              <a:t>emozioni</a:t>
            </a:r>
            <a:r>
              <a:rPr lang="en-US" sz="2000" dirty="0">
                <a:solidFill>
                  <a:schemeClr val="tx1">
                    <a:lumMod val="75000"/>
                    <a:lumOff val="25000"/>
                  </a:schemeClr>
                </a:solidFill>
                <a:sym typeface="Wingdings" panose="05000000000000000000" pitchFamily="2" charset="2"/>
              </a:rPr>
              <a:t> e le </a:t>
            </a:r>
            <a:r>
              <a:rPr lang="en-US" sz="2000" dirty="0" err="1">
                <a:solidFill>
                  <a:schemeClr val="tx1">
                    <a:lumMod val="75000"/>
                    <a:lumOff val="25000"/>
                  </a:schemeClr>
                </a:solidFill>
                <a:sym typeface="Wingdings" panose="05000000000000000000" pitchFamily="2" charset="2"/>
              </a:rPr>
              <a:t>passioni</a:t>
            </a:r>
            <a:r>
              <a:rPr lang="en-US" sz="2000" dirty="0">
                <a:solidFill>
                  <a:schemeClr val="tx1">
                    <a:lumMod val="75000"/>
                    <a:lumOff val="25000"/>
                  </a:schemeClr>
                </a:solidFill>
                <a:sym typeface="Wingdings" panose="05000000000000000000" pitchFamily="2" charset="2"/>
              </a:rPr>
              <a:t> non </a:t>
            </a:r>
            <a:r>
              <a:rPr lang="en-US" sz="2000" dirty="0" err="1">
                <a:solidFill>
                  <a:schemeClr val="tx1">
                    <a:lumMod val="75000"/>
                    <a:lumOff val="25000"/>
                  </a:schemeClr>
                </a:solidFill>
                <a:sym typeface="Wingdings" panose="05000000000000000000" pitchFamily="2" charset="2"/>
              </a:rPr>
              <a:t>sono</a:t>
            </a:r>
            <a:r>
              <a:rPr lang="en-US" sz="2000" dirty="0">
                <a:solidFill>
                  <a:schemeClr val="tx1">
                    <a:lumMod val="75000"/>
                    <a:lumOff val="25000"/>
                  </a:schemeClr>
                </a:solidFill>
                <a:sym typeface="Wingdings" panose="05000000000000000000" pitchFamily="2" charset="2"/>
              </a:rPr>
              <a:t> di per </a:t>
            </a:r>
            <a:r>
              <a:rPr lang="en-US" sz="2000" dirty="0" err="1">
                <a:solidFill>
                  <a:schemeClr val="tx1">
                    <a:lumMod val="75000"/>
                    <a:lumOff val="25000"/>
                  </a:schemeClr>
                </a:solidFill>
                <a:sym typeface="Wingdings" panose="05000000000000000000" pitchFamily="2" charset="2"/>
              </a:rPr>
              <a:t>sé</a:t>
            </a:r>
            <a:r>
              <a:rPr lang="en-US" sz="2000" dirty="0">
                <a:solidFill>
                  <a:schemeClr val="tx1">
                    <a:lumMod val="75000"/>
                    <a:lumOff val="25000"/>
                  </a:schemeClr>
                </a:solidFill>
                <a:sym typeface="Wingdings" panose="05000000000000000000" pitchFamily="2" charset="2"/>
              </a:rPr>
              <a:t> negative o positive. </a:t>
            </a:r>
            <a:r>
              <a:rPr lang="en-US" sz="2000" dirty="0" err="1">
                <a:solidFill>
                  <a:schemeClr val="tx1">
                    <a:lumMod val="75000"/>
                    <a:lumOff val="25000"/>
                  </a:schemeClr>
                </a:solidFill>
                <a:sym typeface="Wingdings" panose="05000000000000000000" pitchFamily="2" charset="2"/>
              </a:rPr>
              <a:t>Ciò</a:t>
            </a:r>
            <a:r>
              <a:rPr lang="en-US" sz="2000" dirty="0">
                <a:solidFill>
                  <a:schemeClr val="tx1">
                    <a:lumMod val="75000"/>
                    <a:lumOff val="25000"/>
                  </a:schemeClr>
                </a:solidFill>
                <a:sym typeface="Wingdings" panose="05000000000000000000" pitchFamily="2" charset="2"/>
              </a:rPr>
              <a:t> </a:t>
            </a:r>
            <a:r>
              <a:rPr lang="en-US" sz="2000" dirty="0" err="1">
                <a:solidFill>
                  <a:schemeClr val="tx1">
                    <a:lumMod val="75000"/>
                    <a:lumOff val="25000"/>
                  </a:schemeClr>
                </a:solidFill>
                <a:sym typeface="Wingdings" panose="05000000000000000000" pitchFamily="2" charset="2"/>
              </a:rPr>
              <a:t>dipende</a:t>
            </a:r>
            <a:r>
              <a:rPr lang="en-US" sz="2000" dirty="0">
                <a:solidFill>
                  <a:schemeClr val="tx1">
                    <a:lumMod val="75000"/>
                    <a:lumOff val="25000"/>
                  </a:schemeClr>
                </a:solidFill>
                <a:sym typeface="Wingdings" panose="05000000000000000000" pitchFamily="2" charset="2"/>
              </a:rPr>
              <a:t> </a:t>
            </a:r>
            <a:r>
              <a:rPr lang="en-US" sz="2000" dirty="0" err="1">
                <a:solidFill>
                  <a:schemeClr val="tx1">
                    <a:lumMod val="75000"/>
                    <a:lumOff val="25000"/>
                  </a:schemeClr>
                </a:solidFill>
                <a:sym typeface="Wingdings" panose="05000000000000000000" pitchFamily="2" charset="2"/>
              </a:rPr>
              <a:t>dalla</a:t>
            </a:r>
            <a:r>
              <a:rPr lang="en-US" sz="2000" dirty="0">
                <a:solidFill>
                  <a:schemeClr val="tx1">
                    <a:lumMod val="75000"/>
                    <a:lumOff val="25000"/>
                  </a:schemeClr>
                </a:solidFill>
                <a:sym typeface="Wingdings" panose="05000000000000000000" pitchFamily="2" charset="2"/>
              </a:rPr>
              <a:t> </a:t>
            </a:r>
            <a:r>
              <a:rPr lang="en-US" sz="2000" dirty="0" err="1">
                <a:solidFill>
                  <a:schemeClr val="tx1">
                    <a:lumMod val="75000"/>
                    <a:lumOff val="25000"/>
                  </a:schemeClr>
                </a:solidFill>
                <a:sym typeface="Wingdings" panose="05000000000000000000" pitchFamily="2" charset="2"/>
              </a:rPr>
              <a:t>direzione</a:t>
            </a:r>
            <a:r>
              <a:rPr lang="en-US" sz="2000" dirty="0">
                <a:solidFill>
                  <a:schemeClr val="tx1">
                    <a:lumMod val="75000"/>
                    <a:lumOff val="25000"/>
                  </a:schemeClr>
                </a:solidFill>
                <a:sym typeface="Wingdings" panose="05000000000000000000" pitchFamily="2" charset="2"/>
              </a:rPr>
              <a:t> in cui </a:t>
            </a:r>
            <a:r>
              <a:rPr lang="en-US" sz="2000" dirty="0" err="1">
                <a:solidFill>
                  <a:schemeClr val="tx1">
                    <a:lumMod val="75000"/>
                    <a:lumOff val="25000"/>
                  </a:schemeClr>
                </a:solidFill>
                <a:sym typeface="Wingdings" panose="05000000000000000000" pitchFamily="2" charset="2"/>
              </a:rPr>
              <a:t>vengono</a:t>
            </a:r>
            <a:r>
              <a:rPr lang="en-US" sz="2000" dirty="0">
                <a:solidFill>
                  <a:schemeClr val="tx1">
                    <a:lumMod val="75000"/>
                    <a:lumOff val="25000"/>
                  </a:schemeClr>
                </a:solidFill>
                <a:sym typeface="Wingdings" panose="05000000000000000000" pitchFamily="2" charset="2"/>
              </a:rPr>
              <a:t> orientate. </a:t>
            </a:r>
          </a:p>
          <a:p>
            <a:pPr defTabSz="914400">
              <a:lnSpc>
                <a:spcPct val="90000"/>
              </a:lnSpc>
              <a:spcAft>
                <a:spcPts val="600"/>
              </a:spcAft>
              <a:buClr>
                <a:schemeClr val="accent1"/>
              </a:buClr>
              <a:buFont typeface="Calibri" panose="020F0502020204030204" pitchFamily="34" charset="0"/>
            </a:pPr>
            <a:endParaRPr lang="en-US" sz="2000" dirty="0">
              <a:solidFill>
                <a:schemeClr val="tx1">
                  <a:lumMod val="75000"/>
                  <a:lumOff val="25000"/>
                </a:schemeClr>
              </a:solidFill>
              <a:sym typeface="Wingdings" panose="05000000000000000000" pitchFamily="2" charset="2"/>
            </a:endParaRPr>
          </a:p>
          <a:p>
            <a:pPr defTabSz="914400">
              <a:lnSpc>
                <a:spcPct val="90000"/>
              </a:lnSpc>
              <a:spcAft>
                <a:spcPts val="600"/>
              </a:spcAft>
              <a:buClr>
                <a:schemeClr val="accent1"/>
              </a:buClr>
              <a:buFont typeface="Calibri" panose="020F0502020204030204" pitchFamily="34" charset="0"/>
            </a:pPr>
            <a:r>
              <a:rPr lang="en-US" sz="2000" dirty="0">
                <a:solidFill>
                  <a:schemeClr val="tx1">
                    <a:lumMod val="75000"/>
                    <a:lumOff val="25000"/>
                  </a:schemeClr>
                </a:solidFill>
                <a:sym typeface="Wingdings" panose="05000000000000000000" pitchFamily="2" charset="2"/>
              </a:rPr>
              <a:t>La </a:t>
            </a:r>
            <a:r>
              <a:rPr lang="en-US" sz="2000" dirty="0" err="1">
                <a:solidFill>
                  <a:schemeClr val="tx1">
                    <a:lumMod val="75000"/>
                    <a:lumOff val="25000"/>
                  </a:schemeClr>
                </a:solidFill>
                <a:sym typeface="Wingdings" panose="05000000000000000000" pitchFamily="2" charset="2"/>
              </a:rPr>
              <a:t>rabbia</a:t>
            </a:r>
            <a:r>
              <a:rPr lang="en-US" sz="2000" dirty="0">
                <a:solidFill>
                  <a:schemeClr val="tx1">
                    <a:lumMod val="75000"/>
                    <a:lumOff val="25000"/>
                  </a:schemeClr>
                </a:solidFill>
                <a:sym typeface="Wingdings" panose="05000000000000000000" pitchFamily="2" charset="2"/>
              </a:rPr>
              <a:t> non è </a:t>
            </a:r>
            <a:r>
              <a:rPr lang="en-US" sz="2000" dirty="0" err="1">
                <a:solidFill>
                  <a:schemeClr val="tx1">
                    <a:lumMod val="75000"/>
                    <a:lumOff val="25000"/>
                  </a:schemeClr>
                </a:solidFill>
                <a:sym typeface="Wingdings" panose="05000000000000000000" pitchFamily="2" charset="2"/>
              </a:rPr>
              <a:t>una</a:t>
            </a:r>
            <a:r>
              <a:rPr lang="en-US" sz="2000" dirty="0">
                <a:solidFill>
                  <a:schemeClr val="tx1">
                    <a:lumMod val="75000"/>
                    <a:lumOff val="25000"/>
                  </a:schemeClr>
                </a:solidFill>
                <a:sym typeface="Wingdings" panose="05000000000000000000" pitchFamily="2" charset="2"/>
              </a:rPr>
              <a:t> forza da </a:t>
            </a:r>
            <a:r>
              <a:rPr lang="en-US" sz="2000" dirty="0" err="1">
                <a:solidFill>
                  <a:schemeClr val="tx1">
                    <a:lumMod val="75000"/>
                    <a:lumOff val="25000"/>
                  </a:schemeClr>
                </a:solidFill>
                <a:sym typeface="Wingdings" panose="05000000000000000000" pitchFamily="2" charset="2"/>
              </a:rPr>
              <a:t>reprimere</a:t>
            </a:r>
            <a:r>
              <a:rPr lang="en-US" sz="2000" dirty="0">
                <a:solidFill>
                  <a:schemeClr val="tx1">
                    <a:lumMod val="75000"/>
                    <a:lumOff val="25000"/>
                  </a:schemeClr>
                </a:solidFill>
                <a:sym typeface="Wingdings" panose="05000000000000000000" pitchFamily="2" charset="2"/>
              </a:rPr>
              <a:t>, ma </a:t>
            </a:r>
            <a:r>
              <a:rPr lang="en-US" sz="2000" dirty="0" err="1">
                <a:solidFill>
                  <a:schemeClr val="tx1">
                    <a:lumMod val="75000"/>
                    <a:lumOff val="25000"/>
                  </a:schemeClr>
                </a:solidFill>
                <a:sym typeface="Wingdings" panose="05000000000000000000" pitchFamily="2" charset="2"/>
              </a:rPr>
              <a:t>un’energia</a:t>
            </a:r>
            <a:r>
              <a:rPr lang="en-US" sz="2000" dirty="0">
                <a:solidFill>
                  <a:schemeClr val="tx1">
                    <a:lumMod val="75000"/>
                    <a:lumOff val="25000"/>
                  </a:schemeClr>
                </a:solidFill>
                <a:sym typeface="Wingdings" panose="05000000000000000000" pitchFamily="2" charset="2"/>
              </a:rPr>
              <a:t> da </a:t>
            </a:r>
            <a:r>
              <a:rPr lang="en-US" sz="2000" dirty="0" err="1">
                <a:solidFill>
                  <a:schemeClr val="tx1">
                    <a:lumMod val="75000"/>
                    <a:lumOff val="25000"/>
                  </a:schemeClr>
                </a:solidFill>
                <a:sym typeface="Wingdings" panose="05000000000000000000" pitchFamily="2" charset="2"/>
              </a:rPr>
              <a:t>educare</a:t>
            </a:r>
            <a:r>
              <a:rPr lang="en-US" sz="2000" dirty="0">
                <a:solidFill>
                  <a:schemeClr val="tx1">
                    <a:lumMod val="75000"/>
                    <a:lumOff val="25000"/>
                  </a:schemeClr>
                </a:solidFill>
                <a:sym typeface="Wingdings" panose="05000000000000000000" pitchFamily="2" charset="2"/>
              </a:rPr>
              <a:t> </a:t>
            </a:r>
          </a:p>
        </p:txBody>
      </p:sp>
      <p:sp>
        <p:nvSpPr>
          <p:cNvPr id="21" name="Rectangle 20">
            <a:extLst>
              <a:ext uri="{FF2B5EF4-FFF2-40B4-BE49-F238E27FC236}">
                <a16:creationId xmlns:a16="http://schemas.microsoft.com/office/drawing/2014/main" id="{D5FBCAC9-BD8B-4F3B-AD74-EF37D421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23" name="Rectangle 22">
            <a:extLst>
              <a:ext uri="{FF2B5EF4-FFF2-40B4-BE49-F238E27FC236}">
                <a16:creationId xmlns:a16="http://schemas.microsoft.com/office/drawing/2014/main" id="{9556C5A8-AD7E-4CE7-87BE-9EA3B5E17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Tree>
    <p:extLst>
      <p:ext uri="{BB962C8B-B14F-4D97-AF65-F5344CB8AC3E}">
        <p14:creationId xmlns:p14="http://schemas.microsoft.com/office/powerpoint/2010/main" val="36970879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6715EC8E-E2CC-90DD-299E-582D707A3378}"/>
              </a:ext>
            </a:extLst>
          </p:cNvPr>
          <p:cNvSpPr txBox="1"/>
          <p:nvPr/>
        </p:nvSpPr>
        <p:spPr>
          <a:xfrm>
            <a:off x="1296955" y="709126"/>
            <a:ext cx="9554547" cy="4031873"/>
          </a:xfrm>
          <a:prstGeom prst="rect">
            <a:avLst/>
          </a:prstGeom>
          <a:noFill/>
        </p:spPr>
        <p:txBody>
          <a:bodyPr wrap="square" rtlCol="0">
            <a:spAutoFit/>
          </a:bodyPr>
          <a:lstStyle/>
          <a:p>
            <a:r>
              <a:rPr lang="it-IT" sz="3200" dirty="0">
                <a:sym typeface="Wingdings" panose="05000000000000000000" pitchFamily="2" charset="2"/>
              </a:rPr>
              <a:t> </a:t>
            </a:r>
            <a:r>
              <a:rPr lang="it-IT" sz="3200" dirty="0"/>
              <a:t>Tendiamo ad </a:t>
            </a:r>
            <a:r>
              <a:rPr lang="it-IT" sz="3200" u="sng" dirty="0"/>
              <a:t>identificarci</a:t>
            </a:r>
            <a:r>
              <a:rPr lang="it-IT" sz="3200" dirty="0"/>
              <a:t> con la nostra parte razionale e ben educata e </a:t>
            </a:r>
            <a:r>
              <a:rPr lang="it-IT" sz="3200" u="sng" dirty="0"/>
              <a:t>rifiutiamo</a:t>
            </a:r>
            <a:r>
              <a:rPr lang="it-IT" sz="3200" dirty="0"/>
              <a:t>, invece, di riconoscere come nostra parte quella emotiva. Quest’ultima può addirittura apparirci come altro da noi. </a:t>
            </a:r>
          </a:p>
          <a:p>
            <a:endParaRPr lang="it-IT" sz="3200" dirty="0"/>
          </a:p>
          <a:p>
            <a:r>
              <a:rPr lang="it-IT" sz="3200" dirty="0">
                <a:sym typeface="Wingdings" panose="05000000000000000000" pitchFamily="2" charset="2"/>
              </a:rPr>
              <a:t> </a:t>
            </a:r>
            <a:r>
              <a:rPr lang="it-IT" sz="3200" dirty="0"/>
              <a:t>Questo ci aiuta a considerare la rabbia come immorale, esercitabile quando possiamo non assumercene la diretta responsabilità (</a:t>
            </a:r>
            <a:r>
              <a:rPr lang="it-IT" sz="3200" u="sng" dirty="0"/>
              <a:t>effetto folla</a:t>
            </a:r>
            <a:r>
              <a:rPr lang="it-IT" sz="3200" dirty="0"/>
              <a:t>)</a:t>
            </a:r>
          </a:p>
        </p:txBody>
      </p:sp>
    </p:spTree>
    <p:extLst>
      <p:ext uri="{BB962C8B-B14F-4D97-AF65-F5344CB8AC3E}">
        <p14:creationId xmlns:p14="http://schemas.microsoft.com/office/powerpoint/2010/main" val="35532718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EC59BC47-55D6-F14A-701E-523483538A49}"/>
              </a:ext>
            </a:extLst>
          </p:cNvPr>
          <p:cNvSpPr txBox="1"/>
          <p:nvPr/>
        </p:nvSpPr>
        <p:spPr>
          <a:xfrm>
            <a:off x="1259633" y="737118"/>
            <a:ext cx="10067730" cy="4893647"/>
          </a:xfrm>
          <a:prstGeom prst="rect">
            <a:avLst/>
          </a:prstGeom>
          <a:noFill/>
        </p:spPr>
        <p:txBody>
          <a:bodyPr wrap="square" rtlCol="0">
            <a:spAutoFit/>
          </a:bodyPr>
          <a:lstStyle/>
          <a:p>
            <a:r>
              <a:rPr lang="it-IT" sz="2400" dirty="0"/>
              <a:t>Se non ascoltiamo gli importanti messaggi che la rabbia può comunicarci, rischiamo di perdere delle </a:t>
            </a:r>
            <a:r>
              <a:rPr lang="it-IT" sz="2400" u="sng" dirty="0">
                <a:effectLst>
                  <a:outerShdw blurRad="38100" dist="38100" dir="2700000" algn="tl">
                    <a:srgbClr val="000000">
                      <a:alpha val="43137"/>
                    </a:srgbClr>
                  </a:outerShdw>
                </a:effectLst>
              </a:rPr>
              <a:t>occasioni di crescita</a:t>
            </a:r>
            <a:r>
              <a:rPr lang="it-IT" sz="2400" dirty="0"/>
              <a:t>.</a:t>
            </a:r>
          </a:p>
          <a:p>
            <a:r>
              <a:rPr lang="it-IT" sz="2400" dirty="0"/>
              <a:t>La rabbia può, ad esempio, suggerirci che:</a:t>
            </a:r>
          </a:p>
          <a:p>
            <a:endParaRPr lang="it-IT" sz="2400" dirty="0"/>
          </a:p>
          <a:p>
            <a:r>
              <a:rPr lang="it-IT" sz="2400" dirty="0"/>
              <a:t>- Non siamo soddisfatti del nostro rapporto di coppia </a:t>
            </a:r>
          </a:p>
          <a:p>
            <a:r>
              <a:rPr lang="it-IT" sz="2400" dirty="0"/>
              <a:t>- Non siamo soddisfatti del nostro lavoro </a:t>
            </a:r>
          </a:p>
          <a:p>
            <a:r>
              <a:rPr lang="it-IT" sz="2400" dirty="0"/>
              <a:t>- Non siamo soddisfatti della nostra rete sociale </a:t>
            </a:r>
          </a:p>
          <a:p>
            <a:r>
              <a:rPr lang="it-IT" sz="2400" dirty="0"/>
              <a:t>- Non siamo soddisfatti del comportamento dei nostri figli</a:t>
            </a:r>
          </a:p>
          <a:p>
            <a:endParaRPr lang="it-IT" sz="2400" dirty="0"/>
          </a:p>
          <a:p>
            <a:endParaRPr lang="it-IT" sz="2400" dirty="0"/>
          </a:p>
          <a:p>
            <a:r>
              <a:rPr lang="it-IT" sz="2400" dirty="0"/>
              <a:t>Per comprendere tali messaggi dobbiamo in primis accettare di ascoltare la rabbia, senza avere l’obiettivo di scacciarla per potercene liberare il prima possibile.</a:t>
            </a:r>
          </a:p>
        </p:txBody>
      </p:sp>
    </p:spTree>
    <p:extLst>
      <p:ext uri="{BB962C8B-B14F-4D97-AF65-F5344CB8AC3E}">
        <p14:creationId xmlns:p14="http://schemas.microsoft.com/office/powerpoint/2010/main" val="1173947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2327A5C-E93A-66D2-F984-078A35FD0E0F}"/>
              </a:ext>
            </a:extLst>
          </p:cNvPr>
          <p:cNvSpPr>
            <a:spLocks noGrp="1"/>
          </p:cNvSpPr>
          <p:nvPr>
            <p:ph type="ctrTitle"/>
          </p:nvPr>
        </p:nvSpPr>
        <p:spPr>
          <a:xfrm>
            <a:off x="462799" y="265922"/>
            <a:ext cx="6367210" cy="649970"/>
          </a:xfrm>
        </p:spPr>
        <p:txBody>
          <a:bodyPr>
            <a:normAutofit fontScale="90000"/>
          </a:bodyPr>
          <a:lstStyle/>
          <a:p>
            <a:r>
              <a:rPr lang="it-IT" sz="4400" b="1" u="sng" dirty="0">
                <a:solidFill>
                  <a:srgbClr val="C00000"/>
                </a:solidFill>
              </a:rPr>
              <a:t>La rabbia mobilita energie</a:t>
            </a:r>
          </a:p>
        </p:txBody>
      </p:sp>
      <p:sp>
        <p:nvSpPr>
          <p:cNvPr id="4" name="CasellaDiTesto 3">
            <a:extLst>
              <a:ext uri="{FF2B5EF4-FFF2-40B4-BE49-F238E27FC236}">
                <a16:creationId xmlns:a16="http://schemas.microsoft.com/office/drawing/2014/main" id="{B7F194D5-D6A6-F3C4-ABA1-3F83DDEBC36F}"/>
              </a:ext>
            </a:extLst>
          </p:cNvPr>
          <p:cNvSpPr txBox="1"/>
          <p:nvPr/>
        </p:nvSpPr>
        <p:spPr>
          <a:xfrm>
            <a:off x="811763" y="1492898"/>
            <a:ext cx="9171992" cy="2462213"/>
          </a:xfrm>
          <a:prstGeom prst="rect">
            <a:avLst/>
          </a:prstGeom>
          <a:noFill/>
        </p:spPr>
        <p:txBody>
          <a:bodyPr wrap="square" rtlCol="0">
            <a:spAutoFit/>
          </a:bodyPr>
          <a:lstStyle/>
          <a:p>
            <a:r>
              <a:rPr lang="it-IT" sz="2200" dirty="0"/>
              <a:t>Può rappresentare la spinta propulsiva di un cambiamento per noi importante:</a:t>
            </a:r>
          </a:p>
          <a:p>
            <a:endParaRPr lang="it-IT" sz="2200" dirty="0"/>
          </a:p>
          <a:p>
            <a:pPr marL="285750" indent="-285750">
              <a:buFont typeface="Wingdings" panose="05000000000000000000" pitchFamily="2" charset="2"/>
              <a:buChar char="à"/>
            </a:pPr>
            <a:r>
              <a:rPr lang="it-IT" sz="2200" dirty="0">
                <a:sym typeface="Wingdings" panose="05000000000000000000" pitchFamily="2" charset="2"/>
              </a:rPr>
              <a:t>Affermare noi stessi e difendere le nostre idee e i nostri valori</a:t>
            </a:r>
          </a:p>
          <a:p>
            <a:pPr marL="285750" indent="-285750">
              <a:buFont typeface="Wingdings" panose="05000000000000000000" pitchFamily="2" charset="2"/>
              <a:buChar char="à"/>
            </a:pPr>
            <a:r>
              <a:rPr lang="it-IT" sz="2200" dirty="0">
                <a:sym typeface="Wingdings" panose="05000000000000000000" pitchFamily="2" charset="2"/>
              </a:rPr>
              <a:t>Chiarire meglio i nostri bisogni, desideri ed aspettative</a:t>
            </a:r>
          </a:p>
          <a:p>
            <a:pPr marL="285750" indent="-285750">
              <a:buFont typeface="Wingdings" panose="05000000000000000000" pitchFamily="2" charset="2"/>
              <a:buChar char="à"/>
            </a:pPr>
            <a:r>
              <a:rPr lang="it-IT" sz="2200" dirty="0">
                <a:sym typeface="Wingdings" panose="05000000000000000000" pitchFamily="2" charset="2"/>
              </a:rPr>
              <a:t>Tracciare sani confini tra noi e l’altro</a:t>
            </a:r>
          </a:p>
          <a:p>
            <a:pPr marL="285750" indent="-285750">
              <a:buFont typeface="Wingdings" panose="05000000000000000000" pitchFamily="2" charset="2"/>
              <a:buChar char="à"/>
            </a:pPr>
            <a:r>
              <a:rPr lang="it-IT" sz="2200" dirty="0">
                <a:sym typeface="Wingdings" panose="05000000000000000000" pitchFamily="2" charset="2"/>
              </a:rPr>
              <a:t>Sostenerci nel dolore e nell’interruzione di qualcosa che ci sta nuocendo </a:t>
            </a:r>
          </a:p>
          <a:p>
            <a:pPr marL="285750" indent="-285750">
              <a:buFont typeface="Wingdings" panose="05000000000000000000" pitchFamily="2" charset="2"/>
              <a:buChar char="à"/>
            </a:pPr>
            <a:r>
              <a:rPr lang="it-IT" sz="2200" dirty="0">
                <a:sym typeface="Wingdings" panose="05000000000000000000" pitchFamily="2" charset="2"/>
              </a:rPr>
              <a:t>Può essere strumento di cambiamento non aggressivo (Mahatma Gandhi)</a:t>
            </a:r>
            <a:r>
              <a:rPr lang="it-IT" sz="2200" dirty="0"/>
              <a:t> </a:t>
            </a:r>
          </a:p>
        </p:txBody>
      </p:sp>
    </p:spTree>
    <p:extLst>
      <p:ext uri="{BB962C8B-B14F-4D97-AF65-F5344CB8AC3E}">
        <p14:creationId xmlns:p14="http://schemas.microsoft.com/office/powerpoint/2010/main" val="38982434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D379150-F6B4-45C8-BE10-6B278AD40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11" name="Rectangle 10">
            <a:extLst>
              <a:ext uri="{FF2B5EF4-FFF2-40B4-BE49-F238E27FC236}">
                <a16:creationId xmlns:a16="http://schemas.microsoft.com/office/drawing/2014/main" id="{5FFCF544-A370-4A5D-A95F-CA6E0E7191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cxnSp>
        <p:nvCxnSpPr>
          <p:cNvPr id="13" name="Straight Connector 12">
            <a:extLst>
              <a:ext uri="{FF2B5EF4-FFF2-40B4-BE49-F238E27FC236}">
                <a16:creationId xmlns:a16="http://schemas.microsoft.com/office/drawing/2014/main" id="{6EEB3B97-A638-498B-8083-54191CE71E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284B70D5-875B-433D-BDBD-1522A85D6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magine 3" descr="Immagine che contiene disegno, clipart, illustrazione, schizzo&#10;&#10;Descrizione generata automaticamente">
            <a:extLst>
              <a:ext uri="{FF2B5EF4-FFF2-40B4-BE49-F238E27FC236}">
                <a16:creationId xmlns:a16="http://schemas.microsoft.com/office/drawing/2014/main" id="{B466CD47-BB15-78C4-1851-60685668F064}"/>
              </a:ext>
            </a:extLst>
          </p:cNvPr>
          <p:cNvPicPr>
            <a:picLocks noChangeAspect="1"/>
          </p:cNvPicPr>
          <p:nvPr/>
        </p:nvPicPr>
        <p:blipFill>
          <a:blip r:embed="rId2"/>
          <a:stretch>
            <a:fillRect/>
          </a:stretch>
        </p:blipFill>
        <p:spPr>
          <a:xfrm>
            <a:off x="633999" y="1690756"/>
            <a:ext cx="6909801" cy="3213056"/>
          </a:xfrm>
          <a:prstGeom prst="rect">
            <a:avLst/>
          </a:prstGeom>
        </p:spPr>
      </p:pic>
      <p:cxnSp>
        <p:nvCxnSpPr>
          <p:cNvPr id="17" name="Straight Connector 16">
            <a:extLst>
              <a:ext uri="{FF2B5EF4-FFF2-40B4-BE49-F238E27FC236}">
                <a16:creationId xmlns:a16="http://schemas.microsoft.com/office/drawing/2014/main" id="{C947DF4A-614C-4B4C-8B80-E5B9D8E8CFE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2" name="CasellaDiTesto 1">
            <a:extLst>
              <a:ext uri="{FF2B5EF4-FFF2-40B4-BE49-F238E27FC236}">
                <a16:creationId xmlns:a16="http://schemas.microsoft.com/office/drawing/2014/main" id="{FD738404-1610-5AB7-F3D6-1DAE9391EEF8}"/>
              </a:ext>
            </a:extLst>
          </p:cNvPr>
          <p:cNvSpPr txBox="1"/>
          <p:nvPr/>
        </p:nvSpPr>
        <p:spPr>
          <a:xfrm>
            <a:off x="7859485" y="2198914"/>
            <a:ext cx="3690257" cy="3670180"/>
          </a:xfrm>
          <a:prstGeom prst="rect">
            <a:avLst/>
          </a:prstGeom>
        </p:spPr>
        <p:txBody>
          <a:bodyPr vert="horz" lIns="0" tIns="45720" rIns="0" bIns="45720" rtlCol="0">
            <a:normAutofit/>
          </a:bodyPr>
          <a:lstStyle/>
          <a:p>
            <a:pPr defTabSz="914400">
              <a:lnSpc>
                <a:spcPct val="90000"/>
              </a:lnSpc>
              <a:spcAft>
                <a:spcPts val="600"/>
              </a:spcAft>
              <a:buClr>
                <a:schemeClr val="accent1"/>
              </a:buClr>
              <a:buFont typeface="Calibri" panose="020F0502020204030204" pitchFamily="34" charset="0"/>
            </a:pPr>
            <a:r>
              <a:rPr lang="en-US" i="1">
                <a:solidFill>
                  <a:schemeClr val="tx1">
                    <a:lumMod val="75000"/>
                    <a:lumOff val="25000"/>
                  </a:schemeClr>
                </a:solidFill>
              </a:rPr>
              <a:t>«La prova più efficacie dell’utilità della rabbia la troviamo nella storia. Sono gli arrabbiati che hanno cambiato il mondo, non coloro che hanno subito torti senza reagire.»</a:t>
            </a:r>
          </a:p>
          <a:p>
            <a:pPr defTabSz="914400">
              <a:lnSpc>
                <a:spcPct val="90000"/>
              </a:lnSpc>
              <a:spcAft>
                <a:spcPts val="600"/>
              </a:spcAft>
              <a:buClr>
                <a:schemeClr val="accent1"/>
              </a:buClr>
              <a:buFont typeface="Calibri" panose="020F0502020204030204" pitchFamily="34" charset="0"/>
            </a:pPr>
            <a:endParaRPr lang="en-US" i="1">
              <a:solidFill>
                <a:schemeClr val="tx1">
                  <a:lumMod val="75000"/>
                  <a:lumOff val="25000"/>
                </a:schemeClr>
              </a:solidFill>
            </a:endParaRPr>
          </a:p>
          <a:p>
            <a:pPr defTabSz="914400">
              <a:lnSpc>
                <a:spcPct val="90000"/>
              </a:lnSpc>
              <a:spcAft>
                <a:spcPts val="600"/>
              </a:spcAft>
              <a:buClr>
                <a:schemeClr val="accent1"/>
              </a:buClr>
              <a:buFont typeface="Calibri" panose="020F0502020204030204" pitchFamily="34" charset="0"/>
            </a:pPr>
            <a:r>
              <a:rPr lang="en-US" i="1">
                <a:solidFill>
                  <a:schemeClr val="tx1">
                    <a:lumMod val="75000"/>
                    <a:lumOff val="25000"/>
                  </a:schemeClr>
                </a:solidFill>
              </a:rPr>
              <a:t>Cotroneo</a:t>
            </a:r>
          </a:p>
        </p:txBody>
      </p:sp>
      <p:sp>
        <p:nvSpPr>
          <p:cNvPr id="19" name="Rectangle 18">
            <a:extLst>
              <a:ext uri="{FF2B5EF4-FFF2-40B4-BE49-F238E27FC236}">
                <a16:creationId xmlns:a16="http://schemas.microsoft.com/office/drawing/2014/main" id="{1E299956-A9E7-4FC1-A0B1-D590CA9730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21" name="Rectangle 20">
            <a:extLst>
              <a:ext uri="{FF2B5EF4-FFF2-40B4-BE49-F238E27FC236}">
                <a16:creationId xmlns:a16="http://schemas.microsoft.com/office/drawing/2014/main" id="{17FC539C-B783-4B03-9F9E-D13430F3F6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Tree>
    <p:extLst>
      <p:ext uri="{BB962C8B-B14F-4D97-AF65-F5344CB8AC3E}">
        <p14:creationId xmlns:p14="http://schemas.microsoft.com/office/powerpoint/2010/main" val="40855618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8">
            <a:extLst>
              <a:ext uri="{FF2B5EF4-FFF2-40B4-BE49-F238E27FC236}">
                <a16:creationId xmlns:a16="http://schemas.microsoft.com/office/drawing/2014/main" id="{7D379150-F6B4-45C8-BE10-6B278AD40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23" name="Rectangle 10">
            <a:extLst>
              <a:ext uri="{FF2B5EF4-FFF2-40B4-BE49-F238E27FC236}">
                <a16:creationId xmlns:a16="http://schemas.microsoft.com/office/drawing/2014/main" id="{5FFCF544-A370-4A5D-A95F-CA6E0E7191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cxnSp>
        <p:nvCxnSpPr>
          <p:cNvPr id="24" name="Straight Connector 12">
            <a:extLst>
              <a:ext uri="{FF2B5EF4-FFF2-40B4-BE49-F238E27FC236}">
                <a16:creationId xmlns:a16="http://schemas.microsoft.com/office/drawing/2014/main" id="{6EEB3B97-A638-498B-8083-54191CE71E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5" name="Rectangle 14">
            <a:extLst>
              <a:ext uri="{FF2B5EF4-FFF2-40B4-BE49-F238E27FC236}">
                <a16:creationId xmlns:a16="http://schemas.microsoft.com/office/drawing/2014/main" id="{284B70D5-875B-433D-BDBD-1522A85D6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magine 3" descr="Immagine che contiene cerchio, rosso&#10;&#10;Descrizione generata automaticamente">
            <a:extLst>
              <a:ext uri="{FF2B5EF4-FFF2-40B4-BE49-F238E27FC236}">
                <a16:creationId xmlns:a16="http://schemas.microsoft.com/office/drawing/2014/main" id="{45FF7889-BF9D-28A1-416B-1996B617D911}"/>
              </a:ext>
            </a:extLst>
          </p:cNvPr>
          <p:cNvPicPr>
            <a:picLocks noChangeAspect="1"/>
          </p:cNvPicPr>
          <p:nvPr/>
        </p:nvPicPr>
        <p:blipFill>
          <a:blip r:embed="rId2"/>
          <a:stretch>
            <a:fillRect/>
          </a:stretch>
        </p:blipFill>
        <p:spPr>
          <a:xfrm>
            <a:off x="433974" y="1953090"/>
            <a:ext cx="3996267" cy="2237909"/>
          </a:xfrm>
          <a:prstGeom prst="rect">
            <a:avLst/>
          </a:prstGeom>
        </p:spPr>
      </p:pic>
      <p:cxnSp>
        <p:nvCxnSpPr>
          <p:cNvPr id="26" name="Straight Connector 16">
            <a:extLst>
              <a:ext uri="{FF2B5EF4-FFF2-40B4-BE49-F238E27FC236}">
                <a16:creationId xmlns:a16="http://schemas.microsoft.com/office/drawing/2014/main" id="{C947DF4A-614C-4B4C-8B80-E5B9D8E8CFE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2" name="CasellaDiTesto 1">
            <a:extLst>
              <a:ext uri="{FF2B5EF4-FFF2-40B4-BE49-F238E27FC236}">
                <a16:creationId xmlns:a16="http://schemas.microsoft.com/office/drawing/2014/main" id="{C3EB8905-43C9-149C-9251-6346B11ACCD5}"/>
              </a:ext>
            </a:extLst>
          </p:cNvPr>
          <p:cNvSpPr txBox="1"/>
          <p:nvPr/>
        </p:nvSpPr>
        <p:spPr>
          <a:xfrm>
            <a:off x="5077720" y="252620"/>
            <a:ext cx="6380583" cy="4562115"/>
          </a:xfrm>
          <a:prstGeom prst="rect">
            <a:avLst/>
          </a:prstGeom>
        </p:spPr>
        <p:txBody>
          <a:bodyPr vert="horz" lIns="0" tIns="45720" rIns="0" bIns="45720" rtlCol="0">
            <a:noAutofit/>
          </a:bodyPr>
          <a:lstStyle/>
          <a:p>
            <a:pPr defTabSz="914400">
              <a:lnSpc>
                <a:spcPct val="90000"/>
              </a:lnSpc>
              <a:spcAft>
                <a:spcPts val="600"/>
              </a:spcAft>
              <a:buClr>
                <a:schemeClr val="accent1"/>
              </a:buClr>
            </a:pPr>
            <a:r>
              <a:rPr lang="en-US" sz="2400" dirty="0">
                <a:solidFill>
                  <a:schemeClr val="tx1">
                    <a:lumMod val="75000"/>
                    <a:lumOff val="25000"/>
                  </a:schemeClr>
                </a:solidFill>
                <a:sym typeface="Wingdings" panose="05000000000000000000" pitchFamily="2" charset="2"/>
              </a:rPr>
              <a:t>La </a:t>
            </a:r>
            <a:r>
              <a:rPr lang="en-US" sz="2400" dirty="0" err="1">
                <a:solidFill>
                  <a:schemeClr val="tx1">
                    <a:lumMod val="75000"/>
                    <a:lumOff val="25000"/>
                  </a:schemeClr>
                </a:solidFill>
                <a:sym typeface="Wingdings" panose="05000000000000000000" pitchFamily="2" charset="2"/>
              </a:rPr>
              <a:t>storiella</a:t>
            </a:r>
            <a:r>
              <a:rPr lang="en-US" sz="2400" dirty="0">
                <a:solidFill>
                  <a:schemeClr val="tx1">
                    <a:lumMod val="75000"/>
                    <a:lumOff val="25000"/>
                  </a:schemeClr>
                </a:solidFill>
                <a:sym typeface="Wingdings" panose="05000000000000000000" pitchFamily="2" charset="2"/>
              </a:rPr>
              <a:t> del cobra ci </a:t>
            </a:r>
            <a:r>
              <a:rPr lang="en-US" sz="2400" dirty="0" err="1">
                <a:solidFill>
                  <a:schemeClr val="tx1">
                    <a:lumMod val="75000"/>
                    <a:lumOff val="25000"/>
                  </a:schemeClr>
                </a:solidFill>
                <a:sym typeface="Wingdings" panose="05000000000000000000" pitchFamily="2" charset="2"/>
              </a:rPr>
              <a:t>parla</a:t>
            </a:r>
            <a:r>
              <a:rPr lang="en-US" sz="2400" dirty="0">
                <a:solidFill>
                  <a:schemeClr val="tx1">
                    <a:lumMod val="75000"/>
                    <a:lumOff val="25000"/>
                  </a:schemeClr>
                </a:solidFill>
                <a:sym typeface="Wingdings" panose="05000000000000000000" pitchFamily="2" charset="2"/>
              </a:rPr>
              <a:t> di come la </a:t>
            </a:r>
            <a:r>
              <a:rPr lang="en-US" sz="2400" dirty="0" err="1">
                <a:solidFill>
                  <a:schemeClr val="tx1">
                    <a:lumMod val="75000"/>
                    <a:lumOff val="25000"/>
                  </a:schemeClr>
                </a:solidFill>
                <a:sym typeface="Wingdings" panose="05000000000000000000" pitchFamily="2" charset="2"/>
              </a:rPr>
              <a:t>rabbia</a:t>
            </a:r>
            <a:r>
              <a:rPr lang="en-US" sz="2400" dirty="0">
                <a:solidFill>
                  <a:schemeClr val="tx1">
                    <a:lumMod val="75000"/>
                    <a:lumOff val="25000"/>
                  </a:schemeClr>
                </a:solidFill>
                <a:sym typeface="Wingdings" panose="05000000000000000000" pitchFamily="2" charset="2"/>
              </a:rPr>
              <a:t>, </a:t>
            </a:r>
            <a:r>
              <a:rPr lang="en-US" sz="2400" dirty="0" err="1">
                <a:solidFill>
                  <a:schemeClr val="tx1">
                    <a:lumMod val="75000"/>
                    <a:lumOff val="25000"/>
                  </a:schemeClr>
                </a:solidFill>
                <a:sym typeface="Wingdings" panose="05000000000000000000" pitchFamily="2" charset="2"/>
              </a:rPr>
              <a:t>nella</a:t>
            </a:r>
            <a:r>
              <a:rPr lang="en-US" sz="2400" dirty="0">
                <a:solidFill>
                  <a:schemeClr val="tx1">
                    <a:lumMod val="75000"/>
                    <a:lumOff val="25000"/>
                  </a:schemeClr>
                </a:solidFill>
                <a:sym typeface="Wingdings" panose="05000000000000000000" pitchFamily="2" charset="2"/>
              </a:rPr>
              <a:t> </a:t>
            </a:r>
            <a:r>
              <a:rPr lang="en-US" sz="2400" dirty="0" err="1">
                <a:solidFill>
                  <a:schemeClr val="tx1">
                    <a:lumMod val="75000"/>
                    <a:lumOff val="25000"/>
                  </a:schemeClr>
                </a:solidFill>
                <a:sym typeface="Wingdings" panose="05000000000000000000" pitchFamily="2" charset="2"/>
              </a:rPr>
              <a:t>giusta</a:t>
            </a:r>
            <a:r>
              <a:rPr lang="en-US" sz="2400" dirty="0">
                <a:solidFill>
                  <a:schemeClr val="tx1">
                    <a:lumMod val="75000"/>
                    <a:lumOff val="25000"/>
                  </a:schemeClr>
                </a:solidFill>
                <a:sym typeface="Wingdings" panose="05000000000000000000" pitchFamily="2" charset="2"/>
              </a:rPr>
              <a:t> dose, </a:t>
            </a:r>
            <a:r>
              <a:rPr lang="en-US" sz="2400" dirty="0" err="1">
                <a:solidFill>
                  <a:schemeClr val="tx1">
                    <a:lumMod val="75000"/>
                    <a:lumOff val="25000"/>
                  </a:schemeClr>
                </a:solidFill>
                <a:sym typeface="Wingdings" panose="05000000000000000000" pitchFamily="2" charset="2"/>
              </a:rPr>
              <a:t>possa</a:t>
            </a:r>
            <a:r>
              <a:rPr lang="en-US" sz="2400" dirty="0">
                <a:solidFill>
                  <a:schemeClr val="tx1">
                    <a:lumMod val="75000"/>
                    <a:lumOff val="25000"/>
                  </a:schemeClr>
                </a:solidFill>
                <a:sym typeface="Wingdings" panose="05000000000000000000" pitchFamily="2" charset="2"/>
              </a:rPr>
              <a:t> </a:t>
            </a:r>
            <a:r>
              <a:rPr lang="en-US" sz="2400" dirty="0" err="1">
                <a:solidFill>
                  <a:schemeClr val="tx1">
                    <a:lumMod val="75000"/>
                    <a:lumOff val="25000"/>
                  </a:schemeClr>
                </a:solidFill>
                <a:sym typeface="Wingdings" panose="05000000000000000000" pitchFamily="2" charset="2"/>
              </a:rPr>
              <a:t>aiutarci</a:t>
            </a:r>
            <a:r>
              <a:rPr lang="en-US" sz="2400" dirty="0">
                <a:solidFill>
                  <a:schemeClr val="tx1">
                    <a:lumMod val="75000"/>
                    <a:lumOff val="25000"/>
                  </a:schemeClr>
                </a:solidFill>
                <a:sym typeface="Wingdings" panose="05000000000000000000" pitchFamily="2" charset="2"/>
              </a:rPr>
              <a:t> a </a:t>
            </a:r>
            <a:r>
              <a:rPr lang="en-US" sz="2400" dirty="0" err="1">
                <a:solidFill>
                  <a:schemeClr val="tx1">
                    <a:lumMod val="75000"/>
                    <a:lumOff val="25000"/>
                  </a:schemeClr>
                </a:solidFill>
                <a:sym typeface="Wingdings" panose="05000000000000000000" pitchFamily="2" charset="2"/>
              </a:rPr>
              <a:t>punteggiare</a:t>
            </a:r>
            <a:r>
              <a:rPr lang="en-US" sz="2400" dirty="0">
                <a:solidFill>
                  <a:schemeClr val="tx1">
                    <a:lumMod val="75000"/>
                    <a:lumOff val="25000"/>
                  </a:schemeClr>
                </a:solidFill>
                <a:sym typeface="Wingdings" panose="05000000000000000000" pitchFamily="2" charset="2"/>
              </a:rPr>
              <a:t> le </a:t>
            </a:r>
            <a:r>
              <a:rPr lang="en-US" sz="2400" dirty="0" err="1">
                <a:solidFill>
                  <a:schemeClr val="tx1">
                    <a:lumMod val="75000"/>
                    <a:lumOff val="25000"/>
                  </a:schemeClr>
                </a:solidFill>
                <a:sym typeface="Wingdings" panose="05000000000000000000" pitchFamily="2" charset="2"/>
              </a:rPr>
              <a:t>nostre</a:t>
            </a:r>
            <a:r>
              <a:rPr lang="en-US" sz="2400" dirty="0">
                <a:solidFill>
                  <a:schemeClr val="tx1">
                    <a:lumMod val="75000"/>
                    <a:lumOff val="25000"/>
                  </a:schemeClr>
                </a:solidFill>
                <a:sym typeface="Wingdings" panose="05000000000000000000" pitchFamily="2" charset="2"/>
              </a:rPr>
              <a:t> </a:t>
            </a:r>
            <a:r>
              <a:rPr lang="en-US" sz="2400" dirty="0" err="1">
                <a:solidFill>
                  <a:schemeClr val="tx1">
                    <a:lumMod val="75000"/>
                    <a:lumOff val="25000"/>
                  </a:schemeClr>
                </a:solidFill>
                <a:sym typeface="Wingdings" panose="05000000000000000000" pitchFamily="2" charset="2"/>
              </a:rPr>
              <a:t>relazioni</a:t>
            </a:r>
            <a:r>
              <a:rPr lang="en-US" sz="2400" dirty="0">
                <a:solidFill>
                  <a:schemeClr val="tx1">
                    <a:lumMod val="75000"/>
                    <a:lumOff val="25000"/>
                  </a:schemeClr>
                </a:solidFill>
                <a:sym typeface="Wingdings" panose="05000000000000000000" pitchFamily="2" charset="2"/>
              </a:rPr>
              <a:t> in </a:t>
            </a:r>
            <a:r>
              <a:rPr lang="en-US" sz="2400" dirty="0" err="1">
                <a:solidFill>
                  <a:schemeClr val="tx1">
                    <a:lumMod val="75000"/>
                    <a:lumOff val="25000"/>
                  </a:schemeClr>
                </a:solidFill>
                <a:sym typeface="Wingdings" panose="05000000000000000000" pitchFamily="2" charset="2"/>
              </a:rPr>
              <a:t>maniera</a:t>
            </a:r>
            <a:r>
              <a:rPr lang="en-US" sz="2400" dirty="0">
                <a:solidFill>
                  <a:schemeClr val="tx1">
                    <a:lumMod val="75000"/>
                    <a:lumOff val="25000"/>
                  </a:schemeClr>
                </a:solidFill>
                <a:sym typeface="Wingdings" panose="05000000000000000000" pitchFamily="2" charset="2"/>
              </a:rPr>
              <a:t> sana, </a:t>
            </a:r>
            <a:r>
              <a:rPr lang="en-US" sz="2400" dirty="0" err="1">
                <a:solidFill>
                  <a:schemeClr val="tx1">
                    <a:lumMod val="75000"/>
                    <a:lumOff val="25000"/>
                  </a:schemeClr>
                </a:solidFill>
                <a:sym typeface="Wingdings" panose="05000000000000000000" pitchFamily="2" charset="2"/>
              </a:rPr>
              <a:t>proteggendoci</a:t>
            </a:r>
            <a:r>
              <a:rPr lang="en-US" sz="2400" dirty="0">
                <a:solidFill>
                  <a:schemeClr val="tx1">
                    <a:lumMod val="75000"/>
                    <a:lumOff val="25000"/>
                  </a:schemeClr>
                </a:solidFill>
                <a:sym typeface="Wingdings" panose="05000000000000000000" pitchFamily="2" charset="2"/>
              </a:rPr>
              <a:t> da chi </a:t>
            </a:r>
            <a:r>
              <a:rPr lang="en-US" sz="2400" dirty="0" err="1">
                <a:solidFill>
                  <a:schemeClr val="tx1">
                    <a:lumMod val="75000"/>
                    <a:lumOff val="25000"/>
                  </a:schemeClr>
                </a:solidFill>
                <a:sym typeface="Wingdings" panose="05000000000000000000" pitchFamily="2" charset="2"/>
              </a:rPr>
              <a:t>potrebbe</a:t>
            </a:r>
            <a:r>
              <a:rPr lang="en-US" sz="2400" dirty="0">
                <a:solidFill>
                  <a:schemeClr val="tx1">
                    <a:lumMod val="75000"/>
                    <a:lumOff val="25000"/>
                  </a:schemeClr>
                </a:solidFill>
                <a:sym typeface="Wingdings" panose="05000000000000000000" pitchFamily="2" charset="2"/>
              </a:rPr>
              <a:t> </a:t>
            </a:r>
            <a:r>
              <a:rPr lang="en-US" sz="2400" dirty="0" err="1">
                <a:solidFill>
                  <a:schemeClr val="tx1">
                    <a:lumMod val="75000"/>
                    <a:lumOff val="25000"/>
                  </a:schemeClr>
                </a:solidFill>
                <a:sym typeface="Wingdings" panose="05000000000000000000" pitchFamily="2" charset="2"/>
              </a:rPr>
              <a:t>approfittarsi</a:t>
            </a:r>
            <a:r>
              <a:rPr lang="en-US" sz="2400" dirty="0">
                <a:solidFill>
                  <a:schemeClr val="tx1">
                    <a:lumMod val="75000"/>
                    <a:lumOff val="25000"/>
                  </a:schemeClr>
                </a:solidFill>
                <a:sym typeface="Wingdings" panose="05000000000000000000" pitchFamily="2" charset="2"/>
              </a:rPr>
              <a:t> di </a:t>
            </a:r>
            <a:r>
              <a:rPr lang="en-US" sz="2400" dirty="0" err="1">
                <a:solidFill>
                  <a:schemeClr val="tx1">
                    <a:lumMod val="75000"/>
                    <a:lumOff val="25000"/>
                  </a:schemeClr>
                </a:solidFill>
                <a:sym typeface="Wingdings" panose="05000000000000000000" pitchFamily="2" charset="2"/>
              </a:rPr>
              <a:t>troppa</a:t>
            </a:r>
            <a:r>
              <a:rPr lang="en-US" sz="2400" dirty="0">
                <a:solidFill>
                  <a:schemeClr val="tx1">
                    <a:lumMod val="75000"/>
                    <a:lumOff val="25000"/>
                  </a:schemeClr>
                </a:solidFill>
                <a:sym typeface="Wingdings" panose="05000000000000000000" pitchFamily="2" charset="2"/>
              </a:rPr>
              <a:t> </a:t>
            </a:r>
            <a:r>
              <a:rPr lang="en-US" sz="2400" dirty="0" err="1">
                <a:solidFill>
                  <a:schemeClr val="tx1">
                    <a:lumMod val="75000"/>
                    <a:lumOff val="25000"/>
                  </a:schemeClr>
                </a:solidFill>
                <a:sym typeface="Wingdings" panose="05000000000000000000" pitchFamily="2" charset="2"/>
              </a:rPr>
              <a:t>mitezza</a:t>
            </a:r>
            <a:r>
              <a:rPr lang="en-US" sz="2400" dirty="0">
                <a:solidFill>
                  <a:schemeClr val="tx1">
                    <a:lumMod val="75000"/>
                    <a:lumOff val="25000"/>
                  </a:schemeClr>
                </a:solidFill>
                <a:sym typeface="Wingdings" panose="05000000000000000000" pitchFamily="2" charset="2"/>
              </a:rPr>
              <a:t>, </a:t>
            </a:r>
            <a:r>
              <a:rPr lang="en-US" sz="2400" dirty="0" err="1">
                <a:solidFill>
                  <a:schemeClr val="tx1">
                    <a:lumMod val="75000"/>
                    <a:lumOff val="25000"/>
                  </a:schemeClr>
                </a:solidFill>
                <a:sym typeface="Wingdings" panose="05000000000000000000" pitchFamily="2" charset="2"/>
              </a:rPr>
              <a:t>pazienza</a:t>
            </a:r>
            <a:r>
              <a:rPr lang="en-US" sz="2400" dirty="0">
                <a:solidFill>
                  <a:schemeClr val="tx1">
                    <a:lumMod val="75000"/>
                    <a:lumOff val="25000"/>
                  </a:schemeClr>
                </a:solidFill>
                <a:sym typeface="Wingdings" panose="05000000000000000000" pitchFamily="2" charset="2"/>
              </a:rPr>
              <a:t> e </a:t>
            </a:r>
            <a:r>
              <a:rPr lang="en-US" sz="2400" dirty="0" err="1">
                <a:solidFill>
                  <a:schemeClr val="tx1">
                    <a:lumMod val="75000"/>
                    <a:lumOff val="25000"/>
                  </a:schemeClr>
                </a:solidFill>
                <a:sym typeface="Wingdings" panose="05000000000000000000" pitchFamily="2" charset="2"/>
              </a:rPr>
              <a:t>generosità</a:t>
            </a:r>
            <a:r>
              <a:rPr lang="en-US" sz="2400" dirty="0">
                <a:solidFill>
                  <a:schemeClr val="tx1">
                    <a:lumMod val="75000"/>
                    <a:lumOff val="25000"/>
                  </a:schemeClr>
                </a:solidFill>
                <a:sym typeface="Wingdings" panose="05000000000000000000" pitchFamily="2" charset="2"/>
              </a:rPr>
              <a:t>. </a:t>
            </a:r>
          </a:p>
          <a:p>
            <a:pPr marL="285750" indent="-285750" defTabSz="914400">
              <a:lnSpc>
                <a:spcPct val="90000"/>
              </a:lnSpc>
              <a:spcAft>
                <a:spcPts val="600"/>
              </a:spcAft>
              <a:buClr>
                <a:schemeClr val="accent1"/>
              </a:buClr>
              <a:buFont typeface="Calibri" panose="020F0502020204030204" pitchFamily="34" charset="0"/>
              <a:buChar char="à"/>
            </a:pPr>
            <a:endParaRPr lang="en-US" sz="2400" dirty="0">
              <a:solidFill>
                <a:schemeClr val="tx1">
                  <a:lumMod val="75000"/>
                  <a:lumOff val="25000"/>
                </a:schemeClr>
              </a:solidFill>
              <a:sym typeface="Wingdings" panose="05000000000000000000" pitchFamily="2" charset="2"/>
            </a:endParaRPr>
          </a:p>
          <a:p>
            <a:pPr marL="285750" indent="-285750" defTabSz="914400">
              <a:lnSpc>
                <a:spcPct val="90000"/>
              </a:lnSpc>
              <a:spcAft>
                <a:spcPts val="600"/>
              </a:spcAft>
              <a:buClr>
                <a:schemeClr val="accent1"/>
              </a:buClr>
              <a:buFont typeface="Calibri" panose="020F0502020204030204" pitchFamily="34" charset="0"/>
              <a:buChar char="à"/>
            </a:pPr>
            <a:endParaRPr lang="en-US" sz="2400" dirty="0">
              <a:solidFill>
                <a:schemeClr val="tx1">
                  <a:lumMod val="75000"/>
                  <a:lumOff val="25000"/>
                </a:schemeClr>
              </a:solidFill>
              <a:sym typeface="Wingdings" panose="05000000000000000000" pitchFamily="2" charset="2"/>
            </a:endParaRPr>
          </a:p>
          <a:p>
            <a:pPr algn="ctr" defTabSz="914400">
              <a:lnSpc>
                <a:spcPct val="90000"/>
              </a:lnSpc>
              <a:spcAft>
                <a:spcPts val="600"/>
              </a:spcAft>
              <a:buClr>
                <a:schemeClr val="accent1"/>
              </a:buClr>
            </a:pPr>
            <a:r>
              <a:rPr lang="en-US" sz="2400" u="sng" dirty="0">
                <a:solidFill>
                  <a:schemeClr val="tx1">
                    <a:lumMod val="75000"/>
                    <a:lumOff val="25000"/>
                  </a:schemeClr>
                </a:solidFill>
                <a:effectLst>
                  <a:outerShdw blurRad="38100" dist="38100" dir="2700000" algn="tl">
                    <a:srgbClr val="000000">
                      <a:alpha val="43137"/>
                    </a:srgbClr>
                  </a:outerShdw>
                </a:effectLst>
                <a:sym typeface="Wingdings" panose="05000000000000000000" pitchFamily="2" charset="2"/>
              </a:rPr>
              <a:t>ATTENZIONE!!!! Il </a:t>
            </a:r>
            <a:r>
              <a:rPr lang="en-US" sz="2400" u="sng" dirty="0" err="1">
                <a:solidFill>
                  <a:schemeClr val="tx1">
                    <a:lumMod val="75000"/>
                    <a:lumOff val="25000"/>
                  </a:schemeClr>
                </a:solidFill>
                <a:effectLst>
                  <a:outerShdw blurRad="38100" dist="38100" dir="2700000" algn="tl">
                    <a:srgbClr val="000000">
                      <a:alpha val="43137"/>
                    </a:srgbClr>
                  </a:outerShdw>
                </a:effectLst>
                <a:sym typeface="Wingdings" panose="05000000000000000000" pitchFamily="2" charset="2"/>
              </a:rPr>
              <a:t>più</a:t>
            </a:r>
            <a:r>
              <a:rPr lang="en-US" sz="2400" u="sng" dirty="0">
                <a:solidFill>
                  <a:schemeClr val="tx1">
                    <a:lumMod val="75000"/>
                    <a:lumOff val="25000"/>
                  </a:schemeClr>
                </a:solidFill>
                <a:effectLst>
                  <a:outerShdw blurRad="38100" dist="38100" dir="2700000" algn="tl">
                    <a:srgbClr val="000000">
                      <a:alpha val="43137"/>
                    </a:srgbClr>
                  </a:outerShdw>
                </a:effectLst>
                <a:sym typeface="Wingdings" panose="05000000000000000000" pitchFamily="2" charset="2"/>
              </a:rPr>
              <a:t> </a:t>
            </a:r>
            <a:r>
              <a:rPr lang="en-US" sz="2400" u="sng" dirty="0" err="1">
                <a:solidFill>
                  <a:schemeClr val="tx1">
                    <a:lumMod val="75000"/>
                    <a:lumOff val="25000"/>
                  </a:schemeClr>
                </a:solidFill>
                <a:effectLst>
                  <a:outerShdw blurRad="38100" dist="38100" dir="2700000" algn="tl">
                    <a:srgbClr val="000000">
                      <a:alpha val="43137"/>
                    </a:srgbClr>
                  </a:outerShdw>
                </a:effectLst>
                <a:sym typeface="Wingdings" panose="05000000000000000000" pitchFamily="2" charset="2"/>
              </a:rPr>
              <a:t>delle</a:t>
            </a:r>
            <a:r>
              <a:rPr lang="en-US" sz="2400" u="sng" dirty="0">
                <a:solidFill>
                  <a:schemeClr val="tx1">
                    <a:lumMod val="75000"/>
                    <a:lumOff val="25000"/>
                  </a:schemeClr>
                </a:solidFill>
                <a:effectLst>
                  <a:outerShdw blurRad="38100" dist="38100" dir="2700000" algn="tl">
                    <a:srgbClr val="000000">
                      <a:alpha val="43137"/>
                    </a:srgbClr>
                  </a:outerShdw>
                </a:effectLst>
                <a:sym typeface="Wingdings" panose="05000000000000000000" pitchFamily="2" charset="2"/>
              </a:rPr>
              <a:t> volte le </a:t>
            </a:r>
            <a:r>
              <a:rPr lang="en-US" sz="2400" u="sng" dirty="0" err="1">
                <a:solidFill>
                  <a:schemeClr val="tx1">
                    <a:lumMod val="75000"/>
                    <a:lumOff val="25000"/>
                  </a:schemeClr>
                </a:solidFill>
                <a:effectLst>
                  <a:outerShdw blurRad="38100" dist="38100" dir="2700000" algn="tl">
                    <a:srgbClr val="000000">
                      <a:alpha val="43137"/>
                    </a:srgbClr>
                  </a:outerShdw>
                </a:effectLst>
                <a:sym typeface="Wingdings" panose="05000000000000000000" pitchFamily="2" charset="2"/>
              </a:rPr>
              <a:t>persone</a:t>
            </a:r>
            <a:r>
              <a:rPr lang="en-US" sz="2400" u="sng" dirty="0">
                <a:solidFill>
                  <a:schemeClr val="tx1">
                    <a:lumMod val="75000"/>
                    <a:lumOff val="25000"/>
                  </a:schemeClr>
                </a:solidFill>
                <a:effectLst>
                  <a:outerShdw blurRad="38100" dist="38100" dir="2700000" algn="tl">
                    <a:srgbClr val="000000">
                      <a:alpha val="43137"/>
                    </a:srgbClr>
                  </a:outerShdw>
                </a:effectLst>
                <a:sym typeface="Wingdings" panose="05000000000000000000" pitchFamily="2" charset="2"/>
              </a:rPr>
              <a:t> </a:t>
            </a:r>
            <a:r>
              <a:rPr lang="en-US" sz="2400" u="sng" dirty="0" err="1">
                <a:solidFill>
                  <a:schemeClr val="tx1">
                    <a:lumMod val="75000"/>
                    <a:lumOff val="25000"/>
                  </a:schemeClr>
                </a:solidFill>
                <a:effectLst>
                  <a:outerShdw blurRad="38100" dist="38100" dir="2700000" algn="tl">
                    <a:srgbClr val="000000">
                      <a:alpha val="43137"/>
                    </a:srgbClr>
                  </a:outerShdw>
                </a:effectLst>
                <a:sym typeface="Wingdings" panose="05000000000000000000" pitchFamily="2" charset="2"/>
              </a:rPr>
              <a:t>che</a:t>
            </a:r>
            <a:r>
              <a:rPr lang="en-US" sz="2400" u="sng" dirty="0">
                <a:solidFill>
                  <a:schemeClr val="tx1">
                    <a:lumMod val="75000"/>
                    <a:lumOff val="25000"/>
                  </a:schemeClr>
                </a:solidFill>
                <a:effectLst>
                  <a:outerShdw blurRad="38100" dist="38100" dir="2700000" algn="tl">
                    <a:srgbClr val="000000">
                      <a:alpha val="43137"/>
                    </a:srgbClr>
                  </a:outerShdw>
                </a:effectLst>
                <a:sym typeface="Wingdings" panose="05000000000000000000" pitchFamily="2" charset="2"/>
              </a:rPr>
              <a:t> </a:t>
            </a:r>
            <a:r>
              <a:rPr lang="en-US" sz="2400" u="sng" dirty="0" err="1">
                <a:solidFill>
                  <a:schemeClr val="tx1">
                    <a:lumMod val="75000"/>
                    <a:lumOff val="25000"/>
                  </a:schemeClr>
                </a:solidFill>
                <a:effectLst>
                  <a:outerShdw blurRad="38100" dist="38100" dir="2700000" algn="tl">
                    <a:srgbClr val="000000">
                      <a:alpha val="43137"/>
                    </a:srgbClr>
                  </a:outerShdw>
                </a:effectLst>
                <a:sym typeface="Wingdings" panose="05000000000000000000" pitchFamily="2" charset="2"/>
              </a:rPr>
              <a:t>affrontiamo</a:t>
            </a:r>
            <a:r>
              <a:rPr lang="en-US" sz="2400" u="sng" dirty="0">
                <a:solidFill>
                  <a:schemeClr val="tx1">
                    <a:lumMod val="75000"/>
                    <a:lumOff val="25000"/>
                  </a:schemeClr>
                </a:solidFill>
                <a:effectLst>
                  <a:outerShdw blurRad="38100" dist="38100" dir="2700000" algn="tl">
                    <a:srgbClr val="000000">
                      <a:alpha val="43137"/>
                    </a:srgbClr>
                  </a:outerShdw>
                </a:effectLst>
                <a:sym typeface="Wingdings" panose="05000000000000000000" pitchFamily="2" charset="2"/>
              </a:rPr>
              <a:t> con </a:t>
            </a:r>
            <a:r>
              <a:rPr lang="en-US" sz="2400" u="sng" dirty="0" err="1">
                <a:solidFill>
                  <a:schemeClr val="tx1">
                    <a:lumMod val="75000"/>
                    <a:lumOff val="25000"/>
                  </a:schemeClr>
                </a:solidFill>
                <a:effectLst>
                  <a:outerShdw blurRad="38100" dist="38100" dir="2700000" algn="tl">
                    <a:srgbClr val="000000">
                      <a:alpha val="43137"/>
                    </a:srgbClr>
                  </a:outerShdw>
                </a:effectLst>
                <a:sym typeface="Wingdings" panose="05000000000000000000" pitchFamily="2" charset="2"/>
              </a:rPr>
              <a:t>rabbia</a:t>
            </a:r>
            <a:r>
              <a:rPr lang="en-US" sz="2400" u="sng" dirty="0">
                <a:solidFill>
                  <a:schemeClr val="tx1">
                    <a:lumMod val="75000"/>
                    <a:lumOff val="25000"/>
                  </a:schemeClr>
                </a:solidFill>
                <a:effectLst>
                  <a:outerShdw blurRad="38100" dist="38100" dir="2700000" algn="tl">
                    <a:srgbClr val="000000">
                      <a:alpha val="43137"/>
                    </a:srgbClr>
                  </a:outerShdw>
                </a:effectLst>
                <a:sym typeface="Wingdings" panose="05000000000000000000" pitchFamily="2" charset="2"/>
              </a:rPr>
              <a:t> </a:t>
            </a:r>
            <a:r>
              <a:rPr lang="en-US" sz="2400" u="sng" dirty="0" err="1">
                <a:solidFill>
                  <a:schemeClr val="tx1">
                    <a:lumMod val="75000"/>
                    <a:lumOff val="25000"/>
                  </a:schemeClr>
                </a:solidFill>
                <a:effectLst>
                  <a:outerShdw blurRad="38100" dist="38100" dir="2700000" algn="tl">
                    <a:srgbClr val="000000">
                      <a:alpha val="43137"/>
                    </a:srgbClr>
                  </a:outerShdw>
                </a:effectLst>
                <a:sym typeface="Wingdings" panose="05000000000000000000" pitchFamily="2" charset="2"/>
              </a:rPr>
              <a:t>sono</a:t>
            </a:r>
            <a:r>
              <a:rPr lang="en-US" sz="2400" u="sng" dirty="0">
                <a:solidFill>
                  <a:schemeClr val="tx1">
                    <a:lumMod val="75000"/>
                    <a:lumOff val="25000"/>
                  </a:schemeClr>
                </a:solidFill>
                <a:effectLst>
                  <a:outerShdw blurRad="38100" dist="38100" dir="2700000" algn="tl">
                    <a:srgbClr val="000000">
                      <a:alpha val="43137"/>
                    </a:srgbClr>
                  </a:outerShdw>
                </a:effectLst>
                <a:sym typeface="Wingdings" panose="05000000000000000000" pitchFamily="2" charset="2"/>
              </a:rPr>
              <a:t> quelle a </a:t>
            </a:r>
            <a:r>
              <a:rPr lang="en-US" sz="2400" u="sng" dirty="0" err="1">
                <a:solidFill>
                  <a:schemeClr val="tx1">
                    <a:lumMod val="75000"/>
                    <a:lumOff val="25000"/>
                  </a:schemeClr>
                </a:solidFill>
                <a:effectLst>
                  <a:outerShdw blurRad="38100" dist="38100" dir="2700000" algn="tl">
                    <a:srgbClr val="000000">
                      <a:alpha val="43137"/>
                    </a:srgbClr>
                  </a:outerShdw>
                </a:effectLst>
                <a:sym typeface="Wingdings" panose="05000000000000000000" pitchFamily="2" charset="2"/>
              </a:rPr>
              <a:t>noi</a:t>
            </a:r>
            <a:r>
              <a:rPr lang="en-US" sz="2400" u="sng" dirty="0">
                <a:solidFill>
                  <a:schemeClr val="tx1">
                    <a:lumMod val="75000"/>
                    <a:lumOff val="25000"/>
                  </a:schemeClr>
                </a:solidFill>
                <a:effectLst>
                  <a:outerShdw blurRad="38100" dist="38100" dir="2700000" algn="tl">
                    <a:srgbClr val="000000">
                      <a:alpha val="43137"/>
                    </a:srgbClr>
                  </a:outerShdw>
                </a:effectLst>
                <a:sym typeface="Wingdings" panose="05000000000000000000" pitchFamily="2" charset="2"/>
              </a:rPr>
              <a:t> </a:t>
            </a:r>
            <a:r>
              <a:rPr lang="en-US" sz="2400" u="sng" dirty="0" err="1">
                <a:solidFill>
                  <a:schemeClr val="tx1">
                    <a:lumMod val="75000"/>
                    <a:lumOff val="25000"/>
                  </a:schemeClr>
                </a:solidFill>
                <a:effectLst>
                  <a:outerShdw blurRad="38100" dist="38100" dir="2700000" algn="tl">
                    <a:srgbClr val="000000">
                      <a:alpha val="43137"/>
                    </a:srgbClr>
                  </a:outerShdw>
                </a:effectLst>
                <a:sym typeface="Wingdings" panose="05000000000000000000" pitchFamily="2" charset="2"/>
              </a:rPr>
              <a:t>più</a:t>
            </a:r>
            <a:r>
              <a:rPr lang="en-US" sz="2400" u="sng" dirty="0">
                <a:solidFill>
                  <a:schemeClr val="tx1">
                    <a:lumMod val="75000"/>
                    <a:lumOff val="25000"/>
                  </a:schemeClr>
                </a:solidFill>
                <a:effectLst>
                  <a:outerShdw blurRad="38100" dist="38100" dir="2700000" algn="tl">
                    <a:srgbClr val="000000">
                      <a:alpha val="43137"/>
                    </a:srgbClr>
                  </a:outerShdw>
                </a:effectLst>
                <a:sym typeface="Wingdings" panose="05000000000000000000" pitchFamily="2" charset="2"/>
              </a:rPr>
              <a:t> vicine, con cui </a:t>
            </a:r>
            <a:r>
              <a:rPr lang="en-US" sz="2400" u="sng" dirty="0" err="1">
                <a:solidFill>
                  <a:schemeClr val="tx1">
                    <a:lumMod val="75000"/>
                    <a:lumOff val="25000"/>
                  </a:schemeClr>
                </a:solidFill>
                <a:effectLst>
                  <a:outerShdw blurRad="38100" dist="38100" dir="2700000" algn="tl">
                    <a:srgbClr val="000000">
                      <a:alpha val="43137"/>
                    </a:srgbClr>
                  </a:outerShdw>
                </a:effectLst>
                <a:sym typeface="Wingdings" panose="05000000000000000000" pitchFamily="2" charset="2"/>
              </a:rPr>
              <a:t>abbiamo</a:t>
            </a:r>
            <a:r>
              <a:rPr lang="en-US" sz="2400" u="sng" dirty="0">
                <a:solidFill>
                  <a:schemeClr val="tx1">
                    <a:lumMod val="75000"/>
                    <a:lumOff val="25000"/>
                  </a:schemeClr>
                </a:solidFill>
                <a:effectLst>
                  <a:outerShdw blurRad="38100" dist="38100" dir="2700000" algn="tl">
                    <a:srgbClr val="000000">
                      <a:alpha val="43137"/>
                    </a:srgbClr>
                  </a:outerShdw>
                </a:effectLst>
                <a:sym typeface="Wingdings" panose="05000000000000000000" pitchFamily="2" charset="2"/>
              </a:rPr>
              <a:t> </a:t>
            </a:r>
            <a:r>
              <a:rPr lang="en-US" sz="2400" u="sng" dirty="0" err="1">
                <a:solidFill>
                  <a:schemeClr val="tx1">
                    <a:lumMod val="75000"/>
                    <a:lumOff val="25000"/>
                  </a:schemeClr>
                </a:solidFill>
                <a:effectLst>
                  <a:outerShdw blurRad="38100" dist="38100" dir="2700000" algn="tl">
                    <a:srgbClr val="000000">
                      <a:alpha val="43137"/>
                    </a:srgbClr>
                  </a:outerShdw>
                </a:effectLst>
                <a:sym typeface="Wingdings" panose="05000000000000000000" pitchFamily="2" charset="2"/>
              </a:rPr>
              <a:t>una</a:t>
            </a:r>
            <a:r>
              <a:rPr lang="en-US" sz="2400" u="sng" dirty="0">
                <a:solidFill>
                  <a:schemeClr val="tx1">
                    <a:lumMod val="75000"/>
                    <a:lumOff val="25000"/>
                  </a:schemeClr>
                </a:solidFill>
                <a:effectLst>
                  <a:outerShdw blurRad="38100" dist="38100" dir="2700000" algn="tl">
                    <a:srgbClr val="000000">
                      <a:alpha val="43137"/>
                    </a:srgbClr>
                  </a:outerShdw>
                </a:effectLst>
                <a:sym typeface="Wingdings" panose="05000000000000000000" pitchFamily="2" charset="2"/>
              </a:rPr>
              <a:t> </a:t>
            </a:r>
            <a:r>
              <a:rPr lang="en-US" sz="2400" u="sng" dirty="0" err="1">
                <a:solidFill>
                  <a:schemeClr val="tx1">
                    <a:lumMod val="75000"/>
                    <a:lumOff val="25000"/>
                  </a:schemeClr>
                </a:solidFill>
                <a:effectLst>
                  <a:outerShdw blurRad="38100" dist="38100" dir="2700000" algn="tl">
                    <a:srgbClr val="000000">
                      <a:alpha val="43137"/>
                    </a:srgbClr>
                  </a:outerShdw>
                </a:effectLst>
                <a:sym typeface="Wingdings" panose="05000000000000000000" pitchFamily="2" charset="2"/>
              </a:rPr>
              <a:t>relazione</a:t>
            </a:r>
            <a:r>
              <a:rPr lang="en-US" sz="2400" u="sng" dirty="0">
                <a:solidFill>
                  <a:schemeClr val="tx1">
                    <a:lumMod val="75000"/>
                    <a:lumOff val="25000"/>
                  </a:schemeClr>
                </a:solidFill>
                <a:effectLst>
                  <a:outerShdw blurRad="38100" dist="38100" dir="2700000" algn="tl">
                    <a:srgbClr val="000000">
                      <a:alpha val="43137"/>
                    </a:srgbClr>
                  </a:outerShdw>
                </a:effectLst>
                <a:sym typeface="Wingdings" panose="05000000000000000000" pitchFamily="2" charset="2"/>
              </a:rPr>
              <a:t> </a:t>
            </a:r>
            <a:r>
              <a:rPr lang="en-US" sz="2400" u="sng" dirty="0" err="1">
                <a:solidFill>
                  <a:schemeClr val="tx1">
                    <a:lumMod val="75000"/>
                    <a:lumOff val="25000"/>
                  </a:schemeClr>
                </a:solidFill>
                <a:effectLst>
                  <a:outerShdw blurRad="38100" dist="38100" dir="2700000" algn="tl">
                    <a:srgbClr val="000000">
                      <a:alpha val="43137"/>
                    </a:srgbClr>
                  </a:outerShdw>
                </a:effectLst>
                <a:sym typeface="Wingdings" panose="05000000000000000000" pitchFamily="2" charset="2"/>
              </a:rPr>
              <a:t>significativa</a:t>
            </a:r>
            <a:r>
              <a:rPr lang="en-US" sz="2400" u="sng" dirty="0">
                <a:solidFill>
                  <a:schemeClr val="tx1">
                    <a:lumMod val="75000"/>
                    <a:lumOff val="25000"/>
                  </a:schemeClr>
                </a:solidFill>
                <a:effectLst>
                  <a:outerShdw blurRad="38100" dist="38100" dir="2700000" algn="tl">
                    <a:srgbClr val="000000">
                      <a:alpha val="43137"/>
                    </a:srgbClr>
                  </a:outerShdw>
                </a:effectLst>
                <a:sym typeface="Wingdings" panose="05000000000000000000" pitchFamily="2" charset="2"/>
              </a:rPr>
              <a:t>.</a:t>
            </a:r>
          </a:p>
          <a:p>
            <a:pPr algn="ctr" defTabSz="914400">
              <a:lnSpc>
                <a:spcPct val="90000"/>
              </a:lnSpc>
              <a:spcAft>
                <a:spcPts val="600"/>
              </a:spcAft>
              <a:buClr>
                <a:schemeClr val="accent1"/>
              </a:buClr>
              <a:buFont typeface="Calibri" panose="020F0502020204030204" pitchFamily="34" charset="0"/>
            </a:pPr>
            <a:r>
              <a:rPr lang="en-US" sz="2400" u="sng" dirty="0" err="1">
                <a:solidFill>
                  <a:schemeClr val="tx1">
                    <a:lumMod val="75000"/>
                    <a:lumOff val="25000"/>
                  </a:schemeClr>
                </a:solidFill>
                <a:effectLst>
                  <a:outerShdw blurRad="38100" dist="38100" dir="2700000" algn="tl">
                    <a:srgbClr val="000000">
                      <a:alpha val="43137"/>
                    </a:srgbClr>
                  </a:outerShdw>
                </a:effectLst>
                <a:sym typeface="Wingdings" panose="05000000000000000000" pitchFamily="2" charset="2"/>
              </a:rPr>
              <a:t>Bisogna</a:t>
            </a:r>
            <a:r>
              <a:rPr lang="en-US" sz="2400" u="sng" dirty="0">
                <a:solidFill>
                  <a:schemeClr val="tx1">
                    <a:lumMod val="75000"/>
                    <a:lumOff val="25000"/>
                  </a:schemeClr>
                </a:solidFill>
                <a:effectLst>
                  <a:outerShdw blurRad="38100" dist="38100" dir="2700000" algn="tl">
                    <a:srgbClr val="000000">
                      <a:alpha val="43137"/>
                    </a:srgbClr>
                  </a:outerShdw>
                </a:effectLst>
                <a:sym typeface="Wingdings" panose="05000000000000000000" pitchFamily="2" charset="2"/>
              </a:rPr>
              <a:t> </a:t>
            </a:r>
            <a:r>
              <a:rPr lang="en-US" sz="2400" u="sng" dirty="0" err="1">
                <a:solidFill>
                  <a:schemeClr val="tx1">
                    <a:lumMod val="75000"/>
                    <a:lumOff val="25000"/>
                  </a:schemeClr>
                </a:solidFill>
                <a:effectLst>
                  <a:outerShdw blurRad="38100" dist="38100" dir="2700000" algn="tl">
                    <a:srgbClr val="000000">
                      <a:alpha val="43137"/>
                    </a:srgbClr>
                  </a:outerShdw>
                </a:effectLst>
                <a:sym typeface="Wingdings" panose="05000000000000000000" pitchFamily="2" charset="2"/>
              </a:rPr>
              <a:t>quindi</a:t>
            </a:r>
            <a:r>
              <a:rPr lang="en-US" sz="2400" u="sng" dirty="0">
                <a:solidFill>
                  <a:schemeClr val="tx1">
                    <a:lumMod val="75000"/>
                    <a:lumOff val="25000"/>
                  </a:schemeClr>
                </a:solidFill>
                <a:effectLst>
                  <a:outerShdw blurRad="38100" dist="38100" dir="2700000" algn="tl">
                    <a:srgbClr val="000000">
                      <a:alpha val="43137"/>
                    </a:srgbClr>
                  </a:outerShdw>
                </a:effectLst>
                <a:sym typeface="Wingdings" panose="05000000000000000000" pitchFamily="2" charset="2"/>
              </a:rPr>
              <a:t> </a:t>
            </a:r>
            <a:r>
              <a:rPr lang="en-US" sz="2400" u="sng" dirty="0" err="1">
                <a:solidFill>
                  <a:schemeClr val="tx1">
                    <a:lumMod val="75000"/>
                    <a:lumOff val="25000"/>
                  </a:schemeClr>
                </a:solidFill>
                <a:effectLst>
                  <a:outerShdw blurRad="38100" dist="38100" dir="2700000" algn="tl">
                    <a:srgbClr val="000000">
                      <a:alpha val="43137"/>
                    </a:srgbClr>
                  </a:outerShdw>
                </a:effectLst>
                <a:sym typeface="Wingdings" panose="05000000000000000000" pitchFamily="2" charset="2"/>
              </a:rPr>
              <a:t>saper</a:t>
            </a:r>
            <a:r>
              <a:rPr lang="en-US" sz="2400" u="sng" dirty="0">
                <a:solidFill>
                  <a:schemeClr val="tx1">
                    <a:lumMod val="75000"/>
                    <a:lumOff val="25000"/>
                  </a:schemeClr>
                </a:solidFill>
                <a:effectLst>
                  <a:outerShdw blurRad="38100" dist="38100" dir="2700000" algn="tl">
                    <a:srgbClr val="000000">
                      <a:alpha val="43137"/>
                    </a:srgbClr>
                  </a:outerShdw>
                </a:effectLst>
                <a:sym typeface="Wingdings" panose="05000000000000000000" pitchFamily="2" charset="2"/>
              </a:rPr>
              <a:t> </a:t>
            </a:r>
            <a:r>
              <a:rPr lang="en-US" sz="2400" u="sng" dirty="0" err="1">
                <a:solidFill>
                  <a:schemeClr val="tx1">
                    <a:lumMod val="75000"/>
                    <a:lumOff val="25000"/>
                  </a:schemeClr>
                </a:solidFill>
                <a:effectLst>
                  <a:outerShdw blurRad="38100" dist="38100" dir="2700000" algn="tl">
                    <a:srgbClr val="000000">
                      <a:alpha val="43137"/>
                    </a:srgbClr>
                  </a:outerShdw>
                </a:effectLst>
                <a:sym typeface="Wingdings" panose="05000000000000000000" pitchFamily="2" charset="2"/>
              </a:rPr>
              <a:t>conciliare</a:t>
            </a:r>
            <a:r>
              <a:rPr lang="en-US" sz="2400" u="sng" dirty="0">
                <a:solidFill>
                  <a:schemeClr val="tx1">
                    <a:lumMod val="75000"/>
                    <a:lumOff val="25000"/>
                  </a:schemeClr>
                </a:solidFill>
                <a:effectLst>
                  <a:outerShdw blurRad="38100" dist="38100" dir="2700000" algn="tl">
                    <a:srgbClr val="000000">
                      <a:alpha val="43137"/>
                    </a:srgbClr>
                  </a:outerShdw>
                </a:effectLst>
                <a:sym typeface="Wingdings" panose="05000000000000000000" pitchFamily="2" charset="2"/>
              </a:rPr>
              <a:t> la </a:t>
            </a:r>
            <a:r>
              <a:rPr lang="en-US" sz="2400" u="sng" dirty="0" err="1">
                <a:solidFill>
                  <a:schemeClr val="tx1">
                    <a:lumMod val="75000"/>
                    <a:lumOff val="25000"/>
                  </a:schemeClr>
                </a:solidFill>
                <a:effectLst>
                  <a:outerShdw blurRad="38100" dist="38100" dir="2700000" algn="tl">
                    <a:srgbClr val="000000">
                      <a:alpha val="43137"/>
                    </a:srgbClr>
                  </a:outerShdw>
                </a:effectLst>
                <a:sym typeface="Wingdings" panose="05000000000000000000" pitchFamily="2" charset="2"/>
              </a:rPr>
              <a:t>spinta</a:t>
            </a:r>
            <a:r>
              <a:rPr lang="en-US" sz="2400" u="sng" dirty="0">
                <a:solidFill>
                  <a:schemeClr val="tx1">
                    <a:lumMod val="75000"/>
                    <a:lumOff val="25000"/>
                  </a:schemeClr>
                </a:solidFill>
                <a:effectLst>
                  <a:outerShdw blurRad="38100" dist="38100" dir="2700000" algn="tl">
                    <a:srgbClr val="000000">
                      <a:alpha val="43137"/>
                    </a:srgbClr>
                  </a:outerShdw>
                </a:effectLst>
                <a:sym typeface="Wingdings" panose="05000000000000000000" pitchFamily="2" charset="2"/>
              </a:rPr>
              <a:t> </a:t>
            </a:r>
            <a:r>
              <a:rPr lang="en-US" sz="2400" u="sng" dirty="0" err="1">
                <a:solidFill>
                  <a:schemeClr val="tx1">
                    <a:lumMod val="75000"/>
                    <a:lumOff val="25000"/>
                  </a:schemeClr>
                </a:solidFill>
                <a:effectLst>
                  <a:outerShdw blurRad="38100" dist="38100" dir="2700000" algn="tl">
                    <a:srgbClr val="000000">
                      <a:alpha val="43137"/>
                    </a:srgbClr>
                  </a:outerShdw>
                </a:effectLst>
                <a:sym typeface="Wingdings" panose="05000000000000000000" pitchFamily="2" charset="2"/>
              </a:rPr>
              <a:t>rabbiosa</a:t>
            </a:r>
            <a:r>
              <a:rPr lang="en-US" sz="2400" u="sng" dirty="0">
                <a:solidFill>
                  <a:schemeClr val="tx1">
                    <a:lumMod val="75000"/>
                    <a:lumOff val="25000"/>
                  </a:schemeClr>
                </a:solidFill>
                <a:effectLst>
                  <a:outerShdw blurRad="38100" dist="38100" dir="2700000" algn="tl">
                    <a:srgbClr val="000000">
                      <a:alpha val="43137"/>
                    </a:srgbClr>
                  </a:outerShdw>
                </a:effectLst>
                <a:sym typeface="Wingdings" panose="05000000000000000000" pitchFamily="2" charset="2"/>
              </a:rPr>
              <a:t> al </a:t>
            </a:r>
            <a:r>
              <a:rPr lang="en-US" sz="2400" u="sng" dirty="0" err="1">
                <a:solidFill>
                  <a:schemeClr val="tx1">
                    <a:lumMod val="75000"/>
                    <a:lumOff val="25000"/>
                  </a:schemeClr>
                </a:solidFill>
                <a:effectLst>
                  <a:outerShdw blurRad="38100" dist="38100" dir="2700000" algn="tl">
                    <a:srgbClr val="000000">
                      <a:alpha val="43137"/>
                    </a:srgbClr>
                  </a:outerShdw>
                </a:effectLst>
                <a:sym typeface="Wingdings" panose="05000000000000000000" pitchFamily="2" charset="2"/>
              </a:rPr>
              <a:t>raggiungimento</a:t>
            </a:r>
            <a:r>
              <a:rPr lang="en-US" sz="2400" u="sng" dirty="0">
                <a:solidFill>
                  <a:schemeClr val="tx1">
                    <a:lumMod val="75000"/>
                    <a:lumOff val="25000"/>
                  </a:schemeClr>
                </a:solidFill>
                <a:effectLst>
                  <a:outerShdw blurRad="38100" dist="38100" dir="2700000" algn="tl">
                    <a:srgbClr val="000000">
                      <a:alpha val="43137"/>
                    </a:srgbClr>
                  </a:outerShdw>
                </a:effectLst>
                <a:sym typeface="Wingdings" panose="05000000000000000000" pitchFamily="2" charset="2"/>
              </a:rPr>
              <a:t> </a:t>
            </a:r>
            <a:r>
              <a:rPr lang="en-US" sz="2400" u="sng" dirty="0" err="1">
                <a:solidFill>
                  <a:schemeClr val="tx1">
                    <a:lumMod val="75000"/>
                    <a:lumOff val="25000"/>
                  </a:schemeClr>
                </a:solidFill>
                <a:effectLst>
                  <a:outerShdw blurRad="38100" dist="38100" dir="2700000" algn="tl">
                    <a:srgbClr val="000000">
                      <a:alpha val="43137"/>
                    </a:srgbClr>
                  </a:outerShdw>
                </a:effectLst>
                <a:sym typeface="Wingdings" panose="05000000000000000000" pitchFamily="2" charset="2"/>
              </a:rPr>
              <a:t>dei</a:t>
            </a:r>
            <a:r>
              <a:rPr lang="en-US" sz="2400" u="sng" dirty="0">
                <a:solidFill>
                  <a:schemeClr val="tx1">
                    <a:lumMod val="75000"/>
                    <a:lumOff val="25000"/>
                  </a:schemeClr>
                </a:solidFill>
                <a:effectLst>
                  <a:outerShdw blurRad="38100" dist="38100" dir="2700000" algn="tl">
                    <a:srgbClr val="000000">
                      <a:alpha val="43137"/>
                    </a:srgbClr>
                  </a:outerShdw>
                </a:effectLst>
                <a:sym typeface="Wingdings" panose="05000000000000000000" pitchFamily="2" charset="2"/>
              </a:rPr>
              <a:t> </a:t>
            </a:r>
            <a:r>
              <a:rPr lang="en-US" sz="2400" u="sng" dirty="0" err="1">
                <a:solidFill>
                  <a:schemeClr val="tx1">
                    <a:lumMod val="75000"/>
                    <a:lumOff val="25000"/>
                  </a:schemeClr>
                </a:solidFill>
                <a:effectLst>
                  <a:outerShdw blurRad="38100" dist="38100" dir="2700000" algn="tl">
                    <a:srgbClr val="000000">
                      <a:alpha val="43137"/>
                    </a:srgbClr>
                  </a:outerShdw>
                </a:effectLst>
                <a:sym typeface="Wingdings" panose="05000000000000000000" pitchFamily="2" charset="2"/>
              </a:rPr>
              <a:t>nostri</a:t>
            </a:r>
            <a:r>
              <a:rPr lang="en-US" sz="2400" u="sng" dirty="0">
                <a:solidFill>
                  <a:schemeClr val="tx1">
                    <a:lumMod val="75000"/>
                    <a:lumOff val="25000"/>
                  </a:schemeClr>
                </a:solidFill>
                <a:effectLst>
                  <a:outerShdw blurRad="38100" dist="38100" dir="2700000" algn="tl">
                    <a:srgbClr val="000000">
                      <a:alpha val="43137"/>
                    </a:srgbClr>
                  </a:outerShdw>
                </a:effectLst>
                <a:sym typeface="Wingdings" panose="05000000000000000000" pitchFamily="2" charset="2"/>
              </a:rPr>
              <a:t> </a:t>
            </a:r>
            <a:r>
              <a:rPr lang="en-US" sz="2400" u="sng" dirty="0" err="1">
                <a:solidFill>
                  <a:schemeClr val="tx1">
                    <a:lumMod val="75000"/>
                    <a:lumOff val="25000"/>
                  </a:schemeClr>
                </a:solidFill>
                <a:effectLst>
                  <a:outerShdw blurRad="38100" dist="38100" dir="2700000" algn="tl">
                    <a:srgbClr val="000000">
                      <a:alpha val="43137"/>
                    </a:srgbClr>
                  </a:outerShdw>
                </a:effectLst>
                <a:sym typeface="Wingdings" panose="05000000000000000000" pitchFamily="2" charset="2"/>
              </a:rPr>
              <a:t>obiettivi</a:t>
            </a:r>
            <a:r>
              <a:rPr lang="en-US" sz="2400" u="sng" dirty="0">
                <a:solidFill>
                  <a:schemeClr val="tx1">
                    <a:lumMod val="75000"/>
                    <a:lumOff val="25000"/>
                  </a:schemeClr>
                </a:solidFill>
                <a:effectLst>
                  <a:outerShdw blurRad="38100" dist="38100" dir="2700000" algn="tl">
                    <a:srgbClr val="000000">
                      <a:alpha val="43137"/>
                    </a:srgbClr>
                  </a:outerShdw>
                </a:effectLst>
                <a:sym typeface="Wingdings" panose="05000000000000000000" pitchFamily="2" charset="2"/>
              </a:rPr>
              <a:t> e </a:t>
            </a:r>
            <a:r>
              <a:rPr lang="en-US" sz="2400" u="sng" dirty="0" err="1">
                <a:solidFill>
                  <a:schemeClr val="tx1">
                    <a:lumMod val="75000"/>
                    <a:lumOff val="25000"/>
                  </a:schemeClr>
                </a:solidFill>
                <a:effectLst>
                  <a:outerShdw blurRad="38100" dist="38100" dir="2700000" algn="tl">
                    <a:srgbClr val="000000">
                      <a:alpha val="43137"/>
                    </a:srgbClr>
                  </a:outerShdw>
                </a:effectLst>
                <a:sym typeface="Wingdings" panose="05000000000000000000" pitchFamily="2" charset="2"/>
              </a:rPr>
              <a:t>alla</a:t>
            </a:r>
            <a:r>
              <a:rPr lang="en-US" sz="2400" u="sng" dirty="0">
                <a:solidFill>
                  <a:schemeClr val="tx1">
                    <a:lumMod val="75000"/>
                    <a:lumOff val="25000"/>
                  </a:schemeClr>
                </a:solidFill>
                <a:effectLst>
                  <a:outerShdw blurRad="38100" dist="38100" dir="2700000" algn="tl">
                    <a:srgbClr val="000000">
                      <a:alpha val="43137"/>
                    </a:srgbClr>
                  </a:outerShdw>
                </a:effectLst>
                <a:sym typeface="Wingdings" panose="05000000000000000000" pitchFamily="2" charset="2"/>
              </a:rPr>
              <a:t> </a:t>
            </a:r>
            <a:r>
              <a:rPr lang="en-US" sz="2400" u="sng" dirty="0" err="1">
                <a:solidFill>
                  <a:schemeClr val="tx1">
                    <a:lumMod val="75000"/>
                    <a:lumOff val="25000"/>
                  </a:schemeClr>
                </a:solidFill>
                <a:effectLst>
                  <a:outerShdw blurRad="38100" dist="38100" dir="2700000" algn="tl">
                    <a:srgbClr val="000000">
                      <a:alpha val="43137"/>
                    </a:srgbClr>
                  </a:outerShdw>
                </a:effectLst>
                <a:sym typeface="Wingdings" panose="05000000000000000000" pitchFamily="2" charset="2"/>
              </a:rPr>
              <a:t>soddisfazione</a:t>
            </a:r>
            <a:r>
              <a:rPr lang="en-US" sz="2400" u="sng" dirty="0">
                <a:solidFill>
                  <a:schemeClr val="tx1">
                    <a:lumMod val="75000"/>
                    <a:lumOff val="25000"/>
                  </a:schemeClr>
                </a:solidFill>
                <a:effectLst>
                  <a:outerShdw blurRad="38100" dist="38100" dir="2700000" algn="tl">
                    <a:srgbClr val="000000">
                      <a:alpha val="43137"/>
                    </a:srgbClr>
                  </a:outerShdw>
                </a:effectLst>
                <a:sym typeface="Wingdings" panose="05000000000000000000" pitchFamily="2" charset="2"/>
              </a:rPr>
              <a:t> </a:t>
            </a:r>
            <a:r>
              <a:rPr lang="en-US" sz="2400" u="sng" dirty="0" err="1">
                <a:solidFill>
                  <a:schemeClr val="tx1">
                    <a:lumMod val="75000"/>
                    <a:lumOff val="25000"/>
                  </a:schemeClr>
                </a:solidFill>
                <a:effectLst>
                  <a:outerShdw blurRad="38100" dist="38100" dir="2700000" algn="tl">
                    <a:srgbClr val="000000">
                      <a:alpha val="43137"/>
                    </a:srgbClr>
                  </a:outerShdw>
                </a:effectLst>
                <a:sym typeface="Wingdings" panose="05000000000000000000" pitchFamily="2" charset="2"/>
              </a:rPr>
              <a:t>dei</a:t>
            </a:r>
            <a:r>
              <a:rPr lang="en-US" sz="2400" u="sng" dirty="0">
                <a:solidFill>
                  <a:schemeClr val="tx1">
                    <a:lumMod val="75000"/>
                    <a:lumOff val="25000"/>
                  </a:schemeClr>
                </a:solidFill>
                <a:effectLst>
                  <a:outerShdw blurRad="38100" dist="38100" dir="2700000" algn="tl">
                    <a:srgbClr val="000000">
                      <a:alpha val="43137"/>
                    </a:srgbClr>
                  </a:outerShdw>
                </a:effectLst>
                <a:sym typeface="Wingdings" panose="05000000000000000000" pitchFamily="2" charset="2"/>
              </a:rPr>
              <a:t> </a:t>
            </a:r>
            <a:r>
              <a:rPr lang="en-US" sz="2400" u="sng" dirty="0" err="1">
                <a:solidFill>
                  <a:schemeClr val="tx1">
                    <a:lumMod val="75000"/>
                    <a:lumOff val="25000"/>
                  </a:schemeClr>
                </a:solidFill>
                <a:effectLst>
                  <a:outerShdw blurRad="38100" dist="38100" dir="2700000" algn="tl">
                    <a:srgbClr val="000000">
                      <a:alpha val="43137"/>
                    </a:srgbClr>
                  </a:outerShdw>
                </a:effectLst>
                <a:sym typeface="Wingdings" panose="05000000000000000000" pitchFamily="2" charset="2"/>
              </a:rPr>
              <a:t>nostri</a:t>
            </a:r>
            <a:r>
              <a:rPr lang="en-US" sz="2400" u="sng" dirty="0">
                <a:solidFill>
                  <a:schemeClr val="tx1">
                    <a:lumMod val="75000"/>
                    <a:lumOff val="25000"/>
                  </a:schemeClr>
                </a:solidFill>
                <a:effectLst>
                  <a:outerShdw blurRad="38100" dist="38100" dir="2700000" algn="tl">
                    <a:srgbClr val="000000">
                      <a:alpha val="43137"/>
                    </a:srgbClr>
                  </a:outerShdw>
                </a:effectLst>
                <a:sym typeface="Wingdings" panose="05000000000000000000" pitchFamily="2" charset="2"/>
              </a:rPr>
              <a:t> </a:t>
            </a:r>
            <a:r>
              <a:rPr lang="en-US" sz="2400" u="sng" dirty="0" err="1">
                <a:solidFill>
                  <a:schemeClr val="tx1">
                    <a:lumMod val="75000"/>
                    <a:lumOff val="25000"/>
                  </a:schemeClr>
                </a:solidFill>
                <a:effectLst>
                  <a:outerShdw blurRad="38100" dist="38100" dir="2700000" algn="tl">
                    <a:srgbClr val="000000">
                      <a:alpha val="43137"/>
                    </a:srgbClr>
                  </a:outerShdw>
                </a:effectLst>
                <a:sym typeface="Wingdings" panose="05000000000000000000" pitchFamily="2" charset="2"/>
              </a:rPr>
              <a:t>bisogni</a:t>
            </a:r>
            <a:r>
              <a:rPr lang="en-US" sz="2400" u="sng" dirty="0">
                <a:solidFill>
                  <a:schemeClr val="tx1">
                    <a:lumMod val="75000"/>
                    <a:lumOff val="25000"/>
                  </a:schemeClr>
                </a:solidFill>
                <a:effectLst>
                  <a:outerShdw blurRad="38100" dist="38100" dir="2700000" algn="tl">
                    <a:srgbClr val="000000">
                      <a:alpha val="43137"/>
                    </a:srgbClr>
                  </a:outerShdw>
                </a:effectLst>
                <a:sym typeface="Wingdings" panose="05000000000000000000" pitchFamily="2" charset="2"/>
              </a:rPr>
              <a:t>, con la </a:t>
            </a:r>
            <a:r>
              <a:rPr lang="en-US" sz="2400" u="sng" dirty="0" err="1">
                <a:solidFill>
                  <a:schemeClr val="tx1">
                    <a:lumMod val="75000"/>
                    <a:lumOff val="25000"/>
                  </a:schemeClr>
                </a:solidFill>
                <a:effectLst>
                  <a:outerShdw blurRad="38100" dist="38100" dir="2700000" algn="tl">
                    <a:srgbClr val="000000">
                      <a:alpha val="43137"/>
                    </a:srgbClr>
                  </a:outerShdw>
                </a:effectLst>
                <a:sym typeface="Wingdings" panose="05000000000000000000" pitchFamily="2" charset="2"/>
              </a:rPr>
              <a:t>salvaguardia</a:t>
            </a:r>
            <a:r>
              <a:rPr lang="en-US" sz="2400" u="sng" dirty="0">
                <a:solidFill>
                  <a:schemeClr val="tx1">
                    <a:lumMod val="75000"/>
                    <a:lumOff val="25000"/>
                  </a:schemeClr>
                </a:solidFill>
                <a:effectLst>
                  <a:outerShdw blurRad="38100" dist="38100" dir="2700000" algn="tl">
                    <a:srgbClr val="000000">
                      <a:alpha val="43137"/>
                    </a:srgbClr>
                  </a:outerShdw>
                </a:effectLst>
                <a:sym typeface="Wingdings" panose="05000000000000000000" pitchFamily="2" charset="2"/>
              </a:rPr>
              <a:t> </a:t>
            </a:r>
            <a:r>
              <a:rPr lang="en-US" sz="2400" u="sng" dirty="0" err="1">
                <a:solidFill>
                  <a:schemeClr val="tx1">
                    <a:lumMod val="75000"/>
                    <a:lumOff val="25000"/>
                  </a:schemeClr>
                </a:solidFill>
                <a:effectLst>
                  <a:outerShdw blurRad="38100" dist="38100" dir="2700000" algn="tl">
                    <a:srgbClr val="000000">
                      <a:alpha val="43137"/>
                    </a:srgbClr>
                  </a:outerShdw>
                </a:effectLst>
                <a:sym typeface="Wingdings" panose="05000000000000000000" pitchFamily="2" charset="2"/>
              </a:rPr>
              <a:t>delle</a:t>
            </a:r>
            <a:r>
              <a:rPr lang="en-US" sz="2400" u="sng" dirty="0">
                <a:solidFill>
                  <a:schemeClr val="tx1">
                    <a:lumMod val="75000"/>
                    <a:lumOff val="25000"/>
                  </a:schemeClr>
                </a:solidFill>
                <a:effectLst>
                  <a:outerShdw blurRad="38100" dist="38100" dir="2700000" algn="tl">
                    <a:srgbClr val="000000">
                      <a:alpha val="43137"/>
                    </a:srgbClr>
                  </a:outerShdw>
                </a:effectLst>
                <a:sym typeface="Wingdings" panose="05000000000000000000" pitchFamily="2" charset="2"/>
              </a:rPr>
              <a:t> </a:t>
            </a:r>
            <a:r>
              <a:rPr lang="en-US" sz="2400" u="sng" dirty="0" err="1">
                <a:solidFill>
                  <a:schemeClr val="tx1">
                    <a:lumMod val="75000"/>
                    <a:lumOff val="25000"/>
                  </a:schemeClr>
                </a:solidFill>
                <a:effectLst>
                  <a:outerShdw blurRad="38100" dist="38100" dir="2700000" algn="tl">
                    <a:srgbClr val="000000">
                      <a:alpha val="43137"/>
                    </a:srgbClr>
                  </a:outerShdw>
                </a:effectLst>
                <a:sym typeface="Wingdings" panose="05000000000000000000" pitchFamily="2" charset="2"/>
              </a:rPr>
              <a:t>relazioni</a:t>
            </a:r>
            <a:r>
              <a:rPr lang="en-US" sz="2400" u="sng" dirty="0">
                <a:solidFill>
                  <a:schemeClr val="tx1">
                    <a:lumMod val="75000"/>
                    <a:lumOff val="25000"/>
                  </a:schemeClr>
                </a:solidFill>
                <a:effectLst>
                  <a:outerShdw blurRad="38100" dist="38100" dir="2700000" algn="tl">
                    <a:srgbClr val="000000">
                      <a:alpha val="43137"/>
                    </a:srgbClr>
                  </a:outerShdw>
                </a:effectLst>
                <a:sym typeface="Wingdings" panose="05000000000000000000" pitchFamily="2" charset="2"/>
              </a:rPr>
              <a:t> per </a:t>
            </a:r>
            <a:r>
              <a:rPr lang="en-US" sz="2400" u="sng" dirty="0" err="1">
                <a:solidFill>
                  <a:schemeClr val="tx1">
                    <a:lumMod val="75000"/>
                    <a:lumOff val="25000"/>
                  </a:schemeClr>
                </a:solidFill>
                <a:effectLst>
                  <a:outerShdw blurRad="38100" dist="38100" dir="2700000" algn="tl">
                    <a:srgbClr val="000000">
                      <a:alpha val="43137"/>
                    </a:srgbClr>
                  </a:outerShdw>
                </a:effectLst>
                <a:sym typeface="Wingdings" panose="05000000000000000000" pitchFamily="2" charset="2"/>
              </a:rPr>
              <a:t>noi</a:t>
            </a:r>
            <a:r>
              <a:rPr lang="en-US" sz="2400" u="sng" dirty="0">
                <a:solidFill>
                  <a:schemeClr val="tx1">
                    <a:lumMod val="75000"/>
                    <a:lumOff val="25000"/>
                  </a:schemeClr>
                </a:solidFill>
                <a:effectLst>
                  <a:outerShdw blurRad="38100" dist="38100" dir="2700000" algn="tl">
                    <a:srgbClr val="000000">
                      <a:alpha val="43137"/>
                    </a:srgbClr>
                  </a:outerShdw>
                </a:effectLst>
                <a:sym typeface="Wingdings" panose="05000000000000000000" pitchFamily="2" charset="2"/>
              </a:rPr>
              <a:t> </a:t>
            </a:r>
            <a:r>
              <a:rPr lang="en-US" sz="2400" u="sng" dirty="0" err="1">
                <a:solidFill>
                  <a:schemeClr val="tx1">
                    <a:lumMod val="75000"/>
                    <a:lumOff val="25000"/>
                  </a:schemeClr>
                </a:solidFill>
                <a:effectLst>
                  <a:outerShdw blurRad="38100" dist="38100" dir="2700000" algn="tl">
                    <a:srgbClr val="000000">
                      <a:alpha val="43137"/>
                    </a:srgbClr>
                  </a:outerShdw>
                </a:effectLst>
                <a:sym typeface="Wingdings" panose="05000000000000000000" pitchFamily="2" charset="2"/>
              </a:rPr>
              <a:t>importanti</a:t>
            </a:r>
            <a:endParaRPr lang="en-US" sz="2400" u="sng" dirty="0">
              <a:solidFill>
                <a:schemeClr val="tx1">
                  <a:lumMod val="75000"/>
                  <a:lumOff val="25000"/>
                </a:schemeClr>
              </a:solidFill>
              <a:effectLst>
                <a:outerShdw blurRad="38100" dist="38100" dir="2700000" algn="tl">
                  <a:srgbClr val="000000">
                    <a:alpha val="43137"/>
                  </a:srgbClr>
                </a:outerShdw>
              </a:effectLst>
            </a:endParaRPr>
          </a:p>
        </p:txBody>
      </p:sp>
      <p:sp>
        <p:nvSpPr>
          <p:cNvPr id="27" name="Rectangle 18">
            <a:extLst>
              <a:ext uri="{FF2B5EF4-FFF2-40B4-BE49-F238E27FC236}">
                <a16:creationId xmlns:a16="http://schemas.microsoft.com/office/drawing/2014/main" id="{1E299956-A9E7-4FC1-A0B1-D590CA9730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21" name="Rectangle 20">
            <a:extLst>
              <a:ext uri="{FF2B5EF4-FFF2-40B4-BE49-F238E27FC236}">
                <a16:creationId xmlns:a16="http://schemas.microsoft.com/office/drawing/2014/main" id="{17FC539C-B783-4B03-9F9E-D13430F3F6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Tree>
    <p:extLst>
      <p:ext uri="{BB962C8B-B14F-4D97-AF65-F5344CB8AC3E}">
        <p14:creationId xmlns:p14="http://schemas.microsoft.com/office/powerpoint/2010/main" val="14126952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21DFDE01-C4CC-9156-24E4-1AD5FA6C1486}"/>
              </a:ext>
            </a:extLst>
          </p:cNvPr>
          <p:cNvSpPr>
            <a:spLocks noGrp="1"/>
          </p:cNvSpPr>
          <p:nvPr>
            <p:ph type="ctrTitle"/>
          </p:nvPr>
        </p:nvSpPr>
        <p:spPr>
          <a:xfrm>
            <a:off x="5289754" y="639097"/>
            <a:ext cx="6253317" cy="3686015"/>
          </a:xfrm>
        </p:spPr>
        <p:txBody>
          <a:bodyPr>
            <a:normAutofit/>
          </a:bodyPr>
          <a:lstStyle/>
          <a:p>
            <a:r>
              <a:rPr lang="it-IT" b="1" u="sng">
                <a:effectLst>
                  <a:outerShdw blurRad="38100" dist="38100" dir="2700000" algn="tl">
                    <a:srgbClr val="000000">
                      <a:alpha val="43137"/>
                    </a:srgbClr>
                  </a:outerShdw>
                </a:effectLst>
              </a:rPr>
              <a:t>TRIGGER</a:t>
            </a:r>
          </a:p>
        </p:txBody>
      </p:sp>
      <p:sp>
        <p:nvSpPr>
          <p:cNvPr id="3" name="Sottotitolo 2">
            <a:extLst>
              <a:ext uri="{FF2B5EF4-FFF2-40B4-BE49-F238E27FC236}">
                <a16:creationId xmlns:a16="http://schemas.microsoft.com/office/drawing/2014/main" id="{D5B6F0D8-4822-8FD8-1D71-58AA8A580E3F}"/>
              </a:ext>
            </a:extLst>
          </p:cNvPr>
          <p:cNvSpPr>
            <a:spLocks noGrp="1"/>
          </p:cNvSpPr>
          <p:nvPr>
            <p:ph type="subTitle" idx="1"/>
          </p:nvPr>
        </p:nvSpPr>
        <p:spPr>
          <a:xfrm>
            <a:off x="5289753" y="4455621"/>
            <a:ext cx="6269347" cy="1238616"/>
          </a:xfrm>
        </p:spPr>
        <p:txBody>
          <a:bodyPr>
            <a:normAutofit/>
          </a:bodyPr>
          <a:lstStyle/>
          <a:p>
            <a:r>
              <a:rPr lang="it-IT">
                <a:solidFill>
                  <a:schemeClr val="tx1">
                    <a:lumMod val="85000"/>
                    <a:lumOff val="15000"/>
                  </a:schemeClr>
                </a:solidFill>
              </a:rPr>
              <a:t>I PULSANTI EMOZIONALI CHE ATTIVANO LA RABBIA</a:t>
            </a:r>
          </a:p>
        </p:txBody>
      </p:sp>
      <p:pic>
        <p:nvPicPr>
          <p:cNvPr id="5" name="Immagine 4" descr="Immagine che contiene disegno, cartone animato, clipart, illustrazione&#10;&#10;Descrizione generata automaticamente">
            <a:extLst>
              <a:ext uri="{FF2B5EF4-FFF2-40B4-BE49-F238E27FC236}">
                <a16:creationId xmlns:a16="http://schemas.microsoft.com/office/drawing/2014/main" id="{4EE6C4CC-EBB5-C6A7-875A-FF78A9AAAE18}"/>
              </a:ext>
            </a:extLst>
          </p:cNvPr>
          <p:cNvPicPr>
            <a:picLocks noChangeAspect="1"/>
          </p:cNvPicPr>
          <p:nvPr/>
        </p:nvPicPr>
        <p:blipFill rotWithShape="1">
          <a:blip r:embed="rId2"/>
          <a:srcRect l="28309" r="27641" b="-1"/>
          <a:stretch/>
        </p:blipFill>
        <p:spPr>
          <a:xfrm>
            <a:off x="633999" y="620720"/>
            <a:ext cx="4001315" cy="5086933"/>
          </a:xfrm>
          <a:prstGeom prst="rect">
            <a:avLst/>
          </a:prstGeom>
        </p:spPr>
      </p:pic>
      <p:cxnSp>
        <p:nvCxnSpPr>
          <p:cNvPr id="12" name="Straight Connector 11">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071" y="4343400"/>
            <a:ext cx="5636107"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1AB8ECB2-FB64-476F-A62F-36D68C8C7C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16" name="Rectangle 15">
            <a:extLst>
              <a:ext uri="{FF2B5EF4-FFF2-40B4-BE49-F238E27FC236}">
                <a16:creationId xmlns:a16="http://schemas.microsoft.com/office/drawing/2014/main" id="{289CEAD5-ED2F-4675-9E4C-80B8A0E8A0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Tree>
    <p:extLst>
      <p:ext uri="{BB962C8B-B14F-4D97-AF65-F5344CB8AC3E}">
        <p14:creationId xmlns:p14="http://schemas.microsoft.com/office/powerpoint/2010/main" val="3486142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7BDC7316-E544-1995-9332-284722522016}"/>
              </a:ext>
            </a:extLst>
          </p:cNvPr>
          <p:cNvSpPr txBox="1"/>
          <p:nvPr/>
        </p:nvSpPr>
        <p:spPr>
          <a:xfrm>
            <a:off x="1810139" y="1194319"/>
            <a:ext cx="7847045" cy="3970318"/>
          </a:xfrm>
          <a:prstGeom prst="rect">
            <a:avLst/>
          </a:prstGeom>
          <a:noFill/>
        </p:spPr>
        <p:txBody>
          <a:bodyPr wrap="square" rtlCol="0">
            <a:spAutoFit/>
          </a:bodyPr>
          <a:lstStyle/>
          <a:p>
            <a:pPr marL="342900" indent="-342900">
              <a:buAutoNum type="arabicParenR"/>
            </a:pPr>
            <a:r>
              <a:rPr lang="it-IT" sz="2800" dirty="0"/>
              <a:t>Reazione «</a:t>
            </a:r>
            <a:r>
              <a:rPr lang="it-IT" sz="2800" dirty="0" err="1"/>
              <a:t>fight</a:t>
            </a:r>
            <a:r>
              <a:rPr lang="it-IT" sz="2800" dirty="0"/>
              <a:t> or </a:t>
            </a:r>
            <a:r>
              <a:rPr lang="it-IT" sz="2800" dirty="0" err="1"/>
              <a:t>flight</a:t>
            </a:r>
            <a:r>
              <a:rPr lang="it-IT" sz="2800" dirty="0"/>
              <a:t>»</a:t>
            </a:r>
          </a:p>
          <a:p>
            <a:pPr marL="342900" indent="-342900">
              <a:buAutoNum type="arabicParenR"/>
            </a:pPr>
            <a:r>
              <a:rPr lang="it-IT" sz="2800" dirty="0"/>
              <a:t>Ostacoli fisici</a:t>
            </a:r>
          </a:p>
          <a:p>
            <a:pPr marL="342900" indent="-342900">
              <a:buAutoNum type="arabicParenR"/>
            </a:pPr>
            <a:r>
              <a:rPr lang="it-IT" sz="2800" dirty="0"/>
              <a:t>Stimoli fastidiosi o nocivi</a:t>
            </a:r>
          </a:p>
          <a:p>
            <a:pPr marL="342900" indent="-342900">
              <a:buAutoNum type="arabicParenR"/>
            </a:pPr>
            <a:r>
              <a:rPr lang="it-IT" sz="2800" dirty="0"/>
              <a:t>Torti e ingiustizie</a:t>
            </a:r>
          </a:p>
          <a:p>
            <a:pPr marL="342900" indent="-342900">
              <a:buAutoNum type="arabicParenR"/>
            </a:pPr>
            <a:r>
              <a:rPr lang="it-IT" sz="2800" dirty="0"/>
              <a:t>Aspettative infrante e ferite psicologiche (rabbia copre il dolore)</a:t>
            </a:r>
          </a:p>
          <a:p>
            <a:pPr marL="342900" indent="-342900">
              <a:buAutoNum type="arabicParenR"/>
            </a:pPr>
            <a:r>
              <a:rPr lang="it-IT" sz="2800" dirty="0"/>
              <a:t>Frustrazione del piacere</a:t>
            </a:r>
          </a:p>
          <a:p>
            <a:pPr marL="342900" indent="-342900">
              <a:buAutoNum type="arabicParenR"/>
            </a:pPr>
            <a:r>
              <a:rPr lang="it-IT" sz="2800" dirty="0"/>
              <a:t>Violazione di importanti valori </a:t>
            </a:r>
          </a:p>
          <a:p>
            <a:pPr marL="342900" indent="-342900">
              <a:buAutoNum type="arabicParenR"/>
            </a:pPr>
            <a:r>
              <a:rPr lang="it-IT" sz="2800" dirty="0"/>
              <a:t>Contagio emotivo (circolo vizioso)</a:t>
            </a:r>
          </a:p>
        </p:txBody>
      </p:sp>
    </p:spTree>
    <p:extLst>
      <p:ext uri="{BB962C8B-B14F-4D97-AF65-F5344CB8AC3E}">
        <p14:creationId xmlns:p14="http://schemas.microsoft.com/office/powerpoint/2010/main" val="35986890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05231BD3-EC18-65B3-A511-1FE2AA890832}"/>
              </a:ext>
            </a:extLst>
          </p:cNvPr>
          <p:cNvSpPr txBox="1"/>
          <p:nvPr/>
        </p:nvSpPr>
        <p:spPr>
          <a:xfrm>
            <a:off x="1399591" y="1436913"/>
            <a:ext cx="9199985" cy="3170099"/>
          </a:xfrm>
          <a:prstGeom prst="rect">
            <a:avLst/>
          </a:prstGeom>
          <a:noFill/>
        </p:spPr>
        <p:txBody>
          <a:bodyPr wrap="square" rtlCol="0">
            <a:spAutoFit/>
          </a:bodyPr>
          <a:lstStyle/>
          <a:p>
            <a:pPr algn="ctr"/>
            <a:r>
              <a:rPr lang="it-IT" sz="4000" dirty="0"/>
              <a:t>Tutti possediamo una sorta di </a:t>
            </a:r>
            <a:r>
              <a:rPr lang="it-IT" sz="4000" b="1" u="sng" dirty="0">
                <a:solidFill>
                  <a:srgbClr val="C00000"/>
                </a:solidFill>
                <a:effectLst>
                  <a:outerShdw blurRad="38100" dist="38100" dir="2700000" algn="tl">
                    <a:srgbClr val="000000">
                      <a:alpha val="43137"/>
                    </a:srgbClr>
                  </a:outerShdw>
                </a:effectLst>
              </a:rPr>
              <a:t>BANCA DATI EMOZIONALE </a:t>
            </a:r>
            <a:r>
              <a:rPr lang="it-IT" sz="4000" dirty="0"/>
              <a:t>di ciò che troviamo irritante, in parte questa è genetica e in parte esperienziale. Tende ad essere resistente al cambiamento.</a:t>
            </a:r>
          </a:p>
        </p:txBody>
      </p:sp>
    </p:spTree>
    <p:extLst>
      <p:ext uri="{BB962C8B-B14F-4D97-AF65-F5344CB8AC3E}">
        <p14:creationId xmlns:p14="http://schemas.microsoft.com/office/powerpoint/2010/main" val="15046689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D429B066-DC6A-67E3-E6E4-E26B1C3EB83A}"/>
              </a:ext>
            </a:extLst>
          </p:cNvPr>
          <p:cNvSpPr>
            <a:spLocks noGrp="1"/>
          </p:cNvSpPr>
          <p:nvPr>
            <p:ph idx="1"/>
          </p:nvPr>
        </p:nvSpPr>
        <p:spPr/>
        <p:txBody>
          <a:bodyPr>
            <a:normAutofit/>
          </a:bodyPr>
          <a:lstStyle/>
          <a:p>
            <a:pPr algn="ctr"/>
            <a:r>
              <a:rPr lang="it-IT" sz="6000" i="1" dirty="0"/>
              <a:t>« Ciò che turba gli uomini non sono le cose, ma i giudizi che essi formulano sulle cose».</a:t>
            </a:r>
          </a:p>
        </p:txBody>
      </p:sp>
      <p:sp>
        <p:nvSpPr>
          <p:cNvPr id="4" name="CasellaDiTesto 3">
            <a:extLst>
              <a:ext uri="{FF2B5EF4-FFF2-40B4-BE49-F238E27FC236}">
                <a16:creationId xmlns:a16="http://schemas.microsoft.com/office/drawing/2014/main" id="{754B9FFC-02B1-5675-A304-1033B988B8D2}"/>
              </a:ext>
            </a:extLst>
          </p:cNvPr>
          <p:cNvSpPr txBox="1"/>
          <p:nvPr/>
        </p:nvSpPr>
        <p:spPr>
          <a:xfrm>
            <a:off x="8406882" y="4917233"/>
            <a:ext cx="3013787" cy="646331"/>
          </a:xfrm>
          <a:prstGeom prst="rect">
            <a:avLst/>
          </a:prstGeom>
          <a:noFill/>
        </p:spPr>
        <p:txBody>
          <a:bodyPr wrap="square" rtlCol="0">
            <a:spAutoFit/>
          </a:bodyPr>
          <a:lstStyle/>
          <a:p>
            <a:pPr algn="r"/>
            <a:r>
              <a:rPr lang="it-IT" sz="3600" i="1" dirty="0"/>
              <a:t>Epiteto</a:t>
            </a:r>
          </a:p>
        </p:txBody>
      </p:sp>
    </p:spTree>
    <p:extLst>
      <p:ext uri="{BB962C8B-B14F-4D97-AF65-F5344CB8AC3E}">
        <p14:creationId xmlns:p14="http://schemas.microsoft.com/office/powerpoint/2010/main" val="10250883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3">
            <a:extLst>
              <a:ext uri="{FF2B5EF4-FFF2-40B4-BE49-F238E27FC236}">
                <a16:creationId xmlns:a16="http://schemas.microsoft.com/office/drawing/2014/main" id="{90AA6468-80AC-4DDF-9CFB-C7A9507E2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6"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2" name="Titolo 1">
            <a:extLst>
              <a:ext uri="{FF2B5EF4-FFF2-40B4-BE49-F238E27FC236}">
                <a16:creationId xmlns:a16="http://schemas.microsoft.com/office/drawing/2014/main" id="{73E16C9C-1C80-1594-EC2A-FDB39CA6C4CE}"/>
              </a:ext>
            </a:extLst>
          </p:cNvPr>
          <p:cNvSpPr>
            <a:spLocks noGrp="1"/>
          </p:cNvSpPr>
          <p:nvPr>
            <p:ph type="ctrTitle"/>
          </p:nvPr>
        </p:nvSpPr>
        <p:spPr>
          <a:xfrm>
            <a:off x="457200" y="640080"/>
            <a:ext cx="3659246" cy="2926080"/>
          </a:xfrm>
        </p:spPr>
        <p:txBody>
          <a:bodyPr>
            <a:normAutofit/>
          </a:bodyPr>
          <a:lstStyle/>
          <a:p>
            <a:r>
              <a:rPr lang="it-IT" sz="4400">
                <a:solidFill>
                  <a:srgbClr val="FFFFFF"/>
                </a:solidFill>
              </a:rPr>
              <a:t>AUTOINGANNI</a:t>
            </a:r>
          </a:p>
        </p:txBody>
      </p:sp>
      <p:sp>
        <p:nvSpPr>
          <p:cNvPr id="3" name="Sottotitolo 2">
            <a:extLst>
              <a:ext uri="{FF2B5EF4-FFF2-40B4-BE49-F238E27FC236}">
                <a16:creationId xmlns:a16="http://schemas.microsoft.com/office/drawing/2014/main" id="{B92BC7C5-2D4C-F513-D1CB-0AB818B7FED9}"/>
              </a:ext>
            </a:extLst>
          </p:cNvPr>
          <p:cNvSpPr>
            <a:spLocks noGrp="1"/>
          </p:cNvSpPr>
          <p:nvPr>
            <p:ph type="subTitle" idx="1"/>
          </p:nvPr>
        </p:nvSpPr>
        <p:spPr>
          <a:xfrm>
            <a:off x="457200" y="3578087"/>
            <a:ext cx="3659246" cy="1554480"/>
          </a:xfrm>
        </p:spPr>
        <p:txBody>
          <a:bodyPr>
            <a:normAutofit/>
          </a:bodyPr>
          <a:lstStyle/>
          <a:p>
            <a:r>
              <a:rPr lang="it-IT" sz="1500">
                <a:solidFill>
                  <a:srgbClr val="FFFFFF"/>
                </a:solidFill>
              </a:rPr>
              <a:t>FILTRI PERCETTIVI CHE INFLUENZANO LA NOSTRA VISIONE DELLA Realtà, FACENDOCI VEDERE Ciò CHE è IN LINEA CON LE NOSTRE ASPETTATIVE E CONVIZIONI (BIAS CONFERMA)</a:t>
            </a:r>
          </a:p>
        </p:txBody>
      </p:sp>
      <p:pic>
        <p:nvPicPr>
          <p:cNvPr id="5" name="Immagine 4" descr="Immagine che contiene mammifero, terreno, arte&#10;&#10;Descrizione generata automaticamente">
            <a:extLst>
              <a:ext uri="{FF2B5EF4-FFF2-40B4-BE49-F238E27FC236}">
                <a16:creationId xmlns:a16="http://schemas.microsoft.com/office/drawing/2014/main" id="{4EF98B51-34DD-F732-CF47-ECF928697AA9}"/>
              </a:ext>
            </a:extLst>
          </p:cNvPr>
          <p:cNvPicPr>
            <a:picLocks noChangeAspect="1"/>
          </p:cNvPicPr>
          <p:nvPr/>
        </p:nvPicPr>
        <p:blipFill rotWithShape="1">
          <a:blip r:embed="rId2"/>
          <a:srcRect r="38056"/>
          <a:stretch/>
        </p:blipFill>
        <p:spPr>
          <a:xfrm>
            <a:off x="4639733" y="10"/>
            <a:ext cx="7552266" cy="6857990"/>
          </a:xfrm>
          <a:prstGeom prst="rect">
            <a:avLst/>
          </a:prstGeom>
        </p:spPr>
      </p:pic>
      <p:sp>
        <p:nvSpPr>
          <p:cNvPr id="31" name="Rectangle 25">
            <a:extLst>
              <a:ext uri="{FF2B5EF4-FFF2-40B4-BE49-F238E27FC236}">
                <a16:creationId xmlns:a16="http://schemas.microsoft.com/office/drawing/2014/main" id="{4AB900CC-5074-4746-A1A4-AF640455BD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475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Tree>
    <p:extLst>
      <p:ext uri="{BB962C8B-B14F-4D97-AF65-F5344CB8AC3E}">
        <p14:creationId xmlns:p14="http://schemas.microsoft.com/office/powerpoint/2010/main" val="898254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6C2A5D54-EDBA-FFFC-DE2D-F7071DE3B4E2}"/>
              </a:ext>
            </a:extLst>
          </p:cNvPr>
          <p:cNvSpPr txBox="1"/>
          <p:nvPr/>
        </p:nvSpPr>
        <p:spPr>
          <a:xfrm>
            <a:off x="942392" y="1156995"/>
            <a:ext cx="10394302" cy="3847207"/>
          </a:xfrm>
          <a:prstGeom prst="rect">
            <a:avLst/>
          </a:prstGeom>
          <a:noFill/>
        </p:spPr>
        <p:txBody>
          <a:bodyPr wrap="square" rtlCol="0">
            <a:spAutoFit/>
          </a:bodyPr>
          <a:lstStyle/>
          <a:p>
            <a:pPr marL="342900" indent="-342900">
              <a:buAutoNum type="arabicParenR"/>
            </a:pPr>
            <a:r>
              <a:rPr lang="it-IT" sz="2800" b="1" u="sng" dirty="0">
                <a:effectLst>
                  <a:outerShdw blurRad="38100" dist="38100" dir="2700000" algn="tl">
                    <a:srgbClr val="000000">
                      <a:alpha val="43137"/>
                    </a:srgbClr>
                  </a:outerShdw>
                </a:effectLst>
              </a:rPr>
              <a:t>INGANNO DELLE ASPETTATIVE</a:t>
            </a:r>
          </a:p>
          <a:p>
            <a:endParaRPr lang="it-IT" dirty="0"/>
          </a:p>
          <a:p>
            <a:pPr marL="285750" indent="-285750">
              <a:buFont typeface="Wingdings" panose="05000000000000000000" pitchFamily="2" charset="2"/>
              <a:buChar char="à"/>
            </a:pPr>
            <a:r>
              <a:rPr lang="it-IT" dirty="0">
                <a:sym typeface="Wingdings" panose="05000000000000000000" pitchFamily="2" charset="2"/>
              </a:rPr>
              <a:t>Consiste nell’aspettarsi, consciamente o inconsciamente, che le altre persone pensino, sentano e si comportino come faremmo noi in quella data situazione (come se noi fossimo il giusto termometro dell’agire). Chiunque non rispetti tali aspettative finisce per irritarci ed offenderci.</a:t>
            </a:r>
          </a:p>
          <a:p>
            <a:endParaRPr lang="it-IT" dirty="0">
              <a:sym typeface="Wingdings" panose="05000000000000000000" pitchFamily="2" charset="2"/>
            </a:endParaRPr>
          </a:p>
          <a:p>
            <a:r>
              <a:rPr lang="it-IT" dirty="0">
                <a:sym typeface="Wingdings" panose="05000000000000000000" pitchFamily="2" charset="2"/>
              </a:rPr>
              <a:t>«io al suo posto avrei fatto così» «se si è comportato così, lo ha fatto per farmi un torto»</a:t>
            </a:r>
          </a:p>
          <a:p>
            <a:endParaRPr lang="it-IT" dirty="0">
              <a:sym typeface="Wingdings" panose="05000000000000000000" pitchFamily="2" charset="2"/>
            </a:endParaRPr>
          </a:p>
          <a:p>
            <a:r>
              <a:rPr lang="it-IT" dirty="0">
                <a:sym typeface="Wingdings" panose="05000000000000000000" pitchFamily="2" charset="2"/>
              </a:rPr>
              <a:t>Così finiamo per essere </a:t>
            </a:r>
            <a:r>
              <a:rPr lang="it-IT" u="sng" dirty="0">
                <a:sym typeface="Wingdings" panose="05000000000000000000" pitchFamily="2" charset="2"/>
              </a:rPr>
              <a:t>delusi</a:t>
            </a:r>
            <a:r>
              <a:rPr lang="it-IT" dirty="0">
                <a:sym typeface="Wingdings" panose="05000000000000000000" pitchFamily="2" charset="2"/>
              </a:rPr>
              <a:t> e </a:t>
            </a:r>
            <a:r>
              <a:rPr lang="it-IT" u="sng" dirty="0">
                <a:sym typeface="Wingdings" panose="05000000000000000000" pitchFamily="2" charset="2"/>
              </a:rPr>
              <a:t>arrabbiati </a:t>
            </a:r>
            <a:r>
              <a:rPr lang="it-IT" dirty="0">
                <a:sym typeface="Wingdings" panose="05000000000000000000" pitchFamily="2" charset="2"/>
              </a:rPr>
              <a:t>quando gli altri non aderiscono alle nostre aspettative.</a:t>
            </a:r>
          </a:p>
          <a:p>
            <a:r>
              <a:rPr lang="it-IT" dirty="0">
                <a:sym typeface="Wingdings" panose="05000000000000000000" pitchFamily="2" charset="2"/>
              </a:rPr>
              <a:t>Dalla rabbia e dal dolore può poi nascere il sentimento dell’INVIDIA.</a:t>
            </a:r>
          </a:p>
          <a:p>
            <a:endParaRPr lang="it-IT" dirty="0">
              <a:sym typeface="Wingdings" panose="05000000000000000000" pitchFamily="2" charset="2"/>
            </a:endParaRPr>
          </a:p>
          <a:p>
            <a:r>
              <a:rPr lang="it-IT" dirty="0">
                <a:sym typeface="Wingdings" panose="05000000000000000000" pitchFamily="2" charset="2"/>
              </a:rPr>
              <a:t>Le aspettative possono anche essere nei confronti di noi stessi: se agiamo senza corrispondervi la rabbia può divenire SENSO DI COLPA e, successivamente, VERGOGNA.</a:t>
            </a:r>
            <a:endParaRPr lang="it-IT" dirty="0"/>
          </a:p>
        </p:txBody>
      </p:sp>
    </p:spTree>
    <p:extLst>
      <p:ext uri="{BB962C8B-B14F-4D97-AF65-F5344CB8AC3E}">
        <p14:creationId xmlns:p14="http://schemas.microsoft.com/office/powerpoint/2010/main" val="11698787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F6A20A54-0090-B7E4-7E3A-807DBBA3A598}"/>
              </a:ext>
            </a:extLst>
          </p:cNvPr>
          <p:cNvSpPr txBox="1"/>
          <p:nvPr/>
        </p:nvSpPr>
        <p:spPr>
          <a:xfrm>
            <a:off x="1352939" y="923731"/>
            <a:ext cx="9125339" cy="3754874"/>
          </a:xfrm>
          <a:prstGeom prst="rect">
            <a:avLst/>
          </a:prstGeom>
          <a:noFill/>
        </p:spPr>
        <p:txBody>
          <a:bodyPr wrap="square" rtlCol="0">
            <a:spAutoFit/>
          </a:bodyPr>
          <a:lstStyle/>
          <a:p>
            <a:r>
              <a:rPr lang="it-IT" sz="2800" b="1" u="sng" dirty="0">
                <a:effectLst>
                  <a:outerShdw blurRad="38100" dist="38100" dir="2700000" algn="tl">
                    <a:srgbClr val="000000">
                      <a:alpha val="43137"/>
                    </a:srgbClr>
                  </a:outerShdw>
                </a:effectLst>
              </a:rPr>
              <a:t>2) INGANNO «LO SENTO QUINDI È»</a:t>
            </a:r>
          </a:p>
          <a:p>
            <a:endParaRPr lang="it-IT" sz="2800" b="1" u="sng" dirty="0">
              <a:effectLst>
                <a:outerShdw blurRad="38100" dist="38100" dir="2700000" algn="tl">
                  <a:srgbClr val="000000">
                    <a:alpha val="43137"/>
                  </a:srgbClr>
                </a:outerShdw>
              </a:effectLst>
            </a:endParaRPr>
          </a:p>
          <a:p>
            <a:pPr marL="285750" indent="-285750">
              <a:buFont typeface="Wingdings" panose="05000000000000000000" pitchFamily="2" charset="2"/>
              <a:buChar char="à"/>
            </a:pPr>
            <a:r>
              <a:rPr lang="it-IT" dirty="0">
                <a:sym typeface="Wingdings" panose="05000000000000000000" pitchFamily="2" charset="2"/>
              </a:rPr>
              <a:t>Consiste nell’attribuire a qualcuno o qualcosa certe caratteristiche, non sulla base di una verifica empirica ma semplicemente su quella delle nostre sensazioni.</a:t>
            </a:r>
          </a:p>
          <a:p>
            <a:pPr marL="285750" indent="-285750">
              <a:buFont typeface="Wingdings" panose="05000000000000000000" pitchFamily="2" charset="2"/>
              <a:buChar char="à"/>
            </a:pPr>
            <a:endParaRPr lang="it-IT" dirty="0">
              <a:sym typeface="Wingdings" panose="05000000000000000000" pitchFamily="2" charset="2"/>
            </a:endParaRPr>
          </a:p>
          <a:p>
            <a:pPr marL="285750" indent="-285750">
              <a:buFont typeface="Wingdings" panose="05000000000000000000" pitchFamily="2" charset="2"/>
              <a:buChar char="à"/>
            </a:pPr>
            <a:r>
              <a:rPr lang="it-IT" dirty="0">
                <a:sym typeface="Wingdings" panose="05000000000000000000" pitchFamily="2" charset="2"/>
              </a:rPr>
              <a:t>Effetto prima impressione (influenzato dalle nostre esperienze precedenti)</a:t>
            </a:r>
          </a:p>
          <a:p>
            <a:pPr marL="285750" indent="-285750">
              <a:buFont typeface="Wingdings" panose="05000000000000000000" pitchFamily="2" charset="2"/>
              <a:buChar char="à"/>
            </a:pPr>
            <a:endParaRPr lang="it-IT" dirty="0">
              <a:sym typeface="Wingdings" panose="05000000000000000000" pitchFamily="2" charset="2"/>
            </a:endParaRPr>
          </a:p>
          <a:p>
            <a:r>
              <a:rPr lang="it-IT" dirty="0">
                <a:sym typeface="Wingdings" panose="05000000000000000000" pitchFamily="2" charset="2"/>
              </a:rPr>
              <a:t>Esempio: se da adolescente ero sempre preso in giro potrebbe essere che oggi qualsiasi sguardo o qualsiasi battuta possano risultarmi come l’ennesima vessazione. </a:t>
            </a:r>
            <a:endParaRPr lang="it-IT" dirty="0"/>
          </a:p>
          <a:p>
            <a:endParaRPr lang="it-IT" sz="2800" b="1" u="sng" dirty="0">
              <a:effectLst>
                <a:outerShdw blurRad="38100" dist="38100" dir="2700000" algn="tl">
                  <a:srgbClr val="000000">
                    <a:alpha val="43137"/>
                  </a:srgbClr>
                </a:outerShdw>
              </a:effectLst>
            </a:endParaRPr>
          </a:p>
          <a:p>
            <a:endParaRPr lang="it-IT" sz="2800" b="1" u="sng"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110509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E40C685C-6235-753D-6A89-DB665891EDD4}"/>
              </a:ext>
            </a:extLst>
          </p:cNvPr>
          <p:cNvSpPr txBox="1"/>
          <p:nvPr/>
        </p:nvSpPr>
        <p:spPr>
          <a:xfrm>
            <a:off x="1343608" y="895739"/>
            <a:ext cx="8425543" cy="3847207"/>
          </a:xfrm>
          <a:prstGeom prst="rect">
            <a:avLst/>
          </a:prstGeom>
          <a:noFill/>
        </p:spPr>
        <p:txBody>
          <a:bodyPr wrap="square" rtlCol="0">
            <a:spAutoFit/>
          </a:bodyPr>
          <a:lstStyle/>
          <a:p>
            <a:r>
              <a:rPr lang="it-IT" sz="2800" b="1" u="sng" dirty="0">
                <a:effectLst>
                  <a:outerShdw blurRad="38100" dist="38100" dir="2700000" algn="tl">
                    <a:srgbClr val="000000">
                      <a:alpha val="43137"/>
                    </a:srgbClr>
                  </a:outerShdw>
                </a:effectLst>
              </a:rPr>
              <a:t>3) INGANNO DELL’ERRORE DI ATTRIBUZIONE</a:t>
            </a:r>
          </a:p>
          <a:p>
            <a:endParaRPr lang="it-IT" sz="2800" b="1" u="sng" dirty="0"/>
          </a:p>
          <a:p>
            <a:pPr marL="285750" indent="-285750">
              <a:buFont typeface="Wingdings" panose="05000000000000000000" pitchFamily="2" charset="2"/>
              <a:buChar char="à"/>
            </a:pPr>
            <a:r>
              <a:rPr lang="it-IT" dirty="0">
                <a:sym typeface="Wingdings" panose="05000000000000000000" pitchFamily="2" charset="2"/>
              </a:rPr>
              <a:t>Consiste nella tendenza ad attribuire la causa di un comportamento direttamente alla personalità della persona, sottostimando l’influenza che potrebbero avere l’ambiente ed il contesto in quella situazione.</a:t>
            </a:r>
          </a:p>
          <a:p>
            <a:pPr marL="285750" indent="-285750">
              <a:buFont typeface="Wingdings" panose="05000000000000000000" pitchFamily="2" charset="2"/>
              <a:buChar char="à"/>
            </a:pPr>
            <a:endParaRPr lang="it-IT" dirty="0">
              <a:sym typeface="Wingdings" panose="05000000000000000000" pitchFamily="2" charset="2"/>
            </a:endParaRPr>
          </a:p>
          <a:p>
            <a:pPr marL="285750" indent="-285750">
              <a:buFont typeface="Wingdings" panose="05000000000000000000" pitchFamily="2" charset="2"/>
              <a:buChar char="à"/>
            </a:pPr>
            <a:r>
              <a:rPr lang="it-IT" dirty="0">
                <a:sym typeface="Wingdings" panose="05000000000000000000" pitchFamily="2" charset="2"/>
              </a:rPr>
              <a:t>È un errore subdolo perché sposta il giudizio negativo dall’azione alla persona (es: se qualcuno arriva in ritardo ALLORA è inaffidabile). </a:t>
            </a:r>
          </a:p>
          <a:p>
            <a:endParaRPr lang="it-IT" sz="2000" b="1" u="sng" dirty="0">
              <a:effectLst>
                <a:outerShdw blurRad="38100" dist="38100" dir="2700000" algn="tl">
                  <a:srgbClr val="000000">
                    <a:alpha val="43137"/>
                  </a:srgbClr>
                </a:outerShdw>
              </a:effectLst>
              <a:sym typeface="Wingdings" panose="05000000000000000000" pitchFamily="2" charset="2"/>
            </a:endParaRPr>
          </a:p>
          <a:p>
            <a:endParaRPr lang="it-IT" sz="2000" b="1" u="sng" dirty="0">
              <a:effectLst>
                <a:outerShdw blurRad="38100" dist="38100" dir="2700000" algn="tl">
                  <a:srgbClr val="000000">
                    <a:alpha val="43137"/>
                  </a:srgbClr>
                </a:outerShdw>
              </a:effectLst>
              <a:sym typeface="Wingdings" panose="05000000000000000000" pitchFamily="2" charset="2"/>
            </a:endParaRPr>
          </a:p>
          <a:p>
            <a:pPr algn="ctr"/>
            <a:r>
              <a:rPr lang="it-IT" sz="2000" b="1" u="sng" dirty="0">
                <a:effectLst>
                  <a:outerShdw blurRad="38100" dist="38100" dir="2700000" algn="tl">
                    <a:srgbClr val="000000">
                      <a:alpha val="43137"/>
                    </a:srgbClr>
                  </a:outerShdw>
                </a:effectLst>
                <a:sym typeface="Wingdings" panose="05000000000000000000" pitchFamily="2" charset="2"/>
              </a:rPr>
              <a:t>ESERCITIAMOCI A NON LASCIARCI TRASCINARE DALLE NOSTRE RAPPRESENTAZIONI</a:t>
            </a:r>
            <a:endParaRPr lang="it-IT" sz="2000" b="1" u="sng" dirty="0"/>
          </a:p>
        </p:txBody>
      </p:sp>
    </p:spTree>
    <p:extLst>
      <p:ext uri="{BB962C8B-B14F-4D97-AF65-F5344CB8AC3E}">
        <p14:creationId xmlns:p14="http://schemas.microsoft.com/office/powerpoint/2010/main" val="33372996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F21C2F1F-F2C0-FCBF-801C-A578AAE01C5E}"/>
              </a:ext>
            </a:extLst>
          </p:cNvPr>
          <p:cNvSpPr txBox="1"/>
          <p:nvPr/>
        </p:nvSpPr>
        <p:spPr>
          <a:xfrm>
            <a:off x="1166327" y="783771"/>
            <a:ext cx="10496938" cy="4031873"/>
          </a:xfrm>
          <a:prstGeom prst="rect">
            <a:avLst/>
          </a:prstGeom>
          <a:noFill/>
        </p:spPr>
        <p:txBody>
          <a:bodyPr wrap="square" rtlCol="0">
            <a:spAutoFit/>
          </a:bodyPr>
          <a:lstStyle/>
          <a:p>
            <a:r>
              <a:rPr lang="it-IT" sz="2000" dirty="0"/>
              <a:t>La rabbia è quindi un’ottima «SEGNALATRICE», ma una pessima «CONSIGLIERA».</a:t>
            </a:r>
          </a:p>
          <a:p>
            <a:r>
              <a:rPr lang="it-IT" sz="2000" dirty="0"/>
              <a:t>Non sempre possiamo fermare le nostre spontanee reazioni.</a:t>
            </a:r>
          </a:p>
          <a:p>
            <a:endParaRPr lang="it-IT" dirty="0"/>
          </a:p>
          <a:p>
            <a:endParaRPr lang="it-IT" dirty="0"/>
          </a:p>
          <a:p>
            <a:pPr algn="ctr"/>
            <a:r>
              <a:rPr lang="it-IT" sz="3600" dirty="0"/>
              <a:t>Può accadere che i tentativi che mettiamo in atto per risolvere la rabbia non funzionino ma, anzi, finiscano per complicare ulteriormente la situazione.</a:t>
            </a:r>
          </a:p>
          <a:p>
            <a:pPr algn="ctr"/>
            <a:r>
              <a:rPr lang="it-IT" sz="3600" dirty="0"/>
              <a:t>Queste tentate soluzioni prendono il nome di </a:t>
            </a:r>
            <a:r>
              <a:rPr lang="it-IT" sz="3600" b="1" u="sng" dirty="0">
                <a:solidFill>
                  <a:srgbClr val="C00000"/>
                </a:solidFill>
                <a:effectLst>
                  <a:outerShdw blurRad="38100" dist="38100" dir="2700000" algn="tl">
                    <a:srgbClr val="000000">
                      <a:alpha val="43137"/>
                    </a:srgbClr>
                  </a:outerShdw>
                </a:effectLst>
              </a:rPr>
              <a:t>PSICOTRAPPOLE</a:t>
            </a:r>
          </a:p>
        </p:txBody>
      </p:sp>
    </p:spTree>
    <p:extLst>
      <p:ext uri="{BB962C8B-B14F-4D97-AF65-F5344CB8AC3E}">
        <p14:creationId xmlns:p14="http://schemas.microsoft.com/office/powerpoint/2010/main" val="61863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6B12A48C-1622-8E75-30DF-88CEFC1D67A3}"/>
              </a:ext>
            </a:extLst>
          </p:cNvPr>
          <p:cNvSpPr txBox="1"/>
          <p:nvPr/>
        </p:nvSpPr>
        <p:spPr>
          <a:xfrm>
            <a:off x="1371600" y="1623526"/>
            <a:ext cx="10049069" cy="3139321"/>
          </a:xfrm>
          <a:prstGeom prst="rect">
            <a:avLst/>
          </a:prstGeom>
          <a:noFill/>
        </p:spPr>
        <p:txBody>
          <a:bodyPr wrap="square" rtlCol="0">
            <a:spAutoFit/>
          </a:bodyPr>
          <a:lstStyle/>
          <a:p>
            <a:pPr marL="342900" indent="-342900">
              <a:buAutoNum type="arabicParenR"/>
            </a:pPr>
            <a:r>
              <a:rPr lang="it-IT" sz="2400" b="1" u="sng" dirty="0"/>
              <a:t>Esplodere/Aggredire </a:t>
            </a:r>
            <a:r>
              <a:rPr lang="it-IT" dirty="0">
                <a:sym typeface="Wingdings" panose="05000000000000000000" pitchFamily="2" charset="2"/>
              </a:rPr>
              <a:t> deriva dall’effetto accumulo. Tipica trappola dei collerici, spesso sono i familiari a chiedere aiuto</a:t>
            </a:r>
          </a:p>
          <a:p>
            <a:pPr marL="342900" indent="-342900">
              <a:buAutoNum type="arabicParenR"/>
            </a:pPr>
            <a:r>
              <a:rPr lang="it-IT" sz="2400" b="1" u="sng" dirty="0">
                <a:sym typeface="Wingdings" panose="05000000000000000000" pitchFamily="2" charset="2"/>
              </a:rPr>
              <a:t>Difendersi preventivamente </a:t>
            </a:r>
            <a:r>
              <a:rPr lang="it-IT" dirty="0">
                <a:sym typeface="Wingdings" panose="05000000000000000000" pitchFamily="2" charset="2"/>
              </a:rPr>
              <a:t> Rabbia attivata a protezione della paura. Chiusura, diffidenza, sguardo sfuggente conducono alla realizzazione della profezia che si autoavvera. </a:t>
            </a:r>
          </a:p>
          <a:p>
            <a:pPr marL="342900" indent="-342900">
              <a:buAutoNum type="arabicParenR"/>
            </a:pPr>
            <a:r>
              <a:rPr lang="it-IT" sz="2400" b="1" u="sng" dirty="0">
                <a:sym typeface="Wingdings" panose="05000000000000000000" pitchFamily="2" charset="2"/>
              </a:rPr>
              <a:t>Pretendere che l’altro cambi </a:t>
            </a:r>
            <a:r>
              <a:rPr lang="it-IT" dirty="0">
                <a:sym typeface="Wingdings" panose="05000000000000000000" pitchFamily="2" charset="2"/>
              </a:rPr>
              <a:t> recriminare o rinfacciare: dire «come al solito non porti fuori il cane» è diverso dal dire «mi piacerebbe che tu portassi fuori il cane». Rinfacciare le colpe fornisce infatti un’illusoria sensazione che l’altro possa rimediarvi o che, comunque, debba accettare il continuo rinfaccio come giusta punizione. (es: figlio che rinfaccia colpe al genitore amareggia la relazione e impedisce la sua stessa emancipazione). </a:t>
            </a:r>
          </a:p>
          <a:p>
            <a:endParaRPr lang="it-IT" dirty="0"/>
          </a:p>
        </p:txBody>
      </p:sp>
    </p:spTree>
    <p:extLst>
      <p:ext uri="{BB962C8B-B14F-4D97-AF65-F5344CB8AC3E}">
        <p14:creationId xmlns:p14="http://schemas.microsoft.com/office/powerpoint/2010/main" val="12367859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C195C5A4-0698-DD52-CE52-5F6D659EBC65}"/>
              </a:ext>
            </a:extLst>
          </p:cNvPr>
          <p:cNvSpPr txBox="1"/>
          <p:nvPr/>
        </p:nvSpPr>
        <p:spPr>
          <a:xfrm>
            <a:off x="1343608" y="1660848"/>
            <a:ext cx="9106678" cy="3200876"/>
          </a:xfrm>
          <a:prstGeom prst="rect">
            <a:avLst/>
          </a:prstGeom>
          <a:noFill/>
        </p:spPr>
        <p:txBody>
          <a:bodyPr wrap="square" rtlCol="0">
            <a:spAutoFit/>
          </a:bodyPr>
          <a:lstStyle/>
          <a:p>
            <a:r>
              <a:rPr lang="it-IT" sz="2800" b="1" u="sng" dirty="0">
                <a:sym typeface="Wingdings" panose="05000000000000000000" pitchFamily="2" charset="2"/>
              </a:rPr>
              <a:t>4) </a:t>
            </a:r>
            <a:r>
              <a:rPr lang="it-IT" sz="2400" b="1" u="sng" dirty="0">
                <a:sym typeface="Wingdings" panose="05000000000000000000" pitchFamily="2" charset="2"/>
              </a:rPr>
              <a:t>Atteggiamento passivo/aggressivo </a:t>
            </a:r>
            <a:r>
              <a:rPr lang="it-IT" dirty="0">
                <a:sym typeface="Wingdings" panose="05000000000000000000" pitchFamily="2" charset="2"/>
              </a:rPr>
              <a:t> Due atteggiamenti di segno opposto ma ugualmente dannosi. </a:t>
            </a:r>
            <a:r>
              <a:rPr lang="it-IT" dirty="0" err="1">
                <a:sym typeface="Wingdings" panose="05000000000000000000" pitchFamily="2" charset="2"/>
              </a:rPr>
              <a:t>Psicotrappola</a:t>
            </a:r>
            <a:r>
              <a:rPr lang="it-IT" dirty="0">
                <a:sym typeface="Wingdings" panose="05000000000000000000" pitchFamily="2" charset="2"/>
              </a:rPr>
              <a:t> tipica di chi non dichiara mai apertamente la propria irritazione o insoddisfazione, ma la fa piuttosto pagare all’altro attraverso «atteggiamenti fastidiosi». Chi agisce in questo modo è spesso chi ha grande difficoltà a relazionarsi con l’emozione della rabbia.  </a:t>
            </a:r>
          </a:p>
          <a:p>
            <a:r>
              <a:rPr lang="it-IT" sz="2400" b="1" u="sng" dirty="0">
                <a:sym typeface="Wingdings" panose="05000000000000000000" pitchFamily="2" charset="2"/>
              </a:rPr>
              <a:t>5) Criticare </a:t>
            </a:r>
            <a:r>
              <a:rPr lang="it-IT" dirty="0">
                <a:sym typeface="Wingdings" panose="05000000000000000000" pitchFamily="2" charset="2"/>
              </a:rPr>
              <a:t> Permette a chi rifugge la rabbia ed il conflitto di sfogarsi in maniera indiretta. «Quanto sale metti nella pasta?» «Questa macchina non è mai pulita» </a:t>
            </a:r>
            <a:r>
              <a:rPr lang="it-IT" dirty="0" err="1">
                <a:sym typeface="Wingdings" panose="05000000000000000000" pitchFamily="2" charset="2"/>
              </a:rPr>
              <a:t>ecc</a:t>
            </a:r>
            <a:r>
              <a:rPr lang="it-IT" dirty="0">
                <a:sym typeface="Wingdings" panose="05000000000000000000" pitchFamily="2" charset="2"/>
              </a:rPr>
              <a:t> </a:t>
            </a:r>
          </a:p>
          <a:p>
            <a:r>
              <a:rPr lang="it-IT" sz="2400" b="1" u="sng" dirty="0">
                <a:sym typeface="Wingdings" panose="05000000000000000000" pitchFamily="2" charset="2"/>
              </a:rPr>
              <a:t>6) Vendetta </a:t>
            </a:r>
            <a:r>
              <a:rPr lang="it-IT" dirty="0">
                <a:sym typeface="Wingdings" panose="05000000000000000000" pitchFamily="2" charset="2"/>
              </a:rPr>
              <a:t> Progettare vendetta ha inizialmente un effetto calmante, ma poi finiscono con l’amplificarsi le emozioni negative che ci tengono prigionieri del passato, incatenati a chi ci ha danneggiato.</a:t>
            </a:r>
          </a:p>
        </p:txBody>
      </p:sp>
    </p:spTree>
    <p:extLst>
      <p:ext uri="{BB962C8B-B14F-4D97-AF65-F5344CB8AC3E}">
        <p14:creationId xmlns:p14="http://schemas.microsoft.com/office/powerpoint/2010/main" val="22995685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623D251B-373C-E499-A395-516CA5D39DAA}"/>
              </a:ext>
            </a:extLst>
          </p:cNvPr>
          <p:cNvSpPr txBox="1"/>
          <p:nvPr/>
        </p:nvSpPr>
        <p:spPr>
          <a:xfrm>
            <a:off x="2202024" y="1576873"/>
            <a:ext cx="6969968" cy="2123658"/>
          </a:xfrm>
          <a:prstGeom prst="rect">
            <a:avLst/>
          </a:prstGeom>
          <a:noFill/>
        </p:spPr>
        <p:txBody>
          <a:bodyPr wrap="square" rtlCol="0">
            <a:spAutoFit/>
          </a:bodyPr>
          <a:lstStyle/>
          <a:p>
            <a:pPr algn="ctr"/>
            <a:r>
              <a:rPr lang="it-IT" sz="4400" i="1" dirty="0"/>
              <a:t>«Prima di imbarcarti in un viaggio di vendetta, scava due tombe»</a:t>
            </a:r>
          </a:p>
        </p:txBody>
      </p:sp>
      <p:sp>
        <p:nvSpPr>
          <p:cNvPr id="3" name="CasellaDiTesto 2">
            <a:extLst>
              <a:ext uri="{FF2B5EF4-FFF2-40B4-BE49-F238E27FC236}">
                <a16:creationId xmlns:a16="http://schemas.microsoft.com/office/drawing/2014/main" id="{88A7271F-A855-6DE9-65CE-9D002900B1DB}"/>
              </a:ext>
            </a:extLst>
          </p:cNvPr>
          <p:cNvSpPr txBox="1"/>
          <p:nvPr/>
        </p:nvSpPr>
        <p:spPr>
          <a:xfrm>
            <a:off x="7926355" y="3993500"/>
            <a:ext cx="2491273" cy="461665"/>
          </a:xfrm>
          <a:prstGeom prst="rect">
            <a:avLst/>
          </a:prstGeom>
          <a:noFill/>
        </p:spPr>
        <p:txBody>
          <a:bodyPr wrap="square" rtlCol="0">
            <a:spAutoFit/>
          </a:bodyPr>
          <a:lstStyle/>
          <a:p>
            <a:pPr algn="r"/>
            <a:r>
              <a:rPr lang="it-IT" sz="2400" i="1" dirty="0"/>
              <a:t>Confucio</a:t>
            </a:r>
          </a:p>
        </p:txBody>
      </p:sp>
      <p:pic>
        <p:nvPicPr>
          <p:cNvPr id="5" name="Immagine 4" descr="Immagine che contiene vestiti, cappello, Viso umano, persona&#10;&#10;Descrizione generata automaticamente">
            <a:extLst>
              <a:ext uri="{FF2B5EF4-FFF2-40B4-BE49-F238E27FC236}">
                <a16:creationId xmlns:a16="http://schemas.microsoft.com/office/drawing/2014/main" id="{FA18E0C0-7604-A24B-3598-F3F78A71131C}"/>
              </a:ext>
            </a:extLst>
          </p:cNvPr>
          <p:cNvPicPr>
            <a:picLocks noChangeAspect="1"/>
          </p:cNvPicPr>
          <p:nvPr/>
        </p:nvPicPr>
        <p:blipFill>
          <a:blip r:embed="rId2"/>
          <a:stretch>
            <a:fillRect/>
          </a:stretch>
        </p:blipFill>
        <p:spPr>
          <a:xfrm>
            <a:off x="189722" y="3423390"/>
            <a:ext cx="3505200" cy="2628900"/>
          </a:xfrm>
          <a:prstGeom prst="rect">
            <a:avLst/>
          </a:prstGeom>
        </p:spPr>
      </p:pic>
    </p:spTree>
    <p:extLst>
      <p:ext uri="{BB962C8B-B14F-4D97-AF65-F5344CB8AC3E}">
        <p14:creationId xmlns:p14="http://schemas.microsoft.com/office/powerpoint/2010/main" val="33809001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1B4500F-21C0-1B44-897E-407226814CE7}"/>
              </a:ext>
            </a:extLst>
          </p:cNvPr>
          <p:cNvSpPr>
            <a:spLocks noGrp="1"/>
          </p:cNvSpPr>
          <p:nvPr>
            <p:ph type="ctrTitle"/>
          </p:nvPr>
        </p:nvSpPr>
        <p:spPr/>
        <p:txBody>
          <a:bodyPr/>
          <a:lstStyle/>
          <a:p>
            <a:r>
              <a:rPr lang="it-IT" dirty="0">
                <a:solidFill>
                  <a:srgbClr val="C00000"/>
                </a:solidFill>
              </a:rPr>
              <a:t>E quando il nemico è la nostra stessa rabbia?</a:t>
            </a:r>
          </a:p>
        </p:txBody>
      </p:sp>
      <p:sp>
        <p:nvSpPr>
          <p:cNvPr id="3" name="Sottotitolo 2">
            <a:extLst>
              <a:ext uri="{FF2B5EF4-FFF2-40B4-BE49-F238E27FC236}">
                <a16:creationId xmlns:a16="http://schemas.microsoft.com/office/drawing/2014/main" id="{1DBAE257-8098-EC19-1975-E72C57FD0E1C}"/>
              </a:ext>
            </a:extLst>
          </p:cNvPr>
          <p:cNvSpPr>
            <a:spLocks noGrp="1"/>
          </p:cNvSpPr>
          <p:nvPr>
            <p:ph type="subTitle" idx="1"/>
          </p:nvPr>
        </p:nvSpPr>
        <p:spPr/>
        <p:txBody>
          <a:bodyPr/>
          <a:lstStyle/>
          <a:p>
            <a:r>
              <a:rPr lang="it-IT" b="1" dirty="0">
                <a:solidFill>
                  <a:schemeClr val="tx1"/>
                </a:solidFill>
                <a:effectLst>
                  <a:outerShdw blurRad="38100" dist="38100" dir="2700000" algn="tl">
                    <a:srgbClr val="000000">
                      <a:alpha val="43137"/>
                    </a:srgbClr>
                  </a:outerShdw>
                </a:effectLst>
              </a:rPr>
              <a:t>Quali modalità mettiamo allora in atto per sconfiggere la sensazione di essere arrabbiati?</a:t>
            </a:r>
          </a:p>
        </p:txBody>
      </p:sp>
    </p:spTree>
    <p:extLst>
      <p:ext uri="{BB962C8B-B14F-4D97-AF65-F5344CB8AC3E}">
        <p14:creationId xmlns:p14="http://schemas.microsoft.com/office/powerpoint/2010/main" val="38716900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143FFD9D-79C3-BF7E-9815-387CAB7D32D5}"/>
              </a:ext>
            </a:extLst>
          </p:cNvPr>
          <p:cNvSpPr txBox="1"/>
          <p:nvPr/>
        </p:nvSpPr>
        <p:spPr>
          <a:xfrm>
            <a:off x="1819468" y="1800809"/>
            <a:ext cx="9088017" cy="2308324"/>
          </a:xfrm>
          <a:prstGeom prst="rect">
            <a:avLst/>
          </a:prstGeom>
          <a:noFill/>
        </p:spPr>
        <p:txBody>
          <a:bodyPr wrap="square" rtlCol="0">
            <a:spAutoFit/>
          </a:bodyPr>
          <a:lstStyle/>
          <a:p>
            <a:pPr marL="342900" indent="-342900">
              <a:buAutoNum type="arabicParenR"/>
            </a:pPr>
            <a:r>
              <a:rPr lang="it-IT" sz="2400" b="1" u="sng" dirty="0"/>
              <a:t>Sfogarla fisicamente </a:t>
            </a:r>
            <a:r>
              <a:rPr lang="it-IT" dirty="0">
                <a:sym typeface="Wingdings" panose="05000000000000000000" pitchFamily="2" charset="2"/>
              </a:rPr>
              <a:t> mettere in scena la rabbia, ma questa non si esaurisce. </a:t>
            </a:r>
            <a:r>
              <a:rPr lang="it-IT" dirty="0" err="1">
                <a:sym typeface="Wingdings" panose="05000000000000000000" pitchFamily="2" charset="2"/>
              </a:rPr>
              <a:t>Agirla</a:t>
            </a:r>
            <a:r>
              <a:rPr lang="it-IT" dirty="0">
                <a:sym typeface="Wingdings" panose="05000000000000000000" pitchFamily="2" charset="2"/>
              </a:rPr>
              <a:t> fisicamente ci impedisce di ascoltarla e di cogliere il messaggio che vorrebbe trasmetterci.</a:t>
            </a:r>
          </a:p>
          <a:p>
            <a:pPr marL="342900" indent="-342900">
              <a:buAutoNum type="arabicParenR"/>
            </a:pPr>
            <a:r>
              <a:rPr lang="it-IT" sz="2400" b="1" u="sng" dirty="0">
                <a:sym typeface="Wingdings" panose="05000000000000000000" pitchFamily="2" charset="2"/>
              </a:rPr>
              <a:t>Lamentarsi con gli altri </a:t>
            </a:r>
            <a:r>
              <a:rPr lang="it-IT" dirty="0">
                <a:sym typeface="Wingdings" panose="05000000000000000000" pitchFamily="2" charset="2"/>
              </a:rPr>
              <a:t> Se l’altro ci dà ragione si getta benzina sul fuoco, se l’altro cerca invece di mitigare ci farà arrabbiare ancora di più. </a:t>
            </a:r>
          </a:p>
          <a:p>
            <a:pPr marL="342900" indent="-342900">
              <a:buAutoNum type="arabicParenR"/>
            </a:pPr>
            <a:r>
              <a:rPr lang="it-IT" sz="2400" b="1" u="sng" dirty="0">
                <a:sym typeface="Wingdings" panose="05000000000000000000" pitchFamily="2" charset="2"/>
              </a:rPr>
              <a:t>Razionalizzare</a:t>
            </a:r>
            <a:r>
              <a:rPr lang="it-IT" sz="2400" dirty="0">
                <a:sym typeface="Wingdings" panose="05000000000000000000" pitchFamily="2" charset="2"/>
              </a:rPr>
              <a:t>  </a:t>
            </a:r>
            <a:r>
              <a:rPr lang="it-IT" dirty="0">
                <a:sym typeface="Wingdings" panose="05000000000000000000" pitchFamily="2" charset="2"/>
              </a:rPr>
              <a:t>«Non ha senso arrabbiarsi per una sciocchezza come questa». Così facendo alla collera si aggiunge la frustrazione di non riuscire ad eliminarla con l’uso della ragione.</a:t>
            </a:r>
            <a:endParaRPr lang="it-IT" dirty="0"/>
          </a:p>
        </p:txBody>
      </p:sp>
    </p:spTree>
    <p:extLst>
      <p:ext uri="{BB962C8B-B14F-4D97-AF65-F5344CB8AC3E}">
        <p14:creationId xmlns:p14="http://schemas.microsoft.com/office/powerpoint/2010/main" val="24726975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FACEA6F-2E29-0F5E-7562-4FA19E8C32A8}"/>
              </a:ext>
            </a:extLst>
          </p:cNvPr>
          <p:cNvSpPr>
            <a:spLocks noGrp="1"/>
          </p:cNvSpPr>
          <p:nvPr>
            <p:ph type="ctrTitle"/>
          </p:nvPr>
        </p:nvSpPr>
        <p:spPr>
          <a:xfrm>
            <a:off x="154889" y="-81056"/>
            <a:ext cx="8718524" cy="1340436"/>
          </a:xfrm>
        </p:spPr>
        <p:txBody>
          <a:bodyPr>
            <a:noAutofit/>
          </a:bodyPr>
          <a:lstStyle/>
          <a:p>
            <a:r>
              <a:rPr lang="it-IT" sz="4800" b="1" u="sng" dirty="0">
                <a:solidFill>
                  <a:srgbClr val="C00000"/>
                </a:solidFill>
                <a:effectLst>
                  <a:outerShdw blurRad="38100" dist="38100" dir="2700000" algn="tl">
                    <a:srgbClr val="000000">
                      <a:alpha val="43137"/>
                    </a:srgbClr>
                  </a:outerShdw>
                </a:effectLst>
              </a:rPr>
              <a:t>L’emozione più condannata:</a:t>
            </a:r>
          </a:p>
        </p:txBody>
      </p:sp>
      <p:sp>
        <p:nvSpPr>
          <p:cNvPr id="4" name="CasellaDiTesto 3">
            <a:extLst>
              <a:ext uri="{FF2B5EF4-FFF2-40B4-BE49-F238E27FC236}">
                <a16:creationId xmlns:a16="http://schemas.microsoft.com/office/drawing/2014/main" id="{2480F8B2-737D-2303-B95F-8045527CE696}"/>
              </a:ext>
            </a:extLst>
          </p:cNvPr>
          <p:cNvSpPr txBox="1"/>
          <p:nvPr/>
        </p:nvSpPr>
        <p:spPr>
          <a:xfrm>
            <a:off x="335902" y="1285606"/>
            <a:ext cx="10646229" cy="3170099"/>
          </a:xfrm>
          <a:prstGeom prst="rect">
            <a:avLst/>
          </a:prstGeom>
          <a:noFill/>
        </p:spPr>
        <p:txBody>
          <a:bodyPr wrap="square" rtlCol="0">
            <a:spAutoFit/>
          </a:bodyPr>
          <a:lstStyle/>
          <a:p>
            <a:pPr marL="285750" indent="-285750">
              <a:buFont typeface="Arial" panose="020B0604020202020204" pitchFamily="34" charset="0"/>
              <a:buChar char="•"/>
            </a:pPr>
            <a:r>
              <a:rPr lang="it-IT" sz="4000" dirty="0"/>
              <a:t>Ritenuta espressione di perdita di controllo </a:t>
            </a:r>
          </a:p>
          <a:p>
            <a:pPr marL="285750" indent="-285750">
              <a:buFont typeface="Arial" panose="020B0604020202020204" pitchFamily="34" charset="0"/>
              <a:buChar char="•"/>
            </a:pPr>
            <a:r>
              <a:rPr lang="it-IT" sz="4000" dirty="0"/>
              <a:t>Scatena un’aggressività primitiva</a:t>
            </a:r>
          </a:p>
          <a:p>
            <a:pPr marL="285750" indent="-285750">
              <a:buFont typeface="Arial" panose="020B0604020202020204" pitchFamily="34" charset="0"/>
              <a:buChar char="•"/>
            </a:pPr>
            <a:r>
              <a:rPr lang="it-IT" sz="4000" dirty="0"/>
              <a:t>Potrebbe farci commettere atti di cui ci pentiremmo </a:t>
            </a:r>
          </a:p>
          <a:p>
            <a:pPr marL="285750" indent="-285750">
              <a:buFont typeface="Arial" panose="020B0604020202020204" pitchFamily="34" charset="0"/>
              <a:buChar char="•"/>
            </a:pPr>
            <a:r>
              <a:rPr lang="it-IT" sz="4000" dirty="0"/>
              <a:t>Ottenebra la mente</a:t>
            </a:r>
          </a:p>
        </p:txBody>
      </p:sp>
    </p:spTree>
    <p:extLst>
      <p:ext uri="{BB962C8B-B14F-4D97-AF65-F5344CB8AC3E}">
        <p14:creationId xmlns:p14="http://schemas.microsoft.com/office/powerpoint/2010/main" val="14877088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B72E0E65-D344-D951-15EC-3E37B2450C7C}"/>
              </a:ext>
            </a:extLst>
          </p:cNvPr>
          <p:cNvSpPr txBox="1"/>
          <p:nvPr/>
        </p:nvSpPr>
        <p:spPr>
          <a:xfrm>
            <a:off x="1576873" y="1744823"/>
            <a:ext cx="8182947" cy="3323987"/>
          </a:xfrm>
          <a:prstGeom prst="rect">
            <a:avLst/>
          </a:prstGeom>
          <a:noFill/>
        </p:spPr>
        <p:txBody>
          <a:bodyPr wrap="square" rtlCol="0">
            <a:spAutoFit/>
          </a:bodyPr>
          <a:lstStyle/>
          <a:p>
            <a:r>
              <a:rPr lang="it-IT" sz="2400" b="1" u="sng" dirty="0"/>
              <a:t>4) Rimuginare </a:t>
            </a:r>
            <a:r>
              <a:rPr lang="it-IT" dirty="0">
                <a:sym typeface="Wingdings" panose="05000000000000000000" pitchFamily="2" charset="2"/>
              </a:rPr>
              <a:t> la rabbia è un’emozione calda, si esaurisce in un tempo molto rapido, ma se ci rimuginiamo allora può trasformarsi in un risentimento divorante che ci intossica e ci impedisce una vita serena.</a:t>
            </a:r>
          </a:p>
          <a:p>
            <a:r>
              <a:rPr lang="it-IT" sz="2400" b="1" u="sng" dirty="0">
                <a:sym typeface="Wingdings" panose="05000000000000000000" pitchFamily="2" charset="2"/>
              </a:rPr>
              <a:t>5) Reprimere la rabbia </a:t>
            </a:r>
            <a:r>
              <a:rPr lang="it-IT" dirty="0">
                <a:sym typeface="Wingdings" panose="05000000000000000000" pitchFamily="2" charset="2"/>
              </a:rPr>
              <a:t> Alcune persone hanno grande difficoltà nel comprendere e recepire quando si sentono arrabbiate. È possibile che durante l’infanzia le figure di riferimento giudicassero questa emozione come inadeguata attraverso modalità dirette («vedi di calmarti» «non mi piacciono i bambini arrabbiati»…) o indirette (modalità più sottili come sguardi di rimprovero, tono di voce tagliente…). Queste persone cercano in tutti i modi di sfuggire da un’emozione vissuta come così vergognosa e colpevole, reprimendola o tendando di tramutarla in qualcosa di più accettabile per loro (es pianto continuo).</a:t>
            </a:r>
          </a:p>
        </p:txBody>
      </p:sp>
    </p:spTree>
    <p:extLst>
      <p:ext uri="{BB962C8B-B14F-4D97-AF65-F5344CB8AC3E}">
        <p14:creationId xmlns:p14="http://schemas.microsoft.com/office/powerpoint/2010/main" val="32271187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966BFBDF-5109-4FC0-5187-9DE49294160E}"/>
              </a:ext>
            </a:extLst>
          </p:cNvPr>
          <p:cNvSpPr txBox="1"/>
          <p:nvPr/>
        </p:nvSpPr>
        <p:spPr>
          <a:xfrm>
            <a:off x="2071396" y="1436913"/>
            <a:ext cx="7576457" cy="369332"/>
          </a:xfrm>
          <a:prstGeom prst="rect">
            <a:avLst/>
          </a:prstGeom>
          <a:noFill/>
        </p:spPr>
        <p:txBody>
          <a:bodyPr wrap="square" rtlCol="0">
            <a:spAutoFit/>
          </a:bodyPr>
          <a:lstStyle/>
          <a:p>
            <a:pPr algn="ctr"/>
            <a:r>
              <a:rPr lang="it-IT" i="1" dirty="0"/>
              <a:t>«Ciò che neghi ti sottomette. Ciò che accetti, ti trasforma»</a:t>
            </a:r>
          </a:p>
        </p:txBody>
      </p:sp>
      <p:sp>
        <p:nvSpPr>
          <p:cNvPr id="3" name="CasellaDiTesto 2">
            <a:extLst>
              <a:ext uri="{FF2B5EF4-FFF2-40B4-BE49-F238E27FC236}">
                <a16:creationId xmlns:a16="http://schemas.microsoft.com/office/drawing/2014/main" id="{EADAB449-0F3E-BBAD-28A7-F03CD2964892}"/>
              </a:ext>
            </a:extLst>
          </p:cNvPr>
          <p:cNvSpPr txBox="1"/>
          <p:nvPr/>
        </p:nvSpPr>
        <p:spPr>
          <a:xfrm>
            <a:off x="6260841" y="1862229"/>
            <a:ext cx="2565918" cy="369332"/>
          </a:xfrm>
          <a:prstGeom prst="rect">
            <a:avLst/>
          </a:prstGeom>
          <a:noFill/>
        </p:spPr>
        <p:txBody>
          <a:bodyPr wrap="square" rtlCol="0">
            <a:spAutoFit/>
          </a:bodyPr>
          <a:lstStyle/>
          <a:p>
            <a:pPr algn="r"/>
            <a:r>
              <a:rPr lang="it-IT" i="1" dirty="0"/>
              <a:t>C.G. Jung</a:t>
            </a:r>
          </a:p>
        </p:txBody>
      </p:sp>
      <p:sp>
        <p:nvSpPr>
          <p:cNvPr id="4" name="CasellaDiTesto 3">
            <a:extLst>
              <a:ext uri="{FF2B5EF4-FFF2-40B4-BE49-F238E27FC236}">
                <a16:creationId xmlns:a16="http://schemas.microsoft.com/office/drawing/2014/main" id="{5E12D973-0E73-C093-095A-026157C1E733}"/>
              </a:ext>
            </a:extLst>
          </p:cNvPr>
          <p:cNvSpPr txBox="1"/>
          <p:nvPr/>
        </p:nvSpPr>
        <p:spPr>
          <a:xfrm>
            <a:off x="1912775" y="2841943"/>
            <a:ext cx="8518849" cy="1938992"/>
          </a:xfrm>
          <a:prstGeom prst="rect">
            <a:avLst/>
          </a:prstGeom>
          <a:noFill/>
        </p:spPr>
        <p:txBody>
          <a:bodyPr wrap="square" rtlCol="0">
            <a:spAutoFit/>
          </a:bodyPr>
          <a:lstStyle/>
          <a:p>
            <a:pPr algn="ctr"/>
            <a:r>
              <a:rPr lang="it-IT" sz="2400" dirty="0"/>
              <a:t>Addomesticare un’emozione è differente dal controllarla rigidamente. Si tratta piuttosto di orientarne la sua componente distruttiva, rendendola costruttiva.</a:t>
            </a:r>
          </a:p>
          <a:p>
            <a:pPr algn="ctr"/>
            <a:endParaRPr lang="it-IT" sz="2400" dirty="0"/>
          </a:p>
          <a:p>
            <a:pPr algn="ctr"/>
            <a:r>
              <a:rPr lang="it-IT" sz="2400" dirty="0"/>
              <a:t>COME?!</a:t>
            </a:r>
          </a:p>
        </p:txBody>
      </p:sp>
      <p:pic>
        <p:nvPicPr>
          <p:cNvPr id="6" name="Immagine 5" descr="Immagine che contiene schizzo, bianco e nero, design, tipografia&#10;&#10;Descrizione generata automaticamente con attendibilità media">
            <a:extLst>
              <a:ext uri="{FF2B5EF4-FFF2-40B4-BE49-F238E27FC236}">
                <a16:creationId xmlns:a16="http://schemas.microsoft.com/office/drawing/2014/main" id="{08805194-9917-A1D3-FEA5-D0FAFF8038E3}"/>
              </a:ext>
            </a:extLst>
          </p:cNvPr>
          <p:cNvPicPr>
            <a:picLocks noChangeAspect="1"/>
          </p:cNvPicPr>
          <p:nvPr/>
        </p:nvPicPr>
        <p:blipFill>
          <a:blip r:embed="rId2"/>
          <a:stretch>
            <a:fillRect/>
          </a:stretch>
        </p:blipFill>
        <p:spPr>
          <a:xfrm>
            <a:off x="7445829" y="3894527"/>
            <a:ext cx="2352868" cy="2352868"/>
          </a:xfrm>
          <a:prstGeom prst="rect">
            <a:avLst/>
          </a:prstGeom>
        </p:spPr>
      </p:pic>
    </p:spTree>
    <p:extLst>
      <p:ext uri="{BB962C8B-B14F-4D97-AF65-F5344CB8AC3E}">
        <p14:creationId xmlns:p14="http://schemas.microsoft.com/office/powerpoint/2010/main" val="15366399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0C90A47-B3A6-CF23-EC05-548EB7A656AB}"/>
              </a:ext>
            </a:extLst>
          </p:cNvPr>
          <p:cNvSpPr>
            <a:spLocks noGrp="1"/>
          </p:cNvSpPr>
          <p:nvPr>
            <p:ph type="ctrTitle"/>
          </p:nvPr>
        </p:nvSpPr>
        <p:spPr>
          <a:xfrm>
            <a:off x="938660" y="208446"/>
            <a:ext cx="7318932" cy="883236"/>
          </a:xfrm>
        </p:spPr>
        <p:txBody>
          <a:bodyPr>
            <a:normAutofit fontScale="90000"/>
          </a:bodyPr>
          <a:lstStyle/>
          <a:p>
            <a:r>
              <a:rPr lang="it-IT" sz="4400" dirty="0">
                <a:solidFill>
                  <a:srgbClr val="C00000"/>
                </a:solidFill>
              </a:rPr>
              <a:t>1) Entrare in contatto con la rabbia</a:t>
            </a:r>
          </a:p>
        </p:txBody>
      </p:sp>
      <p:sp>
        <p:nvSpPr>
          <p:cNvPr id="3" name="Sottotitolo 2">
            <a:extLst>
              <a:ext uri="{FF2B5EF4-FFF2-40B4-BE49-F238E27FC236}">
                <a16:creationId xmlns:a16="http://schemas.microsoft.com/office/drawing/2014/main" id="{98C41A52-59EA-C573-BD72-4720CE8BBDAA}"/>
              </a:ext>
            </a:extLst>
          </p:cNvPr>
          <p:cNvSpPr>
            <a:spLocks noGrp="1"/>
          </p:cNvSpPr>
          <p:nvPr>
            <p:ph type="subTitle" idx="1"/>
          </p:nvPr>
        </p:nvSpPr>
        <p:spPr>
          <a:xfrm>
            <a:off x="1066800" y="1936355"/>
            <a:ext cx="10058400" cy="1143000"/>
          </a:xfrm>
        </p:spPr>
        <p:txBody>
          <a:bodyPr>
            <a:noAutofit/>
          </a:bodyPr>
          <a:lstStyle/>
          <a:p>
            <a:r>
              <a:rPr lang="it-IT" sz="2000" b="1" dirty="0">
                <a:solidFill>
                  <a:schemeClr val="tx1"/>
                </a:solidFill>
              </a:rPr>
              <a:t>Spesso non arriva a consapevolezza, è negata, nascosta da altre emozioni, scambiata per ansia. Può invece capitare di percepirla senza però rendersi conto che è alimentata in virtù di situazioni ormai passate e non più presenti.</a:t>
            </a:r>
          </a:p>
          <a:p>
            <a:r>
              <a:rPr lang="it-IT" sz="2000" b="1" dirty="0">
                <a:solidFill>
                  <a:schemeClr val="tx1"/>
                </a:solidFill>
              </a:rPr>
              <a:t>È di fondamentale importanza farsi accompagnare nel lasciar emergere risentimento e rancore</a:t>
            </a:r>
          </a:p>
        </p:txBody>
      </p:sp>
    </p:spTree>
    <p:extLst>
      <p:ext uri="{BB962C8B-B14F-4D97-AF65-F5344CB8AC3E}">
        <p14:creationId xmlns:p14="http://schemas.microsoft.com/office/powerpoint/2010/main" val="7850481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DF7B0BE-54D4-2539-25C6-9654341E4EEB}"/>
              </a:ext>
            </a:extLst>
          </p:cNvPr>
          <p:cNvSpPr>
            <a:spLocks noGrp="1"/>
          </p:cNvSpPr>
          <p:nvPr>
            <p:ph type="ctrTitle"/>
          </p:nvPr>
        </p:nvSpPr>
        <p:spPr>
          <a:xfrm>
            <a:off x="994643" y="255099"/>
            <a:ext cx="8522581" cy="836583"/>
          </a:xfrm>
        </p:spPr>
        <p:txBody>
          <a:bodyPr>
            <a:normAutofit/>
          </a:bodyPr>
          <a:lstStyle/>
          <a:p>
            <a:r>
              <a:rPr lang="it-IT" sz="4000" b="1" dirty="0">
                <a:solidFill>
                  <a:srgbClr val="C00000"/>
                </a:solidFill>
              </a:rPr>
              <a:t>2) Concedersi la rabbia e canalizzarla</a:t>
            </a:r>
          </a:p>
        </p:txBody>
      </p:sp>
      <p:sp>
        <p:nvSpPr>
          <p:cNvPr id="3" name="Sottotitolo 2">
            <a:extLst>
              <a:ext uri="{FF2B5EF4-FFF2-40B4-BE49-F238E27FC236}">
                <a16:creationId xmlns:a16="http://schemas.microsoft.com/office/drawing/2014/main" id="{0E83BE49-7A22-7874-EA31-D829BE297961}"/>
              </a:ext>
            </a:extLst>
          </p:cNvPr>
          <p:cNvSpPr>
            <a:spLocks noGrp="1"/>
          </p:cNvSpPr>
          <p:nvPr>
            <p:ph type="subTitle" idx="1"/>
          </p:nvPr>
        </p:nvSpPr>
        <p:spPr>
          <a:xfrm>
            <a:off x="1370639" y="1329865"/>
            <a:ext cx="10058400" cy="1143000"/>
          </a:xfrm>
        </p:spPr>
        <p:txBody>
          <a:bodyPr>
            <a:noAutofit/>
          </a:bodyPr>
          <a:lstStyle/>
          <a:p>
            <a:r>
              <a:rPr lang="it-IT" sz="2000" b="1" dirty="0">
                <a:solidFill>
                  <a:schemeClr val="tx1"/>
                </a:solidFill>
              </a:rPr>
              <a:t>Il primo passo quando si prova rabbia è concedersi di provarla. Non in modo passivo, ma permettendole piuttosto di fluire fisiologicamente e dandole la possibilità di esprimersi.</a:t>
            </a:r>
          </a:p>
          <a:p>
            <a:r>
              <a:rPr lang="it-IT" sz="2000" b="1" dirty="0">
                <a:solidFill>
                  <a:schemeClr val="tx1"/>
                </a:solidFill>
              </a:rPr>
              <a:t>Se si tratta di un’irritazione di scarsa importanza, farla defluire condurrà ad un effetto liberatorio.</a:t>
            </a:r>
          </a:p>
          <a:p>
            <a:r>
              <a:rPr lang="it-IT" sz="2000" b="1" dirty="0">
                <a:solidFill>
                  <a:schemeClr val="tx1"/>
                </a:solidFill>
              </a:rPr>
              <a:t>Se si tratta di una rabbia importante farla scorrere funzionerà come disinfettante del dolore.</a:t>
            </a:r>
          </a:p>
          <a:p>
            <a:r>
              <a:rPr lang="it-IT" sz="2000" b="1" dirty="0">
                <a:solidFill>
                  <a:schemeClr val="tx1"/>
                </a:solidFill>
              </a:rPr>
              <a:t>Esercizio dell’epistolario della rabbia permette di esprimerla e concentrarla in un unico momento, portando ad un cambio di percezione di chi o cosa ci ha fatto arrabbiare (scrivere è un processo di rielaborazione dei vissuti emotivi).</a:t>
            </a:r>
          </a:p>
        </p:txBody>
      </p:sp>
    </p:spTree>
    <p:extLst>
      <p:ext uri="{BB962C8B-B14F-4D97-AF65-F5344CB8AC3E}">
        <p14:creationId xmlns:p14="http://schemas.microsoft.com/office/powerpoint/2010/main" val="12246365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CFE3EFD-BBAA-7242-6FC8-C2980F9F2ABE}"/>
              </a:ext>
            </a:extLst>
          </p:cNvPr>
          <p:cNvSpPr>
            <a:spLocks noGrp="1"/>
          </p:cNvSpPr>
          <p:nvPr>
            <p:ph type="ctrTitle"/>
          </p:nvPr>
        </p:nvSpPr>
        <p:spPr>
          <a:xfrm>
            <a:off x="910668" y="121297"/>
            <a:ext cx="7337593" cy="1343609"/>
          </a:xfrm>
        </p:spPr>
        <p:txBody>
          <a:bodyPr>
            <a:normAutofit/>
          </a:bodyPr>
          <a:lstStyle/>
          <a:p>
            <a:r>
              <a:rPr lang="it-IT" sz="4000" b="1" dirty="0">
                <a:solidFill>
                  <a:srgbClr val="C00000"/>
                </a:solidFill>
              </a:rPr>
              <a:t>3) Ristrutturare la percezione di ciò che ci fa arrabbiare</a:t>
            </a:r>
          </a:p>
        </p:txBody>
      </p:sp>
      <p:sp>
        <p:nvSpPr>
          <p:cNvPr id="3" name="Sottotitolo 2">
            <a:extLst>
              <a:ext uri="{FF2B5EF4-FFF2-40B4-BE49-F238E27FC236}">
                <a16:creationId xmlns:a16="http://schemas.microsoft.com/office/drawing/2014/main" id="{564831E6-91B4-D9FF-608F-F9EAA1ACE653}"/>
              </a:ext>
            </a:extLst>
          </p:cNvPr>
          <p:cNvSpPr>
            <a:spLocks noGrp="1"/>
          </p:cNvSpPr>
          <p:nvPr>
            <p:ph type="subTitle" idx="1"/>
          </p:nvPr>
        </p:nvSpPr>
        <p:spPr>
          <a:xfrm>
            <a:off x="1066800" y="2057652"/>
            <a:ext cx="10058400" cy="1143000"/>
          </a:xfrm>
        </p:spPr>
        <p:txBody>
          <a:bodyPr>
            <a:noAutofit/>
          </a:bodyPr>
          <a:lstStyle/>
          <a:p>
            <a:pPr marL="342900" indent="-342900">
              <a:buFont typeface="Arial" panose="020B0604020202020204" pitchFamily="34" charset="0"/>
              <a:buChar char="•"/>
            </a:pPr>
            <a:r>
              <a:rPr lang="it-IT" sz="2000" b="1" dirty="0">
                <a:solidFill>
                  <a:schemeClr val="tx1"/>
                </a:solidFill>
              </a:rPr>
              <a:t>Emanciparci dall’idea che ciò che sentiamo sia responsabilità altrui, fortunatamente siamo noi responsabili di quanto sentiamo.</a:t>
            </a:r>
          </a:p>
          <a:p>
            <a:pPr marL="342900" indent="-342900">
              <a:buFont typeface="Arial" panose="020B0604020202020204" pitchFamily="34" charset="0"/>
              <a:buChar char="•"/>
            </a:pPr>
            <a:r>
              <a:rPr lang="it-IT" sz="2000" b="1" dirty="0">
                <a:solidFill>
                  <a:schemeClr val="tx1"/>
                </a:solidFill>
              </a:rPr>
              <a:t>Ristrutturazione cognitiva (il capo ce l’ha con me)</a:t>
            </a:r>
          </a:p>
          <a:p>
            <a:pPr marL="342900" indent="-342900">
              <a:buFont typeface="Arial" panose="020B0604020202020204" pitchFamily="34" charset="0"/>
              <a:buChar char="•"/>
            </a:pPr>
            <a:r>
              <a:rPr lang="it-IT" sz="2000" b="1" dirty="0">
                <a:solidFill>
                  <a:schemeClr val="tx1"/>
                </a:solidFill>
              </a:rPr>
              <a:t>Considerare ipotesi alternative</a:t>
            </a:r>
          </a:p>
          <a:p>
            <a:pPr marL="342900" indent="-342900">
              <a:buFont typeface="Arial" panose="020B0604020202020204" pitchFamily="34" charset="0"/>
              <a:buChar char="•"/>
            </a:pPr>
            <a:r>
              <a:rPr lang="it-IT" sz="2000" b="1" dirty="0">
                <a:solidFill>
                  <a:schemeClr val="tx1"/>
                </a:solidFill>
              </a:rPr>
              <a:t>Uscire da una visione egocentrica</a:t>
            </a:r>
          </a:p>
        </p:txBody>
      </p:sp>
    </p:spTree>
    <p:extLst>
      <p:ext uri="{BB962C8B-B14F-4D97-AF65-F5344CB8AC3E}">
        <p14:creationId xmlns:p14="http://schemas.microsoft.com/office/powerpoint/2010/main" val="24754629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a:extLst>
              <a:ext uri="{FF2B5EF4-FFF2-40B4-BE49-F238E27FC236}">
                <a16:creationId xmlns:a16="http://schemas.microsoft.com/office/drawing/2014/main" id="{4311EC21-8C56-6729-ADAD-4BA549AC2375}"/>
              </a:ext>
            </a:extLst>
          </p:cNvPr>
          <p:cNvSpPr>
            <a:spLocks noGrp="1"/>
          </p:cNvSpPr>
          <p:nvPr>
            <p:ph type="subTitle" idx="1"/>
          </p:nvPr>
        </p:nvSpPr>
        <p:spPr>
          <a:xfrm>
            <a:off x="1066800" y="770028"/>
            <a:ext cx="10058400" cy="1143000"/>
          </a:xfrm>
        </p:spPr>
        <p:txBody>
          <a:bodyPr>
            <a:noAutofit/>
          </a:bodyPr>
          <a:lstStyle/>
          <a:p>
            <a:pPr marL="342900" indent="-342900">
              <a:buFont typeface="Arial" panose="020B0604020202020204" pitchFamily="34" charset="0"/>
              <a:buChar char="•"/>
            </a:pPr>
            <a:r>
              <a:rPr lang="it-IT" sz="2000" b="1" dirty="0">
                <a:solidFill>
                  <a:schemeClr val="tx1"/>
                </a:solidFill>
              </a:rPr>
              <a:t>Anche gli effetti che le nostre azioni producono sugli altri non riflettono sempre le nostre intenzioni (genitori che per proteggere il figlio si sostituiscono a lui squalificandolo).</a:t>
            </a:r>
          </a:p>
          <a:p>
            <a:pPr marL="342900" indent="-342900">
              <a:buFont typeface="Arial" panose="020B0604020202020204" pitchFamily="34" charset="0"/>
              <a:buChar char="•"/>
            </a:pPr>
            <a:r>
              <a:rPr lang="it-IT" sz="2000" b="1" dirty="0">
                <a:solidFill>
                  <a:schemeClr val="tx1"/>
                </a:solidFill>
              </a:rPr>
              <a:t>Usare la rabbia contro la rabbia stessa: quando non è possibile mettersi nei panni dell’altro, allora si può iniziare a vedere la rabbia come prima nemica (uccidere il serpente con il suo stesso veleno). Si può allora spiazzare l’altro con comportamenti inaspettati, rispondendo con gentilezza alla rabbia. Questa modalità inverte la profezia negativa porta ad un miglioramento delle relazioni poiché cambia la percezione dell’altro. In questo caso il cambio di percezione non è la premessa ma l’effetto.</a:t>
            </a:r>
          </a:p>
        </p:txBody>
      </p:sp>
    </p:spTree>
    <p:extLst>
      <p:ext uri="{BB962C8B-B14F-4D97-AF65-F5344CB8AC3E}">
        <p14:creationId xmlns:p14="http://schemas.microsoft.com/office/powerpoint/2010/main" val="9295358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a:extLst>
              <a:ext uri="{FF2B5EF4-FFF2-40B4-BE49-F238E27FC236}">
                <a16:creationId xmlns:a16="http://schemas.microsoft.com/office/drawing/2014/main" id="{F665210C-96F4-56DE-3783-26F2EEFAC7D3}"/>
              </a:ext>
            </a:extLst>
          </p:cNvPr>
          <p:cNvSpPr>
            <a:spLocks noGrp="1"/>
          </p:cNvSpPr>
          <p:nvPr>
            <p:ph type="subTitle" idx="1"/>
          </p:nvPr>
        </p:nvSpPr>
        <p:spPr>
          <a:xfrm>
            <a:off x="1333317" y="723375"/>
            <a:ext cx="10058400" cy="1143000"/>
          </a:xfrm>
        </p:spPr>
        <p:txBody>
          <a:bodyPr>
            <a:noAutofit/>
          </a:bodyPr>
          <a:lstStyle/>
          <a:p>
            <a:pPr marL="342900" indent="-342900">
              <a:buFont typeface="Arial" panose="020B0604020202020204" pitchFamily="34" charset="0"/>
              <a:buChar char="•"/>
            </a:pPr>
            <a:r>
              <a:rPr lang="it-IT" sz="2000" b="1" dirty="0">
                <a:solidFill>
                  <a:schemeClr val="tx1"/>
                </a:solidFill>
              </a:rPr>
              <a:t>Comprendere il messaggio della rabbia: quando ciò che ci fa arrabbiare continua a riproporsi con insistenza, forse dovremmo mettere in atto dei cambiamenti. Cosa mi fa arrabbiare? È in mio potere cambiare la situazione, o devo trovare il modo di accettarla?</a:t>
            </a:r>
          </a:p>
          <a:p>
            <a:pPr marL="342900" indent="-342900">
              <a:buFont typeface="Arial" panose="020B0604020202020204" pitchFamily="34" charset="0"/>
              <a:buChar char="•"/>
            </a:pPr>
            <a:endParaRPr lang="it-IT" sz="2000" b="1" dirty="0">
              <a:solidFill>
                <a:schemeClr val="tx1"/>
              </a:solidFill>
            </a:endParaRPr>
          </a:p>
        </p:txBody>
      </p:sp>
      <p:sp>
        <p:nvSpPr>
          <p:cNvPr id="4" name="CasellaDiTesto 3">
            <a:extLst>
              <a:ext uri="{FF2B5EF4-FFF2-40B4-BE49-F238E27FC236}">
                <a16:creationId xmlns:a16="http://schemas.microsoft.com/office/drawing/2014/main" id="{163CE2DF-D1B5-8981-E045-1A1792BBAE47}"/>
              </a:ext>
            </a:extLst>
          </p:cNvPr>
          <p:cNvSpPr txBox="1"/>
          <p:nvPr/>
        </p:nvSpPr>
        <p:spPr>
          <a:xfrm>
            <a:off x="1679511" y="2967335"/>
            <a:ext cx="9563878" cy="923330"/>
          </a:xfrm>
          <a:prstGeom prst="rect">
            <a:avLst/>
          </a:prstGeom>
          <a:noFill/>
        </p:spPr>
        <p:txBody>
          <a:bodyPr wrap="square" rtlCol="0">
            <a:spAutoFit/>
          </a:bodyPr>
          <a:lstStyle/>
          <a:p>
            <a:pPr algn="ctr"/>
            <a:r>
              <a:rPr lang="it-IT" i="1" dirty="0">
                <a:solidFill>
                  <a:srgbClr val="202122"/>
                </a:solidFill>
                <a:latin typeface="Arial" panose="020B0604020202020204" pitchFamily="34" charset="0"/>
              </a:rPr>
              <a:t>«C</a:t>
            </a:r>
            <a:r>
              <a:rPr lang="it-IT" b="0" i="1" dirty="0">
                <a:solidFill>
                  <a:srgbClr val="202122"/>
                </a:solidFill>
                <a:effectLst/>
                <a:latin typeface="Arial" panose="020B0604020202020204" pitchFamily="34" charset="0"/>
              </a:rPr>
              <a:t>oncedimi la serenità di accettare le cose che non posso cambiare,</a:t>
            </a:r>
            <a:br>
              <a:rPr lang="it-IT" i="1" dirty="0"/>
            </a:br>
            <a:r>
              <a:rPr lang="it-IT" b="0" i="1" dirty="0">
                <a:solidFill>
                  <a:srgbClr val="202122"/>
                </a:solidFill>
                <a:effectLst/>
                <a:latin typeface="Arial" panose="020B0604020202020204" pitchFamily="34" charset="0"/>
              </a:rPr>
              <a:t>il coraggio di cambiare le cose che posso,</a:t>
            </a:r>
            <a:br>
              <a:rPr lang="it-IT" i="1" dirty="0"/>
            </a:br>
            <a:r>
              <a:rPr lang="it-IT" b="0" i="1" dirty="0">
                <a:solidFill>
                  <a:srgbClr val="202122"/>
                </a:solidFill>
                <a:effectLst/>
                <a:latin typeface="Arial" panose="020B0604020202020204" pitchFamily="34" charset="0"/>
              </a:rPr>
              <a:t>e la saggezza per conoscere la differenza.»</a:t>
            </a:r>
            <a:endParaRPr lang="it-IT" i="1" dirty="0"/>
          </a:p>
        </p:txBody>
      </p:sp>
    </p:spTree>
    <p:extLst>
      <p:ext uri="{BB962C8B-B14F-4D97-AF65-F5344CB8AC3E}">
        <p14:creationId xmlns:p14="http://schemas.microsoft.com/office/powerpoint/2010/main" val="9455934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a:extLst>
              <a:ext uri="{FF2B5EF4-FFF2-40B4-BE49-F238E27FC236}">
                <a16:creationId xmlns:a16="http://schemas.microsoft.com/office/drawing/2014/main" id="{53264591-C37B-88E1-226C-56D840423604}"/>
              </a:ext>
            </a:extLst>
          </p:cNvPr>
          <p:cNvSpPr>
            <a:spLocks noGrp="1"/>
          </p:cNvSpPr>
          <p:nvPr>
            <p:ph type="subTitle" idx="1"/>
          </p:nvPr>
        </p:nvSpPr>
        <p:spPr>
          <a:xfrm>
            <a:off x="1295994" y="1871040"/>
            <a:ext cx="10058400" cy="1143000"/>
          </a:xfrm>
        </p:spPr>
        <p:txBody>
          <a:bodyPr>
            <a:noAutofit/>
          </a:bodyPr>
          <a:lstStyle/>
          <a:p>
            <a:pPr marL="342900" indent="-342900">
              <a:buFont typeface="Arial" panose="020B0604020202020204" pitchFamily="34" charset="0"/>
              <a:buChar char="•"/>
            </a:pPr>
            <a:r>
              <a:rPr lang="it-IT" sz="2000" b="1" dirty="0">
                <a:solidFill>
                  <a:schemeClr val="tx1"/>
                </a:solidFill>
              </a:rPr>
              <a:t>Utilizzare la rabbia in direzioni costruttive: in virtù del suo potere attivante, la rabbia può divenire un efficacie strumento terapeutico per indurre una reazione avversiva nei confronti di schemi o copioni disfunzionali, o per sbloccare risorse che possediamo ma sono imprigionate dalla paura, dal dolore o da altre emozioni.</a:t>
            </a:r>
          </a:p>
        </p:txBody>
      </p:sp>
    </p:spTree>
    <p:extLst>
      <p:ext uri="{BB962C8B-B14F-4D97-AF65-F5344CB8AC3E}">
        <p14:creationId xmlns:p14="http://schemas.microsoft.com/office/powerpoint/2010/main" val="1939680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44A2468F-DE01-21D2-023B-C5D193678321}"/>
              </a:ext>
            </a:extLst>
          </p:cNvPr>
          <p:cNvSpPr txBox="1"/>
          <p:nvPr/>
        </p:nvSpPr>
        <p:spPr>
          <a:xfrm>
            <a:off x="1334278" y="1026367"/>
            <a:ext cx="8957387" cy="4401205"/>
          </a:xfrm>
          <a:prstGeom prst="rect">
            <a:avLst/>
          </a:prstGeom>
          <a:noFill/>
        </p:spPr>
        <p:txBody>
          <a:bodyPr wrap="square" rtlCol="0">
            <a:spAutoFit/>
          </a:bodyPr>
          <a:lstStyle/>
          <a:p>
            <a:pPr marL="285750" indent="-285750">
              <a:buFont typeface="Arial" panose="020B0604020202020204" pitchFamily="34" charset="0"/>
              <a:buChar char="•"/>
            </a:pPr>
            <a:r>
              <a:rPr lang="it-IT" sz="2800" dirty="0"/>
              <a:t>La rabbia è forse l’emozione che più di tutte ci fa perdere la ragione. </a:t>
            </a:r>
          </a:p>
          <a:p>
            <a:pPr marL="285750" indent="-285750">
              <a:buFont typeface="Arial" panose="020B0604020202020204" pitchFamily="34" charset="0"/>
              <a:buChar char="•"/>
            </a:pPr>
            <a:r>
              <a:rPr lang="it-IT" sz="2800" dirty="0"/>
              <a:t>Spesso considerata come un retaggio ancestrale che condividiamo con la specie animale da cui dovremmo emanciparci </a:t>
            </a:r>
          </a:p>
          <a:p>
            <a:pPr marL="285750" indent="-285750">
              <a:buFont typeface="Arial" panose="020B0604020202020204" pitchFamily="34" charset="0"/>
              <a:buChar char="•"/>
            </a:pPr>
            <a:r>
              <a:rPr lang="it-IT" sz="2800" dirty="0"/>
              <a:t>Pensiamo alle espressioni metaforiche «andare in bestia» «essere inferociti» «perdere il senno» eccetera </a:t>
            </a:r>
          </a:p>
          <a:p>
            <a:pPr marL="285750" indent="-285750">
              <a:buFont typeface="Arial" panose="020B0604020202020204" pitchFamily="34" charset="0"/>
              <a:buChar char="•"/>
            </a:pPr>
            <a:r>
              <a:rPr lang="it-IT" sz="2800" dirty="0"/>
              <a:t>1988 in America viene inserito nelle classificazioni diagnostiche il disturbo «follia da distributore automatico». </a:t>
            </a:r>
          </a:p>
        </p:txBody>
      </p:sp>
    </p:spTree>
    <p:extLst>
      <p:ext uri="{BB962C8B-B14F-4D97-AF65-F5344CB8AC3E}">
        <p14:creationId xmlns:p14="http://schemas.microsoft.com/office/powerpoint/2010/main" val="30448156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4918896-4048-3850-C32E-4F5A430847E5}"/>
              </a:ext>
            </a:extLst>
          </p:cNvPr>
          <p:cNvSpPr>
            <a:spLocks noGrp="1"/>
          </p:cNvSpPr>
          <p:nvPr>
            <p:ph type="ctrTitle"/>
          </p:nvPr>
        </p:nvSpPr>
        <p:spPr>
          <a:xfrm>
            <a:off x="238863" y="115140"/>
            <a:ext cx="8205340" cy="1219138"/>
          </a:xfrm>
        </p:spPr>
        <p:txBody>
          <a:bodyPr/>
          <a:lstStyle/>
          <a:p>
            <a:r>
              <a:rPr lang="it-IT" b="1" u="sng" dirty="0">
                <a:solidFill>
                  <a:srgbClr val="C00000"/>
                </a:solidFill>
                <a:effectLst>
                  <a:outerShdw blurRad="38100" dist="38100" dir="2700000" algn="tl">
                    <a:srgbClr val="000000">
                      <a:alpha val="43137"/>
                    </a:srgbClr>
                  </a:outerShdw>
                </a:effectLst>
              </a:rPr>
              <a:t>L’epoca della rabbia</a:t>
            </a:r>
          </a:p>
        </p:txBody>
      </p:sp>
      <p:sp>
        <p:nvSpPr>
          <p:cNvPr id="4" name="CasellaDiTesto 3">
            <a:extLst>
              <a:ext uri="{FF2B5EF4-FFF2-40B4-BE49-F238E27FC236}">
                <a16:creationId xmlns:a16="http://schemas.microsoft.com/office/drawing/2014/main" id="{28E8BD43-D2C0-557D-B2C6-E9AC7D9ABB5C}"/>
              </a:ext>
            </a:extLst>
          </p:cNvPr>
          <p:cNvSpPr txBox="1"/>
          <p:nvPr/>
        </p:nvSpPr>
        <p:spPr>
          <a:xfrm>
            <a:off x="395590" y="1556121"/>
            <a:ext cx="11467322" cy="2677656"/>
          </a:xfrm>
          <a:prstGeom prst="rect">
            <a:avLst/>
          </a:prstGeom>
          <a:noFill/>
        </p:spPr>
        <p:txBody>
          <a:bodyPr wrap="square" rtlCol="0">
            <a:spAutoFit/>
          </a:bodyPr>
          <a:lstStyle/>
          <a:p>
            <a:r>
              <a:rPr lang="it-IT" sz="2800" dirty="0"/>
              <a:t>Pensiamo alla vita quotidiana di oggi, specialmente nelle grandi città: </a:t>
            </a:r>
            <a:r>
              <a:rPr lang="it-IT" sz="2800" u="sng" dirty="0">
                <a:effectLst>
                  <a:outerShdw blurRad="38100" dist="38100" dir="2700000" algn="tl">
                    <a:srgbClr val="000000">
                      <a:alpha val="43137"/>
                    </a:srgbClr>
                  </a:outerShdw>
                </a:effectLst>
              </a:rPr>
              <a:t>frustrazione latente</a:t>
            </a:r>
            <a:r>
              <a:rPr lang="it-IT" sz="2800" dirty="0"/>
              <a:t>, </a:t>
            </a:r>
            <a:r>
              <a:rPr lang="it-IT" sz="2800" u="sng" dirty="0">
                <a:effectLst>
                  <a:outerShdw blurRad="38100" dist="38100" dir="2700000" algn="tl">
                    <a:srgbClr val="000000">
                      <a:alpha val="43137"/>
                    </a:srgbClr>
                  </a:outerShdw>
                </a:effectLst>
              </a:rPr>
              <a:t>irritazione</a:t>
            </a:r>
            <a:r>
              <a:rPr lang="it-IT" sz="2800" dirty="0"/>
              <a:t>, aumento dell’</a:t>
            </a:r>
            <a:r>
              <a:rPr lang="it-IT" sz="2800" u="sng" dirty="0">
                <a:effectLst>
                  <a:outerShdw blurRad="38100" dist="38100" dir="2700000" algn="tl">
                    <a:srgbClr val="000000">
                      <a:alpha val="43137"/>
                    </a:srgbClr>
                  </a:outerShdw>
                </a:effectLst>
              </a:rPr>
              <a:t>ostilità</a:t>
            </a:r>
            <a:r>
              <a:rPr lang="it-IT" sz="2800" dirty="0"/>
              <a:t> fino a sfociare in </a:t>
            </a:r>
            <a:r>
              <a:rPr lang="it-IT" sz="2800" u="sng" dirty="0">
                <a:effectLst>
                  <a:outerShdw blurRad="38100" dist="38100" dir="2700000" algn="tl">
                    <a:srgbClr val="000000">
                      <a:alpha val="43137"/>
                    </a:srgbClr>
                  </a:outerShdw>
                </a:effectLst>
              </a:rPr>
              <a:t>violenza</a:t>
            </a:r>
            <a:r>
              <a:rPr lang="it-IT" sz="2800" dirty="0"/>
              <a:t>. Pensiamo alle sempre più frequenti </a:t>
            </a:r>
            <a:r>
              <a:rPr lang="it-IT" sz="2800" u="sng" dirty="0">
                <a:effectLst>
                  <a:outerShdw blurRad="38100" dist="38100" dir="2700000" algn="tl">
                    <a:srgbClr val="000000">
                      <a:alpha val="43137"/>
                    </a:srgbClr>
                  </a:outerShdw>
                </a:effectLst>
              </a:rPr>
              <a:t>somatizzazioni</a:t>
            </a:r>
            <a:r>
              <a:rPr lang="it-IT" sz="2800" dirty="0"/>
              <a:t>.</a:t>
            </a:r>
          </a:p>
          <a:p>
            <a:r>
              <a:rPr lang="it-IT" sz="2800" dirty="0"/>
              <a:t>Ancora più velenose sono le situazioni in cui la rabbia si è raffreddata e si è trasformata in </a:t>
            </a:r>
            <a:r>
              <a:rPr lang="it-IT" sz="2800" u="sng" dirty="0">
                <a:effectLst>
                  <a:outerShdw blurRad="38100" dist="38100" dir="2700000" algn="tl">
                    <a:srgbClr val="000000">
                      <a:alpha val="43137"/>
                    </a:srgbClr>
                  </a:outerShdw>
                </a:effectLst>
              </a:rPr>
              <a:t>risentimento</a:t>
            </a:r>
            <a:r>
              <a:rPr lang="it-IT" sz="2800" dirty="0"/>
              <a:t> e in </a:t>
            </a:r>
            <a:r>
              <a:rPr lang="it-IT" sz="2800" u="sng" dirty="0">
                <a:effectLst>
                  <a:outerShdw blurRad="38100" dist="38100" dir="2700000" algn="tl">
                    <a:srgbClr val="000000">
                      <a:alpha val="43137"/>
                    </a:srgbClr>
                  </a:outerShdw>
                </a:effectLst>
              </a:rPr>
              <a:t>rancore</a:t>
            </a:r>
            <a:r>
              <a:rPr lang="it-IT" sz="2800" dirty="0"/>
              <a:t>, ammorbando così non solo la vita di chi la sperimenta ma anche di chi gli sta intorno.</a:t>
            </a:r>
          </a:p>
        </p:txBody>
      </p:sp>
    </p:spTree>
    <p:extLst>
      <p:ext uri="{BB962C8B-B14F-4D97-AF65-F5344CB8AC3E}">
        <p14:creationId xmlns:p14="http://schemas.microsoft.com/office/powerpoint/2010/main" val="20549259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25C8D2C1-DA83-420D-9635-D52CE066B5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23" name="Rectangle 22">
            <a:extLst>
              <a:ext uri="{FF2B5EF4-FFF2-40B4-BE49-F238E27FC236}">
                <a16:creationId xmlns:a16="http://schemas.microsoft.com/office/drawing/2014/main" id="{434F74C9-6A0B-409E-AD1C-45B58BE91B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cxnSp>
        <p:nvCxnSpPr>
          <p:cNvPr id="25" name="Straight Connector 24">
            <a:extLst>
              <a:ext uri="{FF2B5EF4-FFF2-40B4-BE49-F238E27FC236}">
                <a16:creationId xmlns:a16="http://schemas.microsoft.com/office/drawing/2014/main" id="{F5486A9D-1265-4B57-91E6-68E666B978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4" name="Picture 3" descr="Punto esclamativo su uno sfondo giallo">
            <a:extLst>
              <a:ext uri="{FF2B5EF4-FFF2-40B4-BE49-F238E27FC236}">
                <a16:creationId xmlns:a16="http://schemas.microsoft.com/office/drawing/2014/main" id="{1241ED26-2627-CB4D-95EA-17C54409F0E3}"/>
              </a:ext>
            </a:extLst>
          </p:cNvPr>
          <p:cNvPicPr>
            <a:picLocks noChangeAspect="1"/>
          </p:cNvPicPr>
          <p:nvPr/>
        </p:nvPicPr>
        <p:blipFill rotWithShape="1">
          <a:blip r:embed="rId2">
            <a:alphaModFix amt="35000"/>
          </a:blip>
          <a:srcRect t="25000"/>
          <a:stretch/>
        </p:blipFill>
        <p:spPr>
          <a:xfrm>
            <a:off x="20" y="10"/>
            <a:ext cx="12191980" cy="6857990"/>
          </a:xfrm>
          <a:prstGeom prst="rect">
            <a:avLst/>
          </a:prstGeom>
        </p:spPr>
      </p:pic>
      <p:sp>
        <p:nvSpPr>
          <p:cNvPr id="2" name="CasellaDiTesto 1">
            <a:extLst>
              <a:ext uri="{FF2B5EF4-FFF2-40B4-BE49-F238E27FC236}">
                <a16:creationId xmlns:a16="http://schemas.microsoft.com/office/drawing/2014/main" id="{C4FE8D3B-6A14-7691-DEB3-7ECF3AF2D5B4}"/>
              </a:ext>
            </a:extLst>
          </p:cNvPr>
          <p:cNvSpPr txBox="1"/>
          <p:nvPr/>
        </p:nvSpPr>
        <p:spPr>
          <a:xfrm>
            <a:off x="1097280" y="758952"/>
            <a:ext cx="10058400" cy="3566160"/>
          </a:xfrm>
          <a:prstGeom prst="rect">
            <a:avLst/>
          </a:prstGeom>
        </p:spPr>
        <p:txBody>
          <a:bodyPr vert="horz" lIns="91440" tIns="45720" rIns="91440" bIns="45720" rtlCol="0" anchor="b">
            <a:normAutofit/>
          </a:bodyPr>
          <a:lstStyle/>
          <a:p>
            <a:pPr defTabSz="914400">
              <a:lnSpc>
                <a:spcPct val="85000"/>
              </a:lnSpc>
              <a:spcBef>
                <a:spcPct val="0"/>
              </a:spcBef>
              <a:spcAft>
                <a:spcPts val="600"/>
              </a:spcAft>
            </a:pPr>
            <a:r>
              <a:rPr lang="en-US" sz="6200" b="1" u="sng" spc="-50" dirty="0">
                <a:solidFill>
                  <a:srgbClr val="FFFFFF"/>
                </a:solidFill>
                <a:effectLst>
                  <a:outerShdw blurRad="38100" dist="38100" dir="2700000" algn="tl">
                    <a:srgbClr val="000000">
                      <a:alpha val="43137"/>
                    </a:srgbClr>
                  </a:outerShdw>
                </a:effectLst>
                <a:latin typeface="+mj-lt"/>
                <a:ea typeface="+mj-ea"/>
                <a:cs typeface="+mj-cs"/>
              </a:rPr>
              <a:t>MA …</a:t>
            </a:r>
          </a:p>
          <a:p>
            <a:pPr defTabSz="914400">
              <a:lnSpc>
                <a:spcPct val="85000"/>
              </a:lnSpc>
              <a:spcBef>
                <a:spcPct val="0"/>
              </a:spcBef>
              <a:spcAft>
                <a:spcPts val="600"/>
              </a:spcAft>
            </a:pPr>
            <a:endParaRPr lang="en-US" sz="6200" b="1" u="sng" spc="-50" dirty="0">
              <a:solidFill>
                <a:srgbClr val="FFFFFF"/>
              </a:solidFill>
              <a:effectLst>
                <a:outerShdw blurRad="38100" dist="38100" dir="2700000" algn="tl">
                  <a:srgbClr val="000000">
                    <a:alpha val="43137"/>
                  </a:srgbClr>
                </a:outerShdw>
              </a:effectLst>
              <a:latin typeface="+mj-lt"/>
              <a:ea typeface="+mj-ea"/>
              <a:cs typeface="+mj-cs"/>
            </a:endParaRPr>
          </a:p>
          <a:p>
            <a:pPr defTabSz="914400">
              <a:lnSpc>
                <a:spcPct val="85000"/>
              </a:lnSpc>
              <a:spcBef>
                <a:spcPct val="0"/>
              </a:spcBef>
              <a:spcAft>
                <a:spcPts val="600"/>
              </a:spcAft>
            </a:pPr>
            <a:r>
              <a:rPr lang="en-US" sz="6200" b="1" u="sng" spc="-50" dirty="0">
                <a:solidFill>
                  <a:srgbClr val="FFFFFF"/>
                </a:solidFill>
                <a:effectLst>
                  <a:outerShdw blurRad="38100" dist="38100" dir="2700000" algn="tl">
                    <a:srgbClr val="000000">
                      <a:alpha val="43137"/>
                    </a:srgbClr>
                  </a:outerShdw>
                </a:effectLst>
                <a:latin typeface="+mj-lt"/>
                <a:ea typeface="+mj-ea"/>
                <a:cs typeface="+mj-cs"/>
              </a:rPr>
              <a:t>BOCCIARLA SAREBBE UN GRAVE ERRORE!!!!</a:t>
            </a:r>
          </a:p>
        </p:txBody>
      </p:sp>
      <p:cxnSp>
        <p:nvCxnSpPr>
          <p:cNvPr id="27" name="Straight Connector 26">
            <a:extLst>
              <a:ext uri="{FF2B5EF4-FFF2-40B4-BE49-F238E27FC236}">
                <a16:creationId xmlns:a16="http://schemas.microsoft.com/office/drawing/2014/main" id="{4071767D-5FF7-4508-B8B7-BB60FF3AB2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C4E89C94-E462-4566-A15A-32835FD68B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31" name="Rectangle 30">
            <a:extLst>
              <a:ext uri="{FF2B5EF4-FFF2-40B4-BE49-F238E27FC236}">
                <a16:creationId xmlns:a16="http://schemas.microsoft.com/office/drawing/2014/main" id="{E25F4A20-71FB-4A26-92E2-89DED49264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3" name="CasellaDiTesto 2">
            <a:extLst>
              <a:ext uri="{FF2B5EF4-FFF2-40B4-BE49-F238E27FC236}">
                <a16:creationId xmlns:a16="http://schemas.microsoft.com/office/drawing/2014/main" id="{86AE67CF-7398-DAFF-2778-1F756FFC0410}"/>
              </a:ext>
            </a:extLst>
          </p:cNvPr>
          <p:cNvSpPr txBox="1"/>
          <p:nvPr/>
        </p:nvSpPr>
        <p:spPr>
          <a:xfrm>
            <a:off x="1207658" y="5079828"/>
            <a:ext cx="6311364" cy="1234697"/>
          </a:xfrm>
          <a:prstGeom prst="rect">
            <a:avLst/>
          </a:prstGeom>
          <a:noFill/>
        </p:spPr>
        <p:txBody>
          <a:bodyPr wrap="square" rtlCol="0">
            <a:spAutoFit/>
          </a:bodyPr>
          <a:lstStyle/>
          <a:p>
            <a:pPr>
              <a:lnSpc>
                <a:spcPct val="107000"/>
              </a:lnSpc>
              <a:spcAft>
                <a:spcPts val="800"/>
              </a:spcAft>
            </a:pPr>
            <a:r>
              <a:rPr lang="it-IT" sz="14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google.com/search?sca_esv=580414175&amp;rlz=1C1CHBF_itIT902IT902&amp;sxsrf=AM9HkKnpzUSndWnvyNumhz3roY5NZ4WnBQ:1699440056650&amp;q=la+guerra+dei+roses+scena+rabbia&amp;tbm=vid&amp;source=lnms&amp;sa=X&amp;ved=2ahUKEwjD3pLHm7SCAxUmhf0HHSN2AdkQ0pQJegQICxAB&amp;biw=1536&amp;bih=695&amp;dpr=1.25#fpstate=ive&amp;vld=cid:ed053ef5,vid:0b6BFjDl6xw,st:0</a:t>
            </a:r>
            <a:r>
              <a:rPr lang="it-IT" sz="1400" kern="1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020279477"/>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00B5AE2-C5CC-499C-8F2D-249888BE2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12" name="Rectangle 11">
            <a:extLst>
              <a:ext uri="{FF2B5EF4-FFF2-40B4-BE49-F238E27FC236}">
                <a16:creationId xmlns:a16="http://schemas.microsoft.com/office/drawing/2014/main" id="{BA7A3698-B350-40E5-8475-9BCC41A089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cxnSp>
        <p:nvCxnSpPr>
          <p:cNvPr id="14" name="Straight Connector 13">
            <a:extLst>
              <a:ext uri="{FF2B5EF4-FFF2-40B4-BE49-F238E27FC236}">
                <a16:creationId xmlns:a16="http://schemas.microsoft.com/office/drawing/2014/main" id="{0AC655C7-EC94-4BE6-84C8-2F9EFBBB27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asellaDiTesto 1">
            <a:extLst>
              <a:ext uri="{FF2B5EF4-FFF2-40B4-BE49-F238E27FC236}">
                <a16:creationId xmlns:a16="http://schemas.microsoft.com/office/drawing/2014/main" id="{798AEA6D-DB92-1E25-98D0-8AAE6ED08584}"/>
              </a:ext>
            </a:extLst>
          </p:cNvPr>
          <p:cNvSpPr txBox="1"/>
          <p:nvPr/>
        </p:nvSpPr>
        <p:spPr>
          <a:xfrm>
            <a:off x="6996699" y="247141"/>
            <a:ext cx="4320267" cy="1761853"/>
          </a:xfrm>
          <a:prstGeom prst="rect">
            <a:avLst/>
          </a:prstGeom>
        </p:spPr>
        <p:txBody>
          <a:bodyPr vert="horz" lIns="91440" tIns="45720" rIns="91440" bIns="45720" rtlCol="0" anchor="b">
            <a:normAutofit/>
          </a:bodyPr>
          <a:lstStyle/>
          <a:p>
            <a:pPr defTabSz="914400">
              <a:lnSpc>
                <a:spcPct val="85000"/>
              </a:lnSpc>
              <a:spcBef>
                <a:spcPct val="0"/>
              </a:spcBef>
              <a:spcAft>
                <a:spcPts val="600"/>
              </a:spcAft>
            </a:pPr>
            <a:r>
              <a:rPr lang="en-US" sz="4400" b="1" u="sng" kern="1200" spc="-50" baseline="0" dirty="0">
                <a:solidFill>
                  <a:schemeClr val="tx1">
                    <a:lumMod val="75000"/>
                    <a:lumOff val="25000"/>
                  </a:schemeClr>
                </a:solidFill>
                <a:effectLst>
                  <a:outerShdw blurRad="38100" dist="38100" dir="2700000" algn="tl">
                    <a:srgbClr val="000000">
                      <a:alpha val="43137"/>
                    </a:srgbClr>
                  </a:outerShdw>
                </a:effectLst>
                <a:latin typeface="+mj-lt"/>
                <a:ea typeface="+mj-ea"/>
                <a:cs typeface="+mj-cs"/>
              </a:rPr>
              <a:t>Le neuroscienze ci </a:t>
            </a:r>
            <a:r>
              <a:rPr lang="en-US" sz="4400" b="1" u="sng" kern="1200" spc="-50" baseline="0" dirty="0" err="1">
                <a:solidFill>
                  <a:schemeClr val="tx1">
                    <a:lumMod val="75000"/>
                    <a:lumOff val="25000"/>
                  </a:schemeClr>
                </a:solidFill>
                <a:effectLst>
                  <a:outerShdw blurRad="38100" dist="38100" dir="2700000" algn="tl">
                    <a:srgbClr val="000000">
                      <a:alpha val="43137"/>
                    </a:srgbClr>
                  </a:outerShdw>
                </a:effectLst>
                <a:latin typeface="+mj-lt"/>
                <a:ea typeface="+mj-ea"/>
                <a:cs typeface="+mj-cs"/>
              </a:rPr>
              <a:t>dicono</a:t>
            </a:r>
            <a:r>
              <a:rPr lang="en-US" sz="4400" b="1" u="sng" kern="1200" spc="-50" baseline="0" dirty="0">
                <a:solidFill>
                  <a:schemeClr val="tx1">
                    <a:lumMod val="75000"/>
                    <a:lumOff val="25000"/>
                  </a:schemeClr>
                </a:solidFill>
                <a:effectLst>
                  <a:outerShdw blurRad="38100" dist="38100" dir="2700000" algn="tl">
                    <a:srgbClr val="000000">
                      <a:alpha val="43137"/>
                    </a:srgbClr>
                  </a:outerShdw>
                </a:effectLst>
                <a:latin typeface="+mj-lt"/>
                <a:ea typeface="+mj-ea"/>
                <a:cs typeface="+mj-cs"/>
              </a:rPr>
              <a:t>:</a:t>
            </a:r>
          </a:p>
        </p:txBody>
      </p:sp>
      <p:pic>
        <p:nvPicPr>
          <p:cNvPr id="5" name="Immagine 4" descr="Immagine che contiene fiamma, calore, fuoco, falò&#10;&#10;Descrizione generata automaticamente">
            <a:extLst>
              <a:ext uri="{FF2B5EF4-FFF2-40B4-BE49-F238E27FC236}">
                <a16:creationId xmlns:a16="http://schemas.microsoft.com/office/drawing/2014/main" id="{CAAD525A-4063-F215-BDBB-93D724DB2603}"/>
              </a:ext>
            </a:extLst>
          </p:cNvPr>
          <p:cNvPicPr>
            <a:picLocks noChangeAspect="1"/>
          </p:cNvPicPr>
          <p:nvPr/>
        </p:nvPicPr>
        <p:blipFill rotWithShape="1">
          <a:blip r:embed="rId2"/>
          <a:srcRect l="13478" r="-2" b="-2"/>
          <a:stretch/>
        </p:blipFill>
        <p:spPr>
          <a:xfrm>
            <a:off x="633999" y="640081"/>
            <a:ext cx="5728701" cy="4406009"/>
          </a:xfrm>
          <a:prstGeom prst="rect">
            <a:avLst/>
          </a:prstGeom>
        </p:spPr>
      </p:pic>
      <p:cxnSp>
        <p:nvCxnSpPr>
          <p:cNvPr id="18" name="Straight Connector 17">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asellaDiTesto 2">
            <a:extLst>
              <a:ext uri="{FF2B5EF4-FFF2-40B4-BE49-F238E27FC236}">
                <a16:creationId xmlns:a16="http://schemas.microsoft.com/office/drawing/2014/main" id="{89F4F5B0-030D-3EBD-1099-8B5439ECB12A}"/>
              </a:ext>
            </a:extLst>
          </p:cNvPr>
          <p:cNvSpPr txBox="1"/>
          <p:nvPr/>
        </p:nvSpPr>
        <p:spPr>
          <a:xfrm>
            <a:off x="6996699" y="2198913"/>
            <a:ext cx="4553043" cy="3755565"/>
          </a:xfrm>
          <a:prstGeom prst="rect">
            <a:avLst/>
          </a:prstGeom>
        </p:spPr>
        <p:txBody>
          <a:bodyPr vert="horz" lIns="0" tIns="45720" rIns="0" bIns="45720" rtlCol="0">
            <a:normAutofit/>
          </a:bodyPr>
          <a:lstStyle/>
          <a:p>
            <a:pPr marL="285750" indent="-285750" defTabSz="914400">
              <a:lnSpc>
                <a:spcPct val="90000"/>
              </a:lnSpc>
              <a:spcAft>
                <a:spcPts val="600"/>
              </a:spcAft>
              <a:buClr>
                <a:schemeClr val="accent1"/>
              </a:buClr>
              <a:buFont typeface="Calibri" panose="020F0502020204030204" pitchFamily="34" charset="0"/>
              <a:buChar char="•"/>
            </a:pPr>
            <a:r>
              <a:rPr lang="en-US" sz="2400" dirty="0">
                <a:solidFill>
                  <a:schemeClr val="tx1">
                    <a:lumMod val="75000"/>
                    <a:lumOff val="25000"/>
                  </a:schemeClr>
                </a:solidFill>
              </a:rPr>
              <a:t>La rabbia ha un potente ruolo adattivo</a:t>
            </a:r>
          </a:p>
          <a:p>
            <a:pPr marL="285750" indent="-285750" defTabSz="914400">
              <a:lnSpc>
                <a:spcPct val="90000"/>
              </a:lnSpc>
              <a:spcAft>
                <a:spcPts val="600"/>
              </a:spcAft>
              <a:buClr>
                <a:schemeClr val="accent1"/>
              </a:buClr>
              <a:buFont typeface="Calibri" panose="020F0502020204030204" pitchFamily="34" charset="0"/>
              <a:buChar char="•"/>
            </a:pPr>
            <a:r>
              <a:rPr lang="en-US" sz="2400" dirty="0">
                <a:solidFill>
                  <a:schemeClr val="tx1">
                    <a:lumMod val="75000"/>
                    <a:lumOff val="25000"/>
                  </a:schemeClr>
                </a:solidFill>
              </a:rPr>
              <a:t>È limite e risorsa sulla base di come la si maneggia</a:t>
            </a:r>
          </a:p>
          <a:p>
            <a:pPr marL="285750" indent="-285750" defTabSz="914400">
              <a:lnSpc>
                <a:spcPct val="90000"/>
              </a:lnSpc>
              <a:spcAft>
                <a:spcPts val="600"/>
              </a:spcAft>
              <a:buClr>
                <a:schemeClr val="accent1"/>
              </a:buClr>
              <a:buFont typeface="Calibri" panose="020F0502020204030204" pitchFamily="34" charset="0"/>
              <a:buChar char="•"/>
            </a:pPr>
            <a:r>
              <a:rPr lang="en-US" sz="2400" dirty="0">
                <a:solidFill>
                  <a:schemeClr val="tx1">
                    <a:lumMod val="75000"/>
                    <a:lumOff val="25000"/>
                  </a:schemeClr>
                </a:solidFill>
              </a:rPr>
              <a:t>Sono l’eccesso ed il non controllo a renderla pericolosa</a:t>
            </a:r>
          </a:p>
          <a:p>
            <a:pPr marL="285750" indent="-285750" defTabSz="914400">
              <a:lnSpc>
                <a:spcPct val="90000"/>
              </a:lnSpc>
              <a:spcAft>
                <a:spcPts val="600"/>
              </a:spcAft>
              <a:buClr>
                <a:schemeClr val="accent1"/>
              </a:buClr>
              <a:buFont typeface="Calibri" panose="020F0502020204030204" pitchFamily="34" charset="0"/>
              <a:buChar char="•"/>
            </a:pPr>
            <a:r>
              <a:rPr lang="en-US" sz="2400" dirty="0">
                <a:solidFill>
                  <a:schemeClr val="tx1">
                    <a:lumMod val="75000"/>
                    <a:lumOff val="25000"/>
                  </a:schemeClr>
                </a:solidFill>
              </a:rPr>
              <a:t>Ci aiuta a superare la frustrazione ed i conseguenti effetti depressivi </a:t>
            </a:r>
          </a:p>
          <a:p>
            <a:pPr marL="285750" indent="-285750" defTabSz="914400">
              <a:lnSpc>
                <a:spcPct val="90000"/>
              </a:lnSpc>
              <a:spcAft>
                <a:spcPts val="600"/>
              </a:spcAft>
              <a:buClr>
                <a:schemeClr val="accent1"/>
              </a:buClr>
              <a:buFont typeface="Calibri" panose="020F0502020204030204" pitchFamily="34" charset="0"/>
              <a:buChar char="•"/>
            </a:pPr>
            <a:r>
              <a:rPr lang="en-US" sz="2400" dirty="0">
                <a:solidFill>
                  <a:schemeClr val="tx1">
                    <a:lumMod val="75000"/>
                    <a:lumOff val="25000"/>
                  </a:schemeClr>
                </a:solidFill>
              </a:rPr>
              <a:t>È la spinta per superare i nostri limiti </a:t>
            </a:r>
          </a:p>
        </p:txBody>
      </p:sp>
      <p:sp>
        <p:nvSpPr>
          <p:cNvPr id="20" name="Rectangle 19">
            <a:extLst>
              <a:ext uri="{FF2B5EF4-FFF2-40B4-BE49-F238E27FC236}">
                <a16:creationId xmlns:a16="http://schemas.microsoft.com/office/drawing/2014/main" id="{6329CBCE-21AE-419D-AC1F-8ACF510A6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22" name="Rectangle 21">
            <a:extLst>
              <a:ext uri="{FF2B5EF4-FFF2-40B4-BE49-F238E27FC236}">
                <a16:creationId xmlns:a16="http://schemas.microsoft.com/office/drawing/2014/main" id="{FF2DA012-1414-493D-888F-5D99D0BDA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Tree>
    <p:extLst>
      <p:ext uri="{BB962C8B-B14F-4D97-AF65-F5344CB8AC3E}">
        <p14:creationId xmlns:p14="http://schemas.microsoft.com/office/powerpoint/2010/main" val="32907212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CA3672A-46B6-6DEF-3359-18F558E30CC3}"/>
              </a:ext>
            </a:extLst>
          </p:cNvPr>
          <p:cNvSpPr>
            <a:spLocks noGrp="1"/>
          </p:cNvSpPr>
          <p:nvPr>
            <p:ph type="title"/>
          </p:nvPr>
        </p:nvSpPr>
        <p:spPr>
          <a:xfrm>
            <a:off x="276187" y="183827"/>
            <a:ext cx="8634549" cy="805079"/>
          </a:xfrm>
        </p:spPr>
        <p:txBody>
          <a:bodyPr/>
          <a:lstStyle/>
          <a:p>
            <a:r>
              <a:rPr lang="it-IT" b="1" u="sng" dirty="0">
                <a:solidFill>
                  <a:srgbClr val="C00000"/>
                </a:solidFill>
                <a:effectLst>
                  <a:outerShdw blurRad="38100" dist="38100" dir="2700000" algn="tl">
                    <a:srgbClr val="000000">
                      <a:alpha val="43137"/>
                    </a:srgbClr>
                  </a:outerShdw>
                </a:effectLst>
              </a:rPr>
              <a:t>La rabbia è un’emozione preziosa</a:t>
            </a:r>
          </a:p>
        </p:txBody>
      </p:sp>
      <p:sp>
        <p:nvSpPr>
          <p:cNvPr id="3" name="Segnaposto contenuto 2">
            <a:extLst>
              <a:ext uri="{FF2B5EF4-FFF2-40B4-BE49-F238E27FC236}">
                <a16:creationId xmlns:a16="http://schemas.microsoft.com/office/drawing/2014/main" id="{BC5A1F0B-9837-43E2-66CD-1EF661A22623}"/>
              </a:ext>
            </a:extLst>
          </p:cNvPr>
          <p:cNvSpPr>
            <a:spLocks noGrp="1"/>
          </p:cNvSpPr>
          <p:nvPr>
            <p:ph idx="1"/>
          </p:nvPr>
        </p:nvSpPr>
        <p:spPr>
          <a:xfrm>
            <a:off x="276187" y="1173930"/>
            <a:ext cx="10058400" cy="4023360"/>
          </a:xfrm>
        </p:spPr>
        <p:txBody>
          <a:bodyPr>
            <a:normAutofit lnSpcReduction="10000"/>
          </a:bodyPr>
          <a:lstStyle/>
          <a:p>
            <a:r>
              <a:rPr lang="it-IT" dirty="0">
                <a:solidFill>
                  <a:schemeClr val="tx1"/>
                </a:solidFill>
                <a:sym typeface="Wingdings" panose="05000000000000000000" pitchFamily="2" charset="2"/>
              </a:rPr>
              <a:t> </a:t>
            </a:r>
            <a:r>
              <a:rPr lang="it-IT" dirty="0">
                <a:solidFill>
                  <a:schemeClr val="tx1"/>
                </a:solidFill>
              </a:rPr>
              <a:t>Ci aiuta a comprendere quali siano gli </a:t>
            </a:r>
            <a:r>
              <a:rPr lang="it-IT" b="1" u="sng" dirty="0">
                <a:solidFill>
                  <a:schemeClr val="tx1"/>
                </a:solidFill>
                <a:effectLst>
                  <a:outerShdw blurRad="38100" dist="38100" dir="2700000" algn="tl">
                    <a:srgbClr val="000000">
                      <a:alpha val="43137"/>
                    </a:srgbClr>
                  </a:outerShdw>
                </a:effectLst>
              </a:rPr>
              <a:t>obiettivi</a:t>
            </a:r>
            <a:r>
              <a:rPr lang="it-IT" dirty="0">
                <a:solidFill>
                  <a:schemeClr val="tx1"/>
                </a:solidFill>
              </a:rPr>
              <a:t> per noi importanti e ci fornisce le </a:t>
            </a:r>
            <a:r>
              <a:rPr lang="it-IT" b="1" u="sng" dirty="0">
                <a:solidFill>
                  <a:schemeClr val="tx1"/>
                </a:solidFill>
                <a:effectLst>
                  <a:outerShdw blurRad="38100" dist="38100" dir="2700000" algn="tl">
                    <a:srgbClr val="000000">
                      <a:alpha val="43137"/>
                    </a:srgbClr>
                  </a:outerShdw>
                </a:effectLst>
              </a:rPr>
              <a:t>energie</a:t>
            </a:r>
            <a:r>
              <a:rPr lang="it-IT" dirty="0">
                <a:solidFill>
                  <a:schemeClr val="tx1"/>
                </a:solidFill>
              </a:rPr>
              <a:t> necessarie per raggiungerli, rimuovendo gli ostacoli ed aiutandoci a fronteggiare i pericoli</a:t>
            </a:r>
          </a:p>
          <a:p>
            <a:r>
              <a:rPr lang="it-IT" dirty="0">
                <a:solidFill>
                  <a:schemeClr val="tx1"/>
                </a:solidFill>
                <a:sym typeface="Wingdings" panose="05000000000000000000" pitchFamily="2" charset="2"/>
              </a:rPr>
              <a:t> È l’emozione più energizzante, ci fornisce la forza di </a:t>
            </a:r>
            <a:r>
              <a:rPr lang="it-IT" b="1" u="sng" dirty="0">
                <a:solidFill>
                  <a:schemeClr val="tx1"/>
                </a:solidFill>
                <a:effectLst>
                  <a:outerShdw blurRad="38100" dist="38100" dir="2700000" algn="tl">
                    <a:srgbClr val="000000">
                      <a:alpha val="43137"/>
                    </a:srgbClr>
                  </a:outerShdw>
                </a:effectLst>
                <a:sym typeface="Wingdings" panose="05000000000000000000" pitchFamily="2" charset="2"/>
              </a:rPr>
              <a:t>reagire</a:t>
            </a:r>
            <a:r>
              <a:rPr lang="it-IT" dirty="0">
                <a:solidFill>
                  <a:schemeClr val="tx1"/>
                </a:solidFill>
                <a:sym typeface="Wingdings" panose="05000000000000000000" pitchFamily="2" charset="2"/>
              </a:rPr>
              <a:t> di fronte ad un </a:t>
            </a:r>
            <a:r>
              <a:rPr lang="it-IT" b="1" u="sng" dirty="0">
                <a:solidFill>
                  <a:schemeClr val="tx1"/>
                </a:solidFill>
                <a:effectLst>
                  <a:outerShdw blurRad="38100" dist="38100" dir="2700000" algn="tl">
                    <a:srgbClr val="000000">
                      <a:alpha val="43137"/>
                    </a:srgbClr>
                  </a:outerShdw>
                </a:effectLst>
                <a:sym typeface="Wingdings" panose="05000000000000000000" pitchFamily="2" charset="2"/>
              </a:rPr>
              <a:t>abbandono</a:t>
            </a:r>
            <a:r>
              <a:rPr lang="it-IT" dirty="0">
                <a:solidFill>
                  <a:schemeClr val="tx1"/>
                </a:solidFill>
                <a:sym typeface="Wingdings" panose="05000000000000000000" pitchFamily="2" charset="2"/>
              </a:rPr>
              <a:t>, una </a:t>
            </a:r>
            <a:r>
              <a:rPr lang="it-IT" b="1" u="sng" dirty="0">
                <a:solidFill>
                  <a:schemeClr val="tx1"/>
                </a:solidFill>
                <a:effectLst>
                  <a:outerShdw blurRad="38100" dist="38100" dir="2700000" algn="tl">
                    <a:srgbClr val="000000">
                      <a:alpha val="43137"/>
                    </a:srgbClr>
                  </a:outerShdw>
                </a:effectLst>
                <a:sym typeface="Wingdings" panose="05000000000000000000" pitchFamily="2" charset="2"/>
              </a:rPr>
              <a:t>minaccia</a:t>
            </a:r>
            <a:r>
              <a:rPr lang="it-IT" dirty="0">
                <a:solidFill>
                  <a:schemeClr val="tx1"/>
                </a:solidFill>
                <a:sym typeface="Wingdings" panose="05000000000000000000" pitchFamily="2" charset="2"/>
              </a:rPr>
              <a:t>, </a:t>
            </a:r>
            <a:r>
              <a:rPr lang="it-IT" b="1" u="sng" dirty="0">
                <a:solidFill>
                  <a:schemeClr val="tx1"/>
                </a:solidFill>
                <a:effectLst>
                  <a:outerShdw blurRad="38100" dist="38100" dir="2700000" algn="tl">
                    <a:srgbClr val="000000">
                      <a:alpha val="43137"/>
                    </a:srgbClr>
                  </a:outerShdw>
                </a:effectLst>
                <a:sym typeface="Wingdings" panose="05000000000000000000" pitchFamily="2" charset="2"/>
              </a:rPr>
              <a:t>un’ingiustizia subita </a:t>
            </a:r>
            <a:r>
              <a:rPr lang="it-IT" dirty="0">
                <a:solidFill>
                  <a:schemeClr val="tx1"/>
                </a:solidFill>
                <a:sym typeface="Wingdings" panose="05000000000000000000" pitchFamily="2" charset="2"/>
              </a:rPr>
              <a:t>da noi o da altri.</a:t>
            </a:r>
          </a:p>
          <a:p>
            <a:r>
              <a:rPr lang="it-IT" dirty="0">
                <a:solidFill>
                  <a:schemeClr val="tx1"/>
                </a:solidFill>
                <a:sym typeface="Wingdings" panose="05000000000000000000" pitchFamily="2" charset="2"/>
              </a:rPr>
              <a:t> è la forza propulsiva indispensabile per attuare un </a:t>
            </a:r>
            <a:r>
              <a:rPr lang="it-IT" b="1" u="sng" dirty="0">
                <a:solidFill>
                  <a:schemeClr val="tx1"/>
                </a:solidFill>
                <a:effectLst>
                  <a:outerShdw blurRad="38100" dist="38100" dir="2700000" algn="tl">
                    <a:srgbClr val="000000">
                      <a:alpha val="43137"/>
                    </a:srgbClr>
                  </a:outerShdw>
                </a:effectLst>
                <a:sym typeface="Wingdings" panose="05000000000000000000" pitchFamily="2" charset="2"/>
              </a:rPr>
              <a:t>cambiamento</a:t>
            </a:r>
          </a:p>
          <a:p>
            <a:r>
              <a:rPr lang="it-IT" dirty="0">
                <a:solidFill>
                  <a:schemeClr val="tx1"/>
                </a:solidFill>
                <a:sym typeface="Wingdings" panose="05000000000000000000" pitchFamily="2" charset="2"/>
              </a:rPr>
              <a:t> Ci aiuta a tracciare </a:t>
            </a:r>
            <a:r>
              <a:rPr lang="it-IT" b="1" u="sng" dirty="0">
                <a:solidFill>
                  <a:schemeClr val="tx1"/>
                </a:solidFill>
                <a:effectLst>
                  <a:outerShdw blurRad="38100" dist="38100" dir="2700000" algn="tl">
                    <a:srgbClr val="000000">
                      <a:alpha val="43137"/>
                    </a:srgbClr>
                  </a:outerShdw>
                </a:effectLst>
                <a:sym typeface="Wingdings" panose="05000000000000000000" pitchFamily="2" charset="2"/>
              </a:rPr>
              <a:t>sani confini </a:t>
            </a:r>
            <a:r>
              <a:rPr lang="it-IT" dirty="0">
                <a:solidFill>
                  <a:schemeClr val="tx1"/>
                </a:solidFill>
                <a:sym typeface="Wingdings" panose="05000000000000000000" pitchFamily="2" charset="2"/>
              </a:rPr>
              <a:t>tra noi e gli altri </a:t>
            </a:r>
          </a:p>
          <a:p>
            <a:r>
              <a:rPr lang="it-IT" dirty="0">
                <a:solidFill>
                  <a:schemeClr val="tx1"/>
                </a:solidFill>
                <a:sym typeface="Wingdings" panose="05000000000000000000" pitchFamily="2" charset="2"/>
              </a:rPr>
              <a:t> Ci aiuta a riconoscere e combattere un </a:t>
            </a:r>
            <a:r>
              <a:rPr lang="it-IT" b="1" u="sng" dirty="0">
                <a:solidFill>
                  <a:schemeClr val="tx1"/>
                </a:solidFill>
                <a:effectLst>
                  <a:outerShdw blurRad="38100" dist="38100" dir="2700000" algn="tl">
                    <a:srgbClr val="000000">
                      <a:alpha val="43137"/>
                    </a:srgbClr>
                  </a:outerShdw>
                </a:effectLst>
                <a:sym typeface="Wingdings" panose="05000000000000000000" pitchFamily="2" charset="2"/>
              </a:rPr>
              <a:t>sopruso</a:t>
            </a:r>
            <a:r>
              <a:rPr lang="it-IT" dirty="0">
                <a:solidFill>
                  <a:schemeClr val="tx1"/>
                </a:solidFill>
                <a:sym typeface="Wingdings" panose="05000000000000000000" pitchFamily="2" charset="2"/>
              </a:rPr>
              <a:t> </a:t>
            </a:r>
          </a:p>
          <a:p>
            <a:r>
              <a:rPr lang="it-IT" dirty="0">
                <a:solidFill>
                  <a:schemeClr val="tx1"/>
                </a:solidFill>
                <a:sym typeface="Wingdings" panose="05000000000000000000" pitchFamily="2" charset="2"/>
              </a:rPr>
              <a:t> Ci fornisce le risorse per </a:t>
            </a:r>
            <a:r>
              <a:rPr lang="it-IT" b="1" u="sng" dirty="0">
                <a:solidFill>
                  <a:schemeClr val="tx1"/>
                </a:solidFill>
                <a:effectLst>
                  <a:outerShdw blurRad="38100" dist="38100" dir="2700000" algn="tl">
                    <a:srgbClr val="000000">
                      <a:alpha val="43137"/>
                    </a:srgbClr>
                  </a:outerShdw>
                </a:effectLst>
                <a:sym typeface="Wingdings" panose="05000000000000000000" pitchFamily="2" charset="2"/>
              </a:rPr>
              <a:t>non soccombere a dolore e paura</a:t>
            </a:r>
          </a:p>
          <a:p>
            <a:pPr algn="ctr"/>
            <a:endParaRPr lang="it-IT" u="sng" dirty="0">
              <a:solidFill>
                <a:schemeClr val="tx1"/>
              </a:solidFill>
              <a:sym typeface="Wingdings" panose="05000000000000000000" pitchFamily="2" charset="2"/>
            </a:endParaRPr>
          </a:p>
          <a:p>
            <a:pPr algn="ctr"/>
            <a:r>
              <a:rPr lang="it-IT" u="sng" dirty="0">
                <a:solidFill>
                  <a:schemeClr val="tx1"/>
                </a:solidFill>
                <a:sym typeface="Wingdings" panose="05000000000000000000" pitchFamily="2" charset="2"/>
              </a:rPr>
              <a:t>DOBBIAMO SAPERLA GESTIRE ED UTILIZZARE IN MANIERA SAPIENTE</a:t>
            </a:r>
            <a:endParaRPr lang="it-IT" u="sng" dirty="0">
              <a:solidFill>
                <a:schemeClr val="tx1"/>
              </a:solidFill>
            </a:endParaRPr>
          </a:p>
        </p:txBody>
      </p:sp>
    </p:spTree>
    <p:extLst>
      <p:ext uri="{BB962C8B-B14F-4D97-AF65-F5344CB8AC3E}">
        <p14:creationId xmlns:p14="http://schemas.microsoft.com/office/powerpoint/2010/main" val="20004695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9">
            <a:extLst>
              <a:ext uri="{FF2B5EF4-FFF2-40B4-BE49-F238E27FC236}">
                <a16:creationId xmlns:a16="http://schemas.microsoft.com/office/drawing/2014/main" id="{600B5AE2-C5CC-499C-8F2D-249888BE2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24" name="Rectangle 11">
            <a:extLst>
              <a:ext uri="{FF2B5EF4-FFF2-40B4-BE49-F238E27FC236}">
                <a16:creationId xmlns:a16="http://schemas.microsoft.com/office/drawing/2014/main" id="{BA7A3698-B350-40E5-8475-9BCC41A089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cxnSp>
        <p:nvCxnSpPr>
          <p:cNvPr id="25" name="Straight Connector 13">
            <a:extLst>
              <a:ext uri="{FF2B5EF4-FFF2-40B4-BE49-F238E27FC236}">
                <a16:creationId xmlns:a16="http://schemas.microsoft.com/office/drawing/2014/main" id="{0AC655C7-EC94-4BE6-84C8-2F9EFBBB27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6" name="Rectangle 15">
            <a:extLst>
              <a:ext uri="{FF2B5EF4-FFF2-40B4-BE49-F238E27FC236}">
                <a16:creationId xmlns:a16="http://schemas.microsoft.com/office/drawing/2014/main" id="{5CF81D86-BDBA-477C-B7DD-8D359BB996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FDC7D545-A1A8-5B4E-7641-3C99C8A3AC74}"/>
              </a:ext>
            </a:extLst>
          </p:cNvPr>
          <p:cNvSpPr>
            <a:spLocks noGrp="1"/>
          </p:cNvSpPr>
          <p:nvPr>
            <p:ph type="ctrTitle"/>
          </p:nvPr>
        </p:nvSpPr>
        <p:spPr>
          <a:xfrm>
            <a:off x="4974771" y="634946"/>
            <a:ext cx="6574972" cy="1450757"/>
          </a:xfrm>
        </p:spPr>
        <p:txBody>
          <a:bodyPr vert="horz" lIns="91440" tIns="45720" rIns="91440" bIns="45720" rtlCol="0" anchor="b">
            <a:normAutofit/>
          </a:bodyPr>
          <a:lstStyle/>
          <a:p>
            <a:r>
              <a:rPr lang="en-US" sz="4800" b="1" u="sng" kern="1200" spc="-50" baseline="0" dirty="0">
                <a:solidFill>
                  <a:schemeClr val="tx1">
                    <a:lumMod val="75000"/>
                    <a:lumOff val="25000"/>
                  </a:schemeClr>
                </a:solidFill>
                <a:effectLst>
                  <a:outerShdw blurRad="38100" dist="38100" dir="2700000" algn="tl">
                    <a:srgbClr val="000000">
                      <a:alpha val="43137"/>
                    </a:srgbClr>
                  </a:outerShdw>
                </a:effectLst>
                <a:latin typeface="+mj-lt"/>
                <a:ea typeface="+mj-ea"/>
                <a:cs typeface="+mj-cs"/>
              </a:rPr>
              <a:t>Riferimenti letterari</a:t>
            </a:r>
          </a:p>
        </p:txBody>
      </p:sp>
      <p:pic>
        <p:nvPicPr>
          <p:cNvPr id="5" name="Immagine 4" descr="Immagine che contiene dipinto, barriera corallina, grotta, disegno&#10;&#10;Descrizione generata automaticamente">
            <a:extLst>
              <a:ext uri="{FF2B5EF4-FFF2-40B4-BE49-F238E27FC236}">
                <a16:creationId xmlns:a16="http://schemas.microsoft.com/office/drawing/2014/main" id="{B0913A27-7C90-CDAC-242A-59531DA2FBB9}"/>
              </a:ext>
            </a:extLst>
          </p:cNvPr>
          <p:cNvPicPr>
            <a:picLocks noChangeAspect="1"/>
          </p:cNvPicPr>
          <p:nvPr/>
        </p:nvPicPr>
        <p:blipFill rotWithShape="1">
          <a:blip r:embed="rId2"/>
          <a:srcRect l="21327" r="37262" b="-2"/>
          <a:stretch/>
        </p:blipFill>
        <p:spPr>
          <a:xfrm>
            <a:off x="633999" y="640081"/>
            <a:ext cx="4001315" cy="5314406"/>
          </a:xfrm>
          <a:prstGeom prst="rect">
            <a:avLst/>
          </a:prstGeom>
        </p:spPr>
      </p:pic>
      <p:cxnSp>
        <p:nvCxnSpPr>
          <p:cNvPr id="27" name="Straight Connector 17">
            <a:extLst>
              <a:ext uri="{FF2B5EF4-FFF2-40B4-BE49-F238E27FC236}">
                <a16:creationId xmlns:a16="http://schemas.microsoft.com/office/drawing/2014/main" id="{C65F3E9C-EF11-4F8F-A621-399C7A3E64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4770" y="2086188"/>
            <a:ext cx="608976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4" name="CasellaDiTesto 3">
            <a:extLst>
              <a:ext uri="{FF2B5EF4-FFF2-40B4-BE49-F238E27FC236}">
                <a16:creationId xmlns:a16="http://schemas.microsoft.com/office/drawing/2014/main" id="{E68ABB2D-7623-BD71-2465-05B9EA1DE3B0}"/>
              </a:ext>
            </a:extLst>
          </p:cNvPr>
          <p:cNvSpPr txBox="1"/>
          <p:nvPr/>
        </p:nvSpPr>
        <p:spPr>
          <a:xfrm>
            <a:off x="4974769" y="2198914"/>
            <a:ext cx="6574973" cy="3670180"/>
          </a:xfrm>
          <a:prstGeom prst="rect">
            <a:avLst/>
          </a:prstGeom>
        </p:spPr>
        <p:txBody>
          <a:bodyPr vert="horz" lIns="0" tIns="45720" rIns="0" bIns="45720" rtlCol="0">
            <a:normAutofit/>
          </a:bodyPr>
          <a:lstStyle/>
          <a:p>
            <a:pPr defTabSz="914400">
              <a:lnSpc>
                <a:spcPct val="90000"/>
              </a:lnSpc>
              <a:spcAft>
                <a:spcPts val="600"/>
              </a:spcAft>
              <a:buClr>
                <a:schemeClr val="accent1"/>
              </a:buClr>
            </a:pPr>
            <a:r>
              <a:rPr lang="en-US" dirty="0">
                <a:solidFill>
                  <a:schemeClr val="tx1">
                    <a:lumMod val="75000"/>
                    <a:lumOff val="25000"/>
                  </a:schemeClr>
                </a:solidFill>
                <a:sym typeface="Wingdings" panose="05000000000000000000" pitchFamily="2" charset="2"/>
              </a:rPr>
              <a:t> </a:t>
            </a:r>
            <a:r>
              <a:rPr lang="en-US" dirty="0" err="1">
                <a:solidFill>
                  <a:schemeClr val="tx1">
                    <a:lumMod val="75000"/>
                    <a:lumOff val="25000"/>
                  </a:schemeClr>
                </a:solidFill>
                <a:sym typeface="Wingdings" panose="05000000000000000000" pitchFamily="2" charset="2"/>
              </a:rPr>
              <a:t>Poemi</a:t>
            </a:r>
            <a:r>
              <a:rPr lang="en-US" dirty="0">
                <a:solidFill>
                  <a:schemeClr val="tx1">
                    <a:lumMod val="75000"/>
                    <a:lumOff val="25000"/>
                  </a:schemeClr>
                </a:solidFill>
                <a:sym typeface="Wingdings" panose="05000000000000000000" pitchFamily="2" charset="2"/>
              </a:rPr>
              <a:t> epici narrano soprattutto dell’ Ira leggendaria e vendicativa degli Dei sui mortali. Gli eroi possiedono le energie aggressive per cambiare le sorti delle battaglie (es «L’ira funesta del pelide Achille»)</a:t>
            </a:r>
          </a:p>
          <a:p>
            <a:pPr defTabSz="914400">
              <a:lnSpc>
                <a:spcPct val="90000"/>
              </a:lnSpc>
              <a:spcAft>
                <a:spcPts val="600"/>
              </a:spcAft>
              <a:buClr>
                <a:schemeClr val="accent1"/>
              </a:buClr>
              <a:buFont typeface="Calibri" panose="020F0502020204030204" pitchFamily="34" charset="0"/>
            </a:pPr>
            <a:endParaRPr lang="en-US" dirty="0">
              <a:solidFill>
                <a:schemeClr val="tx1">
                  <a:lumMod val="75000"/>
                  <a:lumOff val="25000"/>
                </a:schemeClr>
              </a:solidFill>
              <a:sym typeface="Wingdings" panose="05000000000000000000" pitchFamily="2" charset="2"/>
            </a:endParaRPr>
          </a:p>
          <a:p>
            <a:pPr defTabSz="914400">
              <a:lnSpc>
                <a:spcPct val="90000"/>
              </a:lnSpc>
              <a:spcAft>
                <a:spcPts val="600"/>
              </a:spcAft>
              <a:buClr>
                <a:schemeClr val="accent1"/>
              </a:buClr>
            </a:pPr>
            <a:r>
              <a:rPr lang="en-US" dirty="0">
                <a:solidFill>
                  <a:schemeClr val="tx1">
                    <a:lumMod val="75000"/>
                    <a:lumOff val="25000"/>
                  </a:schemeClr>
                </a:solidFill>
                <a:sym typeface="Wingdings" panose="05000000000000000000" pitchFamily="2" charset="2"/>
              </a:rPr>
              <a:t> Nelle tragedie amorose la rabbia gioca un ruolo cruciale e vitalizzante (es «L’Orlando Furioso»)</a:t>
            </a:r>
          </a:p>
          <a:p>
            <a:pPr marL="285750" indent="-285750" defTabSz="914400">
              <a:lnSpc>
                <a:spcPct val="90000"/>
              </a:lnSpc>
              <a:spcAft>
                <a:spcPts val="600"/>
              </a:spcAft>
              <a:buClr>
                <a:schemeClr val="accent1"/>
              </a:buClr>
              <a:buFont typeface="Calibri" panose="020F0502020204030204" pitchFamily="34" charset="0"/>
              <a:buChar char="à"/>
            </a:pPr>
            <a:endParaRPr lang="en-US" dirty="0">
              <a:solidFill>
                <a:schemeClr val="tx1">
                  <a:lumMod val="75000"/>
                  <a:lumOff val="25000"/>
                </a:schemeClr>
              </a:solidFill>
              <a:sym typeface="Wingdings" panose="05000000000000000000" pitchFamily="2" charset="2"/>
            </a:endParaRPr>
          </a:p>
          <a:p>
            <a:pPr defTabSz="914400">
              <a:lnSpc>
                <a:spcPct val="90000"/>
              </a:lnSpc>
              <a:spcAft>
                <a:spcPts val="600"/>
              </a:spcAft>
              <a:buClr>
                <a:schemeClr val="accent1"/>
              </a:buClr>
            </a:pPr>
            <a:r>
              <a:rPr lang="en-US" dirty="0">
                <a:solidFill>
                  <a:schemeClr val="tx1">
                    <a:lumMod val="75000"/>
                    <a:lumOff val="25000"/>
                  </a:schemeClr>
                </a:solidFill>
                <a:sym typeface="Wingdings" panose="05000000000000000000" pitchFamily="2" charset="2"/>
              </a:rPr>
              <a:t> Dante nella sua opera «La Divina Commedia» dedica agli iracondi ben due gironi: uno nell’Inferno e uno nel Purgatorio</a:t>
            </a:r>
          </a:p>
          <a:p>
            <a:pPr marL="285750" indent="-285750" defTabSz="914400">
              <a:lnSpc>
                <a:spcPct val="90000"/>
              </a:lnSpc>
              <a:spcAft>
                <a:spcPts val="600"/>
              </a:spcAft>
              <a:buClr>
                <a:schemeClr val="accent1"/>
              </a:buClr>
              <a:buFont typeface="Calibri" panose="020F0502020204030204" pitchFamily="34" charset="0"/>
              <a:buChar char="à"/>
            </a:pPr>
            <a:endParaRPr lang="en-US" dirty="0">
              <a:solidFill>
                <a:schemeClr val="tx1">
                  <a:lumMod val="75000"/>
                  <a:lumOff val="25000"/>
                </a:schemeClr>
              </a:solidFill>
              <a:sym typeface="Wingdings" panose="05000000000000000000" pitchFamily="2" charset="2"/>
            </a:endParaRPr>
          </a:p>
          <a:p>
            <a:pPr defTabSz="914400">
              <a:lnSpc>
                <a:spcPct val="90000"/>
              </a:lnSpc>
              <a:spcAft>
                <a:spcPts val="600"/>
              </a:spcAft>
              <a:buClr>
                <a:schemeClr val="accent1"/>
              </a:buClr>
              <a:buFont typeface="Calibri" panose="020F0502020204030204" pitchFamily="34" charset="0"/>
            </a:pPr>
            <a:endParaRPr lang="en-US" dirty="0">
              <a:solidFill>
                <a:schemeClr val="tx1">
                  <a:lumMod val="75000"/>
                  <a:lumOff val="25000"/>
                </a:schemeClr>
              </a:solidFill>
              <a:sym typeface="Wingdings" panose="05000000000000000000" pitchFamily="2" charset="2"/>
            </a:endParaRPr>
          </a:p>
        </p:txBody>
      </p:sp>
      <p:sp>
        <p:nvSpPr>
          <p:cNvPr id="28" name="Rectangle 19">
            <a:extLst>
              <a:ext uri="{FF2B5EF4-FFF2-40B4-BE49-F238E27FC236}">
                <a16:creationId xmlns:a16="http://schemas.microsoft.com/office/drawing/2014/main" id="{88AA064E-5F6E-4024-BC28-EDDC3DFC7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22" name="Rectangle 21">
            <a:extLst>
              <a:ext uri="{FF2B5EF4-FFF2-40B4-BE49-F238E27FC236}">
                <a16:creationId xmlns:a16="http://schemas.microsoft.com/office/drawing/2014/main" id="{03B29638-4838-4B9B-B9DB-96E542BAF3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Tree>
    <p:extLst>
      <p:ext uri="{BB962C8B-B14F-4D97-AF65-F5344CB8AC3E}">
        <p14:creationId xmlns:p14="http://schemas.microsoft.com/office/powerpoint/2010/main" val="2301781540"/>
      </p:ext>
    </p:extLst>
  </p:cSld>
  <p:clrMapOvr>
    <a:masterClrMapping/>
  </p:clrMapOvr>
</p:sld>
</file>

<file path=ppt/theme/theme1.xml><?xml version="1.0" encoding="utf-8"?>
<a:theme xmlns:a="http://schemas.openxmlformats.org/drawingml/2006/main" name="Retrospettivo">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343</TotalTime>
  <Words>2598</Words>
  <Application>Microsoft Office PowerPoint</Application>
  <PresentationFormat>Widescreen</PresentationFormat>
  <Paragraphs>172</Paragraphs>
  <Slides>37</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37</vt:i4>
      </vt:variant>
    </vt:vector>
  </HeadingPairs>
  <TitlesOfParts>
    <vt:vector size="42" baseType="lpstr">
      <vt:lpstr>Arial</vt:lpstr>
      <vt:lpstr>Calibri</vt:lpstr>
      <vt:lpstr>Calibri Light</vt:lpstr>
      <vt:lpstr>Wingdings</vt:lpstr>
      <vt:lpstr>Retrospettivo</vt:lpstr>
      <vt:lpstr>LA RABBIA</vt:lpstr>
      <vt:lpstr>Presentazione standard di PowerPoint</vt:lpstr>
      <vt:lpstr>L’emozione più condannata:</vt:lpstr>
      <vt:lpstr>Presentazione standard di PowerPoint</vt:lpstr>
      <vt:lpstr>L’epoca della rabbia</vt:lpstr>
      <vt:lpstr>Presentazione standard di PowerPoint</vt:lpstr>
      <vt:lpstr>Presentazione standard di PowerPoint</vt:lpstr>
      <vt:lpstr>La rabbia è un’emozione preziosa</vt:lpstr>
      <vt:lpstr>Riferimenti letterari</vt:lpstr>
      <vt:lpstr>Presentazione standard di PowerPoint</vt:lpstr>
      <vt:lpstr>Chiesa e rabbia</vt:lpstr>
      <vt:lpstr>Presentazione standard di PowerPoint</vt:lpstr>
      <vt:lpstr>Presentazione standard di PowerPoint</vt:lpstr>
      <vt:lpstr>La rabbia mobilita energie</vt:lpstr>
      <vt:lpstr>Presentazione standard di PowerPoint</vt:lpstr>
      <vt:lpstr>Presentazione standard di PowerPoint</vt:lpstr>
      <vt:lpstr>TRIGGER</vt:lpstr>
      <vt:lpstr>Presentazione standard di PowerPoint</vt:lpstr>
      <vt:lpstr>Presentazione standard di PowerPoint</vt:lpstr>
      <vt:lpstr>AUTOINGANNI</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E quando il nemico è la nostra stessa rabbia?</vt:lpstr>
      <vt:lpstr>Presentazione standard di PowerPoint</vt:lpstr>
      <vt:lpstr>Presentazione standard di PowerPoint</vt:lpstr>
      <vt:lpstr>Presentazione standard di PowerPoint</vt:lpstr>
      <vt:lpstr>1) Entrare in contatto con la rabbia</vt:lpstr>
      <vt:lpstr>2) Concedersi la rabbia e canalizzarla</vt:lpstr>
      <vt:lpstr>3) Ristrutturare la percezione di ciò che ci fa arrabbiare</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RABBIA</dc:title>
  <dc:creator>Greta Capelli 2</dc:creator>
  <cp:lastModifiedBy>Greta Capelli 2</cp:lastModifiedBy>
  <cp:revision>5</cp:revision>
  <dcterms:created xsi:type="dcterms:W3CDTF">2023-11-08T10:13:55Z</dcterms:created>
  <dcterms:modified xsi:type="dcterms:W3CDTF">2023-11-13T14:23:42Z</dcterms:modified>
</cp:coreProperties>
</file>