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1" r:id="rId3"/>
    <p:sldId id="294" r:id="rId4"/>
    <p:sldId id="298" r:id="rId5"/>
    <p:sldId id="264" r:id="rId6"/>
    <p:sldId id="287" r:id="rId7"/>
    <p:sldId id="288" r:id="rId8"/>
    <p:sldId id="301" r:id="rId9"/>
    <p:sldId id="299" r:id="rId10"/>
    <p:sldId id="274" r:id="rId11"/>
    <p:sldId id="277" r:id="rId12"/>
    <p:sldId id="276" r:id="rId13"/>
    <p:sldId id="273" r:id="rId14"/>
    <p:sldId id="303" r:id="rId15"/>
    <p:sldId id="306" r:id="rId16"/>
    <p:sldId id="305" r:id="rId17"/>
    <p:sldId id="284" r:id="rId18"/>
    <p:sldId id="258" r:id="rId19"/>
    <p:sldId id="262" r:id="rId20"/>
    <p:sldId id="263" r:id="rId21"/>
    <p:sldId id="266" r:id="rId22"/>
    <p:sldId id="307" r:id="rId23"/>
    <p:sldId id="285" r:id="rId24"/>
    <p:sldId id="271" r:id="rId25"/>
    <p:sldId id="272" r:id="rId26"/>
    <p:sldId id="309" r:id="rId27"/>
    <p:sldId id="286" r:id="rId28"/>
    <p:sldId id="290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AA8F3E-53B3-484E-82DE-B43196DFE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19DBF6-118C-45F7-8273-E9C2624A6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EA4753-BBCD-4D45-A02B-A54453D2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E76-B7BD-4C9A-8094-9EFFE65E6844}" type="datetimeFigureOut">
              <a:rPr lang="it-IT" smtClean="0"/>
              <a:t>05/11/2023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B8CDE5-714F-42CA-A68A-E04F725D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DC57FA-4B9F-4EEC-AC2E-8EC0566D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E909-ED8E-48AF-8004-46077BA492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253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C646D1-4D8C-4EEE-B816-BDC8DB97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CAD517C-F497-49BF-9CDA-FB2A20E6D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7A325C-58F4-4145-A4D7-3781EEF6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E76-B7BD-4C9A-8094-9EFFE65E6844}" type="datetimeFigureOut">
              <a:rPr lang="it-IT" smtClean="0"/>
              <a:t>05/11/2023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38B54B-B38C-41ED-A78D-DD8F34A9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60690B-1C52-4F2C-861D-53BF095D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E909-ED8E-48AF-8004-46077BA492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101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38E393E-7E60-4399-9332-3ABC3DD47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2223D3-6EE3-45DA-9E99-8B42C29B8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FC22BF-FFDD-4720-BAE9-BEE63BF6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E76-B7BD-4C9A-8094-9EFFE65E6844}" type="datetimeFigureOut">
              <a:rPr lang="it-IT" smtClean="0"/>
              <a:t>05/11/2023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F20D21-275C-4BB4-AB0F-13DC8C77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9C3FE-77F4-40BE-AAC4-5F068375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E909-ED8E-48AF-8004-46077BA492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617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D9558-ACF5-49A1-94DF-D24E59E7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E022A3-FE64-4149-A34E-3F2355D29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115719-CB22-450F-84AC-0AD7726E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E76-B7BD-4C9A-8094-9EFFE65E6844}" type="datetimeFigureOut">
              <a:rPr lang="it-IT" smtClean="0"/>
              <a:t>05/11/2023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84A004-73A5-4237-91BC-3942EBBD6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D0A6FB-6DD4-43F1-A3CB-9360BC7D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E909-ED8E-48AF-8004-46077BA492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603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7D8B4D-BE9C-4E97-A86E-ACB47171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458441-AD9C-4642-AAB9-0B8616776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C64FD4-01C7-4281-A34D-320ABBCE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E76-B7BD-4C9A-8094-9EFFE65E6844}" type="datetimeFigureOut">
              <a:rPr lang="it-IT" smtClean="0"/>
              <a:t>05/11/2023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34E03C-10C1-4619-9D92-F17497E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370FA6-13C7-4EB7-853B-52B54D7B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E909-ED8E-48AF-8004-46077BA492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428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1618FB-176E-478A-839F-05D05CC0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BB3D3B-5219-4F2F-AEC9-EB9850DA7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539705-17F9-4058-9866-DF396B95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BC7ABE-0601-4C83-876A-ED6E3AA9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E76-B7BD-4C9A-8094-9EFFE65E6844}" type="datetimeFigureOut">
              <a:rPr lang="it-IT" smtClean="0"/>
              <a:t>05/11/2023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41435A-6103-490A-80C3-31871432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8B9CC0-5FAB-4715-9A32-8D1DE9AF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E909-ED8E-48AF-8004-46077BA492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886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38CDB6-584E-4621-AD4B-B95315FA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B27783-81D8-474B-8142-4B526DD66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BAF60F-4813-4962-8ABA-EDAB292E9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0C91D7-635F-47CB-835B-FC354C8E5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23308DB-94C8-445F-86A9-F470B82EB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ED1D7BA-44E9-4824-9132-ECBE327B8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E76-B7BD-4C9A-8094-9EFFE65E6844}" type="datetimeFigureOut">
              <a:rPr lang="it-IT" smtClean="0"/>
              <a:t>05/11/2023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0FAC4A-171A-4C63-A788-A2C2B005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F4D98FF-5B07-4C4A-9FE7-69F93185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E909-ED8E-48AF-8004-46077BA492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02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28AD2C-F608-4B14-A55D-A9075ACD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960E86A-3772-4387-B36F-7AB0F99C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E76-B7BD-4C9A-8094-9EFFE65E6844}" type="datetimeFigureOut">
              <a:rPr lang="it-IT" smtClean="0"/>
              <a:t>05/11/2023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0F7054-C7D0-4E68-984C-11811CE7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7AE8F8-2E44-4B7F-8E38-8E26E02D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E909-ED8E-48AF-8004-46077BA492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562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649816D-E412-4DF6-BA6E-CDD87354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E76-B7BD-4C9A-8094-9EFFE65E6844}" type="datetimeFigureOut">
              <a:rPr lang="it-IT" smtClean="0"/>
              <a:t>05/11/2023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F9A03C-9469-43A8-9A28-FAA26528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8231DD-2A61-43ED-A6F2-65E28D99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E909-ED8E-48AF-8004-46077BA492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861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E9877D-42A5-4B2E-B0EA-5EAB2A4B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752A79-B428-45BF-9909-66F946C75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0EF649-E787-468C-BECD-D079BF5E6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03E643-C9C4-4704-ADBA-EF6F40E3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E76-B7BD-4C9A-8094-9EFFE65E6844}" type="datetimeFigureOut">
              <a:rPr lang="it-IT" smtClean="0"/>
              <a:t>05/11/2023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334859-F437-4C7D-9B75-AEF8A7F4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5A372D-05F7-414F-933F-AD6AA7C1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E909-ED8E-48AF-8004-46077BA492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545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719403-54EC-45A4-8DA2-E7CDF05B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00E1910-5E80-463D-9E4B-F033404B2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457F975-A434-4875-B3F4-C48F793B8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0ABA6B-5DEC-42B0-91D3-EBEFDF78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E76-B7BD-4C9A-8094-9EFFE65E6844}" type="datetimeFigureOut">
              <a:rPr lang="it-IT" smtClean="0"/>
              <a:t>05/11/2023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3CD524-5090-43C0-9A16-793D4013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C1B3A8-FEE8-4690-8DB8-E781A6A6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E909-ED8E-48AF-8004-46077BA492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800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5A1C5D0-1A04-4A3D-BC1F-A80C425E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549158-F768-4081-86A6-9EED5BFE3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B84F40-F997-4CDE-8563-6B145B5DF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4E76-B7BD-4C9A-8094-9EFFE65E6844}" type="datetimeFigureOut">
              <a:rPr lang="it-IT" smtClean="0"/>
              <a:t>05/11/2023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424CEB-ADC5-410D-B87D-479396ADD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5B403B-9991-4551-8499-EAA570906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E909-ED8E-48AF-8004-46077BA492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612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C5BAC3-CCEA-4396-9033-390B7213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54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Giuseppe Ungaretti: </a:t>
            </a:r>
            <a:r>
              <a:rPr lang="it-IT" sz="2800" b="1" i="1" dirty="0">
                <a:latin typeface="+mn-lt"/>
              </a:rPr>
              <a:t>Silenzio; Notte di maggio</a:t>
            </a: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37FD57-EECF-4D08-A06E-6270F1896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42680"/>
            <a:ext cx="5181600" cy="5234283"/>
          </a:xfrm>
        </p:spPr>
        <p:txBody>
          <a:bodyPr>
            <a:normAutofit fontScale="70000" lnSpcReduction="20000"/>
          </a:bodyPr>
          <a:lstStyle/>
          <a:p>
            <a:pPr marL="266700" indent="0">
              <a:lnSpc>
                <a:spcPct val="107000"/>
              </a:lnSpc>
              <a:buNone/>
            </a:pPr>
            <a:r>
              <a:rPr lang="it-IT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SILENZIO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>
              <a:lnSpc>
                <a:spcPct val="107000"/>
              </a:lnSpc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Conosco una città</a:t>
            </a:r>
          </a:p>
          <a:p>
            <a:pPr marL="266700" indent="0">
              <a:lnSpc>
                <a:spcPct val="107000"/>
              </a:lnSpc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ogni giorno s’empie di sole</a:t>
            </a:r>
          </a:p>
          <a:p>
            <a:pPr marL="266700" indent="0">
              <a:lnSpc>
                <a:spcPct val="107000"/>
              </a:lnSpc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tutto è rapito in quel momento.</a:t>
            </a:r>
          </a:p>
          <a:p>
            <a:pPr marL="266700" indent="0">
              <a:lnSpc>
                <a:spcPct val="107000"/>
              </a:lnSpc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ne sono andato una sera</a:t>
            </a:r>
          </a:p>
          <a:p>
            <a:pPr marL="266700" indent="0">
              <a:lnSpc>
                <a:spcPct val="107000"/>
              </a:lnSpc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cuore durava il limio</a:t>
            </a:r>
          </a:p>
          <a:p>
            <a:pPr marL="266700" indent="0">
              <a:lnSpc>
                <a:spcPct val="107000"/>
              </a:lnSpc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 cicale</a:t>
            </a:r>
          </a:p>
          <a:p>
            <a:pPr marL="266700" indent="0">
              <a:lnSpc>
                <a:spcPct val="107000"/>
              </a:lnSpc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bastimento</a:t>
            </a:r>
          </a:p>
          <a:p>
            <a:pPr marL="266700" indent="0">
              <a:lnSpc>
                <a:spcPct val="107000"/>
              </a:lnSpc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verniciato di bianco</a:t>
            </a:r>
          </a:p>
          <a:p>
            <a:pPr marL="266700" indent="0">
              <a:lnSpc>
                <a:spcPct val="107000"/>
              </a:lnSpc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 visto</a:t>
            </a:r>
          </a:p>
          <a:p>
            <a:pPr marL="266700" indent="0">
              <a:lnSpc>
                <a:spcPct val="107000"/>
              </a:lnSpc>
              <a:buNone/>
            </a:pPr>
            <a:r>
              <a:rPr lang="it-IT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mia città sparire</a:t>
            </a:r>
          </a:p>
          <a:p>
            <a:pPr marL="266700" indent="0">
              <a:lnSpc>
                <a:spcPct val="107000"/>
              </a:lnSpc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lasciando</a:t>
            </a:r>
          </a:p>
          <a:p>
            <a:pPr marL="266700" indent="0">
              <a:lnSpc>
                <a:spcPct val="107000"/>
              </a:lnSpc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poco</a:t>
            </a:r>
          </a:p>
          <a:p>
            <a:pPr marL="266700" indent="0">
              <a:lnSpc>
                <a:spcPct val="107000"/>
              </a:lnSpc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abbraccio di lumi nell’aria torbida</a:t>
            </a:r>
          </a:p>
          <a:p>
            <a:pPr marL="266700" indent="0">
              <a:lnSpc>
                <a:spcPct val="107000"/>
              </a:lnSpc>
              <a:buNone/>
            </a:pPr>
            <a:r>
              <a:rPr lang="it-IT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sospesi</a:t>
            </a:r>
          </a:p>
          <a:p>
            <a:pPr marL="266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Mariano, il 27 giugno 1916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2C67ED-891D-4E51-90E1-A7BDA0270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78351"/>
            <a:ext cx="5181600" cy="4998612"/>
          </a:xfrm>
        </p:spPr>
        <p:txBody>
          <a:bodyPr>
            <a:normAutofit fontScale="70000" lnSpcReduction="20000"/>
          </a:bodyPr>
          <a:lstStyle/>
          <a:p>
            <a:pPr marL="266700" indent="0">
              <a:lnSpc>
                <a:spcPct val="107000"/>
              </a:lnSpc>
              <a:buNone/>
            </a:pPr>
            <a:r>
              <a:rPr lang="it-IT" sz="20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NOTTE DI MAGGIO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>
              <a:lnSpc>
                <a:spcPct val="107000"/>
              </a:lnSpc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cielo pone in capo</a:t>
            </a:r>
          </a:p>
          <a:p>
            <a:pPr marL="266700" indent="0">
              <a:lnSpc>
                <a:spcPct val="107000"/>
              </a:lnSpc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minareti</a:t>
            </a:r>
          </a:p>
          <a:p>
            <a:pPr marL="266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ghirlande di lumini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9783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5BFCCB-1D86-4B5B-9D18-E01A9B77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Antoine BLANCHARD:</a:t>
            </a:r>
            <a:r>
              <a:rPr lang="it-IT" sz="2800" b="1" i="1" dirty="0">
                <a:latin typeface="+mn-lt"/>
              </a:rPr>
              <a:t> </a:t>
            </a:r>
            <a:r>
              <a:rPr lang="it-IT" sz="2400" b="1" i="1" dirty="0">
                <a:latin typeface="+mn-lt"/>
              </a:rPr>
              <a:t>Notre Dame, Paris</a:t>
            </a:r>
            <a:r>
              <a:rPr lang="it-IT" sz="2400" b="1" i="1" dirty="0"/>
              <a:t> 1900</a:t>
            </a:r>
            <a:br>
              <a:rPr lang="it-IT" sz="2800" b="1" i="1" dirty="0"/>
            </a:br>
            <a:r>
              <a:rPr lang="it-IT" sz="2400" b="1" i="1" dirty="0"/>
              <a:t>olio su tela – cm 44 x 53,3</a:t>
            </a:r>
            <a:endParaRPr lang="it-IT" sz="2400" b="1" dirty="0"/>
          </a:p>
        </p:txBody>
      </p:sp>
      <p:pic>
        <p:nvPicPr>
          <p:cNvPr id="5" name="Picture 2" descr="Antoine Blanchard, Paris, Notre Dame Signed Antoine Blanchard For Sale at  1stDibs">
            <a:extLst>
              <a:ext uri="{FF2B5EF4-FFF2-40B4-BE49-F238E27FC236}">
                <a16:creationId xmlns:a16="http://schemas.microsoft.com/office/drawing/2014/main" id="{E07D3893-4B4E-477E-9781-B4C469EAA0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17" y="1596875"/>
            <a:ext cx="7198301" cy="5112000"/>
          </a:xfrm>
          <a:prstGeom prst="rect">
            <a:avLst/>
          </a:prstGeom>
          <a:noFill/>
          <a:effectLst>
            <a:glow rad="127000">
              <a:schemeClr val="tx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4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053B98-17C0-42D2-A43A-FE7A8555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Parigi: Cattedrale di Notre Dame</a:t>
            </a:r>
            <a:r>
              <a:rPr lang="it-IT" sz="2400" b="1" i="1" dirty="0">
                <a:latin typeface="+mn-lt"/>
              </a:rPr>
              <a:t> </a:t>
            </a:r>
            <a:r>
              <a:rPr lang="it-IT" sz="2400" b="1" i="1" dirty="0"/>
              <a:t>- </a:t>
            </a:r>
            <a:r>
              <a:rPr lang="it-IT" sz="2400" b="1" i="1" dirty="0">
                <a:latin typeface="+mn-lt"/>
              </a:rPr>
              <a:t>Chimere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23F9E6-3ADF-4468-B326-B8ABA3047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68302" y="1196166"/>
            <a:ext cx="10515600" cy="4351338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30" name="Picture 6" descr="Soffitto Di Cattedrale Del Notre Dame Immagine Stock - Immagine di  cattedrale, parigi: 7260381">
            <a:extLst>
              <a:ext uri="{FF2B5EF4-FFF2-40B4-BE49-F238E27FC236}">
                <a16:creationId xmlns:a16="http://schemas.microsoft.com/office/drawing/2014/main" id="{44F2D446-DD42-4F2D-95C6-761D30837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8" y="1310496"/>
            <a:ext cx="5457775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a delle più famose statue di chimera di Notre Dame de Paris cathedral,  ammirate la città dalle torri gallery Foto stock - Alamy">
            <a:extLst>
              <a:ext uri="{FF2B5EF4-FFF2-40B4-BE49-F238E27FC236}">
                <a16:creationId xmlns:a16="http://schemas.microsoft.com/office/drawing/2014/main" id="{4B55CB5D-7016-41B0-8AA1-52A59E0AD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23" y="1400496"/>
            <a:ext cx="4529956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3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392A83-6EDB-4C3C-A435-C4B191FAA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Notre Dame de Paris: </a:t>
            </a:r>
            <a:r>
              <a:rPr lang="it-IT" sz="2400" b="1" i="1" dirty="0">
                <a:latin typeface="+mn-lt"/>
              </a:rPr>
              <a:t>Angelo circondato dalle chimere e dai doccioni</a:t>
            </a:r>
          </a:p>
        </p:txBody>
      </p:sp>
      <p:pic>
        <p:nvPicPr>
          <p:cNvPr id="3" name="Picture 2" descr="Gargoyles famosi ed angelo di Notre Dame immagine stock">
            <a:extLst>
              <a:ext uri="{FF2B5EF4-FFF2-40B4-BE49-F238E27FC236}">
                <a16:creationId xmlns:a16="http://schemas.microsoft.com/office/drawing/2014/main" id="{A9DEDC20-B707-4027-9C1B-EA41FABC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44" y="1541187"/>
            <a:ext cx="4214620" cy="2808000"/>
          </a:xfrm>
          <a:prstGeom prst="rect">
            <a:avLst/>
          </a:prstGeom>
          <a:noFill/>
          <a:effectLst>
            <a:glow rad="127000">
              <a:schemeClr val="tx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cultura Di Un Angelo Sul Tetto Della Cattedrale Di Notre Dame Fotografia  Stock - Immagine di cattedrale, chimera: 80061648">
            <a:extLst>
              <a:ext uri="{FF2B5EF4-FFF2-40B4-BE49-F238E27FC236}">
                <a16:creationId xmlns:a16="http://schemas.microsoft.com/office/drawing/2014/main" id="{F4535389-BCFD-4B5A-987D-726701B5D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52" y="2549187"/>
            <a:ext cx="2905072" cy="4104000"/>
          </a:xfrm>
          <a:prstGeom prst="rect">
            <a:avLst/>
          </a:prstGeom>
          <a:noFill/>
          <a:effectLst>
            <a:glow rad="127000">
              <a:schemeClr val="tx1">
                <a:lumMod val="95000"/>
                <a:lumOff val="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tue In Pietra Di Chimere Che Si Affacciano Sul Tetto Della Cattedrale Di  Notredame De Paris Con La Statua Di Un Angelo - Fotografie stock e altre  immagini di Cattedrale di Notre-Dame -">
            <a:extLst>
              <a:ext uri="{FF2B5EF4-FFF2-40B4-BE49-F238E27FC236}">
                <a16:creationId xmlns:a16="http://schemas.microsoft.com/office/drawing/2014/main" id="{59321EC4-A981-4FA8-AF18-A62A39A744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1541187"/>
            <a:ext cx="4598348" cy="3060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5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23B65E-FE7B-45F2-8259-A1B4CCB8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BERLINO: </a:t>
            </a:r>
            <a:r>
              <a:rPr lang="it-IT" sz="2400" b="1" i="1" dirty="0">
                <a:latin typeface="+mn-lt"/>
              </a:rPr>
              <a:t>Alexanderplatz. Haus des Lehrers, Fernsehturm,  1969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immagine fotografica</a:t>
            </a:r>
            <a:br>
              <a:rPr lang="it-IT" sz="2400" b="1" i="1" dirty="0">
                <a:latin typeface="+mn-lt"/>
              </a:rPr>
            </a:br>
            <a:endParaRPr lang="it-IT" sz="2800" b="1" dirty="0">
              <a:latin typeface="+mn-lt"/>
            </a:endParaRPr>
          </a:p>
        </p:txBody>
      </p:sp>
      <p:pic>
        <p:nvPicPr>
          <p:cNvPr id="1028" name="Picture 4" descr="Torre della televisione Berlino Storia">
            <a:extLst>
              <a:ext uri="{FF2B5EF4-FFF2-40B4-BE49-F238E27FC236}">
                <a16:creationId xmlns:a16="http://schemas.microsoft.com/office/drawing/2014/main" id="{88544160-6DAC-49DD-8862-6F53D641DE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7" y="1488875"/>
            <a:ext cx="6498697" cy="5004000"/>
          </a:xfrm>
          <a:prstGeom prst="rect">
            <a:avLst/>
          </a:prstGeom>
          <a:noFill/>
          <a:effectLst>
            <a:glow rad="127000">
              <a:schemeClr val="bg2">
                <a:lumMod val="1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01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2C6214-57CC-4A7A-B7C3-83EBD475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365126"/>
            <a:ext cx="10599656" cy="775518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Alexander Platz: </a:t>
            </a:r>
            <a:r>
              <a:rPr lang="it-IT" sz="2400" b="1" i="1" dirty="0">
                <a:latin typeface="+mn-lt"/>
              </a:rPr>
              <a:t>vecchie immagini fotografiche</a:t>
            </a:r>
            <a:endParaRPr lang="it-IT" sz="2800" b="1" dirty="0">
              <a:latin typeface="+mn-lt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86E5E62-F2CB-4692-9602-3E6D2D5AE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000"/>
            <a:ext cx="6098400" cy="435600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EBD820-6FA3-4DB2-A943-8850E3077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6444"/>
            <a:ext cx="5955079" cy="3780000"/>
          </a:xfrm>
          <a:prstGeom prst="rect">
            <a:avLst/>
          </a:prstGeom>
          <a:effectLst>
            <a:glow rad="127000">
              <a:schemeClr val="bg2">
                <a:lumMod val="1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0345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E0FB18-845F-448F-AF40-0CC83DC8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365126"/>
            <a:ext cx="10599656" cy="558702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Nazim HIKMET: </a:t>
            </a:r>
            <a:r>
              <a:rPr lang="it-IT" sz="2400" b="1" i="1" dirty="0">
                <a:latin typeface="+mn-lt"/>
              </a:rPr>
              <a:t>Sofia, 1952</a:t>
            </a:r>
            <a:endParaRPr lang="it-IT" sz="24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3E68B4-56AF-4007-B9B3-5BB3365B5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144" y="744718"/>
            <a:ext cx="5265656" cy="601430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entrato a Sofia un giorno di primavera, amor mio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tua città natale ha un profumo di tigli.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Percorro il mondo senza di te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è il mio destino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che posso farci?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Sofia, l’albero vien prima della pietra, è più bello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della pietra.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Sofia, l’albero e l’uomo si mescolano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soprattutto il pioppo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sembra che voglia entrare nella stanza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 sedersi sul tappeto rosso.</a:t>
            </a:r>
          </a:p>
          <a:p>
            <a:pPr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Qui, quando viene la sera,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 sciamano per le vie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donne, vecchi, giovani, bambini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risa, chiasso, mormorio, tumulto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in lungo e in largo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fianco a fianco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 braccetto, la mano in mano.</a:t>
            </a:r>
            <a:endParaRPr lang="it-IT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it-IT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D1172A6-0A24-4EEA-AAD5-64DBE3248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530" y="744718"/>
            <a:ext cx="5625548" cy="601430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7200" dirty="0"/>
              <a:t>A Istanbul,</a:t>
            </a: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Scehsadebasci, le sere di ramadan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-Munevvér, non te ne puoi ricordare-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passeggiava così, in altri tempi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it-IT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Quei tempi sono passati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fossi adesso a Istanbul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nemmeno me ne ricorderei.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lontano da Istanbul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tutto è pretesto per la nostalgia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anche il parlatorio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della prigione di Uskudar…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entrato a Sofia un giorno di primavera, 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amor mio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tua città natale ha un profumo di tigli.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tua città natale è la casa accogliente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 un fratello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anche in casa del fratello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 propria non si scorda.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it-IT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duro mestiere l’esilio,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un duro mestiere.</a:t>
            </a:r>
            <a:endParaRPr lang="it-IT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46967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C62246-82DF-4857-84BF-42BD5E22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Sofia</a:t>
            </a:r>
            <a:r>
              <a:rPr lang="it-IT" sz="2400" b="1" i="1" dirty="0">
                <a:latin typeface="+mn-lt"/>
              </a:rPr>
              <a:t>. Immagine fotografica</a:t>
            </a:r>
          </a:p>
        </p:txBody>
      </p:sp>
      <p:pic>
        <p:nvPicPr>
          <p:cNvPr id="1026" name="Picture 2" descr="41.400+ Sofia Bulgaria Foto stock, immagini e fotografie royalty-free -  iStock | Bucarest">
            <a:extLst>
              <a:ext uri="{FF2B5EF4-FFF2-40B4-BE49-F238E27FC236}">
                <a16:creationId xmlns:a16="http://schemas.microsoft.com/office/drawing/2014/main" id="{E875250C-7A8D-4FFB-B89C-1B578A07F3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66" y="1344875"/>
            <a:ext cx="811471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404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49E800-CFC0-447A-AAA2-102088DE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8" y="365126"/>
            <a:ext cx="10421471" cy="818216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Vittorio SERENI: </a:t>
            </a: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Dall’Olanda. Amsterdam</a:t>
            </a:r>
            <a:endParaRPr lang="it-IT" sz="2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0C8FE2-A01C-483A-A166-E1187FC38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328" y="1183342"/>
            <a:ext cx="5159188" cy="511016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portarmi fu il caso tra le nove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le dieci d’una domenica mattina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svoltando a un ponte, uno dei tanti, a destra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lungo il semigelo di un canale. E non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questa è la casa,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soltanto – mille volte già vista –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 cartello dimesso: “Casa di Anna Frank”.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 più tardi il mio compagno: quella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Anna Frank non dev’essere, non è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privilegiata memoria. Ce ne furono tanti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crollarono per sola fame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senza il tempo di scriverlo.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Lei, è vero, lo scrisse.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335A20-B33D-461E-AE21-92D15CA30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612" y="1183342"/>
            <a:ext cx="5159188" cy="499362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a ogni svolta a ogni ponte lungo ogni canale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continuavo a cercarla senza trovarla più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ritrovandola sempre.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questo è una e insondabile Amsterdam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suoi tre quattro variabili elementi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fonde in tante unità ricorrenti, nei suoi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 quattro fradici o acerbi colori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quanto è grande il suo spazio perpetua,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 che s’irraggia ferma e limpida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migliaia d’altri volti, germe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dovunque e germoglio di Anna Frank.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questo è sui suoi canali vertiginosa Amsterdam.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07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8E0C05-2BE2-46B0-8F7D-88D71423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AMSTERDAM : </a:t>
            </a:r>
            <a:r>
              <a:rPr lang="it-IT" sz="2800" b="1" i="1" dirty="0">
                <a:latin typeface="+mn-lt"/>
              </a:rPr>
              <a:t>La casa di Anna Frank</a:t>
            </a:r>
            <a:r>
              <a:rPr lang="it-IT" sz="2800" b="1" dirty="0"/>
              <a:t> - Immagini fotografiche</a:t>
            </a:r>
          </a:p>
        </p:txBody>
      </p:sp>
      <p:pic>
        <p:nvPicPr>
          <p:cNvPr id="6" name="Picture 2" descr="La Casa di Anne Frank - Una valigia piena di libri">
            <a:extLst>
              <a:ext uri="{FF2B5EF4-FFF2-40B4-BE49-F238E27FC236}">
                <a16:creationId xmlns:a16="http://schemas.microsoft.com/office/drawing/2014/main" id="{048EE475-FB59-436A-9C05-D0A841861C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0" y="1259368"/>
            <a:ext cx="3796890" cy="2844000"/>
          </a:xfrm>
          <a:prstGeom prst="rect">
            <a:avLst/>
          </a:prstGeom>
          <a:noFill/>
          <a:effectLst>
            <a:glow rad="127000">
              <a:schemeClr val="bg2">
                <a:lumMod val="1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isitare la casa di Anna Frank ad Amsterdam e rivivere le emozioni del  diario">
            <a:extLst>
              <a:ext uri="{FF2B5EF4-FFF2-40B4-BE49-F238E27FC236}">
                <a16:creationId xmlns:a16="http://schemas.microsoft.com/office/drawing/2014/main" id="{CD8A74F5-792D-4A94-9676-7B08E739B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03" y="4103368"/>
            <a:ext cx="378687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magini Stock - Amsterdam, Olanda, Agosto 2019. La Casa Di Anna Frank È  Meta Di Molti Turisti: La Folla In Strada È Notevole. Due Giovani Stanno  Davanti Alla Targa Per Una Foto">
            <a:extLst>
              <a:ext uri="{FF2B5EF4-FFF2-40B4-BE49-F238E27FC236}">
                <a16:creationId xmlns:a16="http://schemas.microsoft.com/office/drawing/2014/main" id="{3EAEB34C-56C2-4F73-BC9A-CC62490DA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28" y="1295368"/>
            <a:ext cx="4180719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eduta casa di Anna Frank (Amsterdam) | SoloTravel.it">
            <a:extLst>
              <a:ext uri="{FF2B5EF4-FFF2-40B4-BE49-F238E27FC236}">
                <a16:creationId xmlns:a16="http://schemas.microsoft.com/office/drawing/2014/main" id="{F68DA507-0A54-4AE8-AA95-93EAC165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964" y="1259368"/>
            <a:ext cx="2209521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79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906D9B-0E55-4F9F-8BF3-A40C39DC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Jan VAN DER HEYDEN : </a:t>
            </a:r>
            <a:r>
              <a:rPr lang="it-IT" sz="2400" b="1" i="1" dirty="0">
                <a:latin typeface="+mn-lt"/>
              </a:rPr>
              <a:t>Il Martelaarsgracht di Amsterdam 1670 </a:t>
            </a:r>
            <a:r>
              <a:rPr lang="it-IT" sz="2400" b="1" i="1" dirty="0"/>
              <a:t>– </a:t>
            </a:r>
            <a:r>
              <a:rPr lang="it-IT" sz="2400" b="1" dirty="0"/>
              <a:t>Rijksmuseum </a:t>
            </a:r>
            <a:br>
              <a:rPr lang="it-IT" sz="2400" b="1" dirty="0"/>
            </a:br>
            <a:r>
              <a:rPr lang="it-IT" sz="2400" b="1" dirty="0"/>
              <a:t>olio su tavola cm 44 x 57,5</a:t>
            </a:r>
            <a:endParaRPr lang="it-IT" sz="28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DBA0DE4-8B21-4494-BEAF-775662D904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70" y="1560875"/>
            <a:ext cx="6447587" cy="5148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2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979A92-98F2-4A4B-BBD6-08BC32C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10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Alessandria d’Egitto: </a:t>
            </a:r>
            <a:r>
              <a:rPr lang="it-IT" sz="2400" i="1" dirty="0">
                <a:latin typeface="+mn-lt"/>
              </a:rPr>
              <a:t>Un abbraccio di lumi</a:t>
            </a:r>
            <a:r>
              <a:rPr lang="it-IT" sz="2400" dirty="0">
                <a:latin typeface="+mn-lt"/>
              </a:rPr>
              <a:t>…</a:t>
            </a:r>
            <a:endParaRPr lang="it-IT" sz="2400" b="1" dirty="0">
              <a:latin typeface="+mn-lt"/>
            </a:endParaRPr>
          </a:p>
        </p:txBody>
      </p:sp>
      <p:pic>
        <p:nvPicPr>
          <p:cNvPr id="1026" name="Picture 2" descr="Alessandria d'Egitto, abitandoci. - Il viaggiatore critico">
            <a:extLst>
              <a:ext uri="{FF2B5EF4-FFF2-40B4-BE49-F238E27FC236}">
                <a16:creationId xmlns:a16="http://schemas.microsoft.com/office/drawing/2014/main" id="{101DD7D9-1664-44FD-9E54-84A12464ED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09000"/>
            <a:ext cx="405736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sa vedere ad Alessandria d'Egitto | Costa Crociere">
            <a:extLst>
              <a:ext uri="{FF2B5EF4-FFF2-40B4-BE49-F238E27FC236}">
                <a16:creationId xmlns:a16="http://schemas.microsoft.com/office/drawing/2014/main" id="{59EC8680-ACB8-47E5-BDA3-015F945E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77" y="873000"/>
            <a:ext cx="4885723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rto di Alessandria d'Egitto">
            <a:extLst>
              <a:ext uri="{FF2B5EF4-FFF2-40B4-BE49-F238E27FC236}">
                <a16:creationId xmlns:a16="http://schemas.microsoft.com/office/drawing/2014/main" id="{05080C19-5F9A-4598-B539-233B6CB2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62" y="3834000"/>
            <a:ext cx="4389675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83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889F1A-2595-495A-95A3-E9DE0253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i="1" dirty="0">
                <a:latin typeface="+mn-lt"/>
              </a:rPr>
              <a:t>Inverno ad Amsterdam:</a:t>
            </a:r>
            <a:r>
              <a:rPr lang="it-IT" sz="2800" b="1" i="1" dirty="0"/>
              <a:t> </a:t>
            </a:r>
            <a:r>
              <a:rPr lang="it-IT" sz="2400" b="1" dirty="0"/>
              <a:t>Immagine fotografica</a:t>
            </a:r>
            <a:endParaRPr lang="it-IT" sz="2800" b="1" i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7235402-7EC5-4473-8381-114B36D28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321813"/>
            <a:ext cx="4320000" cy="5400000"/>
          </a:xfrm>
          <a:effectLst>
            <a:glow rad="127000">
              <a:schemeClr val="tx2">
                <a:lumMod val="50000"/>
              </a:schemeClr>
            </a:glow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90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149938-CE6A-4E71-8139-547C7C45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i="1" dirty="0">
                <a:latin typeface="+mn-lt"/>
              </a:rPr>
              <a:t>Sfruttamento minorile</a:t>
            </a:r>
            <a:r>
              <a:rPr lang="it-IT" sz="2800" b="1" dirty="0"/>
              <a:t> . </a:t>
            </a:r>
            <a:r>
              <a:rPr lang="it-IT" sz="2400" b="1" dirty="0"/>
              <a:t>Immagini fotografiche</a:t>
            </a:r>
            <a:endParaRPr lang="it-IT" sz="2800" b="1" dirty="0"/>
          </a:p>
        </p:txBody>
      </p:sp>
      <p:pic>
        <p:nvPicPr>
          <p:cNvPr id="3078" name="Picture 6" descr="Messico: i bambini “mangiatori di fuoco” e altre forme di sfruttamento  infantile">
            <a:extLst>
              <a:ext uri="{FF2B5EF4-FFF2-40B4-BE49-F238E27FC236}">
                <a16:creationId xmlns:a16="http://schemas.microsoft.com/office/drawing/2014/main" id="{28933F81-A77F-4CC2-821B-C130D3CAAD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8" y="1174585"/>
            <a:ext cx="4760642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erché i cambiamenti climatici hanno un impatto diretto sul lavoro minorile">
            <a:extLst>
              <a:ext uri="{FF2B5EF4-FFF2-40B4-BE49-F238E27FC236}">
                <a16:creationId xmlns:a16="http://schemas.microsoft.com/office/drawing/2014/main" id="{EB37F0B8-D4EF-4E6E-8D26-9066E1CFC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22" y="1269410"/>
            <a:ext cx="4914000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fruttare i bambini è un crimine contro l'umanità: ribellarsi è giusto">
            <a:extLst>
              <a:ext uri="{FF2B5EF4-FFF2-40B4-BE49-F238E27FC236}">
                <a16:creationId xmlns:a16="http://schemas.microsoft.com/office/drawing/2014/main" id="{381BA838-9B1B-4ED3-9211-3FED70622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69" y="4135415"/>
            <a:ext cx="5285861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84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9FEB03-4786-4374-BE98-D9744568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104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+mn-lt"/>
              </a:rPr>
              <a:t>In Messico ci sono più di 3 milioni di bambini ( l’11 % della popolazione di età compresa fra 5 e 17 anni) in condizione di lavoro minorile.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8676FFC-B5BF-4DA4-86A5-104E84A24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" y="1065230"/>
            <a:ext cx="4362204" cy="2700000"/>
          </a:xfrm>
          <a:effectLst>
            <a:glow rad="127000">
              <a:schemeClr val="tx2">
                <a:lumMod val="75000"/>
              </a:schemeClr>
            </a:glow>
          </a:effectLst>
        </p:spPr>
      </p:pic>
      <p:pic>
        <p:nvPicPr>
          <p:cNvPr id="2050" name="Picture 2" descr="2 millones de niños y 1.3 millones de niñas en México realizan labores calificadas como trabajo infantil (FOTO: ANDREA MURCIA /CUARTOSCURO.COM)">
            <a:extLst>
              <a:ext uri="{FF2B5EF4-FFF2-40B4-BE49-F238E27FC236}">
                <a16:creationId xmlns:a16="http://schemas.microsoft.com/office/drawing/2014/main" id="{7CE2171D-AD74-4725-B7CC-2D198C05F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44" y="1065230"/>
            <a:ext cx="4158000" cy="2772000"/>
          </a:xfrm>
          <a:prstGeom prst="rect">
            <a:avLst/>
          </a:prstGeom>
          <a:noFill/>
          <a:effectLst>
            <a:glow rad="127000">
              <a:schemeClr val="tx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 giovane messicano tragafuego o mangiafuoco esegue mediante soffiaggio di  carburante diesel al di fuori della sua bocca in aria incendiato nel  ritorno per pochi pesos da driver Novembre 62, 2014 in">
            <a:extLst>
              <a:ext uri="{FF2B5EF4-FFF2-40B4-BE49-F238E27FC236}">
                <a16:creationId xmlns:a16="http://schemas.microsoft.com/office/drawing/2014/main" id="{019ECB50-938F-410A-9CB4-8385E12D7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51" y="1776874"/>
            <a:ext cx="2937675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194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3CC7D3-81A3-4327-BE95-2562EA25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YEHUDA AMICHAI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Gerusalemme</a:t>
            </a:r>
            <a:endParaRPr lang="it-IT" sz="20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46E59C-4992-4CFF-A1E2-7A0D5DA76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72" y="1102661"/>
            <a:ext cx="10448827" cy="539021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Sul terrazzo,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nella città vecchia,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pende il bucato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all’ultima luce del giorno.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 velo bianco di una mia nemica,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 fazzoletto di un mio nemico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 lui ha usato per asciugarsi il sudore della fronte.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 nel cielo della città vecchia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 un aquilone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 all’estremità del filo c’è un bambino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 non vedo per colpa del muro.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Abbiamo fatto sventolare molte bandiere.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Hanno fatto sventolare molte bandiere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perché pensassimo che fossero felici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perché pensassero che fossimo felici.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91439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3BBF6-D72C-4C9B-A239-0124D111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i="1" dirty="0">
                <a:latin typeface="+mn-lt"/>
              </a:rPr>
              <a:t>Mura esterne di Gerusalemme</a:t>
            </a:r>
            <a:r>
              <a:rPr lang="it-IT" sz="2800" b="1" dirty="0"/>
              <a:t>. </a:t>
            </a:r>
            <a:r>
              <a:rPr lang="it-IT" sz="2400" b="1" dirty="0"/>
              <a:t>Immagine fotografica</a:t>
            </a:r>
            <a:endParaRPr lang="it-IT" sz="2800" b="1" dirty="0"/>
          </a:p>
        </p:txBody>
      </p:sp>
      <p:pic>
        <p:nvPicPr>
          <p:cNvPr id="1036" name="Picture 12" descr="Frammento delle mura della fortezza del vecchio rimorchio e della torre di  Davide a Gerusalemme - Foto Stock: Foto, Immagini © svarshik1.gmail.com  160644248 | Depositphotos">
            <a:extLst>
              <a:ext uri="{FF2B5EF4-FFF2-40B4-BE49-F238E27FC236}">
                <a16:creationId xmlns:a16="http://schemas.microsoft.com/office/drawing/2014/main" id="{8F60C754-869F-435F-A55D-00C2EEF46E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94" y="1583057"/>
            <a:ext cx="7844228" cy="5220000"/>
          </a:xfrm>
          <a:prstGeom prst="rect">
            <a:avLst/>
          </a:prstGeom>
          <a:noFill/>
          <a:effectLst>
            <a:glow rad="127000">
              <a:schemeClr val="accent6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4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586811-C525-4E23-A223-60486EB7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Gerusalemme: </a:t>
            </a:r>
            <a:r>
              <a:rPr lang="it-IT" sz="2800" b="1" i="1" dirty="0">
                <a:latin typeface="+mn-lt"/>
              </a:rPr>
              <a:t>La città vecchia</a:t>
            </a:r>
            <a:r>
              <a:rPr lang="it-IT" sz="2800" i="1" dirty="0">
                <a:latin typeface="+mn-lt"/>
              </a:rPr>
              <a:t> . </a:t>
            </a:r>
            <a:r>
              <a:rPr lang="it-IT" sz="2400" i="1" dirty="0">
                <a:latin typeface="+mn-lt"/>
              </a:rPr>
              <a:t>Immagine fotografica</a:t>
            </a:r>
            <a:endParaRPr lang="it-IT" sz="2400" dirty="0">
              <a:latin typeface="+mn-lt"/>
            </a:endParaRPr>
          </a:p>
        </p:txBody>
      </p:sp>
      <p:pic>
        <p:nvPicPr>
          <p:cNvPr id="1026" name="Picture 2" descr="La Città Vecchia di Gerusalemme: le Porte principali | Viaggi Fantastici">
            <a:extLst>
              <a:ext uri="{FF2B5EF4-FFF2-40B4-BE49-F238E27FC236}">
                <a16:creationId xmlns:a16="http://schemas.microsoft.com/office/drawing/2014/main" id="{0EBE684D-8647-4D3A-9927-DCAD9BE257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40" y="1416875"/>
            <a:ext cx="7557319" cy="5076000"/>
          </a:xfrm>
          <a:prstGeom prst="rect">
            <a:avLst/>
          </a:prstGeom>
          <a:noFill/>
          <a:effectLst>
            <a:glow rad="127000">
              <a:schemeClr val="accent6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9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BD600-E253-4354-98CD-AB9F0898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81" y="365125"/>
            <a:ext cx="10797619" cy="483287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Nathan ZACH: </a:t>
            </a:r>
            <a:r>
              <a:rPr lang="it-IT" sz="2400" b="1" i="1" dirty="0">
                <a:latin typeface="+mn-lt"/>
              </a:rPr>
              <a:t>I viali dell’infanzia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ED32B7-ACFC-447B-874B-DF0BC93E7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1" y="848412"/>
            <a:ext cx="10797619" cy="600958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Suonavano le orchestre nel parco. Il secolo marciava verso sé stesso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 noi sempre più lontani dalle origini.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Quand’ero ragazzino, mio padre mi prese sottobraccio. Nel suo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tono pratico mi disse, lo vedi, qui per noi non c’è futuro.                       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Tua madre ed io abbiamo deciso di emigrare.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 capii. Non conoscevo ancora il futuro, ma solo il tedesco.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Mangiavo noccioline e amavo lo zoo. Aspettavo le scimmie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 annottava già e non uscivano dal loro nascondiglio. Luci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brillavano sui ponti. Pesci dorati guazzavano nell’acqua della vasca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 le fioraie avevano stille di rugiada nei capelli. Berlino. Città da cui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ricorderò di fuggire e fuggire ancora verso la mia città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 cui non si può fuggire. 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Poi il fanciullo maturò, accumulò un po’ di forza,                 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i suoi incubi divennero realtà, i viali dell’infanzia                   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si fecero macerie o case dai molti piani.                        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Ora non scorderà più la parola futuro,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 sempre tornerà,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paurosa come orfanezza.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Qualcosa come alzarsi, partire, ricordare –</a:t>
            </a:r>
            <a:b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 pauroso come morire.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6983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C75FED-C423-4D85-BFDC-19682566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8" y="365125"/>
            <a:ext cx="10421471" cy="54927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Erri De LUCA: Passeggiata con Amos Oz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D07964-1593-4BA2-A24D-503EC6495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8" y="986118"/>
            <a:ext cx="10421472" cy="565672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Lungo le mura esterne di Gerusalemme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dove prima del ’67 passava il confine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le armi da fuoco cercavano corpi da abbattere,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andiamo e mi accenna le pietre che pesano piombo.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È un limpido mattino di febbraio,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si parla di sangue, invece di acqua.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Racconto il pozzo scavato sul mio campo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felicità del primo getto sparso sul terreno,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acqua divisa tra gli alberi e l’uso di casa,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poca, dosata e resa, non fare che si sciupi.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 ricorda quella per lavarsi i denti,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dopo l’uso raccolta dentro un secchio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serviva per pulire il pavimento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poi strizzata dallo strofinaccio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versava sul solco piantato a cipolle.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così ci fermiamo per fare un sorriso.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Siamo due persone che hanno tenuto da conto le gocce.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865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093BEA-B9A0-44C0-9853-516BFBEC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Hebert ABIMORAD: </a:t>
            </a:r>
            <a:r>
              <a:rPr lang="it-IT" sz="2400" b="1" i="1" dirty="0">
                <a:latin typeface="+mn-lt"/>
              </a:rPr>
              <a:t>Progetti di città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F3B6EA-F0E5-4F0D-9280-285ABD081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468" y="901798"/>
            <a:ext cx="5181600" cy="571581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Città irresoluta</a:t>
            </a:r>
            <a:r>
              <a:rPr lang="it-IT" sz="18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Costruzioni antiche mirano al mare, un uomo sbadiglia in un angolo dove si ammucchia la spazzatura. Un cavallo traina un carro.                                                               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Città da vivere</a:t>
            </a:r>
            <a:r>
              <a:rPr lang="it-IT" sz="1800" i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it-IT" sz="18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Tornano dai loro lavori. Si fanno la doccia. Leggono il giornale appoggiando i piedi sullo sgabello. Il sabato vanno al mare. La domenica al calcio.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Città sconcertata. </a:t>
            </a:r>
            <a:r>
              <a:rPr lang="it-IT" sz="18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strade si dirigono verso l'esterno, gli abitanti inciampano nella fuga.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Città senza identità</a:t>
            </a:r>
            <a:r>
              <a:rPr lang="it-IT" sz="18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Una tessitura di strade che formano un labirinto.                                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Città sonora</a:t>
            </a:r>
            <a:r>
              <a:rPr lang="it-IT" sz="18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Lanciano palloncini. I bambini non li raggiungono. Il cielo si trasforma in un grande sorriso. I palloncini scoppiano.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Città raccolta</a:t>
            </a:r>
            <a:r>
              <a:rPr lang="it-IT" sz="18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La vita si concentra intorno alla piazza.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EEF4E6E-44A9-4047-A6F3-4E5540B41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01798"/>
            <a:ext cx="5181600" cy="571581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Città sonnolenta</a:t>
            </a:r>
            <a:r>
              <a:rPr lang="it-IT" sz="1800" i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it-IT" sz="18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 palpebre stanche chiudono gli occhi. Le luci si spengono. Una nebbia abbraccia le case.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Città germinale</a:t>
            </a:r>
            <a:r>
              <a:rPr lang="it-IT" sz="18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I vecchi si accomiatano presto.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Città cattiva coscienza</a:t>
            </a:r>
            <a:r>
              <a:rPr lang="it-IT" sz="18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È successo. Hai visto qualcosa. No. Ho sentito urla. Sono riuscita a vedere sangue. Ma non ho visto niente.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Città lacrimosa</a:t>
            </a:r>
            <a:r>
              <a:rPr lang="it-IT" sz="1800" i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it-IT" sz="18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 case inumidite sembrano afflitte.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Non sei mai stata del tutto mia, gli estranei ti hanno circondato, non sono riuscito a salvarti, costava così tanto, e il lavoro di riconoscere che abbiamo perso affogati in un pianto di frustrazione da città, avere e non avere, finendo per cantare tango, la terapia della nostra vita. </a:t>
            </a:r>
            <a:r>
              <a:rPr lang="it-IT" sz="1800" b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905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4DADF5-42A4-4EE9-A984-331DD2E3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910"/>
          </a:xfr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it-IT" sz="2400" b="1" i="1" dirty="0">
                <a:latin typeface="+mn-lt"/>
              </a:rPr>
              <a:t>Minareti sotto un cielo stellato</a:t>
            </a:r>
          </a:p>
        </p:txBody>
      </p:sp>
      <p:pic>
        <p:nvPicPr>
          <p:cNvPr id="4" name="Picture 2" descr="Illustrazione Di Una Moschea Di Scena Notturna Con Mezzelune E Stelle Nel  Cielo, Moschea, Ramadan, Luna Immagine di sfondo per il download gratuito">
            <a:extLst>
              <a:ext uri="{FF2B5EF4-FFF2-40B4-BE49-F238E27FC236}">
                <a16:creationId xmlns:a16="http://schemas.microsoft.com/office/drawing/2014/main" id="{A1715917-5F9E-498E-9821-FAF3972108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4189"/>
            <a:ext cx="10895916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14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FF225-2849-4A38-B2C8-10DD6D7A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1" dirty="0">
                <a:latin typeface="+mn-lt"/>
              </a:rPr>
              <a:t>Giuseppe UNGARETTI: Nostalgia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A6BCC6-177F-4A22-9E4D-B356E56D3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0234"/>
            <a:ext cx="10515600" cy="554915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ts val="1700"/>
              </a:lnSpc>
              <a:spcBef>
                <a:spcPts val="0"/>
              </a:spcBef>
              <a:buNone/>
            </a:pP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Quando</a:t>
            </a: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notte è a svanire</a:t>
            </a: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poco prima di primavera</a:t>
            </a: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 di rado</a:t>
            </a: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qualcuno passa</a:t>
            </a: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 Parigi s'addensa</a:t>
            </a: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 oscuro colore</a:t>
            </a: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 pianto</a:t>
            </a:r>
          </a:p>
          <a:p>
            <a:pPr marL="0" indent="0" algn="ctr">
              <a:lnSpc>
                <a:spcPts val="1700"/>
              </a:lnSpc>
              <a:spcBef>
                <a:spcPts val="0"/>
              </a:spcBef>
              <a:buNone/>
            </a:pP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un canto</a:t>
            </a: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 ponte</a:t>
            </a: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contemplo</a:t>
            </a: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l'illimitato silenzio</a:t>
            </a: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 una ragazza</a:t>
            </a: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tenue</a:t>
            </a:r>
          </a:p>
          <a:p>
            <a:pPr marL="0" indent="0" algn="ctr">
              <a:lnSpc>
                <a:spcPts val="1700"/>
              </a:lnSpc>
              <a:spcBef>
                <a:spcPts val="0"/>
              </a:spcBef>
              <a:buNone/>
            </a:pPr>
            <a:endParaRPr lang="it-IT" sz="3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ts val="1700"/>
              </a:lnSpc>
              <a:spcBef>
                <a:spcPts val="0"/>
              </a:spcBef>
              <a:buNone/>
            </a:pP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nostre</a:t>
            </a: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malattie</a:t>
            </a:r>
            <a:b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fondono</a:t>
            </a:r>
          </a:p>
          <a:p>
            <a:pPr marL="0" indent="0" algn="ctr">
              <a:buNone/>
            </a:pPr>
            <a:endParaRPr lang="it-IT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come portati via</a:t>
            </a:r>
            <a:endParaRPr lang="it-IT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rimane</a:t>
            </a:r>
            <a:endParaRPr lang="it-IT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800" dirty="0">
                <a:solidFill>
                  <a:srgbClr val="23232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800" dirty="0">
                <a:solidFill>
                  <a:srgbClr val="23232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528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6A1D32-0991-4C11-A842-72A29C47F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Filippo DE PISIS: </a:t>
            </a:r>
            <a:r>
              <a:rPr lang="it-IT" sz="2400" b="1" i="1" dirty="0">
                <a:latin typeface="+mn-lt"/>
              </a:rPr>
              <a:t>Ponte sulla Senna a Parigi,</a:t>
            </a:r>
            <a:r>
              <a:rPr lang="it-IT" sz="2400" b="1" i="1" dirty="0"/>
              <a:t> 1926 – Collezione privata</a:t>
            </a:r>
            <a:br>
              <a:rPr lang="it-IT" sz="2400" b="1" i="1" dirty="0"/>
            </a:br>
            <a:r>
              <a:rPr lang="it-IT" sz="2400" b="1" i="1" dirty="0"/>
              <a:t>olio su tela  cm 61,2 x 46</a:t>
            </a:r>
            <a:endParaRPr lang="it-IT" sz="2800" b="1" dirty="0"/>
          </a:p>
        </p:txBody>
      </p:sp>
      <p:pic>
        <p:nvPicPr>
          <p:cNvPr id="1026" name="Picture 2" descr="Filippo de Pisis : Ponte sulla Senna a Parigi (1926) - Olio su tela - Asta  N.154 - II, Asta di Arte Moderna - Casa d'aste Farsettiarte">
            <a:extLst>
              <a:ext uri="{FF2B5EF4-FFF2-40B4-BE49-F238E27FC236}">
                <a16:creationId xmlns:a16="http://schemas.microsoft.com/office/drawing/2014/main" id="{95E4445A-EA11-444E-85A2-DEFCEB4617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83" y="1524874"/>
            <a:ext cx="3888000" cy="515820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1038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F537B6-EB12-4A0C-87C1-9C40ABC8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20" y="365125"/>
            <a:ext cx="10368280" cy="74231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Anna Andreevna ACHMATOVA: La Passeggiata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DF9644-7163-431B-8E87-A0727AFB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80" y="1595120"/>
            <a:ext cx="10657840" cy="513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piuma urtò il tetto del calesse.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Io lo guardai negli occhi.                              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cuore si struggeva, non sapendo nemmeno 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causa della pena.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Sera senza vento, avvinta di tristezza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sotto l’arco del cielo nuvoloso,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Bois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Boulogne pareva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tracciato a china in un album antico.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Aroma di benzina e di lillà,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una guardinga quiete...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 nuovo egli toccò le mie ginocchia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 la mano che quasi non tremava.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3492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9B7ED6-1395-4064-A749-FA2CA4BC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82"/>
            <a:ext cx="10515600" cy="823595"/>
          </a:xfrm>
        </p:spPr>
        <p:txBody>
          <a:bodyPr>
            <a:normAutofit fontScale="90000"/>
          </a:bodyPr>
          <a:lstStyle/>
          <a:p>
            <a:r>
              <a:rPr lang="it-IT" sz="2000" b="1" dirty="0">
                <a:latin typeface="+mn-lt"/>
              </a:rPr>
              <a:t>Vincent VAN GOGH: Passeggiata nel Bois de Boulogne, 1886 olio su tela  cm 46,5 x 37- collezione privata;</a:t>
            </a:r>
            <a:br>
              <a:rPr lang="it-IT" sz="2000" b="1" dirty="0">
                <a:latin typeface="+mn-lt"/>
              </a:rPr>
            </a:br>
            <a:r>
              <a:rPr lang="it-IT" sz="2000" b="1" dirty="0">
                <a:latin typeface="+mn-lt"/>
              </a:rPr>
              <a:t>                                     Le Bois de Boulogne, 1886</a:t>
            </a:r>
            <a:br>
              <a:rPr lang="it-IT" sz="2000" b="1" dirty="0">
                <a:latin typeface="+mn-lt"/>
              </a:rPr>
            </a:br>
            <a:r>
              <a:rPr lang="it-IT" sz="2000" b="1" dirty="0">
                <a:latin typeface="+mn-lt"/>
              </a:rPr>
              <a:t>«</a:t>
            </a:r>
            <a:r>
              <a:rPr lang="it-IT" sz="2000" b="1" i="1" dirty="0">
                <a:latin typeface="+mn-lt"/>
              </a:rPr>
              <a:t>Finché ci sarà l’autunno,</a:t>
            </a:r>
            <a:r>
              <a:rPr lang="it-IT" sz="180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000" b="1" i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 avrò abbastanza mani, tele e colori per dipingere la bellezza che vedo</a:t>
            </a:r>
            <a:r>
              <a:rPr lang="it-IT" sz="1800" b="1" i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».</a:t>
            </a:r>
            <a:endParaRPr lang="it-IT" sz="2000" b="1" dirty="0">
              <a:latin typeface="+mn-lt"/>
            </a:endParaRPr>
          </a:p>
        </p:txBody>
      </p:sp>
      <p:pic>
        <p:nvPicPr>
          <p:cNvPr id="1026" name="Picture 2" descr="image of artwork listed in title parameter on this page">
            <a:extLst>
              <a:ext uri="{FF2B5EF4-FFF2-40B4-BE49-F238E27FC236}">
                <a16:creationId xmlns:a16="http://schemas.microsoft.com/office/drawing/2014/main" id="{838D7422-4C4D-4764-AE0D-D0D2A8197A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8720"/>
            <a:ext cx="4386543" cy="5328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otrebbe essere un contenuto artistico raffigurante 3 persone">
            <a:extLst>
              <a:ext uri="{FF2B5EF4-FFF2-40B4-BE49-F238E27FC236}">
                <a16:creationId xmlns:a16="http://schemas.microsoft.com/office/drawing/2014/main" id="{0DE0C969-929C-4848-BF8A-5AA0769EB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43" y="1566720"/>
            <a:ext cx="6054241" cy="4932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7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2C4305-312E-416C-82F4-BC5D0766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>
                <a:latin typeface="+mn-lt"/>
              </a:rPr>
              <a:t>Anna Achmatova: «Un verso memorabile nella sua acustica inevitabilità: le cinque A collocarono la titolare di questo nome in testa all’alfabeto della poesia russa» (Josif Brodskij, Nobel 1987)</a:t>
            </a:r>
            <a:endParaRPr lang="it-IT" sz="2400" dirty="0">
              <a:latin typeface="+mn-lt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421C0A3-DE29-41E6-8BBB-0EEBCB912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555"/>
            <a:ext cx="5328000" cy="2664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8BEE406-87A1-42A8-86FD-0469ADE9B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24" y="1255689"/>
            <a:ext cx="1878328" cy="3060000"/>
          </a:xfrm>
          <a:prstGeom prst="rect">
            <a:avLst/>
          </a:prstGeom>
        </p:spPr>
      </p:pic>
      <p:pic>
        <p:nvPicPr>
          <p:cNvPr id="1026" name="Picture 2" descr="Achmatova e Modigliani a Parigi – Palomar">
            <a:extLst>
              <a:ext uri="{FF2B5EF4-FFF2-40B4-BE49-F238E27FC236}">
                <a16:creationId xmlns:a16="http://schemas.microsoft.com/office/drawing/2014/main" id="{161E48FC-E2CE-464F-9191-D71FAEC0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531" y="1244741"/>
            <a:ext cx="15049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4A3CD9E-7A91-44CC-B671-EBD8B8424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88" y="1244741"/>
            <a:ext cx="1985163" cy="306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91A7E75-017A-42F0-9017-8457629BF6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30" y="4425973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4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AB77B-E844-43D2-A13F-E970DDFF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377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Maria Luisa SPAZIANI: </a:t>
            </a:r>
            <a:r>
              <a:rPr lang="it-I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Venuta 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Parigi per Dimenticarti</a:t>
            </a:r>
            <a:endParaRPr lang="it-IT" sz="20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D3BA8-5A68-43E8-988D-77FB1C25E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038" y="1274323"/>
            <a:ext cx="10390762" cy="4902640"/>
          </a:xfrm>
        </p:spPr>
        <p:txBody>
          <a:bodyPr/>
          <a:lstStyle/>
          <a:p>
            <a:pPr marL="0" indent="0" algn="ctr">
              <a:buNone/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venuta a Parigi per dimenticarti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tu ostinato me ne intridi ogni spazio.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 la chimera orrida delle gronde di Notre-Dame,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 l’angelo che invincibile sorride.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Veniamo a patti (il contadino e il diavolo):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lasciami il giorno per guardare, leggere,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sprecare il tempo, divertirmi, escluderti.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Notti e sogni, d’accordo, sono tuoi.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45075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1755</Words>
  <Application>Microsoft Office PowerPoint</Application>
  <PresentationFormat>Widescreen</PresentationFormat>
  <Paragraphs>180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Times New Roman</vt:lpstr>
      <vt:lpstr>Tema di Office</vt:lpstr>
      <vt:lpstr>Giuseppe Ungaretti: Silenzio; Notte di maggio</vt:lpstr>
      <vt:lpstr>Alessandria d’Egitto: Un abbraccio di lumi…</vt:lpstr>
      <vt:lpstr>Minareti sotto un cielo stellato</vt:lpstr>
      <vt:lpstr>Giuseppe UNGARETTI: Nostalgia</vt:lpstr>
      <vt:lpstr>Filippo DE PISIS: Ponte sulla Senna a Parigi, 1926 – Collezione privata olio su tela  cm 61,2 x 46</vt:lpstr>
      <vt:lpstr>Anna Andreevna ACHMATOVA: La Passeggiata</vt:lpstr>
      <vt:lpstr>Vincent VAN GOGH: Passeggiata nel Bois de Boulogne, 1886 olio su tela  cm 46,5 x 37- collezione privata;                                      Le Bois de Boulogne, 1886 «Finché ci sarà l’autunno, non avrò abbastanza mani, tele e colori per dipingere la bellezza che vedo».</vt:lpstr>
      <vt:lpstr>Anna Achmatova: «Un verso memorabile nella sua acustica inevitabilità: le cinque A collocarono la titolare di questo nome in testa all’alfabeto della poesia russa» (Josif Brodskij, Nobel 1987)</vt:lpstr>
      <vt:lpstr>Maria Luisa SPAZIANI: Sono Venuta a Parigi per Dimenticarti</vt:lpstr>
      <vt:lpstr>Antoine BLANCHARD: Notre Dame, Paris 1900 olio su tela – cm 44 x 53,3</vt:lpstr>
      <vt:lpstr>Parigi: Cattedrale di Notre Dame - Chimere</vt:lpstr>
      <vt:lpstr>Notre Dame de Paris: Angelo circondato dalle chimere e dai doccioni</vt:lpstr>
      <vt:lpstr>BERLINO: Alexanderplatz. Haus des Lehrers, Fernsehturm,  1969 immagine fotografica </vt:lpstr>
      <vt:lpstr>Alexander Platz: vecchie immagini fotografiche</vt:lpstr>
      <vt:lpstr>Nazim HIKMET: Sofia, 1952</vt:lpstr>
      <vt:lpstr>Sofia. Immagine fotografica</vt:lpstr>
      <vt:lpstr>Vittorio SERENI: Dall’Olanda. Amsterdam</vt:lpstr>
      <vt:lpstr>AMSTERDAM : La casa di Anna Frank - Immagini fotografiche</vt:lpstr>
      <vt:lpstr>Jan VAN DER HEYDEN : Il Martelaarsgracht di Amsterdam 1670 – Rijksmuseum  olio su tavola cm 44 x 57,5</vt:lpstr>
      <vt:lpstr>Inverno ad Amsterdam: Immagine fotografica</vt:lpstr>
      <vt:lpstr>Sfruttamento minorile . Immagini fotografiche</vt:lpstr>
      <vt:lpstr>In Messico ci sono più di 3 milioni di bambini ( l’11 % della popolazione di età compresa fra 5 e 17 anni) in condizione di lavoro minorile.</vt:lpstr>
      <vt:lpstr>YEHUDA AMICHAI: Gerusalemme</vt:lpstr>
      <vt:lpstr>Mura esterne di Gerusalemme. Immagine fotografica</vt:lpstr>
      <vt:lpstr>Gerusalemme: La città vecchia . Immagine fotografica</vt:lpstr>
      <vt:lpstr>Nathan ZACH: I viali dell’infanzia</vt:lpstr>
      <vt:lpstr>Erri De LUCA: Passeggiata con Amos Oz</vt:lpstr>
      <vt:lpstr>Hebert ABIMORAD: Progetti di città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Fortunato DEPERO: Grattacieli e tunnel - New York  1930 Casa d’arte futurista Fortunato Depero - Rovereto (TN) olio su tela</dc:title>
  <dc:creator>Pc</dc:creator>
  <cp:lastModifiedBy>Ines Son</cp:lastModifiedBy>
  <cp:revision>92</cp:revision>
  <dcterms:created xsi:type="dcterms:W3CDTF">2022-12-28T15:57:12Z</dcterms:created>
  <dcterms:modified xsi:type="dcterms:W3CDTF">2023-11-05T12:55:54Z</dcterms:modified>
</cp:coreProperties>
</file>