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840"/>
  </p:normalViewPr>
  <p:slideViewPr>
    <p:cSldViewPr snapToGrid="0">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DFCCD9-A7B1-D23D-EFC8-34206D8291B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EE321B14-2FB9-7410-DC9F-65DAB38D82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77CF7DB-DC34-87E4-0092-01B2FC525B09}"/>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5" name="Segnaposto piè di pagina 4">
            <a:extLst>
              <a:ext uri="{FF2B5EF4-FFF2-40B4-BE49-F238E27FC236}">
                <a16:creationId xmlns:a16="http://schemas.microsoft.com/office/drawing/2014/main" id="{8165D0BE-C934-0ED4-BD0B-2A17DE2C4AA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A7264CE-A42C-207F-824E-0F4FCE972BCC}"/>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82814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2EF0E-1A1F-D129-B710-941F18EFF47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8EC3AFD-2979-896D-8B85-21DFB82571C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E78F254-32DB-B064-A4A1-A9FFDD66D981}"/>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5" name="Segnaposto piè di pagina 4">
            <a:extLst>
              <a:ext uri="{FF2B5EF4-FFF2-40B4-BE49-F238E27FC236}">
                <a16:creationId xmlns:a16="http://schemas.microsoft.com/office/drawing/2014/main" id="{3FB0DD8B-8590-12FA-7DAF-EC528855A2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016A366-4CE2-368D-E748-D8BA5D631711}"/>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28622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10ECA90-1505-9E37-E656-1320DF5F881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DA0EC56-7FF8-4F82-34E6-81EDCBB16F0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E05D751-CBD6-BFD7-8EAE-04F06AD4F87E}"/>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5" name="Segnaposto piè di pagina 4">
            <a:extLst>
              <a:ext uri="{FF2B5EF4-FFF2-40B4-BE49-F238E27FC236}">
                <a16:creationId xmlns:a16="http://schemas.microsoft.com/office/drawing/2014/main" id="{3DF5D6D9-170B-9BEE-F8B5-DCD7801990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1638B8-FE19-8618-3B3D-FB017CC55DF4}"/>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70989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C352A4-BEF0-0DA7-0C1B-A12E4FC85D5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0DFAB5-3856-500B-16CF-92323AC3569D}"/>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A74F78-C612-DAF1-9EA0-502055DE08DB}"/>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5" name="Segnaposto piè di pagina 4">
            <a:extLst>
              <a:ext uri="{FF2B5EF4-FFF2-40B4-BE49-F238E27FC236}">
                <a16:creationId xmlns:a16="http://schemas.microsoft.com/office/drawing/2014/main" id="{D6725DF2-0A61-6137-B2DB-3785BA7F6FF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422BD1-0F29-8014-924D-519183494042}"/>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298591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DF653-6EBD-931E-D358-98720EA047C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172C787-534E-408B-F5C6-5C25C1385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5FA8138-F77F-8335-D027-DEDDFE6D8839}"/>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5" name="Segnaposto piè di pagina 4">
            <a:extLst>
              <a:ext uri="{FF2B5EF4-FFF2-40B4-BE49-F238E27FC236}">
                <a16:creationId xmlns:a16="http://schemas.microsoft.com/office/drawing/2014/main" id="{DB628E54-00F6-5078-0294-45BA01CBCCC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2292CD4-EF28-07B7-4646-F59CADEAFEC5}"/>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331896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322194-E8F0-7253-08DF-D40AB67C86C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0BDEC85-F5F7-4A29-99E4-30AD1F68969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9C75562-E6DE-EEE6-9623-3337C6709C6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DD691A1-D130-CE02-1262-7A02E95A04B7}"/>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6" name="Segnaposto piè di pagina 5">
            <a:extLst>
              <a:ext uri="{FF2B5EF4-FFF2-40B4-BE49-F238E27FC236}">
                <a16:creationId xmlns:a16="http://schemas.microsoft.com/office/drawing/2014/main" id="{4024CD2B-6345-8122-9D79-931A15955BE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980E546-47A5-3DAA-5BA6-D0D905342E91}"/>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186080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BE11DE-D889-E61F-A82E-1A07B2C45AA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DDDBB2A-59F7-5FCE-9A69-1B469B6FA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E6A34F2-2B71-FE1C-6E1A-B23457484A5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44821B4-0160-F7D8-DC46-64331EF58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274F9C5-820D-B412-BBB3-281F4F31752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E07987D-9CBF-F4A5-1EA3-CC728AAAA965}"/>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8" name="Segnaposto piè di pagina 7">
            <a:extLst>
              <a:ext uri="{FF2B5EF4-FFF2-40B4-BE49-F238E27FC236}">
                <a16:creationId xmlns:a16="http://schemas.microsoft.com/office/drawing/2014/main" id="{240F47EA-BB0F-2424-C1F2-25CF6481A0D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C2A8C6F-0E46-8A01-0E0F-E0773C25E3B1}"/>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114442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5417D7-9018-0233-ADDC-74074DEA1C2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989134D-7DE9-48F9-4584-04222D5CA16A}"/>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4" name="Segnaposto piè di pagina 3">
            <a:extLst>
              <a:ext uri="{FF2B5EF4-FFF2-40B4-BE49-F238E27FC236}">
                <a16:creationId xmlns:a16="http://schemas.microsoft.com/office/drawing/2014/main" id="{6D97E098-B71C-0F35-DDD5-4DA70795BA1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E7CDDEE-31D3-3070-E1BE-71091BCBF96F}"/>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3384070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F97627F-BE34-1A16-4D53-C07DC98AC3DA}"/>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3" name="Segnaposto piè di pagina 2">
            <a:extLst>
              <a:ext uri="{FF2B5EF4-FFF2-40B4-BE49-F238E27FC236}">
                <a16:creationId xmlns:a16="http://schemas.microsoft.com/office/drawing/2014/main" id="{C747D705-E5DF-9119-D3ED-20C2AC91708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5A59737-CFD5-AB27-C8B2-238A8F877BE9}"/>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237841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A1565C-63C3-B2B8-FB70-91E875223A0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39F86AC-476F-1044-5583-48CCE6E48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8BAE818-B73D-9389-0C2F-09F72FB18A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9F080CB-B777-58F8-1D83-373627D7B516}"/>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6" name="Segnaposto piè di pagina 5">
            <a:extLst>
              <a:ext uri="{FF2B5EF4-FFF2-40B4-BE49-F238E27FC236}">
                <a16:creationId xmlns:a16="http://schemas.microsoft.com/office/drawing/2014/main" id="{392E62EF-A4CE-5A9B-E3FE-82AD5BE5947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EC36E17-EC39-56F5-EB7C-F1C0DCAC2947}"/>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70600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223F8B-D196-8F6A-5189-B0FD013B3CC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A500BCF-394E-B6C8-2923-8A9754A12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4E255D8-7B3E-00C1-6643-3885BC87DC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9FAC85-171C-72B5-507A-2CBB991B80DC}"/>
              </a:ext>
            </a:extLst>
          </p:cNvPr>
          <p:cNvSpPr>
            <a:spLocks noGrp="1"/>
          </p:cNvSpPr>
          <p:nvPr>
            <p:ph type="dt" sz="half" idx="10"/>
          </p:nvPr>
        </p:nvSpPr>
        <p:spPr/>
        <p:txBody>
          <a:bodyPr/>
          <a:lstStyle/>
          <a:p>
            <a:fld id="{C3840A96-18CE-D64B-B464-83C3A2320623}" type="datetimeFigureOut">
              <a:rPr lang="it-IT" smtClean="0"/>
              <a:t>25/10/23</a:t>
            </a:fld>
            <a:endParaRPr lang="it-IT"/>
          </a:p>
        </p:txBody>
      </p:sp>
      <p:sp>
        <p:nvSpPr>
          <p:cNvPr id="6" name="Segnaposto piè di pagina 5">
            <a:extLst>
              <a:ext uri="{FF2B5EF4-FFF2-40B4-BE49-F238E27FC236}">
                <a16:creationId xmlns:a16="http://schemas.microsoft.com/office/drawing/2014/main" id="{CCBE6F64-EF3C-BB3B-6BF3-E77F8D1A430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ED51257-8735-E93E-1310-980BF20AB036}"/>
              </a:ext>
            </a:extLst>
          </p:cNvPr>
          <p:cNvSpPr>
            <a:spLocks noGrp="1"/>
          </p:cNvSpPr>
          <p:nvPr>
            <p:ph type="sldNum" sz="quarter" idx="12"/>
          </p:nvPr>
        </p:nvSpPr>
        <p:spPr/>
        <p:txBody>
          <a:bodyPr/>
          <a:lstStyle/>
          <a:p>
            <a:fld id="{29DE92B1-19D9-E644-8F14-69C5391DDF1D}" type="slidenum">
              <a:rPr lang="it-IT" smtClean="0"/>
              <a:t>‹N›</a:t>
            </a:fld>
            <a:endParaRPr lang="it-IT"/>
          </a:p>
        </p:txBody>
      </p:sp>
    </p:spTree>
    <p:extLst>
      <p:ext uri="{BB962C8B-B14F-4D97-AF65-F5344CB8AC3E}">
        <p14:creationId xmlns:p14="http://schemas.microsoft.com/office/powerpoint/2010/main" val="292252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FA71D52-CE58-890F-865A-C0B3B4BC4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CE2EB82-FA6C-BECA-7A5C-C16A2E3BC6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9AEA53-6835-6759-A48B-3A699F8EC6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40A96-18CE-D64B-B464-83C3A2320623}" type="datetimeFigureOut">
              <a:rPr lang="it-IT" smtClean="0"/>
              <a:t>25/10/23</a:t>
            </a:fld>
            <a:endParaRPr lang="it-IT"/>
          </a:p>
        </p:txBody>
      </p:sp>
      <p:sp>
        <p:nvSpPr>
          <p:cNvPr id="5" name="Segnaposto piè di pagina 4">
            <a:extLst>
              <a:ext uri="{FF2B5EF4-FFF2-40B4-BE49-F238E27FC236}">
                <a16:creationId xmlns:a16="http://schemas.microsoft.com/office/drawing/2014/main" id="{C27C977E-5401-4E8F-7359-8A59D1B9E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521BC5F-6A04-6038-C379-84054B994E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E92B1-19D9-E644-8F14-69C5391DDF1D}" type="slidenum">
              <a:rPr lang="it-IT" smtClean="0"/>
              <a:t>‹N›</a:t>
            </a:fld>
            <a:endParaRPr lang="it-IT"/>
          </a:p>
        </p:txBody>
      </p:sp>
    </p:spTree>
    <p:extLst>
      <p:ext uri="{BB962C8B-B14F-4D97-AF65-F5344CB8AC3E}">
        <p14:creationId xmlns:p14="http://schemas.microsoft.com/office/powerpoint/2010/main" val="363059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58E93C-9D0C-1952-364E-B672CB0987F8}"/>
              </a:ext>
            </a:extLst>
          </p:cNvPr>
          <p:cNvSpPr>
            <a:spLocks noGrp="1"/>
          </p:cNvSpPr>
          <p:nvPr>
            <p:ph type="ctrTitle"/>
          </p:nvPr>
        </p:nvSpPr>
        <p:spPr/>
        <p:txBody>
          <a:bodyPr/>
          <a:lstStyle/>
          <a:p>
            <a:r>
              <a:rPr lang="it-IT" dirty="0"/>
              <a:t>SI FA PRESTO A DIRE “FANTASTICO»</a:t>
            </a:r>
          </a:p>
        </p:txBody>
      </p:sp>
      <p:sp>
        <p:nvSpPr>
          <p:cNvPr id="3" name="Sottotitolo 2">
            <a:extLst>
              <a:ext uri="{FF2B5EF4-FFF2-40B4-BE49-F238E27FC236}">
                <a16:creationId xmlns:a16="http://schemas.microsoft.com/office/drawing/2014/main" id="{D1E8BFAC-BBC3-9B49-A0C3-9D4D8C48D0D8}"/>
              </a:ext>
            </a:extLst>
          </p:cNvPr>
          <p:cNvSpPr>
            <a:spLocks noGrp="1"/>
          </p:cNvSpPr>
          <p:nvPr>
            <p:ph type="subTitle" idx="1"/>
          </p:nvPr>
        </p:nvSpPr>
        <p:spPr/>
        <p:txBody>
          <a:bodyPr>
            <a:normAutofit lnSpcReduction="10000"/>
          </a:bodyPr>
          <a:lstStyle/>
          <a:p>
            <a:r>
              <a:rPr lang="it-IT" dirty="0"/>
              <a:t>Laddove in otto mosse si dimostra la serietà del fantastico</a:t>
            </a:r>
          </a:p>
          <a:p>
            <a:r>
              <a:rPr lang="it-IT" dirty="0"/>
              <a:t>(TU 2023)</a:t>
            </a:r>
          </a:p>
          <a:p>
            <a:r>
              <a:rPr lang="it-IT" dirty="0"/>
              <a:t>INCONTRO 4</a:t>
            </a:r>
          </a:p>
          <a:p>
            <a:r>
              <a:rPr lang="it-IT" dirty="0"/>
              <a:t>Buzzati</a:t>
            </a:r>
          </a:p>
        </p:txBody>
      </p:sp>
    </p:spTree>
    <p:extLst>
      <p:ext uri="{BB962C8B-B14F-4D97-AF65-F5344CB8AC3E}">
        <p14:creationId xmlns:p14="http://schemas.microsoft.com/office/powerpoint/2010/main" val="59027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B69500-0648-5661-F6E7-31CD0CD8924E}"/>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FE90F99-7BB4-436F-3EE4-E4CB6CA81532}"/>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304075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1393FAE-E52A-FDE6-FCF9-92FCFC535E3B}"/>
              </a:ext>
            </a:extLst>
          </p:cNvPr>
          <p:cNvSpPr>
            <a:spLocks noGrp="1"/>
          </p:cNvSpPr>
          <p:nvPr>
            <p:ph type="title"/>
          </p:nvPr>
        </p:nvSpPr>
        <p:spPr>
          <a:xfrm>
            <a:off x="640080" y="325369"/>
            <a:ext cx="4368602" cy="1956841"/>
          </a:xfrm>
        </p:spPr>
        <p:txBody>
          <a:bodyPr anchor="b">
            <a:normAutofit/>
          </a:bodyPr>
          <a:lstStyle/>
          <a:p>
            <a:r>
              <a:rPr lang="it-IT" sz="5400"/>
              <a:t>Dino Buzzati</a:t>
            </a:r>
          </a:p>
        </p:txBody>
      </p:sp>
      <p:sp>
        <p:nvSpPr>
          <p:cNvPr id="103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Content Placeholder 1029">
            <a:extLst>
              <a:ext uri="{FF2B5EF4-FFF2-40B4-BE49-F238E27FC236}">
                <a16:creationId xmlns:a16="http://schemas.microsoft.com/office/drawing/2014/main" id="{4A314E3F-67A6-CC8A-ECB1-7993E13520A9}"/>
              </a:ext>
            </a:extLst>
          </p:cNvPr>
          <p:cNvSpPr>
            <a:spLocks noGrp="1"/>
          </p:cNvSpPr>
          <p:nvPr>
            <p:ph idx="1"/>
          </p:nvPr>
        </p:nvSpPr>
        <p:spPr>
          <a:xfrm>
            <a:off x="640080" y="2872899"/>
            <a:ext cx="4243589" cy="3320668"/>
          </a:xfrm>
        </p:spPr>
        <p:txBody>
          <a:bodyPr>
            <a:normAutofit/>
          </a:bodyPr>
          <a:lstStyle/>
          <a:p>
            <a:r>
              <a:rPr lang="it-IT" sz="1600" b="0" i="0" u="none" strike="noStrike" dirty="0">
                <a:solidFill>
                  <a:srgbClr val="4D5156"/>
                </a:solidFill>
                <a:effectLst/>
                <a:latin typeface="arial" panose="020B0604020202020204" pitchFamily="34" charset="0"/>
              </a:rPr>
              <a:t>San Pellegrino di Belluno, 16 ottobre 1906 /Milano, 28 gennaio 1972</a:t>
            </a:r>
          </a:p>
          <a:p>
            <a:r>
              <a:rPr lang="it-IT" sz="1600" dirty="0">
                <a:solidFill>
                  <a:srgbClr val="656565"/>
                </a:solidFill>
                <a:latin typeface="roboto" panose="02000000000000000000" pitchFamily="2" charset="0"/>
              </a:rPr>
              <a:t>F</a:t>
            </a:r>
            <a:r>
              <a:rPr lang="it-IT" sz="1600" b="0" i="0" u="none" strike="noStrike" dirty="0">
                <a:solidFill>
                  <a:srgbClr val="656565"/>
                </a:solidFill>
                <a:effectLst/>
                <a:latin typeface="roboto" panose="02000000000000000000" pitchFamily="2" charset="0"/>
              </a:rPr>
              <a:t>amiglia è agiata. </a:t>
            </a:r>
            <a:r>
              <a:rPr lang="it-IT" sz="1600" dirty="0">
                <a:solidFill>
                  <a:srgbClr val="656565"/>
                </a:solidFill>
                <a:latin typeface="roboto" panose="02000000000000000000" pitchFamily="2" charset="0"/>
              </a:rPr>
              <a:t>T</a:t>
            </a:r>
            <a:r>
              <a:rPr lang="it-IT" sz="1600" b="0" i="0" u="none" strike="noStrike" dirty="0">
                <a:solidFill>
                  <a:srgbClr val="656565"/>
                </a:solidFill>
                <a:effectLst/>
                <a:latin typeface="roboto" panose="02000000000000000000" pitchFamily="2" charset="0"/>
              </a:rPr>
              <a:t>erzo di quattro fratelli: Buzzati-padre celebre giurista e docente universitario mentre la madre, veneziana, è figlia di una nobildonna. Vivono a Belluno d’estate e stabilmente a Milano</a:t>
            </a:r>
          </a:p>
          <a:p>
            <a:r>
              <a:rPr lang="it-IT" sz="1600" dirty="0">
                <a:solidFill>
                  <a:srgbClr val="656565"/>
                </a:solidFill>
                <a:latin typeface="roboto" panose="02000000000000000000" pitchFamily="2" charset="0"/>
              </a:rPr>
              <a:t>Dino si iscrive al Parini, poi a legge e entra come apprendista al Corsera nel ‘28, poi cura La lettura.</a:t>
            </a:r>
            <a:endParaRPr lang="en-US" sz="2200" dirty="0"/>
          </a:p>
        </p:txBody>
      </p:sp>
      <p:pic>
        <p:nvPicPr>
          <p:cNvPr id="1026" name="Picture 2" descr="La Milano di Dino Buzzati. Un giro fra le vie oniriche dello scrittore |  YesMilano">
            <a:extLst>
              <a:ext uri="{FF2B5EF4-FFF2-40B4-BE49-F238E27FC236}">
                <a16:creationId xmlns:a16="http://schemas.microsoft.com/office/drawing/2014/main" id="{E4BB98D4-8018-F56E-2770-6D5314C5D2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933" r="13185"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953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240D192-C80A-8A62-463E-E1EBA77CBCA9}"/>
              </a:ext>
            </a:extLst>
          </p:cNvPr>
          <p:cNvSpPr>
            <a:spLocks noGrp="1"/>
          </p:cNvSpPr>
          <p:nvPr>
            <p:ph type="title"/>
          </p:nvPr>
        </p:nvSpPr>
        <p:spPr>
          <a:xfrm>
            <a:off x="836679" y="723898"/>
            <a:ext cx="6002110" cy="1495425"/>
          </a:xfrm>
        </p:spPr>
        <p:txBody>
          <a:bodyPr>
            <a:normAutofit/>
          </a:bodyPr>
          <a:lstStyle/>
          <a:p>
            <a:r>
              <a:rPr lang="it-IT" sz="4000"/>
              <a:t>Opere</a:t>
            </a:r>
          </a:p>
        </p:txBody>
      </p:sp>
      <p:sp>
        <p:nvSpPr>
          <p:cNvPr id="3" name="Segnaposto contenuto 2">
            <a:extLst>
              <a:ext uri="{FF2B5EF4-FFF2-40B4-BE49-F238E27FC236}">
                <a16:creationId xmlns:a16="http://schemas.microsoft.com/office/drawing/2014/main" id="{0276A2EB-0C4F-4D4A-9355-044B2DC181B3}"/>
              </a:ext>
            </a:extLst>
          </p:cNvPr>
          <p:cNvSpPr>
            <a:spLocks noGrp="1"/>
          </p:cNvSpPr>
          <p:nvPr>
            <p:ph idx="1"/>
          </p:nvPr>
        </p:nvSpPr>
        <p:spPr>
          <a:xfrm>
            <a:off x="271463" y="1714500"/>
            <a:ext cx="6567327" cy="4419601"/>
          </a:xfrm>
        </p:spPr>
        <p:txBody>
          <a:bodyPr>
            <a:normAutofit lnSpcReduction="10000"/>
          </a:bodyPr>
          <a:lstStyle/>
          <a:p>
            <a:r>
              <a:rPr lang="it-IT" sz="2000" dirty="0">
                <a:solidFill>
                  <a:srgbClr val="656565"/>
                </a:solidFill>
                <a:latin typeface="roboto" panose="02000000000000000000" pitchFamily="2" charset="0"/>
              </a:rPr>
              <a:t>«</a:t>
            </a:r>
            <a:r>
              <a:rPr lang="it-IT" sz="2000" dirty="0" err="1">
                <a:solidFill>
                  <a:srgbClr val="656565"/>
                </a:solidFill>
                <a:latin typeface="roboto" panose="02000000000000000000" pitchFamily="2" charset="0"/>
              </a:rPr>
              <a:t>Barnabo</a:t>
            </a:r>
            <a:r>
              <a:rPr lang="it-IT" sz="2000" dirty="0">
                <a:solidFill>
                  <a:srgbClr val="656565"/>
                </a:solidFill>
                <a:latin typeface="roboto" panose="02000000000000000000" pitchFamily="2" charset="0"/>
              </a:rPr>
              <a:t> delle montagne» nel 1933 </a:t>
            </a:r>
          </a:p>
          <a:p>
            <a:r>
              <a:rPr lang="it-IT" sz="2000" dirty="0">
                <a:solidFill>
                  <a:srgbClr val="656565"/>
                </a:solidFill>
                <a:latin typeface="roboto" panose="02000000000000000000" pitchFamily="2" charset="0"/>
              </a:rPr>
              <a:t>«Il segreto del bosco vecchio» nel ‘35</a:t>
            </a:r>
          </a:p>
          <a:p>
            <a:r>
              <a:rPr lang="it-IT" sz="2000" dirty="0">
                <a:solidFill>
                  <a:srgbClr val="656565"/>
                </a:solidFill>
                <a:latin typeface="roboto" panose="02000000000000000000" pitchFamily="2" charset="0"/>
              </a:rPr>
              <a:t>«Il deserto dei Tartari» nel 1940. </a:t>
            </a:r>
          </a:p>
          <a:p>
            <a:r>
              <a:rPr lang="it-IT" sz="2000" dirty="0">
                <a:solidFill>
                  <a:srgbClr val="656565"/>
                </a:solidFill>
                <a:latin typeface="roboto" panose="02000000000000000000" pitchFamily="2" charset="0"/>
              </a:rPr>
              <a:t>Nel 1942 è inviato di guerra e operatore militare a Messina</a:t>
            </a:r>
          </a:p>
          <a:p>
            <a:r>
              <a:rPr lang="it-IT" sz="2000" dirty="0">
                <a:solidFill>
                  <a:srgbClr val="656565"/>
                </a:solidFill>
                <a:latin typeface="roboto" panose="02000000000000000000" pitchFamily="2" charset="0"/>
              </a:rPr>
              <a:t>Il 26 aprile 1945 firma la prima pagina del quotidiano con l’editoriale Cronaca di ore memorabili, che racconta e commenta l’avvenuta Liberazione. </a:t>
            </a:r>
          </a:p>
          <a:p>
            <a:r>
              <a:rPr lang="it-IT" sz="2000" dirty="0">
                <a:solidFill>
                  <a:srgbClr val="656565"/>
                </a:solidFill>
                <a:latin typeface="roboto" panose="02000000000000000000" pitchFamily="2" charset="0"/>
              </a:rPr>
              <a:t>Lo stesso anno pubblica «La famosa invasione degli orsi in Sicilia». </a:t>
            </a:r>
          </a:p>
          <a:p>
            <a:r>
              <a:rPr lang="it-IT" sz="2000" dirty="0">
                <a:solidFill>
                  <a:srgbClr val="656565"/>
                </a:solidFill>
                <a:latin typeface="roboto" panose="02000000000000000000" pitchFamily="2" charset="0"/>
              </a:rPr>
              <a:t>Molte raccolte di racconti «La boutique del mistero»</a:t>
            </a:r>
          </a:p>
          <a:p>
            <a:r>
              <a:rPr lang="it-IT" sz="2000" dirty="0">
                <a:solidFill>
                  <a:srgbClr val="656565"/>
                </a:solidFill>
                <a:latin typeface="roboto" panose="02000000000000000000" pitchFamily="2" charset="0"/>
              </a:rPr>
              <a:t>«Un amore» 1963</a:t>
            </a:r>
          </a:p>
          <a:p>
            <a:r>
              <a:rPr lang="it-IT" sz="2000">
                <a:solidFill>
                  <a:srgbClr val="656565"/>
                </a:solidFill>
                <a:latin typeface="roboto" panose="02000000000000000000" pitchFamily="2" charset="0"/>
              </a:rPr>
              <a:t>«Poema a fumetti» 1969</a:t>
            </a:r>
            <a:endParaRPr lang="it-IT" sz="2000" dirty="0">
              <a:solidFill>
                <a:srgbClr val="656565"/>
              </a:solidFill>
              <a:latin typeface="roboto" panose="02000000000000000000" pitchFamily="2" charset="0"/>
            </a:endParaRPr>
          </a:p>
        </p:txBody>
      </p:sp>
      <p:pic>
        <p:nvPicPr>
          <p:cNvPr id="2050" name="Picture 2" descr="La famosa invasione degli orsi in Sicilia. Il romanzo del film">
            <a:extLst>
              <a:ext uri="{FF2B5EF4-FFF2-40B4-BE49-F238E27FC236}">
                <a16:creationId xmlns:a16="http://schemas.microsoft.com/office/drawing/2014/main" id="{93D679FD-25E9-45CD-C14F-E95B54F71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9" r="2" b="6285"/>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08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8D45DF-3E54-F13D-99CF-FBEB3B25216E}"/>
              </a:ext>
            </a:extLst>
          </p:cNvPr>
          <p:cNvSpPr>
            <a:spLocks noGrp="1"/>
          </p:cNvSpPr>
          <p:nvPr>
            <p:ph type="title"/>
          </p:nvPr>
        </p:nvSpPr>
        <p:spPr/>
        <p:txBody>
          <a:bodyPr/>
          <a:lstStyle/>
          <a:p>
            <a:r>
              <a:rPr lang="it-IT" dirty="0"/>
              <a:t>Giornalista e….</a:t>
            </a:r>
          </a:p>
        </p:txBody>
      </p:sp>
      <p:sp>
        <p:nvSpPr>
          <p:cNvPr id="3" name="Segnaposto contenuto 2">
            <a:extLst>
              <a:ext uri="{FF2B5EF4-FFF2-40B4-BE49-F238E27FC236}">
                <a16:creationId xmlns:a16="http://schemas.microsoft.com/office/drawing/2014/main" id="{3FBD1DD3-A158-703D-87F5-9856B0A95AF5}"/>
              </a:ext>
            </a:extLst>
          </p:cNvPr>
          <p:cNvSpPr>
            <a:spLocks noGrp="1"/>
          </p:cNvSpPr>
          <p:nvPr>
            <p:ph idx="1"/>
          </p:nvPr>
        </p:nvSpPr>
        <p:spPr/>
        <p:txBody>
          <a:bodyPr>
            <a:normAutofit/>
          </a:bodyPr>
          <a:lstStyle/>
          <a:p>
            <a:pPr algn="l"/>
            <a:r>
              <a:rPr lang="it-IT" sz="2000" dirty="0">
                <a:solidFill>
                  <a:srgbClr val="656565"/>
                </a:solidFill>
                <a:latin typeface="roboto" panose="02000000000000000000" pitchFamily="2" charset="0"/>
              </a:rPr>
              <a:t>La moglie Almerina raccontava di averlo visto piangere una volta sola. Era il 1971, il Corriere della Sera voleva mandare a riposo i giornalisti di 65 anni d’età e lui, gli aveva ricordato il direttore, stava per compierli. «Tornò cupo dal giornale, si sedette al tavolo, la testa tra le mani. Era angosciato al pensiero di essere buttato fuori dall’organico degli effettivi. Poi, come folgorato, disse: “Non faranno in tempo a cacciarmi, morirò prima”. E si illuminò in volto».</a:t>
            </a:r>
          </a:p>
          <a:p>
            <a:pPr algn="l"/>
            <a:r>
              <a:rPr lang="it-IT" sz="2000" dirty="0">
                <a:solidFill>
                  <a:srgbClr val="656565"/>
                </a:solidFill>
                <a:latin typeface="roboto" panose="02000000000000000000" pitchFamily="2" charset="0"/>
              </a:rPr>
              <a:t>Scrittore, scenografo, librettista, critico d’arte, costumista e poeta. In tutto il ‘900 soltanto Jean Cocteau ebbe una tale versatilità. Ma a differenza del suo omologo francese, presenzialista e un po’ istrione, Buzzati fu un intellettuale timido e riservato che mantenne, anche nell’abbigliamento, una compostezza maniacale. </a:t>
            </a:r>
          </a:p>
          <a:p>
            <a:pPr marL="0" indent="0">
              <a:buNone/>
            </a:pPr>
            <a:br>
              <a:rPr lang="it-IT" sz="2000" dirty="0">
                <a:solidFill>
                  <a:srgbClr val="656565"/>
                </a:solidFill>
                <a:latin typeface="roboto" panose="02000000000000000000" pitchFamily="2" charset="0"/>
              </a:rPr>
            </a:br>
            <a:endParaRPr lang="it-IT" sz="2000" dirty="0">
              <a:solidFill>
                <a:srgbClr val="656565"/>
              </a:solidFill>
              <a:latin typeface="roboto" panose="02000000000000000000" pitchFamily="2" charset="0"/>
            </a:endParaRPr>
          </a:p>
        </p:txBody>
      </p:sp>
    </p:spTree>
    <p:extLst>
      <p:ext uri="{BB962C8B-B14F-4D97-AF65-F5344CB8AC3E}">
        <p14:creationId xmlns:p14="http://schemas.microsoft.com/office/powerpoint/2010/main" val="206109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6E264-45D8-553B-1007-AD11FC40C7F1}"/>
              </a:ext>
            </a:extLst>
          </p:cNvPr>
          <p:cNvSpPr>
            <a:spLocks noGrp="1"/>
          </p:cNvSpPr>
          <p:nvPr>
            <p:ph type="title"/>
          </p:nvPr>
        </p:nvSpPr>
        <p:spPr/>
        <p:txBody>
          <a:bodyPr>
            <a:normAutofit/>
          </a:bodyPr>
          <a:lstStyle/>
          <a:p>
            <a:r>
              <a:rPr lang="it-IT" dirty="0"/>
              <a:t>Pittore</a:t>
            </a:r>
            <a:br>
              <a:rPr lang="it-IT" dirty="0"/>
            </a:br>
            <a:r>
              <a:rPr lang="it-IT" dirty="0"/>
              <a:t> «Le anime perse»</a:t>
            </a:r>
          </a:p>
        </p:txBody>
      </p:sp>
      <p:pic>
        <p:nvPicPr>
          <p:cNvPr id="3074" name="Picture 2">
            <a:extLst>
              <a:ext uri="{FF2B5EF4-FFF2-40B4-BE49-F238E27FC236}">
                <a16:creationId xmlns:a16="http://schemas.microsoft.com/office/drawing/2014/main" id="{774B39D7-C0D9-16E5-B6F5-452C589D60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056" y="1989137"/>
            <a:ext cx="5003668"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4C0EC7C0-4C87-05E3-2EC6-17405A60B403}"/>
              </a:ext>
            </a:extLst>
          </p:cNvPr>
          <p:cNvSpPr txBox="1"/>
          <p:nvPr/>
        </p:nvSpPr>
        <p:spPr>
          <a:xfrm>
            <a:off x="6275069" y="1234440"/>
            <a:ext cx="4869181" cy="2862322"/>
          </a:xfrm>
          <a:prstGeom prst="rect">
            <a:avLst/>
          </a:prstGeom>
          <a:noFill/>
        </p:spPr>
        <p:txBody>
          <a:bodyPr wrap="square">
            <a:spAutoFit/>
          </a:bodyPr>
          <a:lstStyle/>
          <a:p>
            <a:r>
              <a:rPr lang="it-IT" sz="2000" i="1" dirty="0">
                <a:solidFill>
                  <a:srgbClr val="656565"/>
                </a:solidFill>
                <a:latin typeface="roboto" panose="02000000000000000000" pitchFamily="2" charset="0"/>
              </a:rPr>
              <a:t>«Il fatto è questo: io mi trovo vittima di un crudele equivoco. Sono un pittore il quale, per hobby, durante un periodo purtroppo alquanto prolungato, ha fatto anche lo scrittore e il giornalista. Ma dipingere e scrivere per me sono in fondo la stessa cosa. Che dipinga o che scriva, io perseguo il medesimo scopo, che è quello di raccontare delle storie.»</a:t>
            </a:r>
          </a:p>
        </p:txBody>
      </p:sp>
    </p:spTree>
    <p:extLst>
      <p:ext uri="{BB962C8B-B14F-4D97-AF65-F5344CB8AC3E}">
        <p14:creationId xmlns:p14="http://schemas.microsoft.com/office/powerpoint/2010/main" val="420646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9174035-95CE-BF46-F8C8-FF287165683F}"/>
              </a:ext>
            </a:extLst>
          </p:cNvPr>
          <p:cNvSpPr>
            <a:spLocks noGrp="1"/>
          </p:cNvSpPr>
          <p:nvPr>
            <p:ph type="title"/>
          </p:nvPr>
        </p:nvSpPr>
        <p:spPr>
          <a:xfrm>
            <a:off x="640080" y="325369"/>
            <a:ext cx="4368602" cy="1956841"/>
          </a:xfrm>
        </p:spPr>
        <p:txBody>
          <a:bodyPr anchor="b">
            <a:normAutofit/>
          </a:bodyPr>
          <a:lstStyle/>
          <a:p>
            <a:r>
              <a:rPr lang="it-IT" sz="5400" dirty="0"/>
              <a:t>Le buone amiche 1962</a:t>
            </a:r>
          </a:p>
        </p:txBody>
      </p:sp>
      <p:sp>
        <p:nvSpPr>
          <p:cNvPr id="411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Content Placeholder 4101">
            <a:extLst>
              <a:ext uri="{FF2B5EF4-FFF2-40B4-BE49-F238E27FC236}">
                <a16:creationId xmlns:a16="http://schemas.microsoft.com/office/drawing/2014/main" id="{394A2DCF-4E66-B980-E140-0233C5FEA16F}"/>
              </a:ext>
            </a:extLst>
          </p:cNvPr>
          <p:cNvSpPr>
            <a:spLocks noGrp="1"/>
          </p:cNvSpPr>
          <p:nvPr>
            <p:ph idx="1"/>
          </p:nvPr>
        </p:nvSpPr>
        <p:spPr>
          <a:xfrm>
            <a:off x="640080" y="2872899"/>
            <a:ext cx="4243589" cy="3320668"/>
          </a:xfrm>
        </p:spPr>
        <p:txBody>
          <a:bodyPr>
            <a:normAutofit fontScale="70000" lnSpcReduction="20000"/>
          </a:bodyPr>
          <a:lstStyle/>
          <a:p>
            <a:r>
              <a:rPr lang="it-IT" sz="2000" i="1" dirty="0">
                <a:solidFill>
                  <a:srgbClr val="656565"/>
                </a:solidFill>
                <a:latin typeface="roboto" panose="02000000000000000000" pitchFamily="2" charset="0"/>
              </a:rPr>
              <a:t>In primissimo piano notiamo Suor Virgiliana, attonita nella </a:t>
            </a:r>
            <a:r>
              <a:rPr lang="it-IT" sz="2000" i="1" dirty="0" err="1">
                <a:solidFill>
                  <a:srgbClr val="656565"/>
                </a:solidFill>
                <a:latin typeface="roboto" panose="02000000000000000000" pitchFamily="2" charset="0"/>
              </a:rPr>
              <a:t>conpunzione</a:t>
            </a:r>
            <a:r>
              <a:rPr lang="it-IT" sz="2000" i="1" dirty="0">
                <a:solidFill>
                  <a:srgbClr val="656565"/>
                </a:solidFill>
                <a:latin typeface="roboto" panose="02000000000000000000" pitchFamily="2" charset="0"/>
              </a:rPr>
              <a:t> santa, e la Loredana, cosiddetta donna di piacere. Dietro: la Fausta (quella bionda e intrigante), la signorina Giuseppa Fossombroni, impiegata. Dietro, con la testa esageratamente grande, una che non mi ricordo il nome. Della Britta non si vede che un occhio (mobile). Della Lea, soltanto un occhio e la bocca (immobile). La Giuse ha una faccia da stupida. </a:t>
            </a:r>
            <a:r>
              <a:rPr lang="it-IT" sz="2000" i="1" dirty="0" err="1">
                <a:solidFill>
                  <a:srgbClr val="656565"/>
                </a:solidFill>
                <a:latin typeface="roboto" panose="02000000000000000000" pitchFamily="2" charset="0"/>
              </a:rPr>
              <a:t>Leosè</a:t>
            </a:r>
            <a:r>
              <a:rPr lang="it-IT" sz="2000" i="1" dirty="0">
                <a:solidFill>
                  <a:srgbClr val="656565"/>
                </a:solidFill>
                <a:latin typeface="roboto" panose="02000000000000000000" pitchFamily="2" charset="0"/>
              </a:rPr>
              <a:t> dice di venire dalle Antille (sarà?). </a:t>
            </a:r>
            <a:r>
              <a:rPr lang="it-IT" sz="2000" i="1" dirty="0" err="1">
                <a:solidFill>
                  <a:srgbClr val="656565"/>
                </a:solidFill>
                <a:latin typeface="roboto" panose="02000000000000000000" pitchFamily="2" charset="0"/>
              </a:rPr>
              <a:t>Notansi</a:t>
            </a:r>
            <a:r>
              <a:rPr lang="it-IT" sz="2000" i="1" dirty="0">
                <a:solidFill>
                  <a:srgbClr val="656565"/>
                </a:solidFill>
                <a:latin typeface="roboto" panose="02000000000000000000" pitchFamily="2" charset="0"/>
              </a:rPr>
              <a:t>, in fondo, una biondina e una moretta, sconosciute. La Franchina è spaventata. La Annette, da quella stupidella che è, si è fatta i capelli bianchi. Che carina, però, sempre, la Loretta, peccato che lavori da un giureconsulto così vegetariano e sensuale</a:t>
            </a:r>
          </a:p>
          <a:p>
            <a:r>
              <a:rPr lang="it-IT" sz="2000" i="1" dirty="0">
                <a:solidFill>
                  <a:srgbClr val="656565"/>
                </a:solidFill>
                <a:latin typeface="roboto" panose="02000000000000000000" pitchFamily="2" charset="0"/>
              </a:rPr>
              <a:t>(</a:t>
            </a:r>
            <a:r>
              <a:rPr lang="it-IT" sz="2000" i="1" dirty="0" err="1">
                <a:solidFill>
                  <a:srgbClr val="656565"/>
                </a:solidFill>
                <a:latin typeface="roboto" panose="02000000000000000000" pitchFamily="2" charset="0"/>
              </a:rPr>
              <a:t>D.Buzzati</a:t>
            </a:r>
            <a:r>
              <a:rPr lang="it-IT" sz="2000" i="1" dirty="0">
                <a:solidFill>
                  <a:srgbClr val="656565"/>
                </a:solidFill>
                <a:latin typeface="roboto" panose="02000000000000000000" pitchFamily="2" charset="0"/>
              </a:rPr>
              <a:t>)</a:t>
            </a:r>
            <a:endParaRPr lang="en-US" sz="2000" i="1" dirty="0">
              <a:solidFill>
                <a:srgbClr val="656565"/>
              </a:solidFill>
              <a:latin typeface="roboto" panose="02000000000000000000" pitchFamily="2" charset="0"/>
            </a:endParaRPr>
          </a:p>
        </p:txBody>
      </p:sp>
      <p:pic>
        <p:nvPicPr>
          <p:cNvPr id="4098" name="Picture 2" descr="Immagine che contiene illustrazione, Viso umano, cartone animato, disegno&#10;&#10;Descrizione generata automaticamente">
            <a:extLst>
              <a:ext uri="{FF2B5EF4-FFF2-40B4-BE49-F238E27FC236}">
                <a16:creationId xmlns:a16="http://schemas.microsoft.com/office/drawing/2014/main" id="{22D94BEF-5D5F-6244-7487-68831963F7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390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8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CCA2D7C-BF1D-C2A2-C9A4-D3A372C73686}"/>
              </a:ext>
            </a:extLst>
          </p:cNvPr>
          <p:cNvSpPr>
            <a:spLocks noGrp="1"/>
          </p:cNvSpPr>
          <p:nvPr>
            <p:ph type="title"/>
          </p:nvPr>
        </p:nvSpPr>
        <p:spPr>
          <a:xfrm>
            <a:off x="8643193" y="489507"/>
            <a:ext cx="3091607" cy="1655483"/>
          </a:xfrm>
        </p:spPr>
        <p:txBody>
          <a:bodyPr anchor="b">
            <a:normAutofit/>
          </a:bodyPr>
          <a:lstStyle/>
          <a:p>
            <a:r>
              <a:rPr lang="it-IT" sz="4000" dirty="0"/>
              <a:t>La piazza del Duomo 1952</a:t>
            </a:r>
          </a:p>
        </p:txBody>
      </p:sp>
      <p:pic>
        <p:nvPicPr>
          <p:cNvPr id="5122" name="Picture 2">
            <a:extLst>
              <a:ext uri="{FF2B5EF4-FFF2-40B4-BE49-F238E27FC236}">
                <a16:creationId xmlns:a16="http://schemas.microsoft.com/office/drawing/2014/main" id="{04ACF016-8161-12FA-5949-447BA05C62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3" r="1"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5126" name="Content Placeholder 5125">
            <a:extLst>
              <a:ext uri="{FF2B5EF4-FFF2-40B4-BE49-F238E27FC236}">
                <a16:creationId xmlns:a16="http://schemas.microsoft.com/office/drawing/2014/main" id="{1C58EC3B-ACA3-C99F-7B11-022948B84EAF}"/>
              </a:ext>
            </a:extLst>
          </p:cNvPr>
          <p:cNvSpPr>
            <a:spLocks noGrp="1"/>
          </p:cNvSpPr>
          <p:nvPr>
            <p:ph idx="1"/>
          </p:nvPr>
        </p:nvSpPr>
        <p:spPr>
          <a:xfrm>
            <a:off x="8643193" y="2418408"/>
            <a:ext cx="2942813" cy="3540265"/>
          </a:xfrm>
        </p:spPr>
        <p:txBody>
          <a:bodyPr>
            <a:normAutofit fontScale="92500"/>
          </a:bodyPr>
          <a:lstStyle/>
          <a:p>
            <a:r>
              <a:rPr lang="en-US" sz="1400" dirty="0" err="1">
                <a:solidFill>
                  <a:srgbClr val="333333"/>
                </a:solidFill>
                <a:latin typeface="Roboto" panose="02000000000000000000" pitchFamily="2" charset="0"/>
              </a:rPr>
              <a:t>Surrealista</a:t>
            </a:r>
            <a:endParaRPr lang="en-US" sz="1400" dirty="0">
              <a:solidFill>
                <a:srgbClr val="333333"/>
              </a:solidFill>
              <a:latin typeface="Roboto" panose="02000000000000000000" pitchFamily="2" charset="0"/>
            </a:endParaRPr>
          </a:p>
          <a:p>
            <a:r>
              <a:rPr lang="it-IT" sz="1400" b="0" i="0" u="none" strike="noStrike" dirty="0">
                <a:solidFill>
                  <a:srgbClr val="333333"/>
                </a:solidFill>
                <a:effectLst/>
                <a:latin typeface="Roboto" panose="02000000000000000000" pitchFamily="2" charset="0"/>
              </a:rPr>
              <a:t>Forse nasce proprio da questo approccio favolistico la costante sotto-trama narrativa, che vediamo imporsi nella trasfigurazione della vita quotidiana in una dimensione drasticamente altra.</a:t>
            </a:r>
          </a:p>
          <a:p>
            <a:r>
              <a:rPr lang="it-IT" sz="1400" dirty="0">
                <a:solidFill>
                  <a:srgbClr val="333333"/>
                </a:solidFill>
                <a:latin typeface="Roboto" panose="02000000000000000000" pitchFamily="2" charset="0"/>
              </a:rPr>
              <a:t>Tensione città/natura</a:t>
            </a:r>
          </a:p>
          <a:p>
            <a:r>
              <a:rPr lang="it-IT" sz="1400" dirty="0">
                <a:solidFill>
                  <a:srgbClr val="333333"/>
                </a:solidFill>
                <a:latin typeface="Roboto" panose="02000000000000000000" pitchFamily="2" charset="0"/>
              </a:rPr>
              <a:t>Nel quadro di due luoghi di B: Milano e le Dolomiti. </a:t>
            </a:r>
            <a:r>
              <a:rPr lang="it-IT" sz="1400" dirty="0" err="1">
                <a:solidFill>
                  <a:srgbClr val="333333"/>
                </a:solidFill>
                <a:latin typeface="Roboto" panose="02000000000000000000" pitchFamily="2" charset="0"/>
              </a:rPr>
              <a:t>Qs</a:t>
            </a:r>
            <a:r>
              <a:rPr lang="it-IT" sz="1400" dirty="0">
                <a:solidFill>
                  <a:srgbClr val="333333"/>
                </a:solidFill>
                <a:latin typeface="Roboto" panose="02000000000000000000" pitchFamily="2" charset="0"/>
              </a:rPr>
              <a:t> quadro ci fa capire il “fantastico” di Buzzati. Fortemente legato alla realtà. (In Buzzati, la realtà è spesso un espediente per arrivare al fantastico, al sovrannaturale, all’orrore anche.)</a:t>
            </a:r>
          </a:p>
          <a:p>
            <a:endParaRPr lang="en-US" sz="2000" dirty="0"/>
          </a:p>
        </p:txBody>
      </p:sp>
      <p:sp>
        <p:nvSpPr>
          <p:cNvPr id="5131" name="Rectangle 513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49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B7450B-CCDA-7545-ED88-D089F7FF5316}"/>
              </a:ext>
            </a:extLst>
          </p:cNvPr>
          <p:cNvSpPr>
            <a:spLocks noGrp="1"/>
          </p:cNvSpPr>
          <p:nvPr>
            <p:ph type="title"/>
          </p:nvPr>
        </p:nvSpPr>
        <p:spPr/>
        <p:txBody>
          <a:bodyPr/>
          <a:lstStyle/>
          <a:p>
            <a:r>
              <a:rPr lang="it-IT" dirty="0"/>
              <a:t>Il modo fantastico di Buzzati</a:t>
            </a:r>
          </a:p>
        </p:txBody>
      </p:sp>
      <p:sp>
        <p:nvSpPr>
          <p:cNvPr id="3" name="Segnaposto contenuto 2">
            <a:extLst>
              <a:ext uri="{FF2B5EF4-FFF2-40B4-BE49-F238E27FC236}">
                <a16:creationId xmlns:a16="http://schemas.microsoft.com/office/drawing/2014/main" id="{F00CFFC4-681B-AF9A-C327-BD860C6137D9}"/>
              </a:ext>
            </a:extLst>
          </p:cNvPr>
          <p:cNvSpPr>
            <a:spLocks noGrp="1"/>
          </p:cNvSpPr>
          <p:nvPr>
            <p:ph idx="1"/>
          </p:nvPr>
        </p:nvSpPr>
        <p:spPr/>
        <p:txBody>
          <a:bodyPr>
            <a:normAutofit/>
          </a:bodyPr>
          <a:lstStyle/>
          <a:p>
            <a:r>
              <a:rPr lang="it-IT" sz="1800" dirty="0">
                <a:effectLst/>
                <a:latin typeface="Calibri" panose="020F0502020204030204" pitchFamily="34" charset="0"/>
                <a:ea typeface="Calibri" panose="020F0502020204030204" pitchFamily="34" charset="0"/>
                <a:cs typeface="Times New Roman" panose="02020603050405020304" pitchFamily="18" charset="0"/>
              </a:rPr>
              <a:t>0</a:t>
            </a:r>
            <a:r>
              <a:rPr lang="it-IT" sz="1800" dirty="0">
                <a:latin typeface="Calibri" panose="020F0502020204030204" pitchFamily="34" charset="0"/>
                <a:ea typeface="Calibri" panose="020F0502020204030204" pitchFamily="34" charset="0"/>
                <a:cs typeface="Times New Roman" panose="02020603050405020304" pitchFamily="18" charset="0"/>
              </a:rPr>
              <a:t>.</a:t>
            </a:r>
            <a:r>
              <a:rPr lang="it-IT" sz="1800" dirty="0">
                <a:effectLst/>
                <a:latin typeface="Calibri" panose="020F0502020204030204" pitchFamily="34" charset="0"/>
                <a:ea typeface="Calibri" panose="020F0502020204030204" pitchFamily="34" charset="0"/>
                <a:cs typeface="Times New Roman" panose="02020603050405020304" pitchFamily="18" charset="0"/>
              </a:rPr>
              <a:t> premessa: l’arte è capace di superare la mediocrità del quotidiano</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a:t>
            </a:r>
          </a:p>
          <a:p>
            <a:r>
              <a:rPr lang="it-IT" sz="1800" dirty="0">
                <a:latin typeface="Calibri" panose="020F0502020204030204" pitchFamily="34" charset="0"/>
                <a:ea typeface="Calibri" panose="020F0502020204030204" pitchFamily="34" charset="0"/>
                <a:cs typeface="Times New Roman" panose="02020603050405020304" pitchFamily="18" charset="0"/>
              </a:rPr>
              <a:t> Il </a:t>
            </a:r>
            <a:r>
              <a:rPr lang="it-IT" sz="1800" dirty="0" err="1">
                <a:latin typeface="Calibri" panose="020F0502020204030204" pitchFamily="34" charset="0"/>
                <a:ea typeface="Calibri" panose="020F0502020204030204" pitchFamily="34" charset="0"/>
                <a:cs typeface="Times New Roman" panose="02020603050405020304" pitchFamily="18" charset="0"/>
              </a:rPr>
              <a:t>f</a:t>
            </a:r>
            <a:r>
              <a:rPr lang="it-IT" sz="1800" dirty="0">
                <a:latin typeface="Calibri" panose="020F0502020204030204" pitchFamily="34" charset="0"/>
                <a:ea typeface="Calibri" panose="020F0502020204030204" pitchFamily="34" charset="0"/>
                <a:cs typeface="Times New Roman" panose="02020603050405020304" pitchFamily="18" charset="0"/>
              </a:rPr>
              <a:t>. costruisce un </a:t>
            </a:r>
            <a:r>
              <a:rPr lang="it-IT" sz="1800" dirty="0">
                <a:effectLst/>
                <a:latin typeface="Calibri" panose="020F0502020204030204" pitchFamily="34" charset="0"/>
                <a:ea typeface="Calibri" panose="020F0502020204030204" pitchFamily="34" charset="0"/>
                <a:cs typeface="Times New Roman" panose="02020603050405020304" pitchFamily="18" charset="0"/>
              </a:rPr>
              <a:t>universo parallelo a quello reale che è più vero del vero. ( </a:t>
            </a:r>
            <a:r>
              <a:rPr lang="it-IT" sz="1800" dirty="0">
                <a:latin typeface="Calibri" panose="020F0502020204030204" pitchFamily="34" charset="0"/>
                <a:ea typeface="Calibri" panose="020F0502020204030204" pitchFamily="34" charset="0"/>
                <a:cs typeface="Times New Roman" panose="02020603050405020304" pitchFamily="18" charset="0"/>
              </a:rPr>
              <a:t>G</a:t>
            </a:r>
            <a:r>
              <a:rPr lang="it-IT" sz="1800" dirty="0">
                <a:effectLst/>
                <a:latin typeface="Calibri" panose="020F0502020204030204" pitchFamily="34" charset="0"/>
                <a:ea typeface="Calibri" panose="020F0502020204030204" pitchFamily="34" charset="0"/>
                <a:cs typeface="Times New Roman" panose="02020603050405020304" pitchFamily="18" charset="0"/>
              </a:rPr>
              <a:t>ià dicemmo che il fantastico del Novecento si basa su una fortissima radice reale).  Giovanna Ioli: “Il fantastico di B. è una continua protesta contro il mondo creato dall’uomo”. B. attinge alla cultura della società del suo tempo, presenta la solitudine e l’ansia dell’uomo davanti alla tecnologia</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Il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f</a:t>
            </a:r>
            <a:r>
              <a:rPr lang="it-IT" sz="1800" dirty="0">
                <a:effectLst/>
                <a:latin typeface="Calibri" panose="020F0502020204030204" pitchFamily="34" charset="0"/>
                <a:ea typeface="Calibri" panose="020F0502020204030204" pitchFamily="34" charset="0"/>
                <a:cs typeface="Times New Roman" panose="02020603050405020304" pitchFamily="18" charset="0"/>
              </a:rPr>
              <a:t>. fa leva non sul terrore ma sulla perdita di armonia con noi stessi e con il mondo attorno a noi. </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Calvino</a:t>
            </a:r>
            <a:r>
              <a:rPr lang="it-IT" sz="1800" dirty="0">
                <a:latin typeface="Calibri" panose="020F0502020204030204" pitchFamily="34" charset="0"/>
                <a:ea typeface="Calibri" panose="020F0502020204030204" pitchFamily="34" charset="0"/>
                <a:cs typeface="Times New Roman" panose="02020603050405020304" pitchFamily="18" charset="0"/>
              </a:rPr>
              <a:t> su</a:t>
            </a:r>
            <a:r>
              <a:rPr lang="it-IT" sz="1800" dirty="0">
                <a:effectLst/>
                <a:latin typeface="Calibri" panose="020F0502020204030204" pitchFamily="34" charset="0"/>
                <a:ea typeface="Calibri" panose="020F0502020204030204" pitchFamily="34" charset="0"/>
                <a:cs typeface="Times New Roman" panose="02020603050405020304" pitchFamily="18" charset="0"/>
              </a:rPr>
              <a:t> Buzzati: il suo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f</a:t>
            </a:r>
            <a:r>
              <a:rPr lang="it-IT" sz="1800" dirty="0">
                <a:effectLst/>
                <a:latin typeface="Calibri" panose="020F0502020204030204" pitchFamily="34" charset="0"/>
                <a:ea typeface="Calibri" panose="020F0502020204030204" pitchFamily="34" charset="0"/>
                <a:cs typeface="Times New Roman" panose="02020603050405020304" pitchFamily="18" charset="0"/>
              </a:rPr>
              <a:t>. ha come fattori centrali angoscia, paura, trasfigurazione della realtà: “…la morte come vertigine dell’ignoto assoluto che si esplora attraverso i simboli (esempio di fantasia estremamente sorvegliata e razionale).”</a:t>
            </a:r>
          </a:p>
          <a:p>
            <a:r>
              <a:rPr lang="it-IT" sz="1800" dirty="0" err="1">
                <a:effectLst/>
                <a:latin typeface="Calibri" panose="020F0502020204030204" pitchFamily="34" charset="0"/>
                <a:ea typeface="Calibri" panose="020F0502020204030204" pitchFamily="34" charset="0"/>
                <a:cs typeface="Times New Roman" panose="02020603050405020304" pitchFamily="18" charset="0"/>
              </a:rPr>
              <a:t>F</a:t>
            </a:r>
            <a:r>
              <a:rPr lang="it-IT" sz="1800" dirty="0">
                <a:effectLst/>
                <a:latin typeface="Calibri" panose="020F0502020204030204" pitchFamily="34" charset="0"/>
                <a:ea typeface="Calibri" panose="020F0502020204030204" pitchFamily="34" charset="0"/>
                <a:cs typeface="Times New Roman" panose="02020603050405020304" pitchFamily="18" charset="0"/>
              </a:rPr>
              <a:t>. ci induce a riflettere sulla responsabilità degli uomini di fronte alle scelte di seguire le esigenze del progresso scientifico oppure di obbedire alle leggi veicolate dall’etica</a:t>
            </a:r>
            <a:r>
              <a:rPr lang="it-IT" sz="1800" b="1"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Attraverso la scelta del Fantastico B. rappresenta </a:t>
            </a:r>
            <a:r>
              <a:rPr lang="it-IT" sz="1800" b="1" dirty="0">
                <a:effectLst/>
                <a:latin typeface="Calibri" panose="020F0502020204030204" pitchFamily="34" charset="0"/>
                <a:ea typeface="Calibri" panose="020F0502020204030204" pitchFamily="34" charset="0"/>
                <a:cs typeface="Times New Roman" panose="02020603050405020304" pitchFamily="18" charset="0"/>
              </a:rPr>
              <a:t>progressi e rischi</a:t>
            </a:r>
            <a:r>
              <a:rPr lang="it-IT" sz="1800" dirty="0">
                <a:effectLst/>
                <a:latin typeface="Calibri" panose="020F0502020204030204" pitchFamily="34" charset="0"/>
                <a:ea typeface="Calibri" panose="020F0502020204030204" pitchFamily="34" charset="0"/>
                <a:cs typeface="Times New Roman" panose="02020603050405020304" pitchFamily="18" charset="0"/>
              </a:rPr>
              <a:t> della ricerca scientifica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J</a:t>
            </a: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Monod</a:t>
            </a:r>
            <a:r>
              <a:rPr lang="it-IT" sz="1800" dirty="0">
                <a:effectLst/>
                <a:latin typeface="Calibri" panose="020F0502020204030204" pitchFamily="34" charset="0"/>
                <a:ea typeface="Calibri" panose="020F0502020204030204" pitchFamily="34" charset="0"/>
                <a:cs typeface="Times New Roman" panose="02020603050405020304" pitchFamily="18" charset="0"/>
              </a:rPr>
              <a:t> “Il caso e la necessità” “l’etica e la conoscenza sono inevitabilmente legati…ogni azione esprime un’etica, serve o non serve alcuni valori”.</a:t>
            </a:r>
            <a:r>
              <a:rPr lang="it-IT" sz="1200" dirty="0">
                <a:effectLst/>
              </a:rPr>
              <a:t> </a:t>
            </a:r>
            <a:r>
              <a:rPr lang="it-IT" sz="1800" dirty="0">
                <a:effectLst/>
                <a:latin typeface="Calibri" panose="020F0502020204030204" pitchFamily="34" charset="0"/>
                <a:ea typeface="Calibri" panose="020F0502020204030204" pitchFamily="34" charset="0"/>
                <a:cs typeface="Times New Roman" panose="02020603050405020304" pitchFamily="18" charset="0"/>
              </a:rPr>
              <a:t>In particolare B. intende sensibilizzare gli scienziati e la gente comune sulle responsabilità delle proprie scelte e azioni</a:t>
            </a:r>
            <a:r>
              <a:rPr lang="it-IT" sz="1200" dirty="0">
                <a:effectLst/>
              </a:rPr>
              <a:t> </a:t>
            </a:r>
            <a:endParaRPr lang="it-IT" sz="1200" dirty="0"/>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59970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98DCB4-EC42-67DB-927E-5C41550C317C}"/>
              </a:ext>
            </a:extLst>
          </p:cNvPr>
          <p:cNvSpPr>
            <a:spLocks noGrp="1"/>
          </p:cNvSpPr>
          <p:nvPr>
            <p:ph type="title"/>
          </p:nvPr>
        </p:nvSpPr>
        <p:spPr/>
        <p:txBody>
          <a:bodyPr>
            <a:normAutofit/>
          </a:bodyPr>
          <a:lstStyle/>
          <a:p>
            <a:r>
              <a:rPr lang="it-IT" sz="4400" dirty="0">
                <a:effectLst/>
                <a:latin typeface="Calibri" panose="020F0502020204030204" pitchFamily="34" charset="0"/>
                <a:ea typeface="Calibri" panose="020F0502020204030204" pitchFamily="34" charset="0"/>
                <a:cs typeface="Times New Roman" panose="02020603050405020304" pitchFamily="18" charset="0"/>
              </a:rPr>
              <a:t>Alcune tematiche.</a:t>
            </a:r>
            <a:r>
              <a:rPr lang="it-IT" dirty="0"/>
              <a:t> </a:t>
            </a:r>
          </a:p>
        </p:txBody>
      </p:sp>
      <p:sp>
        <p:nvSpPr>
          <p:cNvPr id="3" name="Segnaposto contenuto 2">
            <a:extLst>
              <a:ext uri="{FF2B5EF4-FFF2-40B4-BE49-F238E27FC236}">
                <a16:creationId xmlns:a16="http://schemas.microsoft.com/office/drawing/2014/main" id="{0DE07416-E483-C8CD-5884-16131A12C6E8}"/>
              </a:ext>
            </a:extLst>
          </p:cNvPr>
          <p:cNvSpPr>
            <a:spLocks noGrp="1"/>
          </p:cNvSpPr>
          <p:nvPr>
            <p:ph idx="1"/>
          </p:nvPr>
        </p:nvSpPr>
        <p:spPr/>
        <p:txBody>
          <a:bodyPr>
            <a:normAutofit fontScale="92500" lnSpcReduction="20000"/>
          </a:bodyPr>
          <a:lstStyle/>
          <a:p>
            <a:pPr marL="0" lv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1) La creazione dell’essere vivente perfetto. Cfr. “Il grande ritratto” (romanzo di fantascienza, 1960). Si vuole inventare una macchina capace di simulare le funzioni dell’uomo… “era la vita? In quell’ampolla chiuso il mistero di noi uomini, ricostruito millimetro a millimetro e sospeso a un sublime equilibrio di forze?”</a:t>
            </a:r>
          </a:p>
          <a:p>
            <a:pPr marL="0" lvl="0" indent="0">
              <a:buNone/>
            </a:pPr>
            <a:r>
              <a:rPr lang="it-IT" sz="1800" dirty="0">
                <a:latin typeface="Calibri" panose="020F0502020204030204" pitchFamily="34" charset="0"/>
                <a:ea typeface="Calibri" panose="020F0502020204030204" pitchFamily="34" charset="0"/>
                <a:cs typeface="Times New Roman" panose="02020603050405020304" pitchFamily="18" charset="0"/>
              </a:rPr>
              <a:t>2) </a:t>
            </a:r>
            <a:r>
              <a:rPr lang="it-IT" sz="1800" dirty="0">
                <a:effectLst/>
                <a:latin typeface="Calibri" panose="020F0502020204030204" pitchFamily="34" charset="0"/>
                <a:ea typeface="Calibri" panose="020F0502020204030204" pitchFamily="34" charset="0"/>
                <a:cs typeface="Times New Roman" panose="02020603050405020304" pitchFamily="18" charset="0"/>
              </a:rPr>
              <a:t>La fine del mondo. “Rigoletto.”(T.U. 2023. 4.2) Capacità dell’uomo di annientare la vita nel nostro pianeta tramite la creazione di armi potentissime. Cani che abbaiano, fuga dei topi: gli animali sono sempre più avanti dell’uomo in Buzzati. B. insinua l’ansia, il dubbio lentamente per arrivare alla fine con l’amaro in bocca. </a:t>
            </a:r>
          </a:p>
          <a:p>
            <a:pPr marL="0" lv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3) Le manipolazioni genetiche. “L’esperimento di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Askania</a:t>
            </a:r>
            <a:r>
              <a:rPr lang="it-IT" sz="1800" dirty="0">
                <a:effectLst/>
                <a:latin typeface="Calibri" panose="020F0502020204030204" pitchFamily="34" charset="0"/>
                <a:ea typeface="Calibri" panose="020F0502020204030204" pitchFamily="34" charset="0"/>
                <a:cs typeface="Times New Roman" panose="02020603050405020304" pitchFamily="18" charset="0"/>
              </a:rPr>
              <a:t> Nova.”(T.U. 2023. </a:t>
            </a:r>
            <a:r>
              <a:rPr lang="it-IT" sz="1800">
                <a:effectLst/>
                <a:latin typeface="Calibri" panose="020F0502020204030204" pitchFamily="34" charset="0"/>
                <a:ea typeface="Calibri" panose="020F0502020204030204" pitchFamily="34" charset="0"/>
                <a:cs typeface="Times New Roman" panose="02020603050405020304" pitchFamily="18" charset="0"/>
              </a:rPr>
              <a:t>4.1</a:t>
            </a:r>
            <a:r>
              <a:rPr lang="it-IT" sz="1800" dirty="0">
                <a:effectLst/>
                <a:latin typeface="Calibri" panose="020F0502020204030204" pitchFamily="34" charset="0"/>
                <a:ea typeface="Calibri" panose="020F0502020204030204" pitchFamily="34" charset="0"/>
                <a:cs typeface="Times New Roman" panose="02020603050405020304" pitchFamily="18" charset="0"/>
              </a:rPr>
              <a:t>) Gli studi di genetica vengono interpretati in maniera alienante e fraudolenta, come autentico oltraggio alla creazione. Qui la cosa interessante è che di inventato c’è pochissimo. Perché davvero ai tempi di Stalin si facevano esperimenti di cui si sapeva poco e niente. Occasione per B. di allertarci sui pericoli cui può giungere una sperimentazione senza limiti. La scienza senza etica porta alla deriva della natura dell’uomo.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Cfr</a:t>
            </a:r>
            <a:r>
              <a:rPr lang="it-IT" sz="1800" dirty="0">
                <a:effectLst/>
                <a:latin typeface="Calibri" panose="020F0502020204030204" pitchFamily="34" charset="0"/>
                <a:ea typeface="Calibri" panose="020F0502020204030204" pitchFamily="34" charset="0"/>
                <a:cs typeface="Times New Roman" panose="02020603050405020304" pitchFamily="18" charset="0"/>
              </a:rPr>
              <a:t> anche Levi. </a:t>
            </a:r>
          </a:p>
          <a:p>
            <a:pPr marL="0" lv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4) Le trasformazioni della materia. “L’elefantiasi.” Bisogna sbarazzarsi degli oggetti… </a:t>
            </a:r>
          </a:p>
          <a:p>
            <a:pPr marL="0" lvl="0" indent="0">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5) La tecnologia pensante. “Sciopero dei telefoni”.1955. Anticipa l’anonimato virtuale. Solitudine delle persone. (tanti racconti di B. sulle automobili. L’automobile per Buzzati è una creatura. Spesso ci sono auto umanizzate “Suicidio al parco”. “Il problema dei posteggi”.</a:t>
            </a:r>
          </a:p>
          <a:p>
            <a:pPr marL="228600"/>
            <a:r>
              <a:rPr lang="it-IT" sz="1800" dirty="0">
                <a:effectLst/>
                <a:latin typeface="Calibri" panose="020F0502020204030204" pitchFamily="34" charset="0"/>
                <a:ea typeface="Calibri" panose="020F0502020204030204" pitchFamily="34" charset="0"/>
                <a:cs typeface="Times New Roman" panose="02020603050405020304" pitchFamily="18" charset="0"/>
              </a:rPr>
              <a:t>Punto nodale di questi racconti è l’individuo, l’essere umano.  E non gli eventi straordinari, ma la modalità con cui gli eventi influiscono sulla esistenza umana. Domanda di fondo: la tecnologia ci darà scampo o da soli rischiamo di annientarci?</a:t>
            </a:r>
          </a:p>
          <a:p>
            <a:endParaRPr lang="it-IT" dirty="0"/>
          </a:p>
        </p:txBody>
      </p:sp>
    </p:spTree>
    <p:extLst>
      <p:ext uri="{BB962C8B-B14F-4D97-AF65-F5344CB8AC3E}">
        <p14:creationId xmlns:p14="http://schemas.microsoft.com/office/powerpoint/2010/main" val="250996269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1273</Words>
  <Application>Microsoft Macintosh PowerPoint</Application>
  <PresentationFormat>Widescreen</PresentationFormat>
  <Paragraphs>47</Paragraphs>
  <Slides>10</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Arial</vt:lpstr>
      <vt:lpstr>Calibri</vt:lpstr>
      <vt:lpstr>Calibri Light</vt:lpstr>
      <vt:lpstr>roboto</vt:lpstr>
      <vt:lpstr>roboto</vt:lpstr>
      <vt:lpstr>Tema di Office</vt:lpstr>
      <vt:lpstr>SI FA PRESTO A DIRE “FANTASTICO»</vt:lpstr>
      <vt:lpstr>Dino Buzzati</vt:lpstr>
      <vt:lpstr>Opere</vt:lpstr>
      <vt:lpstr>Giornalista e….</vt:lpstr>
      <vt:lpstr>Pittore  «Le anime perse»</vt:lpstr>
      <vt:lpstr>Le buone amiche 1962</vt:lpstr>
      <vt:lpstr>La piazza del Duomo 1952</vt:lpstr>
      <vt:lpstr>Il modo fantastico di Buzzati</vt:lpstr>
      <vt:lpstr>Alcune tematiche.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 FA PRESTO A DIRE “FANTASTICO»</dc:title>
  <dc:creator>alessandra pozzi</dc:creator>
  <cp:lastModifiedBy>alessandra pozzi</cp:lastModifiedBy>
  <cp:revision>4</cp:revision>
  <dcterms:created xsi:type="dcterms:W3CDTF">2023-10-24T10:35:51Z</dcterms:created>
  <dcterms:modified xsi:type="dcterms:W3CDTF">2023-10-25T06:49:39Z</dcterms:modified>
</cp:coreProperties>
</file>