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63" r:id="rId5"/>
    <p:sldId id="264" r:id="rId6"/>
    <p:sldId id="258" r:id="rId7"/>
    <p:sldId id="274" r:id="rId8"/>
    <p:sldId id="281" r:id="rId9"/>
    <p:sldId id="275" r:id="rId10"/>
    <p:sldId id="259" r:id="rId11"/>
    <p:sldId id="282" r:id="rId12"/>
    <p:sldId id="261" r:id="rId13"/>
    <p:sldId id="283" r:id="rId14"/>
    <p:sldId id="284" r:id="rId15"/>
    <p:sldId id="285" r:id="rId16"/>
    <p:sldId id="286" r:id="rId17"/>
    <p:sldId id="265" r:id="rId18"/>
    <p:sldId id="268" r:id="rId19"/>
    <p:sldId id="276" r:id="rId20"/>
    <p:sldId id="272"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77"/>
    <p:restoredTop sz="95840"/>
  </p:normalViewPr>
  <p:slideViewPr>
    <p:cSldViewPr snapToGrid="0">
      <p:cViewPr>
        <p:scale>
          <a:sx n="184" d="100"/>
          <a:sy n="184" d="100"/>
        </p:scale>
        <p:origin x="-200"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323BBD-F54F-B902-C31B-6C88499633A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FF35794-6CFA-ED28-9C05-7FBFA52024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9D655C1-4E3A-0987-8474-7342BF75A249}"/>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5" name="Segnaposto piè di pagina 4">
            <a:extLst>
              <a:ext uri="{FF2B5EF4-FFF2-40B4-BE49-F238E27FC236}">
                <a16:creationId xmlns:a16="http://schemas.microsoft.com/office/drawing/2014/main" id="{44EF667F-84CA-7550-F776-8C8E966056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B659179-D555-DF6E-B5FA-8AE813DB915B}"/>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293328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7C24A8-2583-B52B-8EB1-BB068F69AEF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FE93CB4-2590-A2C8-22E4-AFE29FC18E1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C2DF96E-39A6-43C0-8037-821799047775}"/>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5" name="Segnaposto piè di pagina 4">
            <a:extLst>
              <a:ext uri="{FF2B5EF4-FFF2-40B4-BE49-F238E27FC236}">
                <a16:creationId xmlns:a16="http://schemas.microsoft.com/office/drawing/2014/main" id="{1E78CFCF-B3C2-3176-48E8-219206FE6D0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06B9FBA-ABD4-19E4-E36B-D29040616F6D}"/>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408244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D8837A2-E70A-9818-0D67-5C9C42E499C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78427FF-4A20-E8C6-C63F-C7635DD04EC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B7A1091-0296-AD4A-81F9-13D2F95FB297}"/>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5" name="Segnaposto piè di pagina 4">
            <a:extLst>
              <a:ext uri="{FF2B5EF4-FFF2-40B4-BE49-F238E27FC236}">
                <a16:creationId xmlns:a16="http://schemas.microsoft.com/office/drawing/2014/main" id="{48F36691-B544-93D1-676B-FDE6BD3907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90BB31F-1DE6-0064-6410-E8D69D3693BB}"/>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11762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6A625B-B824-0DD1-59F8-023A3BCB80A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3850037-D75D-9387-9D4D-FD753EE9E3B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A297F80-6DF9-FECB-1629-831E905965C9}"/>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5" name="Segnaposto piè di pagina 4">
            <a:extLst>
              <a:ext uri="{FF2B5EF4-FFF2-40B4-BE49-F238E27FC236}">
                <a16:creationId xmlns:a16="http://schemas.microsoft.com/office/drawing/2014/main" id="{89234E7C-6B5B-C56B-B7F3-A9E6767BB76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E056395-478C-AEE1-DF75-364F30B39C7D}"/>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353934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34AE9E-18EF-BFC2-AC62-D192B77D764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A4C8B38-C67D-BDCF-E775-A8402F0184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F18F49E-386D-1D1D-1DB0-1DA17247D761}"/>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5" name="Segnaposto piè di pagina 4">
            <a:extLst>
              <a:ext uri="{FF2B5EF4-FFF2-40B4-BE49-F238E27FC236}">
                <a16:creationId xmlns:a16="http://schemas.microsoft.com/office/drawing/2014/main" id="{96198D44-69FB-34BE-F027-5F70571AE33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0B329A0-7B17-31F8-6FE5-FF815EAE8474}"/>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251504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89E50D-4FDA-4F84-FB33-AC55AF665CA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4E9E37E-D74D-0955-D5BF-E8AABA70FAC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F038E77-0DD9-68E5-EC32-FE9CADAD462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E432789-8E30-4B08-8C83-7660CCA26C16}"/>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6" name="Segnaposto piè di pagina 5">
            <a:extLst>
              <a:ext uri="{FF2B5EF4-FFF2-40B4-BE49-F238E27FC236}">
                <a16:creationId xmlns:a16="http://schemas.microsoft.com/office/drawing/2014/main" id="{2661D4CF-0A07-62F1-6BC4-6878B01A220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252C0EE-DDD4-6FED-5F39-985E903B88E4}"/>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15226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2F0CE6-7BB3-DBFC-0F87-D9C15007983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84C1C33-F63A-863A-0658-6C5604B2C2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092B399-97F4-9C59-C6D3-F88AB4A5056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D25244B-2330-9B54-8268-8465C646A5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6FA375F-2488-48D8-EE96-40189FC0FBD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97AF3C8-C8E8-44D6-A4ED-29CEF12D2C4B}"/>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8" name="Segnaposto piè di pagina 7">
            <a:extLst>
              <a:ext uri="{FF2B5EF4-FFF2-40B4-BE49-F238E27FC236}">
                <a16:creationId xmlns:a16="http://schemas.microsoft.com/office/drawing/2014/main" id="{A02B3704-3452-945F-55FB-848B0EBC423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FFA22EE-5520-AFD5-3A75-BF54BD0BA943}"/>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4239671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412869-B8B9-7841-6B29-65CD54015E0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C9BDA3D-D7DD-2828-BB6A-2E989973BBD9}"/>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4" name="Segnaposto piè di pagina 3">
            <a:extLst>
              <a:ext uri="{FF2B5EF4-FFF2-40B4-BE49-F238E27FC236}">
                <a16:creationId xmlns:a16="http://schemas.microsoft.com/office/drawing/2014/main" id="{C6347319-5D78-6E8E-2816-9A04CE9549C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F7E2547-195F-C136-0315-480B3EB1491B}"/>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2752188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F9D7555-B256-1F6A-6946-C543F1A562ED}"/>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3" name="Segnaposto piè di pagina 2">
            <a:extLst>
              <a:ext uri="{FF2B5EF4-FFF2-40B4-BE49-F238E27FC236}">
                <a16:creationId xmlns:a16="http://schemas.microsoft.com/office/drawing/2014/main" id="{5660D48F-AA9B-856A-CB63-B7C0ADD6725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4D2FBCF-78F5-4FD3-85C1-0D28EBE63870}"/>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1225878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06162A-A82D-99F0-D712-E6C7CB4D559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BB31AAC-7134-3060-0B86-E46F71BE94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BB34253-A09B-B4BF-5AF6-9C215918DF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0ACBF1C-FDFE-13C6-55C3-A594331E5832}"/>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6" name="Segnaposto piè di pagina 5">
            <a:extLst>
              <a:ext uri="{FF2B5EF4-FFF2-40B4-BE49-F238E27FC236}">
                <a16:creationId xmlns:a16="http://schemas.microsoft.com/office/drawing/2014/main" id="{E891AE80-D601-F042-8287-0FBAE9B58FE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D4EDBBB-842E-EB19-BA96-4DDFCD95607A}"/>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11351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0A0D9E-7A57-9A33-7BA1-BEEE14EE09D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567864D-A236-240F-1FEA-02D88C91EC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4B6E2BA-7827-142E-7B5B-8191799DF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CAD1C36-79AC-9EDA-BAAD-0E8A162A9CDA}"/>
              </a:ext>
            </a:extLst>
          </p:cNvPr>
          <p:cNvSpPr>
            <a:spLocks noGrp="1"/>
          </p:cNvSpPr>
          <p:nvPr>
            <p:ph type="dt" sz="half" idx="10"/>
          </p:nvPr>
        </p:nvSpPr>
        <p:spPr/>
        <p:txBody>
          <a:bodyPr/>
          <a:lstStyle/>
          <a:p>
            <a:fld id="{950E9297-D7CA-2344-8101-ACC4C36C5B1A}" type="datetimeFigureOut">
              <a:rPr lang="it-IT" smtClean="0"/>
              <a:t>08/11/23</a:t>
            </a:fld>
            <a:endParaRPr lang="it-IT"/>
          </a:p>
        </p:txBody>
      </p:sp>
      <p:sp>
        <p:nvSpPr>
          <p:cNvPr id="6" name="Segnaposto piè di pagina 5">
            <a:extLst>
              <a:ext uri="{FF2B5EF4-FFF2-40B4-BE49-F238E27FC236}">
                <a16:creationId xmlns:a16="http://schemas.microsoft.com/office/drawing/2014/main" id="{BDF252B1-F7E4-6F8F-4B85-76CD128CFAE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378ACF2-CC75-4180-8550-77AA322CDFB6}"/>
              </a:ext>
            </a:extLst>
          </p:cNvPr>
          <p:cNvSpPr>
            <a:spLocks noGrp="1"/>
          </p:cNvSpPr>
          <p:nvPr>
            <p:ph type="sldNum" sz="quarter" idx="12"/>
          </p:nvPr>
        </p:nvSpPr>
        <p:spPr/>
        <p:txBody>
          <a:bodyPr/>
          <a:lstStyle/>
          <a:p>
            <a:fld id="{66F4C443-DB3E-FC4C-8C25-8C9B6E1271A8}" type="slidenum">
              <a:rPr lang="it-IT" smtClean="0"/>
              <a:t>‹N›</a:t>
            </a:fld>
            <a:endParaRPr lang="it-IT"/>
          </a:p>
        </p:txBody>
      </p:sp>
    </p:spTree>
    <p:extLst>
      <p:ext uri="{BB962C8B-B14F-4D97-AF65-F5344CB8AC3E}">
        <p14:creationId xmlns:p14="http://schemas.microsoft.com/office/powerpoint/2010/main" val="404724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4085A92-81BA-CD61-9096-26620D02E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43FED55-BD7D-1CEC-B3D5-FF856D231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AC602A8-E84C-5076-EF7A-0CD435B5AA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0E9297-D7CA-2344-8101-ACC4C36C5B1A}" type="datetimeFigureOut">
              <a:rPr lang="it-IT" smtClean="0"/>
              <a:t>08/11/23</a:t>
            </a:fld>
            <a:endParaRPr lang="it-IT"/>
          </a:p>
        </p:txBody>
      </p:sp>
      <p:sp>
        <p:nvSpPr>
          <p:cNvPr id="5" name="Segnaposto piè di pagina 4">
            <a:extLst>
              <a:ext uri="{FF2B5EF4-FFF2-40B4-BE49-F238E27FC236}">
                <a16:creationId xmlns:a16="http://schemas.microsoft.com/office/drawing/2014/main" id="{44674B25-0892-5E86-8E6B-B32A3E93A6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3F5B790-9DB5-7361-094D-5A7FD2E511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4C443-DB3E-FC4C-8C25-8C9B6E1271A8}" type="slidenum">
              <a:rPr lang="it-IT" smtClean="0"/>
              <a:t>‹N›</a:t>
            </a:fld>
            <a:endParaRPr lang="it-IT"/>
          </a:p>
        </p:txBody>
      </p:sp>
    </p:spTree>
    <p:extLst>
      <p:ext uri="{BB962C8B-B14F-4D97-AF65-F5344CB8AC3E}">
        <p14:creationId xmlns:p14="http://schemas.microsoft.com/office/powerpoint/2010/main" val="3777475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file:////var/folders/_s/tgzs16m55cbfkv66tp41xh3m0000gn/T/com.microsoft.Word/WebArchiveCopyPasteTempFiles/immagine1_vizio_di_forma.jpg%3fitok=kmdh3S2-"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441C8F-D599-3F46-D14E-F76B3C7FC3F9}"/>
              </a:ext>
            </a:extLst>
          </p:cNvPr>
          <p:cNvSpPr>
            <a:spLocks noGrp="1"/>
          </p:cNvSpPr>
          <p:nvPr>
            <p:ph type="ctrTitle"/>
          </p:nvPr>
        </p:nvSpPr>
        <p:spPr/>
        <p:txBody>
          <a:bodyPr/>
          <a:lstStyle/>
          <a:p>
            <a:r>
              <a:rPr lang="it-IT" dirty="0"/>
              <a:t>SI FA PRESTO A DIRE “FANTASTICO»</a:t>
            </a:r>
          </a:p>
        </p:txBody>
      </p:sp>
      <p:sp>
        <p:nvSpPr>
          <p:cNvPr id="3" name="Sottotitolo 2">
            <a:extLst>
              <a:ext uri="{FF2B5EF4-FFF2-40B4-BE49-F238E27FC236}">
                <a16:creationId xmlns:a16="http://schemas.microsoft.com/office/drawing/2014/main" id="{8FD930F7-9124-CFEC-DA88-B522D1503CED}"/>
              </a:ext>
            </a:extLst>
          </p:cNvPr>
          <p:cNvSpPr>
            <a:spLocks noGrp="1"/>
          </p:cNvSpPr>
          <p:nvPr>
            <p:ph type="subTitle" idx="1"/>
          </p:nvPr>
        </p:nvSpPr>
        <p:spPr/>
        <p:txBody>
          <a:bodyPr>
            <a:normAutofit lnSpcReduction="10000"/>
          </a:bodyPr>
          <a:lstStyle/>
          <a:p>
            <a:r>
              <a:rPr lang="it-IT" dirty="0"/>
              <a:t>Laddove in otto mosse si dimostra la serietà del fantastico</a:t>
            </a:r>
          </a:p>
          <a:p>
            <a:r>
              <a:rPr lang="it-IT" dirty="0"/>
              <a:t>(TU 2023)</a:t>
            </a:r>
          </a:p>
          <a:p>
            <a:r>
              <a:rPr lang="it-IT" dirty="0"/>
              <a:t>INCONTRO 5</a:t>
            </a:r>
          </a:p>
          <a:p>
            <a:r>
              <a:rPr lang="it-IT" dirty="0"/>
              <a:t>Levi</a:t>
            </a:r>
          </a:p>
          <a:p>
            <a:pPr algn="l"/>
            <a:endParaRPr lang="it-IT" dirty="0"/>
          </a:p>
        </p:txBody>
      </p:sp>
    </p:spTree>
    <p:extLst>
      <p:ext uri="{BB962C8B-B14F-4D97-AF65-F5344CB8AC3E}">
        <p14:creationId xmlns:p14="http://schemas.microsoft.com/office/powerpoint/2010/main" val="1019586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E32A2F-33D4-82AB-F827-8FCD26CCE315}"/>
              </a:ext>
            </a:extLst>
          </p:cNvPr>
          <p:cNvSpPr>
            <a:spLocks noGrp="1"/>
          </p:cNvSpPr>
          <p:nvPr>
            <p:ph type="title"/>
          </p:nvPr>
        </p:nvSpPr>
        <p:spPr/>
        <p:txBody>
          <a:bodyPr/>
          <a:lstStyle/>
          <a:p>
            <a:r>
              <a:rPr lang="it-IT" sz="1800" i="1" dirty="0">
                <a:effectLst/>
                <a:latin typeface="Garamond" panose="02020404030301010803" pitchFamily="18" charset="0"/>
              </a:rPr>
              <a:t>Primo Levi tra </a:t>
            </a:r>
            <a:r>
              <a:rPr lang="it-IT" sz="1800" i="1" dirty="0" err="1">
                <a:effectLst/>
                <a:latin typeface="Garamond" panose="02020404030301010803" pitchFamily="18" charset="0"/>
              </a:rPr>
              <a:t>razionalita</a:t>
            </a:r>
            <a:r>
              <a:rPr lang="it-IT" sz="1800" i="1" dirty="0">
                <a:effectLst/>
                <a:latin typeface="Garamond" panose="02020404030301010803" pitchFamily="18" charset="0"/>
              </a:rPr>
              <a:t>̀, scienza e tecnica: l’“assurdo crepaccio” tra le due culture </a:t>
            </a:r>
            <a:br>
              <a:rPr lang="it-IT" dirty="0"/>
            </a:br>
            <a:endParaRPr lang="it-IT" dirty="0"/>
          </a:p>
        </p:txBody>
      </p:sp>
      <p:sp>
        <p:nvSpPr>
          <p:cNvPr id="3" name="Segnaposto contenuto 2">
            <a:extLst>
              <a:ext uri="{FF2B5EF4-FFF2-40B4-BE49-F238E27FC236}">
                <a16:creationId xmlns:a16="http://schemas.microsoft.com/office/drawing/2014/main" id="{4F305742-E969-4979-53DB-3744FA5FEBFD}"/>
              </a:ext>
            </a:extLst>
          </p:cNvPr>
          <p:cNvSpPr>
            <a:spLocks noGrp="1"/>
          </p:cNvSpPr>
          <p:nvPr>
            <p:ph idx="1"/>
          </p:nvPr>
        </p:nvSpPr>
        <p:spPr/>
        <p:txBody>
          <a:bodyPr/>
          <a:lstStyle/>
          <a:p>
            <a:r>
              <a:rPr lang="it-IT" sz="1800" dirty="0">
                <a:effectLst/>
                <a:latin typeface="Garamond" panose="02020404030301010803" pitchFamily="18" charset="0"/>
              </a:rPr>
              <a:t>L’uso della </a:t>
            </a:r>
            <a:r>
              <a:rPr lang="it-IT" sz="1800" dirty="0" err="1">
                <a:effectLst/>
                <a:latin typeface="Garamond" panose="02020404030301010803" pitchFamily="18" charset="0"/>
              </a:rPr>
              <a:t>razionalita</a:t>
            </a:r>
            <a:r>
              <a:rPr lang="it-IT" sz="1800" dirty="0">
                <a:effectLst/>
                <a:latin typeface="Garamond" panose="02020404030301010803" pitchFamily="18" charset="0"/>
              </a:rPr>
              <a:t>̀, della tecnica e forse della scienza sono gli elementi che differenziano il lager dalle altre stragi genocide della storia. Nella </a:t>
            </a:r>
            <a:r>
              <a:rPr lang="it-IT" sz="1800" i="1" dirty="0">
                <a:effectLst/>
                <a:latin typeface="Garamond" panose="02020404030301010803" pitchFamily="18" charset="0"/>
              </a:rPr>
              <a:t>Prefazione </a:t>
            </a:r>
            <a:r>
              <a:rPr lang="it-IT" sz="1800" dirty="0">
                <a:effectLst/>
                <a:latin typeface="Garamond" panose="02020404030301010803" pitchFamily="18" charset="0"/>
              </a:rPr>
              <a:t>Levi aveva notato infatti che «mai tante vite umane sono state spente in così breve tempo, e con una così lucida combinazione di ingegno tecnologico, di fanatismo e di crudeltà».3 Il gigantesco esperimento razionale e tecnologico nazista incarna quello che la scuola di Francoforte definisce il tradimento della </a:t>
            </a:r>
            <a:r>
              <a:rPr lang="it-IT" sz="1800" dirty="0" err="1">
                <a:effectLst/>
                <a:latin typeface="Garamond" panose="02020404030301010803" pitchFamily="18" charset="0"/>
              </a:rPr>
              <a:t>razionalita</a:t>
            </a:r>
            <a:r>
              <a:rPr lang="it-IT" sz="1800" dirty="0">
                <a:effectLst/>
                <a:latin typeface="Garamond" panose="02020404030301010803" pitchFamily="18" charset="0"/>
              </a:rPr>
              <a:t>̀, la caduta della fiducia illuministica nella ragione positiva e la scoperta che la </a:t>
            </a:r>
            <a:r>
              <a:rPr lang="it-IT" sz="1800" dirty="0" err="1">
                <a:effectLst/>
                <a:latin typeface="Garamond" panose="02020404030301010803" pitchFamily="18" charset="0"/>
              </a:rPr>
              <a:t>razionalita</a:t>
            </a:r>
            <a:r>
              <a:rPr lang="it-IT" sz="1800" dirty="0">
                <a:effectLst/>
                <a:latin typeface="Garamond" panose="02020404030301010803" pitchFamily="18" charset="0"/>
              </a:rPr>
              <a:t>̀ </a:t>
            </a:r>
            <a:r>
              <a:rPr lang="it-IT" sz="1800" dirty="0" err="1">
                <a:effectLst/>
                <a:latin typeface="Garamond" panose="02020404030301010803" pitchFamily="18" charset="0"/>
              </a:rPr>
              <a:t>puo</a:t>
            </a:r>
            <a:r>
              <a:rPr lang="it-IT" sz="1800" dirty="0">
                <a:effectLst/>
                <a:latin typeface="Garamond" panose="02020404030301010803" pitchFamily="18" charset="0"/>
              </a:rPr>
              <a:t>̀ essere pervertita a scopi irrazionali e violenti, di cui scienza e tecnica possono moltiplicare gli esiti infausti. </a:t>
            </a:r>
            <a:endParaRPr lang="it-IT" dirty="0"/>
          </a:p>
          <a:p>
            <a:r>
              <a:rPr lang="it-IT" sz="1800" dirty="0">
                <a:effectLst/>
                <a:latin typeface="Garamond" panose="02020404030301010803" pitchFamily="18" charset="0"/>
              </a:rPr>
              <a:t>Il pervertimento di </a:t>
            </a:r>
            <a:r>
              <a:rPr lang="it-IT" sz="1800" dirty="0" err="1">
                <a:effectLst/>
                <a:latin typeface="Garamond" panose="02020404030301010803" pitchFamily="18" charset="0"/>
              </a:rPr>
              <a:t>razionalita</a:t>
            </a:r>
            <a:r>
              <a:rPr lang="it-IT" sz="1800" dirty="0">
                <a:effectLst/>
                <a:latin typeface="Garamond" panose="02020404030301010803" pitchFamily="18" charset="0"/>
              </a:rPr>
              <a:t>̀, scienza e tecnologia è per Levi un trauma aggiunto rispetto a quello della ferocia del lager e si </a:t>
            </a:r>
            <a:r>
              <a:rPr lang="it-IT" sz="1800" dirty="0" err="1">
                <a:effectLst/>
                <a:latin typeface="Garamond" panose="02020404030301010803" pitchFamily="18" charset="0"/>
              </a:rPr>
              <a:t>riflettera</a:t>
            </a:r>
            <a:r>
              <a:rPr lang="it-IT" sz="1800" dirty="0">
                <a:effectLst/>
                <a:latin typeface="Garamond" panose="02020404030301010803" pitchFamily="18" charset="0"/>
              </a:rPr>
              <a:t>̀ non solo nella produzione memorialistica ma anche nella sede </a:t>
            </a:r>
            <a:r>
              <a:rPr lang="it-IT" sz="1800" dirty="0" err="1">
                <a:effectLst/>
                <a:latin typeface="Garamond" panose="02020404030301010803" pitchFamily="18" charset="0"/>
              </a:rPr>
              <a:t>piu</a:t>
            </a:r>
            <a:r>
              <a:rPr lang="it-IT" sz="1800" dirty="0">
                <a:effectLst/>
                <a:latin typeface="Garamond" panose="02020404030301010803" pitchFamily="18" charset="0"/>
              </a:rPr>
              <a:t>̀ liberamente creativa dei cosiddetti racconti </a:t>
            </a:r>
            <a:r>
              <a:rPr lang="it-IT" sz="1800" dirty="0" err="1">
                <a:effectLst/>
                <a:latin typeface="Garamond" panose="02020404030301010803" pitchFamily="18" charset="0"/>
              </a:rPr>
              <a:t>fantabiologici</a:t>
            </a:r>
            <a:r>
              <a:rPr lang="it-IT" sz="1800" dirty="0">
                <a:effectLst/>
                <a:latin typeface="Garamond" panose="02020404030301010803" pitchFamily="18" charset="0"/>
              </a:rPr>
              <a:t>. </a:t>
            </a:r>
          </a:p>
          <a:p>
            <a:r>
              <a:rPr lang="it-IT" sz="1800" dirty="0">
                <a:effectLst/>
                <a:latin typeface="Garamond" panose="02020404030301010803" pitchFamily="18" charset="0"/>
              </a:rPr>
              <a:t>(…)Levi si deve essere chiesto allora fino a che punto la perversione di </a:t>
            </a:r>
            <a:r>
              <a:rPr lang="it-IT" sz="1800" dirty="0" err="1">
                <a:effectLst/>
                <a:latin typeface="Garamond" panose="02020404030301010803" pitchFamily="18" charset="0"/>
              </a:rPr>
              <a:t>razionalita</a:t>
            </a:r>
            <a:r>
              <a:rPr lang="it-IT" sz="1800" dirty="0">
                <a:effectLst/>
                <a:latin typeface="Garamond" panose="02020404030301010803" pitchFamily="18" charset="0"/>
              </a:rPr>
              <a:t>̀, scienza e tecnica fosse dovuta solo alla follia nazista e quanto invece potesse derivare da </a:t>
            </a:r>
            <a:r>
              <a:rPr lang="it-IT" sz="1800" dirty="0" err="1">
                <a:effectLst/>
                <a:latin typeface="Garamond" panose="02020404030301010803" pitchFamily="18" charset="0"/>
              </a:rPr>
              <a:t>fragilita</a:t>
            </a:r>
            <a:r>
              <a:rPr lang="it-IT" sz="1800" dirty="0">
                <a:effectLst/>
                <a:latin typeface="Garamond" panose="02020404030301010803" pitchFamily="18" charset="0"/>
              </a:rPr>
              <a:t>̀ endemiche, occulti “vizi di forma”, di queste fondamenta della </a:t>
            </a:r>
            <a:r>
              <a:rPr lang="it-IT" sz="1800" dirty="0" err="1">
                <a:effectLst/>
                <a:latin typeface="Garamond" panose="02020404030301010803" pitchFamily="18" charset="0"/>
              </a:rPr>
              <a:t>societa</a:t>
            </a:r>
            <a:r>
              <a:rPr lang="it-IT" sz="1800" dirty="0">
                <a:effectLst/>
                <a:latin typeface="Garamond" panose="02020404030301010803" pitchFamily="18" charset="0"/>
              </a:rPr>
              <a:t>̀ moderna e, si potrebbe dire, dell’</a:t>
            </a:r>
            <a:r>
              <a:rPr lang="it-IT" sz="1800" dirty="0" err="1">
                <a:effectLst/>
                <a:latin typeface="Garamond" panose="02020404030301010803" pitchFamily="18" charset="0"/>
              </a:rPr>
              <a:t>identita</a:t>
            </a:r>
            <a:r>
              <a:rPr lang="it-IT" sz="1800" dirty="0">
                <a:effectLst/>
                <a:latin typeface="Garamond" panose="02020404030301010803" pitchFamily="18" charset="0"/>
              </a:rPr>
              <a:t>̀ di ogni uomo contemporaneo </a:t>
            </a:r>
            <a:endParaRPr lang="it-IT" sz="1200" dirty="0"/>
          </a:p>
          <a:p>
            <a:endParaRPr lang="it-IT" sz="1800" dirty="0">
              <a:effectLst/>
              <a:latin typeface="Garamond" panose="02020404030301010803" pitchFamily="18" charset="0"/>
            </a:endParaRPr>
          </a:p>
          <a:p>
            <a:r>
              <a:rPr lang="it-IT" sz="1800" dirty="0">
                <a:latin typeface="Garamond" panose="02020404030301010803" pitchFamily="18" charset="0"/>
              </a:rPr>
              <a:t>(</a:t>
            </a:r>
            <a:r>
              <a:rPr lang="it-IT" sz="1800" dirty="0">
                <a:effectLst/>
                <a:latin typeface="Garamond" panose="02020404030301010803" pitchFamily="18" charset="0"/>
              </a:rPr>
              <a:t>FRANCESCO SIELO )</a:t>
            </a:r>
            <a:endParaRPr lang="it-IT" dirty="0"/>
          </a:p>
          <a:p>
            <a:endParaRPr lang="it-IT" dirty="0"/>
          </a:p>
          <a:p>
            <a:endParaRPr lang="it-IT" dirty="0"/>
          </a:p>
        </p:txBody>
      </p:sp>
    </p:spTree>
    <p:extLst>
      <p:ext uri="{BB962C8B-B14F-4D97-AF65-F5344CB8AC3E}">
        <p14:creationId xmlns:p14="http://schemas.microsoft.com/office/powerpoint/2010/main" val="2081485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0E3124-84CB-6547-C161-67BC7A42BDF6}"/>
              </a:ext>
            </a:extLst>
          </p:cNvPr>
          <p:cNvSpPr>
            <a:spLocks noGrp="1"/>
          </p:cNvSpPr>
          <p:nvPr>
            <p:ph type="title"/>
          </p:nvPr>
        </p:nvSpPr>
        <p:spPr/>
        <p:txBody>
          <a:bodyPr/>
          <a:lstStyle/>
          <a:p>
            <a:r>
              <a:rPr lang="it-IT" dirty="0"/>
              <a:t>Necessità del discernimento:</a:t>
            </a:r>
          </a:p>
        </p:txBody>
      </p:sp>
      <p:sp>
        <p:nvSpPr>
          <p:cNvPr id="3" name="Segnaposto contenuto 2">
            <a:extLst>
              <a:ext uri="{FF2B5EF4-FFF2-40B4-BE49-F238E27FC236}">
                <a16:creationId xmlns:a16="http://schemas.microsoft.com/office/drawing/2014/main" id="{6F0976F2-2F51-55B3-82FB-32E1EF2A8402}"/>
              </a:ext>
            </a:extLst>
          </p:cNvPr>
          <p:cNvSpPr>
            <a:spLocks noGrp="1"/>
          </p:cNvSpPr>
          <p:nvPr>
            <p:ph idx="1"/>
          </p:nvPr>
        </p:nvSpPr>
        <p:spPr/>
        <p:txBody>
          <a:bodyPr>
            <a:normAutofit lnSpcReduction="10000"/>
          </a:bodyPr>
          <a:lstStyle/>
          <a:p>
            <a:r>
              <a:rPr lang="it-IT" sz="1800" dirty="0">
                <a:effectLst/>
                <a:latin typeface="Garamond" panose="02020404030301010803" pitchFamily="18" charset="0"/>
              </a:rPr>
              <a:t>Il discorso sulla posizione morale di scienza e tecnologia, sulla loro distinzione e </a:t>
            </a:r>
            <a:r>
              <a:rPr lang="it-IT" sz="1800" dirty="0" err="1">
                <a:effectLst/>
                <a:latin typeface="Garamond" panose="02020404030301010803" pitchFamily="18" charset="0"/>
              </a:rPr>
              <a:t>utilita</a:t>
            </a:r>
            <a:r>
              <a:rPr lang="it-IT" sz="1800" dirty="0">
                <a:effectLst/>
                <a:latin typeface="Garamond" panose="02020404030301010803" pitchFamily="18" charset="0"/>
              </a:rPr>
              <a:t>̀, sulla </a:t>
            </a:r>
            <a:r>
              <a:rPr lang="it-IT" sz="1800" dirty="0" err="1">
                <a:effectLst/>
                <a:latin typeface="Garamond" panose="02020404030301010803" pitchFamily="18" charset="0"/>
              </a:rPr>
              <a:t>razionalita</a:t>
            </a:r>
            <a:r>
              <a:rPr lang="it-IT" sz="1800" dirty="0">
                <a:effectLst/>
                <a:latin typeface="Garamond" panose="02020404030301010803" pitchFamily="18" charset="0"/>
              </a:rPr>
              <a:t>̀ dei mezzi e </a:t>
            </a:r>
            <a:r>
              <a:rPr lang="it-IT" sz="1800" dirty="0" err="1">
                <a:effectLst/>
                <a:latin typeface="Garamond" panose="02020404030301010803" pitchFamily="18" charset="0"/>
              </a:rPr>
              <a:t>irrazionalita</a:t>
            </a:r>
            <a:r>
              <a:rPr lang="it-IT" sz="1800" dirty="0">
                <a:effectLst/>
                <a:latin typeface="Garamond" panose="02020404030301010803" pitchFamily="18" charset="0"/>
              </a:rPr>
              <a:t>̀ dei fini, non si limita solo ai testi memorialistici ma viene affrontato anche nelle brevi prose degli articoli e negli scritti creativi, dove si continua a registrare una certa inquietudine che, se piuttosto comune tra gli umanisti (soprattutto quelli definiti «apocalittici» da Umberto Eco in </a:t>
            </a:r>
            <a:r>
              <a:rPr lang="it-IT" sz="1800" i="1" dirty="0">
                <a:effectLst/>
                <a:latin typeface="Garamond" panose="02020404030301010803" pitchFamily="18" charset="0"/>
              </a:rPr>
              <a:t>Apocalittici e integrati</a:t>
            </a:r>
            <a:r>
              <a:rPr lang="it-IT" sz="1800" dirty="0">
                <a:effectLst/>
                <a:latin typeface="Garamond" panose="02020404030301010803" pitchFamily="18" charset="0"/>
              </a:rPr>
              <a:t>), è invece </a:t>
            </a:r>
            <a:r>
              <a:rPr lang="it-IT" sz="1800" dirty="0" err="1">
                <a:effectLst/>
                <a:latin typeface="Garamond" panose="02020404030301010803" pitchFamily="18" charset="0"/>
              </a:rPr>
              <a:t>piu</a:t>
            </a:r>
            <a:r>
              <a:rPr lang="it-IT" sz="1800" dirty="0">
                <a:effectLst/>
                <a:latin typeface="Garamond" panose="02020404030301010803" pitchFamily="18" charset="0"/>
              </a:rPr>
              <a:t>̀ rara e interessante tra gli scienziati (il cui ottimismo è approfondito criticamente da Charles Snow nel saggio </a:t>
            </a:r>
            <a:r>
              <a:rPr lang="it-IT" sz="1800" i="1" dirty="0">
                <a:effectLst/>
                <a:latin typeface="Garamond" panose="02020404030301010803" pitchFamily="18" charset="0"/>
              </a:rPr>
              <a:t>Le due culture</a:t>
            </a:r>
            <a:r>
              <a:rPr lang="it-IT" sz="1800" dirty="0">
                <a:effectLst/>
                <a:latin typeface="Garamond" panose="02020404030301010803" pitchFamily="18" charset="0"/>
              </a:rPr>
              <a:t>). </a:t>
            </a:r>
            <a:endParaRPr lang="it-IT" dirty="0"/>
          </a:p>
          <a:p>
            <a:r>
              <a:rPr lang="it-IT" sz="1800" dirty="0">
                <a:effectLst/>
                <a:latin typeface="Garamond" panose="02020404030301010803" pitchFamily="18" charset="0"/>
              </a:rPr>
              <a:t>Levi è tra i pochi a voler sempre mantenere una giusta distinzione tra scienza e tecnologia, anche nella descrizione di sé: Levi infatti si dichiara </a:t>
            </a:r>
            <a:r>
              <a:rPr lang="it-IT" sz="1800" dirty="0" err="1">
                <a:effectLst/>
                <a:latin typeface="Garamond" panose="02020404030301010803" pitchFamily="18" charset="0"/>
              </a:rPr>
              <a:t>piu</a:t>
            </a:r>
            <a:r>
              <a:rPr lang="it-IT" sz="1800" dirty="0">
                <a:effectLst/>
                <a:latin typeface="Garamond" panose="02020404030301010803" pitchFamily="18" charset="0"/>
              </a:rPr>
              <a:t>̀ volte chimico, ma anche «tecnologo» e «</a:t>
            </a:r>
            <a:r>
              <a:rPr lang="it-IT" sz="1800" dirty="0" err="1">
                <a:effectLst/>
                <a:latin typeface="Garamond" panose="02020404030301010803" pitchFamily="18" charset="0"/>
              </a:rPr>
              <a:t>tecnografo</a:t>
            </a:r>
            <a:r>
              <a:rPr lang="it-IT" sz="1800" dirty="0">
                <a:effectLst/>
                <a:latin typeface="Garamond" panose="02020404030301010803" pitchFamily="18" charset="0"/>
              </a:rPr>
              <a:t>», piuttosto che scienziato. Se infatti la sua formazione universitaria è propriamente scientifica, la pratica del suo mestiere di chimico ha poco a che fare con l’aspetto conoscitivo e molto con quello pratico e tecnologico. Della scienza rimane il metodo insomma ma non la </a:t>
            </a:r>
            <a:r>
              <a:rPr lang="it-IT" sz="1800" dirty="0" err="1">
                <a:effectLst/>
                <a:latin typeface="Garamond" panose="02020404030301010803" pitchFamily="18" charset="0"/>
              </a:rPr>
              <a:t>finalita</a:t>
            </a:r>
            <a:r>
              <a:rPr lang="it-IT" sz="1800" dirty="0">
                <a:effectLst/>
                <a:latin typeface="Garamond" panose="02020404030301010803" pitchFamily="18" charset="0"/>
              </a:rPr>
              <a:t>̀ principale, essendosi sostituita alla </a:t>
            </a:r>
            <a:r>
              <a:rPr lang="it-IT" sz="1800" dirty="0" err="1">
                <a:effectLst/>
                <a:latin typeface="Garamond" panose="02020404030301010803" pitchFamily="18" charset="0"/>
              </a:rPr>
              <a:t>curiosita</a:t>
            </a:r>
            <a:r>
              <a:rPr lang="it-IT" sz="1800" dirty="0">
                <a:effectLst/>
                <a:latin typeface="Garamond" panose="02020404030301010803" pitchFamily="18" charset="0"/>
              </a:rPr>
              <a:t>̀ conoscitiva l’interesse utilitaristico proprio della tecnica. </a:t>
            </a:r>
          </a:p>
          <a:p>
            <a:r>
              <a:rPr lang="it-IT" sz="1800" dirty="0">
                <a:effectLst/>
                <a:latin typeface="Garamond" panose="02020404030301010803" pitchFamily="18" charset="0"/>
              </a:rPr>
              <a:t>Come scrive Levi: «tutte le tecniche, una volta trovate, vivono di vita propria [...]. In 15 anni le tecniche della distruzione e della propaganda sono progredite: distruggere un milione di vite umane premendo un bottone è </a:t>
            </a:r>
            <a:r>
              <a:rPr lang="it-IT" sz="1800" dirty="0" err="1">
                <a:effectLst/>
                <a:latin typeface="Garamond" panose="02020404030301010803" pitchFamily="18" charset="0"/>
              </a:rPr>
              <a:t>piu</a:t>
            </a:r>
            <a:r>
              <a:rPr lang="it-IT" sz="1800" dirty="0">
                <a:effectLst/>
                <a:latin typeface="Garamond" panose="02020404030301010803" pitchFamily="18" charset="0"/>
              </a:rPr>
              <a:t>̀ facile oggi di ieri; pervertire memoria, coscienza e giudizio di 200 milioni di persone è ogni anno </a:t>
            </a:r>
            <a:r>
              <a:rPr lang="it-IT" sz="1800" dirty="0" err="1">
                <a:effectLst/>
                <a:latin typeface="Garamond" panose="02020404030301010803" pitchFamily="18" charset="0"/>
              </a:rPr>
              <a:t>piu</a:t>
            </a:r>
            <a:r>
              <a:rPr lang="it-IT" sz="1800" dirty="0">
                <a:effectLst/>
                <a:latin typeface="Garamond" panose="02020404030301010803" pitchFamily="18" charset="0"/>
              </a:rPr>
              <a:t>̀ facile». (</a:t>
            </a:r>
            <a:r>
              <a:rPr lang="it-IT" sz="1800" i="1" dirty="0">
                <a:effectLst/>
                <a:latin typeface="Garamond" panose="02020404030301010803" pitchFamily="18" charset="0"/>
              </a:rPr>
              <a:t>Monumento ad Auschwitz</a:t>
            </a:r>
            <a:r>
              <a:rPr lang="it-IT" sz="1800" dirty="0">
                <a:effectLst/>
                <a:latin typeface="Garamond" panose="02020404030301010803" pitchFamily="18" charset="0"/>
              </a:rPr>
              <a:t>, in </a:t>
            </a:r>
            <a:r>
              <a:rPr lang="it-IT" sz="1800" i="1" dirty="0">
                <a:effectLst/>
                <a:latin typeface="Garamond" panose="02020404030301010803" pitchFamily="18" charset="0"/>
              </a:rPr>
              <a:t>Pagine sparse 1947-1987</a:t>
            </a:r>
            <a:r>
              <a:rPr lang="it-IT" sz="1800" dirty="0">
                <a:effectLst/>
                <a:latin typeface="Garamond" panose="02020404030301010803" pitchFamily="18" charset="0"/>
              </a:rPr>
              <a:t>, OC II, 1296). </a:t>
            </a:r>
            <a:endParaRPr lang="it-IT" sz="1200" dirty="0"/>
          </a:p>
          <a:p>
            <a:r>
              <a:rPr lang="it-IT" sz="1800" dirty="0">
                <a:effectLst/>
                <a:latin typeface="Garamond" panose="02020404030301010803" pitchFamily="18" charset="0"/>
              </a:rPr>
              <a:t> </a:t>
            </a:r>
            <a:endParaRPr lang="it-IT" dirty="0"/>
          </a:p>
          <a:p>
            <a:endParaRPr lang="it-IT" dirty="0"/>
          </a:p>
          <a:p>
            <a:endParaRPr lang="it-IT" dirty="0"/>
          </a:p>
        </p:txBody>
      </p:sp>
    </p:spTree>
    <p:extLst>
      <p:ext uri="{BB962C8B-B14F-4D97-AF65-F5344CB8AC3E}">
        <p14:creationId xmlns:p14="http://schemas.microsoft.com/office/powerpoint/2010/main" val="3061376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9B96BB-2EF3-E4B9-F5D2-14F20FA8BF06}"/>
              </a:ext>
            </a:extLst>
          </p:cNvPr>
          <p:cNvSpPr>
            <a:spLocks noGrp="1"/>
          </p:cNvSpPr>
          <p:nvPr>
            <p:ph type="title"/>
          </p:nvPr>
        </p:nvSpPr>
        <p:spPr/>
        <p:txBody>
          <a:bodyPr>
            <a:normAutofit fontScale="90000"/>
          </a:bodyPr>
          <a:lstStyle/>
          <a:p>
            <a:br>
              <a:rPr lang="it-IT" dirty="0"/>
            </a:br>
            <a:br>
              <a:rPr lang="it-IT" dirty="0"/>
            </a:br>
            <a:r>
              <a:rPr lang="it-IT" dirty="0"/>
              <a:t>Racconti «</a:t>
            </a:r>
            <a:r>
              <a:rPr lang="it-IT" dirty="0" err="1"/>
              <a:t>fantabiologici</a:t>
            </a:r>
            <a:r>
              <a:rPr lang="it-IT" dirty="0"/>
              <a:t>» </a:t>
            </a:r>
            <a:br>
              <a:rPr lang="it-IT" dirty="0"/>
            </a:br>
            <a:r>
              <a:rPr lang="it-IT" sz="3600" dirty="0"/>
              <a:t>da Calvino</a:t>
            </a:r>
            <a:r>
              <a:rPr lang="it-IT" dirty="0"/>
              <a:t>, </a:t>
            </a:r>
            <a:r>
              <a:rPr lang="it-IT" sz="1800" i="1" dirty="0">
                <a:effectLst/>
                <a:latin typeface="Garamond" panose="02020404030301010803" pitchFamily="18" charset="0"/>
              </a:rPr>
              <a:t>I libri degli altri</a:t>
            </a:r>
            <a:r>
              <a:rPr lang="it-IT" sz="1800" dirty="0">
                <a:effectLst/>
                <a:latin typeface="Garamond" panose="02020404030301010803" pitchFamily="18" charset="0"/>
              </a:rPr>
              <a:t>, Torino, Einaudi, 1991, 382. </a:t>
            </a:r>
            <a:br>
              <a:rPr lang="it-IT" dirty="0"/>
            </a:br>
            <a:r>
              <a:rPr lang="it-IT" dirty="0"/>
              <a:t> </a:t>
            </a:r>
            <a:br>
              <a:rPr lang="it-IT" dirty="0"/>
            </a:br>
            <a:endParaRPr lang="it-IT" dirty="0"/>
          </a:p>
        </p:txBody>
      </p:sp>
      <p:sp>
        <p:nvSpPr>
          <p:cNvPr id="3" name="Segnaposto contenuto 2">
            <a:extLst>
              <a:ext uri="{FF2B5EF4-FFF2-40B4-BE49-F238E27FC236}">
                <a16:creationId xmlns:a16="http://schemas.microsoft.com/office/drawing/2014/main" id="{445FF112-9BD9-02BD-28A1-F87E1F5847A1}"/>
              </a:ext>
            </a:extLst>
          </p:cNvPr>
          <p:cNvSpPr>
            <a:spLocks noGrp="1"/>
          </p:cNvSpPr>
          <p:nvPr>
            <p:ph idx="1"/>
          </p:nvPr>
        </p:nvSpPr>
        <p:spPr/>
        <p:txBody>
          <a:bodyPr/>
          <a:lstStyle/>
          <a:p>
            <a:r>
              <a:rPr lang="it-IT" sz="1800" i="1" dirty="0">
                <a:effectLst/>
                <a:latin typeface="Garamond" panose="02020404030301010803" pitchFamily="18" charset="0"/>
              </a:rPr>
              <a:t>Storie naturali</a:t>
            </a:r>
            <a:r>
              <a:rPr lang="it-IT" sz="1800" dirty="0">
                <a:effectLst/>
                <a:latin typeface="Garamond" panose="02020404030301010803" pitchFamily="18" charset="0"/>
              </a:rPr>
              <a:t>, </a:t>
            </a:r>
            <a:r>
              <a:rPr lang="it-IT" sz="1800" i="1" dirty="0">
                <a:effectLst/>
                <a:latin typeface="Garamond" panose="02020404030301010803" pitchFamily="18" charset="0"/>
              </a:rPr>
              <a:t>Vizio di forma</a:t>
            </a:r>
            <a:r>
              <a:rPr lang="it-IT" sz="1800" dirty="0">
                <a:effectLst/>
                <a:latin typeface="Garamond" panose="02020404030301010803" pitchFamily="18" charset="0"/>
              </a:rPr>
              <a:t>, </a:t>
            </a:r>
            <a:r>
              <a:rPr lang="it-IT" sz="1800" i="1" dirty="0" err="1">
                <a:effectLst/>
                <a:latin typeface="Garamond" panose="02020404030301010803" pitchFamily="18" charset="0"/>
              </a:rPr>
              <a:t>Lilít</a:t>
            </a:r>
            <a:r>
              <a:rPr lang="it-IT" sz="1800" i="1" dirty="0">
                <a:effectLst/>
                <a:latin typeface="Garamond" panose="02020404030301010803" pitchFamily="18" charset="0"/>
              </a:rPr>
              <a:t> e altri racconti</a:t>
            </a:r>
            <a:r>
              <a:rPr lang="it-IT" sz="1800" dirty="0">
                <a:effectLst/>
                <a:latin typeface="Garamond" panose="02020404030301010803" pitchFamily="18" charset="0"/>
              </a:rPr>
              <a:t>, </a:t>
            </a:r>
            <a:r>
              <a:rPr lang="it-IT" sz="1800" i="1" dirty="0">
                <a:effectLst/>
                <a:latin typeface="Garamond" panose="02020404030301010803" pitchFamily="18" charset="0"/>
              </a:rPr>
              <a:t>Racconti e saggi</a:t>
            </a:r>
            <a:r>
              <a:rPr lang="it-IT" sz="1800" dirty="0">
                <a:effectLst/>
                <a:latin typeface="Garamond" panose="02020404030301010803" pitchFamily="18" charset="0"/>
              </a:rPr>
              <a:t>, </a:t>
            </a:r>
            <a:endParaRPr lang="it-IT" dirty="0"/>
          </a:p>
          <a:p>
            <a:r>
              <a:rPr lang="it-IT" sz="1800" dirty="0">
                <a:latin typeface="Garamond" panose="02020404030301010803" pitchFamily="18" charset="0"/>
              </a:rPr>
              <a:t>Meglio «</a:t>
            </a:r>
            <a:r>
              <a:rPr lang="it-IT" sz="1800" dirty="0" err="1">
                <a:latin typeface="Garamond" panose="02020404030301010803" pitchFamily="18" charset="0"/>
              </a:rPr>
              <a:t>fantatecnologia</a:t>
            </a:r>
            <a:r>
              <a:rPr lang="it-IT" sz="1800" dirty="0">
                <a:latin typeface="Garamond" panose="02020404030301010803" pitchFamily="18" charset="0"/>
              </a:rPr>
              <a:t>» perché c’è poco di biologico in questi racconti: c’è piuttosto la tecnologia applicata alla biologia per modificare, anche radicalmente, gli esseri viventi, la loro </a:t>
            </a:r>
            <a:r>
              <a:rPr lang="it-IT" sz="1800" dirty="0">
                <a:effectLst/>
                <a:latin typeface="Garamond" panose="02020404030301010803" pitchFamily="18" charset="0"/>
              </a:rPr>
              <a:t>fisiologia e la loro etologia. </a:t>
            </a:r>
            <a:endParaRPr lang="it-IT" sz="1200" dirty="0"/>
          </a:p>
          <a:p>
            <a:endParaRPr lang="it-IT" sz="1800" dirty="0">
              <a:latin typeface="Garamond" panose="02020404030301010803" pitchFamily="18" charset="0"/>
            </a:endParaRPr>
          </a:p>
          <a:p>
            <a:endParaRPr lang="it-IT" dirty="0"/>
          </a:p>
        </p:txBody>
      </p:sp>
    </p:spTree>
    <p:extLst>
      <p:ext uri="{BB962C8B-B14F-4D97-AF65-F5344CB8AC3E}">
        <p14:creationId xmlns:p14="http://schemas.microsoft.com/office/powerpoint/2010/main" val="3484827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5BF46D-ACBA-ADBA-32AE-0A41F19D4408}"/>
              </a:ext>
            </a:extLst>
          </p:cNvPr>
          <p:cNvSpPr>
            <a:spLocks noGrp="1"/>
          </p:cNvSpPr>
          <p:nvPr>
            <p:ph type="title"/>
          </p:nvPr>
        </p:nvSpPr>
        <p:spPr>
          <a:xfrm>
            <a:off x="572493" y="238539"/>
            <a:ext cx="11018520" cy="1434415"/>
          </a:xfrm>
        </p:spPr>
        <p:txBody>
          <a:bodyPr anchor="b">
            <a:normAutofit/>
          </a:bodyPr>
          <a:lstStyle/>
          <a:p>
            <a:r>
              <a:rPr lang="it-IT" sz="5400" dirty="0"/>
              <a:t>Storie naturali</a:t>
            </a:r>
          </a:p>
        </p:txBody>
      </p:sp>
      <p:sp>
        <p:nvSpPr>
          <p:cNvPr id="3" name="Segnaposto contenuto 2">
            <a:extLst>
              <a:ext uri="{FF2B5EF4-FFF2-40B4-BE49-F238E27FC236}">
                <a16:creationId xmlns:a16="http://schemas.microsoft.com/office/drawing/2014/main" id="{2B50D46C-6811-E092-7994-06DAB195E39D}"/>
              </a:ext>
            </a:extLst>
          </p:cNvPr>
          <p:cNvSpPr>
            <a:spLocks noGrp="1"/>
          </p:cNvSpPr>
          <p:nvPr>
            <p:ph idx="1"/>
          </p:nvPr>
        </p:nvSpPr>
        <p:spPr>
          <a:xfrm>
            <a:off x="572493" y="2071316"/>
            <a:ext cx="6713552" cy="4119172"/>
          </a:xfrm>
        </p:spPr>
        <p:txBody>
          <a:bodyPr anchor="t">
            <a:normAutofit/>
          </a:bodyPr>
          <a:lstStyle/>
          <a:p>
            <a:r>
              <a:rPr lang="it-IT" sz="1700" dirty="0">
                <a:latin typeface="Garamond" panose="02020404030301010803" pitchFamily="18" charset="0"/>
              </a:rPr>
              <a:t>N</a:t>
            </a:r>
            <a:r>
              <a:rPr lang="it-IT" sz="1700" dirty="0">
                <a:effectLst/>
                <a:latin typeface="Garamond" panose="02020404030301010803" pitchFamily="18" charset="0"/>
              </a:rPr>
              <a:t>ella raccolta </a:t>
            </a:r>
            <a:r>
              <a:rPr lang="it-IT" sz="1700" i="1" dirty="0">
                <a:effectLst/>
                <a:latin typeface="Garamond" panose="02020404030301010803" pitchFamily="18" charset="0"/>
              </a:rPr>
              <a:t>Storie naturali</a:t>
            </a:r>
            <a:r>
              <a:rPr lang="it-IT" sz="1700" dirty="0">
                <a:effectLst/>
                <a:latin typeface="Garamond" panose="02020404030301010803" pitchFamily="18" charset="0"/>
              </a:rPr>
              <a:t>, pubblicata con lo pseudonimo di Damiano </a:t>
            </a:r>
            <a:r>
              <a:rPr lang="it-IT" sz="1700" dirty="0" err="1">
                <a:effectLst/>
                <a:latin typeface="Garamond" panose="02020404030301010803" pitchFamily="18" charset="0"/>
              </a:rPr>
              <a:t>Malabaila</a:t>
            </a:r>
            <a:r>
              <a:rPr lang="it-IT" sz="1700" dirty="0">
                <a:effectLst/>
                <a:latin typeface="Garamond" panose="02020404030301010803" pitchFamily="18" charset="0"/>
              </a:rPr>
              <a:t>, si mostrano spesso i frutti della cattiva balia di una tecnologia tesa irrazionalmente solo al guadagno, del tutto disinteressata alla morale, sfruttatrice delle nuove conquiste della scienza. </a:t>
            </a:r>
            <a:endParaRPr lang="it-IT" sz="1700" dirty="0"/>
          </a:p>
          <a:p>
            <a:r>
              <a:rPr lang="it-IT" sz="1700" dirty="0">
                <a:effectLst/>
                <a:latin typeface="Garamond" panose="02020404030301010803" pitchFamily="18" charset="0"/>
              </a:rPr>
              <a:t>il ciclo della NATCA:  il signor Simpson, né scienziato né tecnologo, ma definito un «venditore di meraviglie» che, ancora </a:t>
            </a:r>
            <a:r>
              <a:rPr lang="it-IT" sz="1700" dirty="0" err="1">
                <a:effectLst/>
                <a:latin typeface="Garamond" panose="02020404030301010803" pitchFamily="18" charset="0"/>
              </a:rPr>
              <a:t>piu</a:t>
            </a:r>
            <a:r>
              <a:rPr lang="it-IT" sz="1700" dirty="0">
                <a:effectLst/>
                <a:latin typeface="Garamond" panose="02020404030301010803" pitchFamily="18" charset="0"/>
              </a:rPr>
              <a:t>̀ dei suoi superiori, è completamente all’oscuro dell’aspetto conoscitivo e </a:t>
            </a:r>
            <a:r>
              <a:rPr lang="it-IT" sz="1700" dirty="0" err="1">
                <a:effectLst/>
                <a:latin typeface="Garamond" panose="02020404030301010803" pitchFamily="18" charset="0"/>
              </a:rPr>
              <a:t>piu</a:t>
            </a:r>
            <a:r>
              <a:rPr lang="it-IT" sz="1700" dirty="0">
                <a:effectLst/>
                <a:latin typeface="Garamond" panose="02020404030301010803" pitchFamily="18" charset="0"/>
              </a:rPr>
              <a:t>̀ volte dichiara di non conoscere e di non voler conoscere le scoperte scientifiche che stanno dietro alle macchine che vende. </a:t>
            </a:r>
          </a:p>
          <a:p>
            <a:r>
              <a:rPr lang="it-IT" sz="1700" dirty="0">
                <a:effectLst/>
                <a:latin typeface="Garamond" panose="02020404030301010803" pitchFamily="18" charset="0"/>
              </a:rPr>
              <a:t>in Levi l’aspetto dei principi scientifici viene affrontato molto superficialmente, al contrario di molti scrittori di fantascienza per cui il dato scientifico è importante per la verosimiglianza. In Levi invece il “come funziona”, l’aspetto scientifico, ha un’importanza inferiore al “come viene usato”, ovvero alla riflessione concettuale e morale. </a:t>
            </a:r>
            <a:endParaRPr lang="it-IT" sz="1700" dirty="0"/>
          </a:p>
          <a:p>
            <a:endParaRPr lang="it-IT" sz="1700" dirty="0"/>
          </a:p>
          <a:p>
            <a:endParaRPr lang="it-IT" sz="1700" dirty="0"/>
          </a:p>
        </p:txBody>
      </p:sp>
      <p:pic>
        <p:nvPicPr>
          <p:cNvPr id="1026" name="Picture 2" descr="Storie naturali, Primo Levi. Giulio Einaudi editore - Letture Einaudi">
            <a:extLst>
              <a:ext uri="{FF2B5EF4-FFF2-40B4-BE49-F238E27FC236}">
                <a16:creationId xmlns:a16="http://schemas.microsoft.com/office/drawing/2014/main" id="{3BAF2E01-A0A9-CAF9-5071-E12FCC91231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32567"/>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056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472126-0DEF-4DCB-B168-E84A0BBD8823}"/>
              </a:ext>
            </a:extLst>
          </p:cNvPr>
          <p:cNvSpPr>
            <a:spLocks noGrp="1"/>
          </p:cNvSpPr>
          <p:nvPr>
            <p:ph type="title"/>
          </p:nvPr>
        </p:nvSpPr>
        <p:spPr>
          <a:xfrm>
            <a:off x="929640" y="681037"/>
            <a:ext cx="10515600" cy="1325563"/>
          </a:xfrm>
        </p:spPr>
        <p:txBody>
          <a:bodyPr>
            <a:normAutofit fontScale="90000"/>
          </a:bodyPr>
          <a:lstStyle/>
          <a:p>
            <a:br>
              <a:rPr lang="it-IT" sz="1800" i="1" dirty="0">
                <a:effectLst/>
                <a:latin typeface="Garamond" panose="02020404030301010803" pitchFamily="18" charset="0"/>
              </a:rPr>
            </a:br>
            <a:br>
              <a:rPr lang="it-IT" sz="1800" i="1" dirty="0">
                <a:effectLst/>
                <a:latin typeface="Garamond" panose="02020404030301010803" pitchFamily="18" charset="0"/>
              </a:rPr>
            </a:br>
            <a:r>
              <a:rPr lang="it-IT" sz="6000" dirty="0"/>
              <a:t>Angelica farfalla </a:t>
            </a:r>
            <a:br>
              <a:rPr lang="it-IT" dirty="0"/>
            </a:br>
            <a:r>
              <a:rPr lang="it-IT" sz="1800" dirty="0">
                <a:effectLst/>
                <a:latin typeface="Garamond" panose="02020404030301010803" pitchFamily="18" charset="0"/>
              </a:rPr>
              <a:t>in </a:t>
            </a:r>
            <a:r>
              <a:rPr lang="it-IT" sz="1800" i="1" dirty="0">
                <a:effectLst/>
                <a:latin typeface="Garamond" panose="02020404030301010803" pitchFamily="18" charset="0"/>
              </a:rPr>
              <a:t>Storie naturali</a:t>
            </a:r>
            <a:r>
              <a:rPr lang="it-IT" sz="1800" dirty="0">
                <a:effectLst/>
                <a:latin typeface="Garamond" panose="02020404030301010803" pitchFamily="18" charset="0"/>
              </a:rPr>
              <a:t>, OC I, 520.</a:t>
            </a:r>
            <a:br>
              <a:rPr lang="it-IT" sz="1800" dirty="0">
                <a:effectLst/>
                <a:latin typeface="Garamond" panose="02020404030301010803" pitchFamily="18" charset="0"/>
              </a:rPr>
            </a:br>
            <a:br>
              <a:rPr lang="it-IT" dirty="0"/>
            </a:br>
            <a:endParaRPr lang="it-IT" dirty="0"/>
          </a:p>
        </p:txBody>
      </p:sp>
      <p:sp>
        <p:nvSpPr>
          <p:cNvPr id="3" name="Segnaposto contenuto 2">
            <a:extLst>
              <a:ext uri="{FF2B5EF4-FFF2-40B4-BE49-F238E27FC236}">
                <a16:creationId xmlns:a16="http://schemas.microsoft.com/office/drawing/2014/main" id="{41F136EB-51DC-D052-7DD3-4008E62F3383}"/>
              </a:ext>
            </a:extLst>
          </p:cNvPr>
          <p:cNvSpPr>
            <a:spLocks noGrp="1"/>
          </p:cNvSpPr>
          <p:nvPr>
            <p:ph idx="1"/>
          </p:nvPr>
        </p:nvSpPr>
        <p:spPr/>
        <p:txBody>
          <a:bodyPr>
            <a:normAutofit lnSpcReduction="10000"/>
          </a:bodyPr>
          <a:lstStyle/>
          <a:p>
            <a:r>
              <a:rPr lang="it-IT" sz="1800" dirty="0">
                <a:latin typeface="Garamond" panose="02020404030301010803" pitchFamily="18" charset="0"/>
              </a:rPr>
              <a:t>Il prof. </a:t>
            </a:r>
            <a:r>
              <a:rPr lang="it-IT" sz="1800" dirty="0" err="1">
                <a:latin typeface="Garamond" panose="02020404030301010803" pitchFamily="18" charset="0"/>
              </a:rPr>
              <a:t>Leeb</a:t>
            </a:r>
            <a:r>
              <a:rPr lang="it-IT" sz="1800" dirty="0">
                <a:latin typeface="Garamond" panose="02020404030301010803" pitchFamily="18" charset="0"/>
              </a:rPr>
              <a:t> </a:t>
            </a:r>
          </a:p>
          <a:p>
            <a:r>
              <a:rPr lang="it-IT" sz="1800" dirty="0">
                <a:effectLst/>
                <a:latin typeface="Garamond" panose="02020404030301010803" pitchFamily="18" charset="0"/>
              </a:rPr>
              <a:t>axolotl, una specie di salamandre realmente esistente caratterizzata da neotenia, ovvero la persistenza in </a:t>
            </a:r>
            <a:r>
              <a:rPr lang="it-IT" sz="1800" dirty="0" err="1">
                <a:effectLst/>
                <a:latin typeface="Garamond" panose="02020404030301010803" pitchFamily="18" charset="0"/>
              </a:rPr>
              <a:t>eta</a:t>
            </a:r>
            <a:r>
              <a:rPr lang="it-IT" sz="1800" dirty="0">
                <a:effectLst/>
                <a:latin typeface="Garamond" panose="02020404030301010803" pitchFamily="18" charset="0"/>
              </a:rPr>
              <a:t>̀ adulta di elementi tipici dello stato neonatale. </a:t>
            </a:r>
          </a:p>
          <a:p>
            <a:r>
              <a:rPr lang="it-IT" sz="1800" dirty="0">
                <a:effectLst/>
                <a:latin typeface="Garamond" panose="02020404030301010803" pitchFamily="18" charset="0"/>
              </a:rPr>
              <a:t>esattamente come gli axolotl, anche l’attuale specie umana sia solo lo stadio larvale di una specie </a:t>
            </a:r>
            <a:r>
              <a:rPr lang="it-IT" sz="1800" dirty="0" err="1">
                <a:effectLst/>
                <a:latin typeface="Garamond" panose="02020404030301010803" pitchFamily="18" charset="0"/>
              </a:rPr>
              <a:t>piu</a:t>
            </a:r>
            <a:r>
              <a:rPr lang="it-IT" sz="1800" dirty="0">
                <a:effectLst/>
                <a:latin typeface="Garamond" panose="02020404030301010803" pitchFamily="18" charset="0"/>
              </a:rPr>
              <a:t>̀ evoluta e superiore, simile agli angeli: «gli angeli non sono una invenzione fantastica, né esseri soprannaturali, né un sogno poetico, ma sono il nostro futuro, </a:t>
            </a:r>
            <a:r>
              <a:rPr lang="it-IT" sz="1800" dirty="0" err="1">
                <a:effectLst/>
                <a:latin typeface="Garamond" panose="02020404030301010803" pitchFamily="18" charset="0"/>
              </a:rPr>
              <a:t>cio</a:t>
            </a:r>
            <a:r>
              <a:rPr lang="it-IT" sz="1800" dirty="0">
                <a:effectLst/>
                <a:latin typeface="Garamond" panose="02020404030301010803" pitchFamily="18" charset="0"/>
              </a:rPr>
              <a:t>̀ che diventeremo, </a:t>
            </a:r>
            <a:r>
              <a:rPr lang="it-IT" sz="1800" dirty="0" err="1">
                <a:effectLst/>
                <a:latin typeface="Garamond" panose="02020404030301010803" pitchFamily="18" charset="0"/>
              </a:rPr>
              <a:t>cio</a:t>
            </a:r>
            <a:r>
              <a:rPr lang="it-IT" sz="1800" dirty="0">
                <a:effectLst/>
                <a:latin typeface="Garamond" panose="02020404030301010803" pitchFamily="18" charset="0"/>
              </a:rPr>
              <a:t>̀ che potremmo diventare se vivessimo abbastanza a lungo, o se ci sottoponessimo alle sue manipolazioni». </a:t>
            </a:r>
            <a:endParaRPr lang="it-IT" dirty="0"/>
          </a:p>
          <a:p>
            <a:r>
              <a:rPr lang="it-IT" sz="1800" dirty="0">
                <a:latin typeface="Garamond" panose="02020404030301010803" pitchFamily="18" charset="0"/>
              </a:rPr>
              <a:t>Nazismo</a:t>
            </a:r>
          </a:p>
          <a:p>
            <a:r>
              <a:rPr lang="it-IT" sz="1800" dirty="0" err="1">
                <a:effectLst/>
                <a:latin typeface="Garamond" panose="02020404030301010803" pitchFamily="18" charset="0"/>
              </a:rPr>
              <a:t>Leeb</a:t>
            </a:r>
            <a:r>
              <a:rPr lang="it-IT" sz="1800" dirty="0">
                <a:effectLst/>
                <a:latin typeface="Garamond" panose="02020404030301010803" pitchFamily="18" charset="0"/>
              </a:rPr>
              <a:t> conduce quindi i suoi esperimenti su cavie umane (prigionieri a giudicare da alcuni dettagli) ma il risultato è che i presunti angeli o superuomini sono </a:t>
            </a:r>
            <a:r>
              <a:rPr lang="it-IT" sz="1800" dirty="0" err="1">
                <a:effectLst/>
                <a:latin typeface="Garamond" panose="02020404030301010803" pitchFamily="18" charset="0"/>
              </a:rPr>
              <a:t>piu</a:t>
            </a:r>
            <a:r>
              <a:rPr lang="it-IT" sz="1800" dirty="0">
                <a:effectLst/>
                <a:latin typeface="Garamond" panose="02020404030301010803" pitchFamily="18" charset="0"/>
              </a:rPr>
              <a:t>̀ simili a mostruosi avvoltoi, quella che doveva essere un’evoluzione sembra </a:t>
            </a:r>
            <a:r>
              <a:rPr lang="it-IT" sz="1800" dirty="0" err="1">
                <a:effectLst/>
                <a:latin typeface="Garamond" panose="02020404030301010803" pitchFamily="18" charset="0"/>
              </a:rPr>
              <a:t>piu</a:t>
            </a:r>
            <a:r>
              <a:rPr lang="it-IT" sz="1800" dirty="0">
                <a:effectLst/>
                <a:latin typeface="Garamond" panose="02020404030301010803" pitchFamily="18" charset="0"/>
              </a:rPr>
              <a:t>̀ una spaventosa regressione e infine le cavie vengono addirittura mangiate dall’infermiere che le aveva in custodia e da altri facinorosi, durante la carestia successiva alla liberazione di Berlino. </a:t>
            </a:r>
            <a:endParaRPr lang="it-IT" sz="1200" dirty="0"/>
          </a:p>
          <a:p>
            <a:r>
              <a:rPr lang="it-IT" sz="1800" dirty="0">
                <a:effectLst/>
                <a:latin typeface="Garamond" panose="02020404030301010803" pitchFamily="18" charset="0"/>
              </a:rPr>
              <a:t>Quelli che Levi ci mostra potrebbero essere definiti come i vicoli ciechi della scienza e della tecnologia, apparenti progressi che si rovesciano in distopiche conseguenze, tranne poi minimizzare queste ultime attenuando il tono catastrofista e lasciando prevalere una visione ironica e umoristica. </a:t>
            </a:r>
            <a:endParaRPr lang="it-IT" sz="1200" dirty="0"/>
          </a:p>
          <a:p>
            <a:endParaRPr lang="it-IT" sz="1800" dirty="0">
              <a:latin typeface="Garamond" panose="02020404030301010803" pitchFamily="18" charset="0"/>
            </a:endParaRPr>
          </a:p>
        </p:txBody>
      </p:sp>
    </p:spTree>
    <p:extLst>
      <p:ext uri="{BB962C8B-B14F-4D97-AF65-F5344CB8AC3E}">
        <p14:creationId xmlns:p14="http://schemas.microsoft.com/office/powerpoint/2010/main" val="2915072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4C37ED-AE64-5561-FE8A-A1528B06654F}"/>
              </a:ext>
            </a:extLst>
          </p:cNvPr>
          <p:cNvSpPr>
            <a:spLocks noGrp="1"/>
          </p:cNvSpPr>
          <p:nvPr>
            <p:ph type="title"/>
          </p:nvPr>
        </p:nvSpPr>
        <p:spPr/>
        <p:txBody>
          <a:bodyPr>
            <a:normAutofit fontScale="90000"/>
          </a:bodyPr>
          <a:lstStyle/>
          <a:p>
            <a:r>
              <a:rPr lang="it-IT" sz="5400" dirty="0"/>
              <a:t>Alcune applicazioni del </a:t>
            </a:r>
            <a:r>
              <a:rPr lang="it-IT" sz="5400" dirty="0" err="1"/>
              <a:t>Mimete</a:t>
            </a:r>
            <a:r>
              <a:rPr lang="it-IT" sz="5400" dirty="0"/>
              <a:t> </a:t>
            </a:r>
            <a:br>
              <a:rPr lang="it-IT" sz="5400" dirty="0"/>
            </a:br>
            <a:endParaRPr lang="it-IT" sz="5400" dirty="0"/>
          </a:p>
        </p:txBody>
      </p:sp>
      <p:sp>
        <p:nvSpPr>
          <p:cNvPr id="3" name="Segnaposto contenuto 2">
            <a:extLst>
              <a:ext uri="{FF2B5EF4-FFF2-40B4-BE49-F238E27FC236}">
                <a16:creationId xmlns:a16="http://schemas.microsoft.com/office/drawing/2014/main" id="{68A6B9F2-6EB9-48AA-7EEB-7B9D1D28A19A}"/>
              </a:ext>
            </a:extLst>
          </p:cNvPr>
          <p:cNvSpPr>
            <a:spLocks noGrp="1"/>
          </p:cNvSpPr>
          <p:nvPr>
            <p:ph idx="1"/>
          </p:nvPr>
        </p:nvSpPr>
        <p:spPr/>
        <p:txBody>
          <a:bodyPr/>
          <a:lstStyle/>
          <a:p>
            <a:r>
              <a:rPr lang="it-IT" dirty="0" err="1"/>
              <a:t>Cfr</a:t>
            </a:r>
            <a:r>
              <a:rPr lang="it-IT" dirty="0"/>
              <a:t> </a:t>
            </a:r>
            <a:r>
              <a:rPr lang="it-IT" dirty="0" err="1"/>
              <a:t>all</a:t>
            </a:r>
            <a:r>
              <a:rPr lang="it-IT" dirty="0"/>
              <a:t>. 1</a:t>
            </a:r>
          </a:p>
        </p:txBody>
      </p:sp>
    </p:spTree>
    <p:extLst>
      <p:ext uri="{BB962C8B-B14F-4D97-AF65-F5344CB8AC3E}">
        <p14:creationId xmlns:p14="http://schemas.microsoft.com/office/powerpoint/2010/main" val="2275117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F89FC8-627F-9CEE-AB61-10EBF86C13E2}"/>
              </a:ext>
            </a:extLst>
          </p:cNvPr>
          <p:cNvSpPr>
            <a:spLocks noGrp="1"/>
          </p:cNvSpPr>
          <p:nvPr>
            <p:ph type="title"/>
          </p:nvPr>
        </p:nvSpPr>
        <p:spPr/>
        <p:txBody>
          <a:bodyPr/>
          <a:lstStyle/>
          <a:p>
            <a:r>
              <a:rPr lang="it-IT" sz="4900" dirty="0" err="1"/>
              <a:t>Disfilassi</a:t>
            </a:r>
            <a:endParaRPr lang="it-IT" sz="4900" dirty="0"/>
          </a:p>
        </p:txBody>
      </p:sp>
      <p:sp>
        <p:nvSpPr>
          <p:cNvPr id="3" name="Segnaposto contenuto 2">
            <a:extLst>
              <a:ext uri="{FF2B5EF4-FFF2-40B4-BE49-F238E27FC236}">
                <a16:creationId xmlns:a16="http://schemas.microsoft.com/office/drawing/2014/main" id="{7C56456F-5C54-B0BD-506D-F55BA3ED57C7}"/>
              </a:ext>
            </a:extLst>
          </p:cNvPr>
          <p:cNvSpPr>
            <a:spLocks noGrp="1"/>
          </p:cNvSpPr>
          <p:nvPr>
            <p:ph idx="1"/>
          </p:nvPr>
        </p:nvSpPr>
        <p:spPr/>
        <p:txBody>
          <a:bodyPr/>
          <a:lstStyle/>
          <a:p>
            <a:pPr marL="0" indent="0">
              <a:buNone/>
            </a:pPr>
            <a:r>
              <a:rPr lang="it-IT" sz="1800" dirty="0">
                <a:effectLst/>
                <a:latin typeface="Garamond" panose="02020404030301010803" pitchFamily="18" charset="0"/>
              </a:rPr>
              <a:t>Anche in quest’occasione Levi ci mostra le conseguenze peggiori della scienza (in linea con una larga parte dell’immaginario fantascientifico), puntando però sull’ironico piuttosto che sull’apocalittico e anzi giocando esplicitamente con le paure legate alla scienza stessa e al futuro: «Da </a:t>
            </a:r>
            <a:r>
              <a:rPr lang="it-IT" sz="1800" dirty="0" err="1">
                <a:effectLst/>
                <a:latin typeface="Garamond" panose="02020404030301010803" pitchFamily="18" charset="0"/>
              </a:rPr>
              <a:t>piu</a:t>
            </a:r>
            <a:r>
              <a:rPr lang="it-IT" sz="1800" dirty="0">
                <a:effectLst/>
                <a:latin typeface="Garamond" panose="02020404030301010803" pitchFamily="18" charset="0"/>
              </a:rPr>
              <a:t>̀ di un secolo l’</a:t>
            </a:r>
            <a:r>
              <a:rPr lang="it-IT" sz="1800" dirty="0" err="1">
                <a:effectLst/>
                <a:latin typeface="Garamond" panose="02020404030301010803" pitchFamily="18" charset="0"/>
              </a:rPr>
              <a:t>umanita</a:t>
            </a:r>
            <a:r>
              <a:rPr lang="it-IT" sz="1800" dirty="0">
                <a:effectLst/>
                <a:latin typeface="Garamond" panose="02020404030301010803" pitchFamily="18" charset="0"/>
              </a:rPr>
              <a:t>̀ si era ubriacata di profezie catastrofiche: ora, la morte nucleare non era venuta, la crisi energetica sembrava superata, l’esplosione demografica si era estinta, e a scorno di tutti i profeti il mondo stava diventando un altro sul filo della </a:t>
            </a:r>
            <a:r>
              <a:rPr lang="it-IT" sz="1800" dirty="0" err="1">
                <a:effectLst/>
                <a:latin typeface="Garamond" panose="02020404030301010803" pitchFamily="18" charset="0"/>
              </a:rPr>
              <a:t>disfilassi</a:t>
            </a:r>
            <a:r>
              <a:rPr lang="it-IT" sz="1800" dirty="0">
                <a:effectLst/>
                <a:latin typeface="Garamond" panose="02020404030301010803" pitchFamily="18" charset="0"/>
              </a:rPr>
              <a:t>, che nessun futurologo aveva pronosticata» </a:t>
            </a:r>
            <a:endParaRPr lang="it-IT" dirty="0"/>
          </a:p>
          <a:p>
            <a:endParaRPr lang="it-IT" dirty="0"/>
          </a:p>
        </p:txBody>
      </p:sp>
    </p:spTree>
    <p:extLst>
      <p:ext uri="{BB962C8B-B14F-4D97-AF65-F5344CB8AC3E}">
        <p14:creationId xmlns:p14="http://schemas.microsoft.com/office/powerpoint/2010/main" val="1495608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B34A91-714C-B647-85E4-286944180643}"/>
              </a:ext>
            </a:extLst>
          </p:cNvPr>
          <p:cNvSpPr>
            <a:spLocks noGrp="1"/>
          </p:cNvSpPr>
          <p:nvPr>
            <p:ph type="title"/>
          </p:nvPr>
        </p:nvSpPr>
        <p:spPr>
          <a:xfrm>
            <a:off x="339436" y="295099"/>
            <a:ext cx="6251369" cy="1296195"/>
          </a:xfrm>
        </p:spPr>
        <p:txBody>
          <a:bodyPr>
            <a:noAutofit/>
          </a:bodyPr>
          <a:lstStyle/>
          <a:p>
            <a:r>
              <a:rPr lang="it-IT" sz="2000" i="1" dirty="0"/>
              <a:t>Vizio di forma </a:t>
            </a:r>
            <a:r>
              <a:rPr lang="it-IT" sz="2000" dirty="0"/>
              <a:t>(1971) è la seconda raccolta di racconti </a:t>
            </a:r>
            <a:r>
              <a:rPr lang="it-IT" sz="2000" dirty="0" err="1"/>
              <a:t>fanta</a:t>
            </a:r>
            <a:r>
              <a:rPr lang="it-IT" sz="2000" dirty="0"/>
              <a:t>-tecnologici e </a:t>
            </a:r>
            <a:r>
              <a:rPr lang="it-IT" sz="2000" dirty="0" err="1"/>
              <a:t>fanta</a:t>
            </a:r>
            <a:r>
              <a:rPr lang="it-IT" sz="2000" dirty="0"/>
              <a:t>-biologici di Primo Levi; a differenza di </a:t>
            </a:r>
            <a:r>
              <a:rPr lang="it-IT" sz="2000" i="1" dirty="0"/>
              <a:t>Storie naturali</a:t>
            </a:r>
            <a:r>
              <a:rPr lang="it-IT" sz="2000" dirty="0"/>
              <a:t>, pubblicato cinque anni prima sotto pseudonimo, porta il suo nome in copertina. I racconti sono venti, scritti tra il 1968 e il 1970.</a:t>
            </a:r>
          </a:p>
        </p:txBody>
      </p:sp>
      <p:sp>
        <p:nvSpPr>
          <p:cNvPr id="3" name="Segnaposto contenuto 2">
            <a:extLst>
              <a:ext uri="{FF2B5EF4-FFF2-40B4-BE49-F238E27FC236}">
                <a16:creationId xmlns:a16="http://schemas.microsoft.com/office/drawing/2014/main" id="{7D79B653-817A-EC43-B146-B952C3C0AEB8}"/>
              </a:ext>
            </a:extLst>
          </p:cNvPr>
          <p:cNvSpPr>
            <a:spLocks noGrp="1"/>
          </p:cNvSpPr>
          <p:nvPr>
            <p:ph idx="1"/>
          </p:nvPr>
        </p:nvSpPr>
        <p:spPr>
          <a:xfrm>
            <a:off x="20858895" y="2236850"/>
            <a:ext cx="239629" cy="3940112"/>
          </a:xfrm>
        </p:spPr>
        <p:txBody>
          <a:bodyPr/>
          <a:lstStyle/>
          <a:p>
            <a:endParaRPr lang="it-IT" dirty="0"/>
          </a:p>
        </p:txBody>
      </p:sp>
      <p:sp>
        <p:nvSpPr>
          <p:cNvPr id="4" name="Rectangle 2">
            <a:extLst>
              <a:ext uri="{FF2B5EF4-FFF2-40B4-BE49-F238E27FC236}">
                <a16:creationId xmlns:a16="http://schemas.microsoft.com/office/drawing/2014/main" id="{E3023FA7-6D7C-6A4B-905E-451BCCB6928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1025" name="Immagine 1" descr="Immagine che contiene testo&#10;&#10;Descrizione generata automaticamente">
            <a:extLst>
              <a:ext uri="{FF2B5EF4-FFF2-40B4-BE49-F238E27FC236}">
                <a16:creationId xmlns:a16="http://schemas.microsoft.com/office/drawing/2014/main" id="{C12A9896-5934-8948-86C5-4F7D66173457}"/>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213600" y="93230"/>
            <a:ext cx="4140200" cy="63373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776E0F1F-DA81-344F-9039-CE31C6C7CB46}"/>
              </a:ext>
            </a:extLst>
          </p:cNvPr>
          <p:cNvSpPr>
            <a:spLocks noChangeArrowheads="1"/>
          </p:cNvSpPr>
          <p:nvPr/>
        </p:nvSpPr>
        <p:spPr bwMode="auto">
          <a:xfrm flipV="1">
            <a:off x="23212401" y="-2"/>
            <a:ext cx="27783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a:p>
        </p:txBody>
      </p:sp>
      <p:sp>
        <p:nvSpPr>
          <p:cNvPr id="6" name="CasellaDiTesto 5">
            <a:extLst>
              <a:ext uri="{FF2B5EF4-FFF2-40B4-BE49-F238E27FC236}">
                <a16:creationId xmlns:a16="http://schemas.microsoft.com/office/drawing/2014/main" id="{2992D375-9C70-EB47-9474-BF53CD530B32}"/>
              </a:ext>
            </a:extLst>
          </p:cNvPr>
          <p:cNvSpPr txBox="1"/>
          <p:nvPr/>
        </p:nvSpPr>
        <p:spPr>
          <a:xfrm flipH="1">
            <a:off x="1122881" y="1886392"/>
            <a:ext cx="5467923" cy="4524315"/>
          </a:xfrm>
          <a:prstGeom prst="rect">
            <a:avLst/>
          </a:prstGeom>
          <a:noFill/>
        </p:spPr>
        <p:txBody>
          <a:bodyPr wrap="square" rtlCol="0">
            <a:spAutoFit/>
          </a:bodyPr>
          <a:lstStyle/>
          <a:p>
            <a:r>
              <a:rPr lang="it-IT" dirty="0"/>
              <a:t>Dal risvolto di copertina:…Sarà un decennio unico. Nel giro di pochi anni, quasi da un giorno all’altro, ci siamo accorti che qualcosa di definitivo è successo, o sta per succedere: come chi, navigando per un fiume tranquillo, si avvedesse d’un tratto che le rive stanno fuggendo all’indietro, l’acqua si è fatta piena di vortici, e si sente ormai vicino il tuono della cascata. Non c’è indice che non si sia impennato: la popolazione mondiale, il </a:t>
            </a:r>
            <a:r>
              <a:rPr lang="it-IT" dirty="0" err="1"/>
              <a:t>Ddt</a:t>
            </a:r>
            <a:r>
              <a:rPr lang="it-IT" dirty="0"/>
              <a:t> nel grasso dei pinguini, l’anidride carbonica nell’atmosfera, il piombo nelle nostre vene. Mentre metà del mondo attende ancora i benefici della tecnica, l’altra metà ha toccato il suolo lunare, ed è intossicata dai rifiuti accumulati in pochi lustri: ma non c’è scelta, all’Arcadia non si ritorna, ancora dalla tecnica, e solo da essa, potrà venire la restaurazione dell’ordine planetario, l’emendamento del "vizio di forma. </a:t>
            </a:r>
          </a:p>
        </p:txBody>
      </p:sp>
    </p:spTree>
    <p:extLst>
      <p:ext uri="{BB962C8B-B14F-4D97-AF65-F5344CB8AC3E}">
        <p14:creationId xmlns:p14="http://schemas.microsoft.com/office/powerpoint/2010/main" val="249474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50A0D2-22F0-5D45-80F8-9DB8284E7B3C}"/>
              </a:ext>
            </a:extLst>
          </p:cNvPr>
          <p:cNvSpPr>
            <a:spLocks noGrp="1"/>
          </p:cNvSpPr>
          <p:nvPr>
            <p:ph type="title"/>
          </p:nvPr>
        </p:nvSpPr>
        <p:spPr/>
        <p:txBody>
          <a:bodyPr>
            <a:normAutofit/>
          </a:bodyPr>
          <a:lstStyle/>
          <a:p>
            <a:r>
              <a:rPr lang="it-IT" sz="2200" dirty="0"/>
              <a:t> Parte conclusiva della </a:t>
            </a:r>
            <a:r>
              <a:rPr lang="it-IT" sz="2200" i="1" dirty="0"/>
              <a:t>Lettera 1987 </a:t>
            </a:r>
            <a:r>
              <a:rPr lang="it-IT" sz="2200" dirty="0"/>
              <a:t>indirizzata all’editore in occasione di una ristampa del volume, pubblicata poche settimane prima della sua scomparsa</a:t>
            </a:r>
            <a:r>
              <a:rPr lang="it-IT" dirty="0"/>
              <a:t>.</a:t>
            </a:r>
          </a:p>
        </p:txBody>
      </p:sp>
      <p:sp>
        <p:nvSpPr>
          <p:cNvPr id="3" name="Segnaposto contenuto 2">
            <a:extLst>
              <a:ext uri="{FF2B5EF4-FFF2-40B4-BE49-F238E27FC236}">
                <a16:creationId xmlns:a16="http://schemas.microsoft.com/office/drawing/2014/main" id="{3BA1F260-26F9-E94A-BC93-F2D10DE5EB98}"/>
              </a:ext>
            </a:extLst>
          </p:cNvPr>
          <p:cNvSpPr>
            <a:spLocks noGrp="1"/>
          </p:cNvSpPr>
          <p:nvPr>
            <p:ph idx="1"/>
          </p:nvPr>
        </p:nvSpPr>
        <p:spPr/>
        <p:txBody>
          <a:bodyPr>
            <a:normAutofit fontScale="70000" lnSpcReduction="20000"/>
          </a:bodyPr>
          <a:lstStyle/>
          <a:p>
            <a:r>
              <a:rPr lang="it-IT" dirty="0"/>
              <a:t>[...] Mi rallegra perché rivive così il più trascurato dei miei libri, il solo che non è stato tradotto, che non ha vinto premi, e che i critici hanno accettato a collo torto, accusandolo appunto di non essere abbastanza catastrofico. Se lo rileggo oggi, accanto a parecchie ingenuità ed errori di prospettiva, ci trovo qualcosa di buono. I bambini sintetici sono una realtà, anche se l'ombelico ce l'hanno. Sulla luna ci siamo andati, e la terra vista di lassù deve proprio assomigliare a quella che io ho descritta; peccato che i Seleniti non esistano, né siano mai esistiti. Gli aiuti ai paesi del terzo mondo incontrano spesso il destino che ho delineato nella doppietta </a:t>
            </a:r>
            <a:r>
              <a:rPr lang="it-IT" i="1" dirty="0" err="1"/>
              <a:t>Recuenco</a:t>
            </a:r>
            <a:r>
              <a:rPr lang="it-IT" dirty="0"/>
              <a:t>. Col dilagare del terziario, i "lumini rossi" sono aumentati di numero, ed è addirittura apparsa sui giornali, nel 1981, la notizia di un sensore identico a quello che io avevo descritto. Siamo ancora lontani da una realizzazione del racconto </a:t>
            </a:r>
            <a:r>
              <a:rPr lang="it-IT" i="1" dirty="0"/>
              <a:t>A fini di bene </a:t>
            </a:r>
            <a:r>
              <a:rPr lang="it-IT" dirty="0"/>
              <a:t>ma ("così s'osserva in me lo contrappasso") dopo alcune esitazioni la Sip ha assegnato alla mia seconda casa un numero telefonico che è l'esatto anagramma del mio di Torino.</a:t>
            </a:r>
            <a:br>
              <a:rPr lang="it-IT" dirty="0"/>
            </a:br>
            <a:r>
              <a:rPr lang="it-IT" dirty="0"/>
              <a:t>Quanto a </a:t>
            </a:r>
            <a:r>
              <a:rPr lang="it-IT" i="1" dirty="0"/>
              <a:t>Ottima è l'acqua, </a:t>
            </a:r>
            <a:r>
              <a:rPr lang="it-IT" dirty="0"/>
              <a:t>poco dopo la sua pubblicazione lo "</a:t>
            </a:r>
            <a:r>
              <a:rPr lang="it-IT" dirty="0" err="1"/>
              <a:t>Scientific</a:t>
            </a:r>
            <a:r>
              <a:rPr lang="it-IT" dirty="0"/>
              <a:t> American" ha riportato la notizia, di fonte sovietica, di una "</a:t>
            </a:r>
            <a:r>
              <a:rPr lang="it-IT" dirty="0" err="1"/>
              <a:t>poliacqua</a:t>
            </a:r>
            <a:r>
              <a:rPr lang="it-IT" dirty="0"/>
              <a:t>" viscosa e tossica, simile per molti versi a quella da me anticipata: per fortuna di tutti, le esperienze relative si sono dimostrate non riproducibili e tutto è finito in fumo. Mi lusinga il pensiero che questa mia lugubre invenzione abbia avuto un effetto retroattivo e apotropaico. Si rassicuri quindi il lettore: l'acqua, magari inquinata, non diventerà mai viscosa, e tutti i mari conserveranno le loro onde</a:t>
            </a:r>
            <a:r>
              <a:rPr lang="it-IT" b="1" dirty="0"/>
              <a:t>.</a:t>
            </a:r>
            <a:endParaRPr lang="it-IT" dirty="0"/>
          </a:p>
        </p:txBody>
      </p:sp>
    </p:spTree>
    <p:extLst>
      <p:ext uri="{BB962C8B-B14F-4D97-AF65-F5344CB8AC3E}">
        <p14:creationId xmlns:p14="http://schemas.microsoft.com/office/powerpoint/2010/main" val="3648607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186B3-A3EB-948A-6901-458353E3FCDA}"/>
              </a:ext>
            </a:extLst>
          </p:cNvPr>
          <p:cNvSpPr>
            <a:spLocks noGrp="1"/>
          </p:cNvSpPr>
          <p:nvPr>
            <p:ph type="title"/>
          </p:nvPr>
        </p:nvSpPr>
        <p:spPr/>
        <p:txBody>
          <a:bodyPr/>
          <a:lstStyle/>
          <a:p>
            <a:r>
              <a:rPr lang="it-IT" dirty="0"/>
              <a:t>Metodo del «modo fantastico» parallelo a scienza</a:t>
            </a:r>
          </a:p>
        </p:txBody>
      </p:sp>
      <p:sp>
        <p:nvSpPr>
          <p:cNvPr id="3" name="Segnaposto contenuto 2">
            <a:extLst>
              <a:ext uri="{FF2B5EF4-FFF2-40B4-BE49-F238E27FC236}">
                <a16:creationId xmlns:a16="http://schemas.microsoft.com/office/drawing/2014/main" id="{B1CE91E5-4179-EA54-2D16-7110B411B8F4}"/>
              </a:ext>
            </a:extLst>
          </p:cNvPr>
          <p:cNvSpPr>
            <a:spLocks noGrp="1"/>
          </p:cNvSpPr>
          <p:nvPr>
            <p:ph idx="1"/>
          </p:nvPr>
        </p:nvSpPr>
        <p:spPr/>
        <p:txBody>
          <a:bodyPr/>
          <a:lstStyle/>
          <a:p>
            <a:r>
              <a:rPr lang="it-IT" sz="1800" dirty="0">
                <a:effectLst/>
                <a:latin typeface="Garamond" panose="02020404030301010803" pitchFamily="18" charset="0"/>
              </a:rPr>
              <a:t>Levi avverte che lo scienziato generalmente trascura i fenomeni non riproducibili: </a:t>
            </a:r>
            <a:r>
              <a:rPr lang="it-IT" dirty="0"/>
              <a:t>«</a:t>
            </a:r>
            <a:r>
              <a:rPr lang="it-IT" sz="1800" dirty="0" err="1">
                <a:effectLst/>
                <a:latin typeface="Garamond" panose="02020404030301010803" pitchFamily="18" charset="0"/>
              </a:rPr>
              <a:t>perche</a:t>
            </a:r>
            <a:r>
              <a:rPr lang="it-IT" sz="1800" dirty="0">
                <a:effectLst/>
                <a:latin typeface="Garamond" panose="02020404030301010803" pitchFamily="18" charset="0"/>
              </a:rPr>
              <a:t>́, come non si fa scienza sull’individuo, neppure la si fa sui fatti saltuari ed erratici: però non li dimentica. Cerca di depurarli di ogni ingrediente emotivo e di liberarsi dai falsi ricordi e dalle allucinazioni; evita di perdere tempo nello spiegare fenomeni di cui è dubbia l’esistenza, ma si costruisce, anno dopo anno, un suo museo mentale e privato, in cui a futura memoria, stanno alcuni fatti indubitabili che la sua scienza non sa spiegare. (</a:t>
            </a:r>
            <a:r>
              <a:rPr lang="it-IT" sz="1800" i="1" dirty="0">
                <a:effectLst/>
                <a:latin typeface="Garamond" panose="02020404030301010803" pitchFamily="18" charset="0"/>
              </a:rPr>
              <a:t>Riprodurre i miracoli</a:t>
            </a:r>
            <a:r>
              <a:rPr lang="it-IT" sz="1800" dirty="0">
                <a:effectLst/>
                <a:latin typeface="Garamond" panose="02020404030301010803" pitchFamily="18" charset="0"/>
              </a:rPr>
              <a:t>, in </a:t>
            </a:r>
            <a:r>
              <a:rPr lang="it-IT" sz="1800" i="1" dirty="0">
                <a:effectLst/>
                <a:latin typeface="Garamond" panose="02020404030301010803" pitchFamily="18" charset="0"/>
              </a:rPr>
              <a:t>Racconti e saggi</a:t>
            </a:r>
            <a:r>
              <a:rPr lang="it-IT" sz="1800" dirty="0">
                <a:effectLst/>
                <a:latin typeface="Garamond" panose="02020404030301010803" pitchFamily="18" charset="0"/>
              </a:rPr>
              <a:t>, OC II, 1122) </a:t>
            </a:r>
            <a:endParaRPr lang="it-IT" sz="1200" dirty="0"/>
          </a:p>
          <a:p>
            <a:pPr marL="0" indent="0">
              <a:buNone/>
            </a:pPr>
            <a:r>
              <a:rPr lang="it-IT" sz="1800" dirty="0">
                <a:effectLst/>
                <a:latin typeface="Garamond" panose="02020404030301010803" pitchFamily="18" charset="0"/>
              </a:rPr>
              <a:t> </a:t>
            </a:r>
            <a:endParaRPr lang="it-IT" dirty="0"/>
          </a:p>
          <a:p>
            <a:r>
              <a:rPr lang="it-IT" sz="1800" dirty="0">
                <a:effectLst/>
                <a:latin typeface="Garamond" panose="02020404030301010803" pitchFamily="18" charset="0"/>
              </a:rPr>
              <a:t> procedimento di Levi scrittore, nella memorialistica come nei racconti di </a:t>
            </a:r>
            <a:r>
              <a:rPr lang="it-IT" sz="1800" dirty="0" err="1">
                <a:effectLst/>
                <a:latin typeface="Garamond" panose="02020404030301010803" pitchFamily="18" charset="0"/>
              </a:rPr>
              <a:t>fantatecnologia</a:t>
            </a:r>
            <a:r>
              <a:rPr lang="it-IT" sz="1800" dirty="0">
                <a:effectLst/>
                <a:latin typeface="Garamond" panose="02020404030301010803" pitchFamily="18" charset="0"/>
              </a:rPr>
              <a:t>, sia sostanzialmente affine: nel primo caso si tratta di testimoniare quella </a:t>
            </a:r>
            <a:r>
              <a:rPr lang="it-IT" sz="1800" dirty="0" err="1">
                <a:effectLst/>
                <a:latin typeface="Garamond" panose="02020404030301010803" pitchFamily="18" charset="0"/>
              </a:rPr>
              <a:t>singolarita</a:t>
            </a:r>
            <a:r>
              <a:rPr lang="it-IT" sz="1800" dirty="0">
                <a:effectLst/>
                <a:latin typeface="Garamond" panose="02020404030301010803" pitchFamily="18" charset="0"/>
              </a:rPr>
              <a:t>̀, l’evento unico dei lager nazisti, </a:t>
            </a:r>
            <a:r>
              <a:rPr lang="it-IT" sz="1800" dirty="0" err="1">
                <a:effectLst/>
                <a:latin typeface="Garamond" panose="02020404030301010803" pitchFamily="18" charset="0"/>
              </a:rPr>
              <a:t>perche</a:t>
            </a:r>
            <a:r>
              <a:rPr lang="it-IT" sz="1800" dirty="0">
                <a:effectLst/>
                <a:latin typeface="Garamond" panose="02020404030301010803" pitchFamily="18" charset="0"/>
              </a:rPr>
              <a:t>́ venga compreso nel suo valore conoscitivo dei lati peggiori dell’essere umano e soprattutto </a:t>
            </a:r>
            <a:r>
              <a:rPr lang="it-IT" sz="1800" dirty="0" err="1">
                <a:effectLst/>
                <a:latin typeface="Garamond" panose="02020404030301010803" pitchFamily="18" charset="0"/>
              </a:rPr>
              <a:t>affinche</a:t>
            </a:r>
            <a:r>
              <a:rPr lang="it-IT" sz="1800" dirty="0">
                <a:effectLst/>
                <a:latin typeface="Garamond" panose="02020404030301010803" pitchFamily="18" charset="0"/>
              </a:rPr>
              <a:t>́ non sia riproducibile e non venga mai </a:t>
            </a:r>
            <a:r>
              <a:rPr lang="it-IT" sz="1800" dirty="0" err="1">
                <a:effectLst/>
                <a:latin typeface="Garamond" panose="02020404030301010803" pitchFamily="18" charset="0"/>
              </a:rPr>
              <a:t>piu</a:t>
            </a:r>
            <a:r>
              <a:rPr lang="it-IT" sz="1800" dirty="0">
                <a:effectLst/>
                <a:latin typeface="Garamond" panose="02020404030301010803" pitchFamily="18" charset="0"/>
              </a:rPr>
              <a:t>̀ riprodotto; nel secondo caso invece l’autore inventa un fenomeno non reale ma possibile e immagina le sue conseguenze verosimili. </a:t>
            </a:r>
            <a:endParaRPr lang="it-IT" dirty="0"/>
          </a:p>
          <a:p>
            <a:endParaRPr lang="it-IT" dirty="0"/>
          </a:p>
        </p:txBody>
      </p:sp>
    </p:spTree>
    <p:extLst>
      <p:ext uri="{BB962C8B-B14F-4D97-AF65-F5344CB8AC3E}">
        <p14:creationId xmlns:p14="http://schemas.microsoft.com/office/powerpoint/2010/main" val="333955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F6DA7E-4BE9-B54D-9636-5F8C9C4FACE3}"/>
              </a:ext>
            </a:extLst>
          </p:cNvPr>
          <p:cNvSpPr>
            <a:spLocks noGrp="1"/>
          </p:cNvSpPr>
          <p:nvPr>
            <p:ph type="title"/>
          </p:nvPr>
        </p:nvSpPr>
        <p:spPr>
          <a:xfrm>
            <a:off x="7647708" y="558140"/>
            <a:ext cx="3706091" cy="3313216"/>
          </a:xfrm>
        </p:spPr>
        <p:txBody>
          <a:bodyPr>
            <a:noAutofit/>
          </a:bodyPr>
          <a:lstStyle/>
          <a:p>
            <a:r>
              <a:rPr lang="it-IT" sz="2400" i="1" dirty="0"/>
              <a:t>Sono un uomo normale di buona memoria che è incappato in un vortice, che ne è uscito più per fortuna che per virtù, e che da allora conserva una certa curiosità per i vortici, grandi e piccoli, metaforici e materiali</a:t>
            </a:r>
            <a:r>
              <a:rPr lang="it-IT" sz="2400" dirty="0"/>
              <a:t> </a:t>
            </a:r>
          </a:p>
        </p:txBody>
      </p:sp>
      <p:pic>
        <p:nvPicPr>
          <p:cNvPr id="5" name="Picture 2">
            <a:extLst>
              <a:ext uri="{FF2B5EF4-FFF2-40B4-BE49-F238E27FC236}">
                <a16:creationId xmlns:a16="http://schemas.microsoft.com/office/drawing/2014/main" id="{53D55B19-859E-1B4E-93EB-59064FE5BA1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4441" y="83127"/>
            <a:ext cx="8228125" cy="628901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31B9B65-34E8-6E5B-37C3-A4131582F7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4441" y="95483"/>
            <a:ext cx="8228125" cy="6289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0352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907F20-E5E1-8A44-A67C-5578DA50CF45}"/>
              </a:ext>
            </a:extLst>
          </p:cNvPr>
          <p:cNvSpPr>
            <a:spLocks noGrp="1"/>
          </p:cNvSpPr>
          <p:nvPr>
            <p:ph type="title"/>
          </p:nvPr>
        </p:nvSpPr>
        <p:spPr/>
        <p:txBody>
          <a:bodyPr/>
          <a:lstStyle/>
          <a:p>
            <a:r>
              <a:rPr lang="it-IT" dirty="0"/>
              <a:t>DELEGA  </a:t>
            </a:r>
            <a:br>
              <a:rPr lang="it-IT" dirty="0"/>
            </a:br>
            <a:r>
              <a:rPr lang="it-IT" dirty="0"/>
              <a:t> da </a:t>
            </a:r>
            <a:r>
              <a:rPr lang="it-IT" i="1" dirty="0"/>
              <a:t>Ad ora incerta</a:t>
            </a:r>
            <a:r>
              <a:rPr lang="it-IT" dirty="0"/>
              <a:t>, Garzanti, 1984</a:t>
            </a:r>
          </a:p>
        </p:txBody>
      </p:sp>
      <p:sp>
        <p:nvSpPr>
          <p:cNvPr id="3" name="Segnaposto contenuto 2">
            <a:extLst>
              <a:ext uri="{FF2B5EF4-FFF2-40B4-BE49-F238E27FC236}">
                <a16:creationId xmlns:a16="http://schemas.microsoft.com/office/drawing/2014/main" id="{C0E9A8B6-2111-A74C-B25C-8C15A1B572DF}"/>
              </a:ext>
            </a:extLst>
          </p:cNvPr>
          <p:cNvSpPr>
            <a:spLocks noGrp="1"/>
          </p:cNvSpPr>
          <p:nvPr>
            <p:ph idx="1"/>
          </p:nvPr>
        </p:nvSpPr>
        <p:spPr/>
        <p:txBody>
          <a:bodyPr>
            <a:normAutofit fontScale="25000" lnSpcReduction="20000"/>
          </a:bodyPr>
          <a:lstStyle/>
          <a:p>
            <a:pPr fontAlgn="base"/>
            <a:r>
              <a:rPr lang="it-IT" sz="5600" dirty="0"/>
              <a:t>Non spaventarti se il lavoro è molto:</a:t>
            </a:r>
            <a:br>
              <a:rPr lang="it-IT" sz="5600" dirty="0"/>
            </a:br>
            <a:r>
              <a:rPr lang="it-IT" sz="5600" dirty="0"/>
              <a:t>C’è bisogno di te che sei meno stanco.</a:t>
            </a:r>
            <a:br>
              <a:rPr lang="it-IT" sz="5600" dirty="0"/>
            </a:br>
            <a:r>
              <a:rPr lang="it-IT" sz="5600" dirty="0"/>
              <a:t>Poiché hai sensi fini, senti</a:t>
            </a:r>
            <a:br>
              <a:rPr lang="it-IT" sz="5600" dirty="0"/>
            </a:br>
            <a:r>
              <a:rPr lang="it-IT" sz="5600" dirty="0"/>
              <a:t>Come sotto i tuoi piedi suona cavo.</a:t>
            </a:r>
            <a:br>
              <a:rPr lang="it-IT" sz="5600" dirty="0"/>
            </a:br>
            <a:r>
              <a:rPr lang="it-IT" sz="5600" dirty="0"/>
              <a:t>Rimedita i nostri errori:</a:t>
            </a:r>
            <a:br>
              <a:rPr lang="it-IT" sz="5600" dirty="0"/>
            </a:br>
            <a:r>
              <a:rPr lang="it-IT" sz="5600" dirty="0"/>
              <a:t>C’è stato pure chi, fra noi,</a:t>
            </a:r>
            <a:br>
              <a:rPr lang="it-IT" sz="5600" dirty="0"/>
            </a:br>
            <a:r>
              <a:rPr lang="it-IT" sz="5600" dirty="0"/>
              <a:t>S’è messo in cerca alla cieca</a:t>
            </a:r>
            <a:br>
              <a:rPr lang="it-IT" sz="5600" dirty="0"/>
            </a:br>
            <a:r>
              <a:rPr lang="it-IT" sz="5600" dirty="0"/>
              <a:t>Come un bendato ripeterebbe un profilo,</a:t>
            </a:r>
            <a:br>
              <a:rPr lang="it-IT" sz="5600" dirty="0"/>
            </a:br>
            <a:r>
              <a:rPr lang="it-IT" sz="5600" dirty="0"/>
              <a:t>E chi ha salpato come fanno i corsari,</a:t>
            </a:r>
            <a:br>
              <a:rPr lang="it-IT" sz="5600" dirty="0"/>
            </a:br>
            <a:r>
              <a:rPr lang="it-IT" sz="5600" dirty="0"/>
              <a:t>E chi ha tentato con volontà buona.</a:t>
            </a:r>
            <a:br>
              <a:rPr lang="it-IT" sz="5600" dirty="0"/>
            </a:br>
            <a:r>
              <a:rPr lang="it-IT" sz="5600" dirty="0"/>
              <a:t>Aiuta, insicuro. Tenta, benché insicuro,</a:t>
            </a:r>
            <a:br>
              <a:rPr lang="it-IT" sz="5600" dirty="0"/>
            </a:br>
            <a:r>
              <a:rPr lang="it-IT" sz="5600" dirty="0"/>
              <a:t>Perché insicuro. Vedi</a:t>
            </a:r>
            <a:br>
              <a:rPr lang="it-IT" sz="5600" dirty="0"/>
            </a:br>
            <a:r>
              <a:rPr lang="it-IT" sz="5600" dirty="0"/>
              <a:t>Se puoi reprimere il ribrezzo e la noia</a:t>
            </a:r>
            <a:br>
              <a:rPr lang="it-IT" sz="5600" dirty="0"/>
            </a:br>
            <a:r>
              <a:rPr lang="it-IT" sz="5600" dirty="0"/>
              <a:t>Dei nostri dubbi e delle nostre certezze.</a:t>
            </a:r>
            <a:br>
              <a:rPr lang="it-IT" sz="5600" dirty="0"/>
            </a:br>
            <a:r>
              <a:rPr lang="it-IT" sz="5600" dirty="0"/>
              <a:t>Mai siamo stati così ricchi, eppure</a:t>
            </a:r>
            <a:br>
              <a:rPr lang="it-IT" sz="5600" dirty="0"/>
            </a:br>
            <a:r>
              <a:rPr lang="it-IT" sz="5600" dirty="0"/>
              <a:t>Viviamo in mezzo a mostri imbalsamati,</a:t>
            </a:r>
            <a:br>
              <a:rPr lang="it-IT" sz="5600" dirty="0"/>
            </a:br>
            <a:r>
              <a:rPr lang="it-IT" sz="5600" dirty="0"/>
              <a:t>Ad altri mostri oscenamente vivi.</a:t>
            </a:r>
            <a:br>
              <a:rPr lang="it-IT" sz="5600" dirty="0"/>
            </a:br>
            <a:r>
              <a:rPr lang="it-IT" sz="5600" dirty="0"/>
              <a:t>Non sgomentarti delle macerie</a:t>
            </a:r>
            <a:br>
              <a:rPr lang="it-IT" sz="5600" dirty="0"/>
            </a:br>
            <a:r>
              <a:rPr lang="it-IT" sz="5600" dirty="0"/>
              <a:t>Né del lezzo delle discariche: noi</a:t>
            </a:r>
            <a:br>
              <a:rPr lang="it-IT" sz="5600" dirty="0"/>
            </a:br>
            <a:r>
              <a:rPr lang="it-IT" sz="5600" dirty="0"/>
              <a:t>Ne abbiamo sgomberate a mani nude</a:t>
            </a:r>
            <a:br>
              <a:rPr lang="it-IT" sz="5600" dirty="0"/>
            </a:br>
            <a:r>
              <a:rPr lang="it-IT" sz="5600" dirty="0"/>
              <a:t>Negli anni in cui avevamo i tuoi anni.</a:t>
            </a:r>
            <a:br>
              <a:rPr lang="it-IT" sz="5600" dirty="0"/>
            </a:br>
            <a:r>
              <a:rPr lang="it-IT" sz="5600" dirty="0"/>
              <a:t>Reggi la corsa, del tuo meglio. Abbiamo</a:t>
            </a:r>
            <a:br>
              <a:rPr lang="it-IT" sz="5600" dirty="0"/>
            </a:br>
            <a:r>
              <a:rPr lang="it-IT" sz="5600" dirty="0"/>
              <a:t>Pettinato la chioma alle comete,</a:t>
            </a:r>
            <a:br>
              <a:rPr lang="it-IT" sz="5600" dirty="0"/>
            </a:br>
            <a:r>
              <a:rPr lang="it-IT" sz="5600" dirty="0"/>
              <a:t>Decifrato i segreti della genesi,</a:t>
            </a:r>
            <a:br>
              <a:rPr lang="it-IT" sz="5600" dirty="0"/>
            </a:br>
            <a:r>
              <a:rPr lang="it-IT" sz="5600" dirty="0"/>
              <a:t>Calpestato la sabbia della luna,</a:t>
            </a:r>
            <a:br>
              <a:rPr lang="it-IT" sz="5600" dirty="0"/>
            </a:br>
            <a:r>
              <a:rPr lang="it-IT" sz="5600" dirty="0"/>
              <a:t>Costruito Auschwitz e distrutto Hiroshima.</a:t>
            </a:r>
            <a:br>
              <a:rPr lang="it-IT" sz="5600" dirty="0"/>
            </a:br>
            <a:r>
              <a:rPr lang="it-IT" sz="5600" dirty="0"/>
              <a:t>Vedi: non siamo rimasti inerti.</a:t>
            </a:r>
            <a:br>
              <a:rPr lang="it-IT" sz="5600" dirty="0"/>
            </a:br>
            <a:r>
              <a:rPr lang="it-IT" sz="5600" dirty="0"/>
              <a:t>Sobbarcati, perplesso;</a:t>
            </a:r>
            <a:br>
              <a:rPr lang="it-IT" sz="5600" dirty="0"/>
            </a:br>
            <a:r>
              <a:rPr lang="it-IT" sz="5600" dirty="0"/>
              <a:t>Non chiamarci maestri.</a:t>
            </a:r>
          </a:p>
          <a:p>
            <a:pPr fontAlgn="base"/>
            <a:r>
              <a:rPr lang="it-IT" sz="5600" i="1" dirty="0"/>
              <a:t>24 giugno 1986</a:t>
            </a:r>
            <a:endParaRPr lang="it-IT" sz="5600" dirty="0"/>
          </a:p>
          <a:p>
            <a:endParaRPr lang="it-IT" dirty="0"/>
          </a:p>
        </p:txBody>
      </p:sp>
    </p:spTree>
    <p:extLst>
      <p:ext uri="{BB962C8B-B14F-4D97-AF65-F5344CB8AC3E}">
        <p14:creationId xmlns:p14="http://schemas.microsoft.com/office/powerpoint/2010/main" val="2188601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7CF7E2-1D86-DCF8-DC8D-353A27D6CAB5}"/>
              </a:ext>
            </a:extLst>
          </p:cNvPr>
          <p:cNvSpPr>
            <a:spLocks noGrp="1"/>
          </p:cNvSpPr>
          <p:nvPr>
            <p:ph type="title"/>
          </p:nvPr>
        </p:nvSpPr>
        <p:spPr/>
        <p:txBody>
          <a:bodyPr/>
          <a:lstStyle/>
          <a:p>
            <a:r>
              <a:rPr lang="it-IT" dirty="0"/>
              <a:t>Vita</a:t>
            </a:r>
          </a:p>
        </p:txBody>
      </p:sp>
      <p:sp>
        <p:nvSpPr>
          <p:cNvPr id="3" name="Segnaposto contenuto 2">
            <a:extLst>
              <a:ext uri="{FF2B5EF4-FFF2-40B4-BE49-F238E27FC236}">
                <a16:creationId xmlns:a16="http://schemas.microsoft.com/office/drawing/2014/main" id="{628FA7DC-71A8-030A-9CF4-60B2E1FF04C6}"/>
              </a:ext>
            </a:extLst>
          </p:cNvPr>
          <p:cNvSpPr>
            <a:spLocks noGrp="1"/>
          </p:cNvSpPr>
          <p:nvPr>
            <p:ph idx="1"/>
          </p:nvPr>
        </p:nvSpPr>
        <p:spPr/>
        <p:txBody>
          <a:bodyPr>
            <a:normAutofit fontScale="32500" lnSpcReduction="20000"/>
          </a:bodyPr>
          <a:lstStyle/>
          <a:p>
            <a:r>
              <a:rPr lang="it-IT" sz="2800" dirty="0"/>
              <a:t>1919</a:t>
            </a:r>
            <a:br>
              <a:rPr lang="it-IT" sz="2800" dirty="0"/>
            </a:br>
            <a:r>
              <a:rPr lang="it-IT" sz="2800" dirty="0"/>
              <a:t>Primo Levi nasce a Torino il 31 luglio, nella casa dove abiterà quasi sempre con involontarie interruzioni.</a:t>
            </a:r>
          </a:p>
          <a:p>
            <a:r>
              <a:rPr lang="it-IT" sz="2800" dirty="0"/>
              <a:t>1930</a:t>
            </a:r>
            <a:br>
              <a:rPr lang="it-IT" sz="2800" dirty="0"/>
            </a:br>
            <a:r>
              <a:rPr lang="it-IT" sz="2800" dirty="0"/>
              <a:t>E’ iscritto al Regio Ginnasio-Liceo D'Azeglio.</a:t>
            </a:r>
          </a:p>
          <a:p>
            <a:r>
              <a:rPr lang="it-IT" sz="2800" dirty="0"/>
              <a:t>1937</a:t>
            </a:r>
            <a:br>
              <a:rPr lang="it-IT" sz="2800" dirty="0"/>
            </a:br>
            <a:r>
              <a:rPr lang="it-IT" sz="2800" dirty="0"/>
              <a:t>Si iscrive al corso di Chimica presso la facoltà di Scienze dell'Università di Torino e nel luglio 1941 Levi si laurea con lode.</a:t>
            </a:r>
          </a:p>
          <a:p>
            <a:r>
              <a:rPr lang="it-IT" sz="2800" dirty="0"/>
              <a:t>1941</a:t>
            </a:r>
            <a:br>
              <a:rPr lang="it-IT" sz="2800" dirty="0"/>
            </a:br>
            <a:r>
              <a:rPr lang="it-IT" sz="2800" dirty="0"/>
              <a:t>E’ impegnato nelle prime esperienze lavorative.</a:t>
            </a:r>
          </a:p>
          <a:p>
            <a:r>
              <a:rPr lang="it-IT" sz="2800" dirty="0"/>
              <a:t>1943-44</a:t>
            </a:r>
            <a:br>
              <a:rPr lang="it-IT" sz="2800" dirty="0"/>
            </a:br>
            <a:r>
              <a:rPr lang="it-IT" sz="2800" dirty="0"/>
              <a:t>Viene arrestato (13 dicembre), trasferito a Fossoli e, successivamente, deportato ad Auschwitz (22 febbraio).</a:t>
            </a:r>
          </a:p>
          <a:p>
            <a:r>
              <a:rPr lang="it-IT" sz="2800" dirty="0"/>
              <a:t>1945</a:t>
            </a:r>
            <a:br>
              <a:rPr lang="it-IT" sz="2800" dirty="0"/>
            </a:br>
            <a:r>
              <a:rPr lang="it-IT" sz="2800" dirty="0"/>
              <a:t>Ritorna a Torino, dopo oltre otto mesi di spostamenti nella devastata Europa centro-orientale.</a:t>
            </a:r>
          </a:p>
          <a:p>
            <a:r>
              <a:rPr lang="it-IT" sz="2800" dirty="0"/>
              <a:t>1946</a:t>
            </a:r>
            <a:br>
              <a:rPr lang="it-IT" sz="2800" dirty="0"/>
            </a:br>
            <a:r>
              <a:rPr lang="it-IT" sz="2800" dirty="0"/>
              <a:t>Trova lavoro presso la fabbrica di vernici Duco-Montecatini, nei pressi di Torino. Sono gli anni in cui scrive </a:t>
            </a:r>
            <a:r>
              <a:rPr lang="it-IT" sz="2800" i="1" dirty="0"/>
              <a:t>Se questo è un uomo</a:t>
            </a:r>
            <a:r>
              <a:rPr lang="it-IT" sz="2800" dirty="0"/>
              <a:t>.</a:t>
            </a:r>
          </a:p>
          <a:p>
            <a:r>
              <a:rPr lang="it-IT" sz="2800" dirty="0"/>
              <a:t>1952</a:t>
            </a:r>
            <a:br>
              <a:rPr lang="it-IT" sz="2800" dirty="0"/>
            </a:br>
            <a:r>
              <a:rPr lang="it-IT" sz="2800" dirty="0"/>
              <a:t>Collabora alle Edizioni Scientifiche Einaudi con traduzioni, revisioni, letture di bozze e pareri editoriali.</a:t>
            </a:r>
          </a:p>
          <a:p>
            <a:r>
              <a:rPr lang="it-IT" sz="2800" dirty="0"/>
              <a:t>1955-1974</a:t>
            </a:r>
            <a:br>
              <a:rPr lang="it-IT" sz="2800" dirty="0"/>
            </a:br>
            <a:r>
              <a:rPr lang="it-IT" sz="2800" dirty="0"/>
              <a:t>Svolge l’attività di chimico intrecciata all’attività di scrittore, collaboratore del quotidiano torinese "La Stampa" e traduttore.</a:t>
            </a:r>
          </a:p>
          <a:p>
            <a:r>
              <a:rPr lang="it-IT" sz="2800" dirty="0"/>
              <a:t>1975</a:t>
            </a:r>
            <a:br>
              <a:rPr lang="it-IT" sz="2800" dirty="0"/>
            </a:br>
            <a:r>
              <a:rPr lang="it-IT" sz="2800" dirty="0"/>
              <a:t>Va in pensione e pubblica </a:t>
            </a:r>
            <a:r>
              <a:rPr lang="it-IT" sz="2800" i="1" dirty="0"/>
              <a:t>Il sistema periodico</a:t>
            </a:r>
            <a:r>
              <a:rPr lang="it-IT" sz="2800" dirty="0"/>
              <a:t>.</a:t>
            </a:r>
          </a:p>
          <a:p>
            <a:r>
              <a:rPr lang="it-IT" sz="2800" dirty="0"/>
              <a:t>1976-1987</a:t>
            </a:r>
            <a:br>
              <a:rPr lang="it-IT" sz="2800" dirty="0"/>
            </a:br>
            <a:r>
              <a:rPr lang="it-IT" sz="2800" dirty="0"/>
              <a:t>Si dedica ad un intenso lavoro letterario.</a:t>
            </a:r>
          </a:p>
          <a:p>
            <a:r>
              <a:rPr lang="it-IT" sz="2800" dirty="0"/>
              <a:t>1987</a:t>
            </a:r>
            <a:br>
              <a:rPr lang="it-IT" sz="2800" dirty="0"/>
            </a:br>
            <a:r>
              <a:rPr lang="it-IT" sz="2800" dirty="0"/>
              <a:t>Primo Levi muore nella sua casa di Torino il giorno 11 aprile.</a:t>
            </a:r>
          </a:p>
          <a:p>
            <a:pPr marL="0" indent="0">
              <a:buNone/>
            </a:pPr>
            <a:r>
              <a:rPr lang="it-IT" sz="3200" dirty="0"/>
              <a:t> </a:t>
            </a:r>
          </a:p>
          <a:p>
            <a:endParaRPr lang="it-IT" dirty="0"/>
          </a:p>
        </p:txBody>
      </p:sp>
    </p:spTree>
    <p:extLst>
      <p:ext uri="{BB962C8B-B14F-4D97-AF65-F5344CB8AC3E}">
        <p14:creationId xmlns:p14="http://schemas.microsoft.com/office/powerpoint/2010/main" val="22561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189191-48A8-4642-9597-0222B6140506}"/>
              </a:ext>
            </a:extLst>
          </p:cNvPr>
          <p:cNvSpPr>
            <a:spLocks noGrp="1"/>
          </p:cNvSpPr>
          <p:nvPr>
            <p:ph type="title"/>
          </p:nvPr>
        </p:nvSpPr>
        <p:spPr>
          <a:xfrm>
            <a:off x="838200" y="681036"/>
            <a:ext cx="2819400" cy="1009652"/>
          </a:xfrm>
        </p:spPr>
        <p:txBody>
          <a:bodyPr>
            <a:normAutofit fontScale="90000"/>
          </a:bodyPr>
          <a:lstStyle/>
          <a:p>
            <a:r>
              <a:rPr lang="it-IT" dirty="0"/>
              <a:t>La sfida con la materia: la chimica </a:t>
            </a:r>
          </a:p>
        </p:txBody>
      </p:sp>
      <p:sp>
        <p:nvSpPr>
          <p:cNvPr id="3" name="Segnaposto contenuto 2">
            <a:extLst>
              <a:ext uri="{FF2B5EF4-FFF2-40B4-BE49-F238E27FC236}">
                <a16:creationId xmlns:a16="http://schemas.microsoft.com/office/drawing/2014/main" id="{B4532F17-5861-1D48-87CC-24C13F2BB276}"/>
              </a:ext>
            </a:extLst>
          </p:cNvPr>
          <p:cNvSpPr>
            <a:spLocks noGrp="1"/>
          </p:cNvSpPr>
          <p:nvPr>
            <p:ph idx="1"/>
          </p:nvPr>
        </p:nvSpPr>
        <p:spPr>
          <a:xfrm>
            <a:off x="3930732" y="296883"/>
            <a:ext cx="7423068" cy="5880080"/>
          </a:xfrm>
        </p:spPr>
        <p:txBody>
          <a:bodyPr/>
          <a:lstStyle/>
          <a:p>
            <a:endParaRPr lang="it-IT" dirty="0"/>
          </a:p>
        </p:txBody>
      </p:sp>
      <p:pic>
        <p:nvPicPr>
          <p:cNvPr id="5122" name="Picture 2">
            <a:extLst>
              <a:ext uri="{FF2B5EF4-FFF2-40B4-BE49-F238E27FC236}">
                <a16:creationId xmlns:a16="http://schemas.microsoft.com/office/drawing/2014/main" id="{2DEA6C20-0F20-7748-BD91-EA4EEEB56D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3325" y="681036"/>
            <a:ext cx="4705350" cy="617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68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F63F2-BF79-0E48-AFD0-B5939CEFAF14}"/>
              </a:ext>
            </a:extLst>
          </p:cNvPr>
          <p:cNvSpPr>
            <a:spLocks noGrp="1"/>
          </p:cNvSpPr>
          <p:nvPr>
            <p:ph type="title"/>
          </p:nvPr>
        </p:nvSpPr>
        <p:spPr>
          <a:xfrm>
            <a:off x="8520112" y="681037"/>
            <a:ext cx="2833687" cy="1009651"/>
          </a:xfrm>
        </p:spPr>
        <p:txBody>
          <a:bodyPr>
            <a:normAutofit fontScale="90000"/>
          </a:bodyPr>
          <a:lstStyle/>
          <a:p>
            <a:r>
              <a:rPr lang="it-IT" dirty="0"/>
              <a:t>La sfida con la materia: la montagna</a:t>
            </a:r>
          </a:p>
        </p:txBody>
      </p:sp>
      <p:sp>
        <p:nvSpPr>
          <p:cNvPr id="3" name="Segnaposto contenuto 2">
            <a:extLst>
              <a:ext uri="{FF2B5EF4-FFF2-40B4-BE49-F238E27FC236}">
                <a16:creationId xmlns:a16="http://schemas.microsoft.com/office/drawing/2014/main" id="{96836C35-F3D6-3447-9D1A-4B6CF1EFA195}"/>
              </a:ext>
            </a:extLst>
          </p:cNvPr>
          <p:cNvSpPr>
            <a:spLocks noGrp="1"/>
          </p:cNvSpPr>
          <p:nvPr>
            <p:ph idx="1"/>
          </p:nvPr>
        </p:nvSpPr>
        <p:spPr/>
        <p:txBody>
          <a:bodyPr/>
          <a:lstStyle/>
          <a:p>
            <a:endParaRPr lang="it-IT" dirty="0"/>
          </a:p>
        </p:txBody>
      </p:sp>
      <p:pic>
        <p:nvPicPr>
          <p:cNvPr id="2050" name="Picture 2">
            <a:extLst>
              <a:ext uri="{FF2B5EF4-FFF2-40B4-BE49-F238E27FC236}">
                <a16:creationId xmlns:a16="http://schemas.microsoft.com/office/drawing/2014/main" id="{48F9DFFA-FF1F-DC45-9F3B-9DF362D682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1888" y="0"/>
            <a:ext cx="48482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BC371F-A1FD-259C-2833-7F513AEF8D6C}"/>
              </a:ext>
            </a:extLst>
          </p:cNvPr>
          <p:cNvSpPr>
            <a:spLocks noGrp="1"/>
          </p:cNvSpPr>
          <p:nvPr>
            <p:ph type="title"/>
          </p:nvPr>
        </p:nvSpPr>
        <p:spPr/>
        <p:txBody>
          <a:bodyPr/>
          <a:lstStyle/>
          <a:p>
            <a:r>
              <a:rPr lang="it-IT" dirty="0"/>
              <a:t>opere</a:t>
            </a:r>
          </a:p>
        </p:txBody>
      </p:sp>
      <p:sp>
        <p:nvSpPr>
          <p:cNvPr id="3" name="Segnaposto contenuto 2">
            <a:extLst>
              <a:ext uri="{FF2B5EF4-FFF2-40B4-BE49-F238E27FC236}">
                <a16:creationId xmlns:a16="http://schemas.microsoft.com/office/drawing/2014/main" id="{D45EC362-93E7-F3BF-3EC9-E206FF46B724}"/>
              </a:ext>
            </a:extLst>
          </p:cNvPr>
          <p:cNvSpPr>
            <a:spLocks noGrp="1"/>
          </p:cNvSpPr>
          <p:nvPr>
            <p:ph idx="1"/>
          </p:nvPr>
        </p:nvSpPr>
        <p:spPr/>
        <p:txBody>
          <a:bodyPr>
            <a:normAutofit fontScale="32500" lnSpcReduction="20000"/>
          </a:bodyPr>
          <a:lstStyle/>
          <a:p>
            <a:r>
              <a:rPr lang="it-IT" sz="2800" dirty="0"/>
              <a:t>Ad ora incerta  1984- poesie</a:t>
            </a:r>
          </a:p>
          <a:p>
            <a:r>
              <a:rPr lang="it-IT" sz="2800" dirty="0"/>
              <a:t>Conversazioni e interviste, 1997</a:t>
            </a:r>
          </a:p>
          <a:p>
            <a:r>
              <a:rPr lang="it-IT" sz="2800" dirty="0"/>
              <a:t>Dialogo (con Tullio Regge), 1984</a:t>
            </a:r>
          </a:p>
          <a:p>
            <a:r>
              <a:rPr lang="it-IT" sz="2800" dirty="0"/>
              <a:t>Il sistema periodico, 1975</a:t>
            </a:r>
          </a:p>
          <a:p>
            <a:r>
              <a:rPr lang="it-IT" sz="2800" dirty="0"/>
              <a:t>I sommersi e i salvati, 1984</a:t>
            </a:r>
          </a:p>
          <a:p>
            <a:r>
              <a:rPr lang="it-IT" sz="2800" dirty="0"/>
              <a:t>La chiave a stella, 1978</a:t>
            </a:r>
          </a:p>
          <a:p>
            <a:r>
              <a:rPr lang="it-IT" sz="2800" dirty="0"/>
              <a:t>L’altrui mestiere, 1985</a:t>
            </a:r>
          </a:p>
          <a:p>
            <a:r>
              <a:rPr lang="it-IT" sz="2800" dirty="0"/>
              <a:t>La ricerca delle radici, 1981</a:t>
            </a:r>
          </a:p>
          <a:p>
            <a:r>
              <a:rPr lang="it-IT" sz="2800" dirty="0"/>
              <a:t>L’asimmetria e la vita, 2002</a:t>
            </a:r>
          </a:p>
          <a:p>
            <a:r>
              <a:rPr lang="it-IT" sz="2800" dirty="0"/>
              <a:t>La tregua, 1963</a:t>
            </a:r>
          </a:p>
          <a:p>
            <a:r>
              <a:rPr lang="it-IT" sz="2800" dirty="0" err="1"/>
              <a:t>Lilit</a:t>
            </a:r>
            <a:r>
              <a:rPr lang="it-IT" sz="2800" dirty="0"/>
              <a:t>, 1981</a:t>
            </a:r>
          </a:p>
          <a:p>
            <a:r>
              <a:rPr lang="it-IT" sz="2800" dirty="0"/>
              <a:t>L’osteria di Brema, 1975</a:t>
            </a:r>
          </a:p>
          <a:p>
            <a:r>
              <a:rPr lang="it-IT" sz="2800" dirty="0"/>
              <a:t>L’ultimo Natale di guerra, 2000</a:t>
            </a:r>
          </a:p>
          <a:p>
            <a:r>
              <a:rPr lang="it-IT" sz="2800" dirty="0"/>
              <a:t>Racconti e saggi, La Stampa, terza pagina 1986</a:t>
            </a:r>
          </a:p>
          <a:p>
            <a:r>
              <a:rPr lang="it-IT" sz="2800" dirty="0"/>
              <a:t>Se non ora quando?, 1982</a:t>
            </a:r>
          </a:p>
          <a:p>
            <a:r>
              <a:rPr lang="it-IT" sz="2800" dirty="0"/>
              <a:t>Se questo è un uomo, 1947</a:t>
            </a:r>
          </a:p>
          <a:p>
            <a:r>
              <a:rPr lang="it-IT" sz="2800" dirty="0"/>
              <a:t>Storie Naturali ,1966</a:t>
            </a:r>
          </a:p>
          <a:p>
            <a:r>
              <a:rPr lang="it-IT" sz="2800" dirty="0"/>
              <a:t>Vizio di forma, 1971</a:t>
            </a:r>
          </a:p>
          <a:p>
            <a:endParaRPr lang="it-IT" dirty="0"/>
          </a:p>
        </p:txBody>
      </p:sp>
    </p:spTree>
    <p:extLst>
      <p:ext uri="{BB962C8B-B14F-4D97-AF65-F5344CB8AC3E}">
        <p14:creationId xmlns:p14="http://schemas.microsoft.com/office/powerpoint/2010/main" val="3035207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F53302-6E29-7C46-B854-F44C14C09668}"/>
              </a:ext>
            </a:extLst>
          </p:cNvPr>
          <p:cNvSpPr>
            <a:spLocks noGrp="1"/>
          </p:cNvSpPr>
          <p:nvPr>
            <p:ph type="title"/>
          </p:nvPr>
        </p:nvSpPr>
        <p:spPr/>
        <p:txBody>
          <a:bodyPr/>
          <a:lstStyle/>
          <a:p>
            <a:r>
              <a:rPr lang="it-IT" dirty="0"/>
              <a:t>«filoni» tematici</a:t>
            </a:r>
          </a:p>
        </p:txBody>
      </p:sp>
      <p:sp>
        <p:nvSpPr>
          <p:cNvPr id="3" name="Segnaposto contenuto 2">
            <a:extLst>
              <a:ext uri="{FF2B5EF4-FFF2-40B4-BE49-F238E27FC236}">
                <a16:creationId xmlns:a16="http://schemas.microsoft.com/office/drawing/2014/main" id="{81C3166C-F828-1941-A1AB-797C23DC052F}"/>
              </a:ext>
            </a:extLst>
          </p:cNvPr>
          <p:cNvSpPr>
            <a:spLocks noGrp="1"/>
          </p:cNvSpPr>
          <p:nvPr>
            <p:ph idx="1"/>
          </p:nvPr>
        </p:nvSpPr>
        <p:spPr/>
        <p:txBody>
          <a:bodyPr>
            <a:normAutofit/>
          </a:bodyPr>
          <a:lstStyle/>
          <a:p>
            <a:r>
              <a:rPr lang="it-IT" b="1" dirty="0"/>
              <a:t>Argon</a:t>
            </a:r>
          </a:p>
          <a:p>
            <a:r>
              <a:rPr lang="it-IT" b="1" dirty="0"/>
              <a:t>Auschwitz</a:t>
            </a:r>
          </a:p>
          <a:p>
            <a:r>
              <a:rPr lang="it-IT" b="1" dirty="0"/>
              <a:t>Mestieri</a:t>
            </a:r>
          </a:p>
          <a:p>
            <a:r>
              <a:rPr lang="it-IT" b="1" dirty="0"/>
              <a:t>Scienza</a:t>
            </a:r>
          </a:p>
        </p:txBody>
      </p:sp>
    </p:spTree>
    <p:extLst>
      <p:ext uri="{BB962C8B-B14F-4D97-AF65-F5344CB8AC3E}">
        <p14:creationId xmlns:p14="http://schemas.microsoft.com/office/powerpoint/2010/main" val="42256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36C2F4-274A-8451-AD7B-E84E8E605974}"/>
              </a:ext>
            </a:extLst>
          </p:cNvPr>
          <p:cNvSpPr>
            <a:spLocks noGrp="1"/>
          </p:cNvSpPr>
          <p:nvPr>
            <p:ph type="title"/>
          </p:nvPr>
        </p:nvSpPr>
        <p:spPr>
          <a:xfrm>
            <a:off x="572493" y="238539"/>
            <a:ext cx="11018520" cy="1434415"/>
          </a:xfrm>
        </p:spPr>
        <p:txBody>
          <a:bodyPr anchor="b">
            <a:normAutofit/>
          </a:bodyPr>
          <a:lstStyle/>
          <a:p>
            <a:r>
              <a:rPr lang="it-IT" sz="5400" dirty="0"/>
              <a:t>II centauro </a:t>
            </a:r>
          </a:p>
        </p:txBody>
      </p:sp>
      <p:sp>
        <p:nvSpPr>
          <p:cNvPr id="3" name="Segnaposto contenuto 2">
            <a:extLst>
              <a:ext uri="{FF2B5EF4-FFF2-40B4-BE49-F238E27FC236}">
                <a16:creationId xmlns:a16="http://schemas.microsoft.com/office/drawing/2014/main" id="{57F6E07E-C319-37A8-8010-F7EC4F47C6B0}"/>
              </a:ext>
            </a:extLst>
          </p:cNvPr>
          <p:cNvSpPr>
            <a:spLocks noGrp="1"/>
          </p:cNvSpPr>
          <p:nvPr>
            <p:ph idx="1"/>
          </p:nvPr>
        </p:nvSpPr>
        <p:spPr>
          <a:xfrm>
            <a:off x="572493" y="2071316"/>
            <a:ext cx="6713552" cy="4119172"/>
          </a:xfrm>
        </p:spPr>
        <p:txBody>
          <a:bodyPr anchor="t">
            <a:normAutofit/>
          </a:bodyPr>
          <a:lstStyle/>
          <a:p>
            <a:pPr marL="0" indent="0">
              <a:buNone/>
            </a:pPr>
            <a:r>
              <a:rPr lang="it-IT" sz="2200" dirty="0">
                <a:effectLst/>
                <a:latin typeface="Garamond" panose="02020404030301010803" pitchFamily="18" charset="0"/>
              </a:rPr>
              <a:t>In un’intervista Levi utilizza la metafora del centauro: </a:t>
            </a:r>
            <a:endParaRPr lang="it-IT" sz="2200" dirty="0"/>
          </a:p>
          <a:p>
            <a:pPr marL="0" indent="0">
              <a:buNone/>
            </a:pPr>
            <a:r>
              <a:rPr lang="it-IT" sz="2200" dirty="0">
                <a:effectLst/>
                <a:latin typeface="Garamond" panose="02020404030301010803" pitchFamily="18" charset="0"/>
              </a:rPr>
              <a:t>«Io sono un anfibio, un centauro [...] io sono diviso in due metà. Una è quella della fabbrica, sono un tecnico, un chimico. Un’altra invece è totalmente distaccata dalla prima, ed è quella nella quale scrivo, rispondo alle interviste, lavoro sulle mie esperienze passate e presenti. Sono proprio due mezzi cervelli. È una spaccatura paranoica.»</a:t>
            </a:r>
          </a:p>
          <a:p>
            <a:endParaRPr lang="it-IT" sz="2200" dirty="0">
              <a:latin typeface="Garamond" panose="02020404030301010803" pitchFamily="18" charset="0"/>
            </a:endParaRPr>
          </a:p>
          <a:p>
            <a:pPr marL="0" indent="0">
              <a:buNone/>
            </a:pPr>
            <a:r>
              <a:rPr lang="it-IT" sz="2200" dirty="0">
                <a:effectLst/>
                <a:latin typeface="Garamond" panose="02020404030301010803" pitchFamily="18" charset="0"/>
              </a:rPr>
              <a:t> </a:t>
            </a:r>
            <a:endParaRPr lang="it-IT" sz="2200" dirty="0"/>
          </a:p>
          <a:p>
            <a:endParaRPr lang="it-IT" sz="2200" dirty="0"/>
          </a:p>
        </p:txBody>
      </p:sp>
      <p:pic>
        <p:nvPicPr>
          <p:cNvPr id="4" name="Picture 6" descr="CENTAURO NELLA BOTTEGA DEL MANISCALCO... - Occhio Fantastico | Facebook">
            <a:extLst>
              <a:ext uri="{FF2B5EF4-FFF2-40B4-BE49-F238E27FC236}">
                <a16:creationId xmlns:a16="http://schemas.microsoft.com/office/drawing/2014/main" id="{37CDED91-A1ED-BDDD-6E70-672CC0AB61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939" r="16065"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439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8394FC-0392-E544-99FD-21F7EE141C49}"/>
              </a:ext>
            </a:extLst>
          </p:cNvPr>
          <p:cNvSpPr>
            <a:spLocks noGrp="1"/>
          </p:cNvSpPr>
          <p:nvPr>
            <p:ph type="title"/>
          </p:nvPr>
        </p:nvSpPr>
        <p:spPr/>
        <p:txBody>
          <a:bodyPr/>
          <a:lstStyle/>
          <a:p>
            <a:r>
              <a:rPr lang="it-IT" dirty="0"/>
              <a:t>Primo Levi è uno scrittore di racconti</a:t>
            </a:r>
            <a:br>
              <a:rPr lang="it-IT" dirty="0"/>
            </a:br>
            <a:r>
              <a:rPr lang="it-IT" sz="3200" dirty="0"/>
              <a:t>(</a:t>
            </a:r>
            <a:r>
              <a:rPr lang="it-IT" sz="3200" dirty="0" err="1"/>
              <a:t>cfr</a:t>
            </a:r>
            <a:r>
              <a:rPr lang="it-IT" sz="3200" dirty="0"/>
              <a:t> intro a ed. Einaudi di M. </a:t>
            </a:r>
            <a:r>
              <a:rPr lang="it-IT" sz="3200" dirty="0" err="1"/>
              <a:t>Belpoliti</a:t>
            </a:r>
            <a:r>
              <a:rPr lang="it-IT" sz="3200" dirty="0"/>
              <a:t>)</a:t>
            </a:r>
          </a:p>
        </p:txBody>
      </p:sp>
      <p:sp>
        <p:nvSpPr>
          <p:cNvPr id="3" name="Segnaposto contenuto 2">
            <a:extLst>
              <a:ext uri="{FF2B5EF4-FFF2-40B4-BE49-F238E27FC236}">
                <a16:creationId xmlns:a16="http://schemas.microsoft.com/office/drawing/2014/main" id="{BAB75586-871F-374F-BEB1-04758655CE03}"/>
              </a:ext>
            </a:extLst>
          </p:cNvPr>
          <p:cNvSpPr>
            <a:spLocks noGrp="1"/>
          </p:cNvSpPr>
          <p:nvPr>
            <p:ph idx="1"/>
          </p:nvPr>
        </p:nvSpPr>
        <p:spPr/>
        <p:txBody>
          <a:bodyPr>
            <a:normAutofit/>
          </a:bodyPr>
          <a:lstStyle/>
          <a:p>
            <a:pPr marL="0" indent="0">
              <a:buNone/>
            </a:pPr>
            <a:r>
              <a:rPr lang="it-IT" dirty="0"/>
              <a:t>Tutti i suoi testi lo sono</a:t>
            </a:r>
          </a:p>
          <a:p>
            <a:pPr marL="0" indent="0">
              <a:buNone/>
            </a:pPr>
            <a:r>
              <a:rPr lang="it-IT" dirty="0"/>
              <a:t>Che tipo di racconti? Oralità/novelle</a:t>
            </a:r>
          </a:p>
          <a:p>
            <a:pPr marL="0" indent="0">
              <a:buNone/>
            </a:pPr>
            <a:r>
              <a:rPr lang="it-IT" dirty="0"/>
              <a:t>Che tipo di narratore? Anomalo. Centauro/parodia</a:t>
            </a:r>
          </a:p>
          <a:p>
            <a:pPr marL="0" indent="0">
              <a:buNone/>
            </a:pPr>
            <a:r>
              <a:rPr lang="it-IT" dirty="0"/>
              <a:t>Sperimentazione </a:t>
            </a:r>
          </a:p>
          <a:p>
            <a:pPr marL="0" indent="0">
              <a:buNone/>
            </a:pPr>
            <a:r>
              <a:rPr lang="it-IT" dirty="0"/>
              <a:t>Dualità</a:t>
            </a:r>
          </a:p>
          <a:p>
            <a:pPr marL="0" indent="0">
              <a:buNone/>
            </a:pPr>
            <a:endParaRPr lang="it-IT" dirty="0"/>
          </a:p>
        </p:txBody>
      </p:sp>
    </p:spTree>
    <p:extLst>
      <p:ext uri="{BB962C8B-B14F-4D97-AF65-F5344CB8AC3E}">
        <p14:creationId xmlns:p14="http://schemas.microsoft.com/office/powerpoint/2010/main" val="3720810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2643</Words>
  <Application>Microsoft Macintosh PowerPoint</Application>
  <PresentationFormat>Widescreen</PresentationFormat>
  <Paragraphs>97</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Calibri</vt:lpstr>
      <vt:lpstr>Calibri Light</vt:lpstr>
      <vt:lpstr>Garamond</vt:lpstr>
      <vt:lpstr>Tema di Office</vt:lpstr>
      <vt:lpstr>SI FA PRESTO A DIRE “FANTASTICO»</vt:lpstr>
      <vt:lpstr>Sono un uomo normale di buona memoria che è incappato in un vortice, che ne è uscito più per fortuna che per virtù, e che da allora conserva una certa curiosità per i vortici, grandi e piccoli, metaforici e materiali </vt:lpstr>
      <vt:lpstr>Vita</vt:lpstr>
      <vt:lpstr>La sfida con la materia: la chimica </vt:lpstr>
      <vt:lpstr>La sfida con la materia: la montagna</vt:lpstr>
      <vt:lpstr>opere</vt:lpstr>
      <vt:lpstr>«filoni» tematici</vt:lpstr>
      <vt:lpstr>II centauro </vt:lpstr>
      <vt:lpstr>Primo Levi è uno scrittore di racconti (cfr intro a ed. Einaudi di M. Belpoliti)</vt:lpstr>
      <vt:lpstr>Primo Levi tra razionalità, scienza e tecnica: l’“assurdo crepaccio” tra le due culture  </vt:lpstr>
      <vt:lpstr>Necessità del discernimento:</vt:lpstr>
      <vt:lpstr>  Racconti «fantabiologici»  da Calvino, I libri degli altri, Torino, Einaudi, 1991, 382.    </vt:lpstr>
      <vt:lpstr>Storie naturali</vt:lpstr>
      <vt:lpstr>  Angelica farfalla  in Storie naturali, OC I, 520.  </vt:lpstr>
      <vt:lpstr>Alcune applicazioni del Mimete  </vt:lpstr>
      <vt:lpstr>Disfilassi</vt:lpstr>
      <vt:lpstr>Vizio di forma (1971) è la seconda raccolta di racconti fanta-tecnologici e fanta-biologici di Primo Levi; a differenza di Storie naturali, pubblicato cinque anni prima sotto pseudonimo, porta il suo nome in copertina. I racconti sono venti, scritti tra il 1968 e il 1970.</vt:lpstr>
      <vt:lpstr> Parte conclusiva della Lettera 1987 indirizzata all’editore in occasione di una ristampa del volume, pubblicata poche settimane prima della sua scomparsa.</vt:lpstr>
      <vt:lpstr>Metodo del «modo fantastico» parallelo a scienza</vt:lpstr>
      <vt:lpstr>DELEGA    da Ad ora incerta, Garzanti, 1984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FA PRESTO A DIRE “FANTASTICO»</dc:title>
  <dc:creator>alessandra pozzi</dc:creator>
  <cp:lastModifiedBy>alessandra pozzi</cp:lastModifiedBy>
  <cp:revision>4</cp:revision>
  <dcterms:created xsi:type="dcterms:W3CDTF">2023-11-07T07:32:42Z</dcterms:created>
  <dcterms:modified xsi:type="dcterms:W3CDTF">2023-11-08T15:45:29Z</dcterms:modified>
</cp:coreProperties>
</file>