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40"/>
  </p:normalViewPr>
  <p:slideViewPr>
    <p:cSldViewPr snapToGrid="0">
      <p:cViewPr varScale="1">
        <p:scale>
          <a:sx n="90" d="100"/>
          <a:sy n="90" d="100"/>
        </p:scale>
        <p:origin x="23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7B42E2-35BD-B3E7-21F5-89A2A7EC2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F0529BC-811C-30CA-2563-400498BE2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07A711-5415-F09B-F592-BF7811B1B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AF6-E758-E34F-8C9D-D202D519B662}" type="datetimeFigureOut">
              <a:rPr lang="it-IT" smtClean="0"/>
              <a:t>29/11/23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929466-15B8-F10A-19EE-F1DE35AC7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E10F64-381A-CADD-B813-9F0AADA57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BE12-1643-8342-B32F-CB153C9FE1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42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BBA19C-0395-B8BE-2358-20842CA1E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038A100-CA4A-C5C2-379F-E3D771C00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E5524A-F74D-BAAD-EAE4-5E0EE9C4C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AF6-E758-E34F-8C9D-D202D519B662}" type="datetimeFigureOut">
              <a:rPr lang="it-IT" smtClean="0"/>
              <a:t>29/11/23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D39DAB-003E-7846-44C0-A5F711858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01C416-E17D-BE60-F0DB-838D51530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BE12-1643-8342-B32F-CB153C9FE1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767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D8D0C8-8064-F1DE-2E6C-511CA07450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671F7A6-2684-CB5C-DE5A-4F41BD001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895158-2CA2-00F0-612B-FE099AE36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AF6-E758-E34F-8C9D-D202D519B662}" type="datetimeFigureOut">
              <a:rPr lang="it-IT" smtClean="0"/>
              <a:t>29/11/23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0743B7-1B50-8381-58F4-82C70FFEF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DE1501-0806-4914-BE03-81BB90B8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BE12-1643-8342-B32F-CB153C9FE1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22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C663AE-9458-B318-3453-40FE7F451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D66AA4-6FFF-2C67-AF94-77FBEA78D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62C29E-4F87-4B0D-E96E-BF0B774C2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AF6-E758-E34F-8C9D-D202D519B662}" type="datetimeFigureOut">
              <a:rPr lang="it-IT" smtClean="0"/>
              <a:t>29/11/23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2A3392-CDD9-B672-9732-47B6A917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1D9F51-DCAC-9BBD-8FC4-CD530A14D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BE12-1643-8342-B32F-CB153C9FE1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55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409AC7-A558-6C2B-46EF-651637FFC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756C9CD-3AC0-9BCF-7501-F2493C8C6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0F1951-4C3A-4782-E274-400F0ABBF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AF6-E758-E34F-8C9D-D202D519B662}" type="datetimeFigureOut">
              <a:rPr lang="it-IT" smtClean="0"/>
              <a:t>29/11/23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8F65CB-48D1-FD03-29A6-F6ED0799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11797C-AB69-A9A6-CE3D-21E90DA4E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BE12-1643-8342-B32F-CB153C9FE1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47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6244E9-15B1-BBF2-156F-BED67C342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1DC51C-31D4-6413-FEFD-C97C36115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230722F-52DB-6850-5D0E-919802EAB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070594B-69B6-4C8B-1C23-A52DD50D1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AF6-E758-E34F-8C9D-D202D519B662}" type="datetimeFigureOut">
              <a:rPr lang="it-IT" smtClean="0"/>
              <a:t>29/11/23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B32F01-DFC1-3D00-AC67-722AA695B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C1635A-A39B-7D71-15FE-38A02CCE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BE12-1643-8342-B32F-CB153C9FE1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67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E29781-BB49-FEC4-BA53-EFDBC6582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3F6A1E-B78E-1285-806B-20030C2D8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1750E67-B57C-5F84-5EC7-78A124CA6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E928F00-7CA9-C784-1E87-D6221FA12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8675D3-FD4C-C2B2-1CC2-57A6BF25DE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CC241A6-AA6A-B7E1-AB02-35AC9CF64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AF6-E758-E34F-8C9D-D202D519B662}" type="datetimeFigureOut">
              <a:rPr lang="it-IT" smtClean="0"/>
              <a:t>29/11/23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C29F2B-1F55-8088-5D2D-883E2977D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CD5BD97-0845-F83B-53A7-BD739C493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BE12-1643-8342-B32F-CB153C9FE1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9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F72044-8447-6A98-1319-1F70E3B97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8102164-306F-4AF8-C0E1-7C3A8AE44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AF6-E758-E34F-8C9D-D202D519B662}" type="datetimeFigureOut">
              <a:rPr lang="it-IT" smtClean="0"/>
              <a:t>29/11/23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CB5E7E4-7E74-D169-F795-448731337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20B1150-22F9-47B9-C01C-5E7C29811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BE12-1643-8342-B32F-CB153C9FE1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9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99AD401-3636-8606-AA06-74C2D8F4A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AF6-E758-E34F-8C9D-D202D519B662}" type="datetimeFigureOut">
              <a:rPr lang="it-IT" smtClean="0"/>
              <a:t>29/11/23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D987A74-45F6-B949-0BB1-8D7708F69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64BFB5-3B5C-D410-D3B4-F94E12C0B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BE12-1643-8342-B32F-CB153C9FE1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94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13122D-EE30-3125-CC67-53E9CF30F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385CE1-ECD6-BA2F-D272-5F669984C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DD020E5-BC9C-0653-49CD-5AA476CD4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03497E5-DF20-BE52-11C8-22373637C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AF6-E758-E34F-8C9D-D202D519B662}" type="datetimeFigureOut">
              <a:rPr lang="it-IT" smtClean="0"/>
              <a:t>29/11/23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D880EA-7741-28C6-453C-093F88FCE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3E94DE4-FEC3-B179-ED58-5D4549023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BE12-1643-8342-B32F-CB153C9FE1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684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11B110-D9D1-9B2D-883C-7D38FA426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2A806E7-3278-B562-84A6-C224CFF68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BCB3556-ED01-1746-C864-ECA4BD2DC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EB92E4-983C-780C-F079-045C86D0F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AF6-E758-E34F-8C9D-D202D519B662}" type="datetimeFigureOut">
              <a:rPr lang="it-IT" smtClean="0"/>
              <a:t>29/11/23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CEE26FB-1B50-538C-F6D0-093422BE0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83161AF-BBD1-8EF5-C233-E94F6570F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BE12-1643-8342-B32F-CB153C9FE1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028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4A89611-369E-2D00-F9BC-E63E04276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CA909E-CE7E-767D-125C-7F68173CC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153C82-56E6-A499-7457-B0075741D9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D9AF6-E758-E34F-8C9D-D202D519B662}" type="datetimeFigureOut">
              <a:rPr lang="it-IT" smtClean="0"/>
              <a:t>29/11/23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A9ACCF-A04E-C7C4-7D68-ACD951B96B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67523B-5DE8-8981-1D4D-1068C211A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1BE12-1643-8342-B32F-CB153C9FE1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68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ssociazioneantoniotabucchi.org/it/antonio-tabucchi/biografi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A08B9E-0D78-5A63-0C8A-1013F2A95D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SI FA PRESTO A DIRE “FANTASTICO»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2C3E938-6445-4699-B822-E86E46BE73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Laddove in otto mosse si dimostra la serietà del fantastico</a:t>
            </a:r>
          </a:p>
          <a:p>
            <a:r>
              <a:rPr lang="it-IT" dirty="0"/>
              <a:t>(TU 2023)</a:t>
            </a:r>
          </a:p>
          <a:p>
            <a:r>
              <a:rPr lang="it-IT" dirty="0"/>
              <a:t>INCONTRO 7</a:t>
            </a:r>
          </a:p>
          <a:p>
            <a:r>
              <a:rPr lang="it-IT" dirty="0"/>
              <a:t>Tabucchi</a:t>
            </a:r>
          </a:p>
        </p:txBody>
      </p:sp>
    </p:spTree>
    <p:extLst>
      <p:ext uri="{BB962C8B-B14F-4D97-AF65-F5344CB8AC3E}">
        <p14:creationId xmlns:p14="http://schemas.microsoft.com/office/powerpoint/2010/main" val="100904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1036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CCAC8D9-C6B9-504D-5330-995F22F3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it-IT" sz="5400"/>
              <a:t>ANTONIO TABUCCHI</a:t>
            </a:r>
          </a:p>
        </p:txBody>
      </p:sp>
      <p:sp>
        <p:nvSpPr>
          <p:cNvPr id="1039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3903C692-8366-0D97-4FCF-44B28B96D77C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640080" y="2872899"/>
            <a:ext cx="4243589" cy="332066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it-IT" sz="2200" dirty="0">
                <a:hlinkClick r:id="rId2"/>
              </a:rPr>
              <a:t>https://www.associazioneantoniotabucchi.org/it/antonio-tabucchi/biografia</a:t>
            </a:r>
            <a:endParaRPr lang="it-IT" sz="2200" dirty="0"/>
          </a:p>
          <a:p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crittore già nel canone del Novecento, critico, giornalista, docente universitario.</a:t>
            </a: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«postmoderna»: l'epoca che comincia grosso modo negli anni Cinquanta del Novecento, e ci limiteremo a sottolineare, fra le caratteristiche della letteratura dell'età postmoderna, il suo atteggiamento al tempo stesso ironico e nostalgico nei confronti della tradizione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200" dirty="0"/>
          </a:p>
        </p:txBody>
      </p:sp>
      <p:pic>
        <p:nvPicPr>
          <p:cNvPr id="1032" name="Picture 8" descr="È morto Antonio Tabucchi | Vogue Italia">
            <a:extLst>
              <a:ext uri="{FF2B5EF4-FFF2-40B4-BE49-F238E27FC236}">
                <a16:creationId xmlns:a16="http://schemas.microsoft.com/office/drawing/2014/main" id="{A165AD9F-7634-C131-6A94-4093C6D591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7" r="-1" b="23474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882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C1ED10B-37FD-B239-8329-DA8469F2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 sz="5400"/>
              <a:t>Opere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DD879E-88A2-4797-EB93-F7FAA763D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1975 Piazza Italia</a:t>
            </a: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1978 Piccolo Naviglio</a:t>
            </a: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1981 </a:t>
            </a:r>
            <a:r>
              <a:rPr 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gioco del rovescio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1983 Donna di Porto </a:t>
            </a:r>
            <a:r>
              <a:rPr lang="it-IT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Pim</a:t>
            </a:r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altre storie</a:t>
            </a: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1984 Notturno Indiano</a:t>
            </a: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1985 Piccoli equivoci senza importanza</a:t>
            </a: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1986 Il filo dell’orizzonte</a:t>
            </a: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1987 I volatili del Beato Angelico</a:t>
            </a: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1991 </a:t>
            </a:r>
            <a:r>
              <a:rPr 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L’angelo nero</a:t>
            </a:r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(giochi metanarrativi)</a:t>
            </a: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1992 Sogni di sogni</a:t>
            </a: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1992 Requiem. Un’allucinazione (traduzione, di un altro)</a:t>
            </a:r>
            <a:r>
              <a:rPr 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ed. a Lisbona in portoghese</a:t>
            </a:r>
            <a:r>
              <a:rPr 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Lusitanista. Passione per Pessoa. </a:t>
            </a: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1994 Sostiene Pereira. (1995 film con Mastroianni).</a:t>
            </a: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1997 La testa perduta di Damasceno Monteiro (un giallo sui generis)</a:t>
            </a: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2001 Si sta facendo sempre più tardi.</a:t>
            </a: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2003 Autobiografia altrui</a:t>
            </a: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2004 Tristano muore. Una vita</a:t>
            </a: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2006 L’oca al passo</a:t>
            </a: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2009 Il tempo invecchia in fretta</a:t>
            </a:r>
          </a:p>
          <a:p>
            <a:r>
              <a:rPr lang="it-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2010 Viaggi e altri viaggi</a:t>
            </a:r>
          </a:p>
          <a:p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72371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F6E831-B228-E89A-C27B-B5CD78A0F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Temi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DAB813-3E63-070B-698B-8016AD137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Storia riscritta non sulla base delle note ufficiali ma attraverso riscrittura di chi l’ha vissuta.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Individuo in crisi e frammentazione dell’individuo. Individuo che si confronta con i suoi fallimenti.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Realtà sfuggente e labirintica. Di fronte a questo: perdita di certezze. Da qui idea di misteri, di rebus, le situazioni irrisolte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Personaggi immersi in spazi reali, alla ricerca di Verità che non raggiungeranno mai. 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 il rovescio delle cose. (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gioco del rovescio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Incontrare tante verità.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Trovare una soluzione plausibile è difficile. Nella vita non ci sono certezze e ci sono più verità.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4271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1B34ACC-8648-C2EA-41A8-C0A96B0AE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it-IT" sz="3800"/>
              <a:t>Il gioco del rovescio (ascolto Cederna)</a:t>
            </a:r>
            <a:br>
              <a:rPr lang="it-IT" sz="3800"/>
            </a:br>
            <a:r>
              <a:rPr lang="it-IT" sz="3800"/>
              <a:t>all. 1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9E28766-E8D3-624E-4792-02ED34F66E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4288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EFBE9A-CE42-512B-D1DD-C4B7B8ABD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it-IT" sz="1200"/>
              <a:t>Lisbona. Tram.</a:t>
            </a:r>
          </a:p>
          <a:p>
            <a:endParaRPr lang="it-IT" sz="1200"/>
          </a:p>
          <a:p>
            <a:r>
              <a:rPr lang="it-IT" sz="1200"/>
              <a:t>Pessoa</a:t>
            </a:r>
          </a:p>
          <a:p>
            <a:r>
              <a:rPr lang="it-IT" sz="1200"/>
              <a:t>Saudad</a:t>
            </a:r>
          </a:p>
          <a:p>
            <a:r>
              <a:rPr lang="it-IT" sz="1200"/>
              <a:t>Vita= gioco che giocavo nell’infanzia</a:t>
            </a:r>
          </a:p>
          <a:p>
            <a:r>
              <a:rPr lang="it-IT" sz="1200"/>
              <a:t>Gioco delle parole da pronunciare a rovescio</a:t>
            </a:r>
          </a:p>
          <a:p>
            <a:r>
              <a:rPr lang="it-IT" sz="1200"/>
              <a:t>Storia</a:t>
            </a:r>
          </a:p>
          <a:p>
            <a:r>
              <a:rPr lang="it-IT" sz="1200"/>
              <a:t>Fados</a:t>
            </a:r>
          </a:p>
          <a:p>
            <a:r>
              <a:rPr lang="it-IT" sz="1200"/>
              <a:t>Delusione delle illusioni</a:t>
            </a:r>
          </a:p>
          <a:p>
            <a:r>
              <a:rPr lang="it-IT" sz="1200"/>
              <a:t>Il tempo che cambia: una persona è alla stessa finestra ma non è più la stessa persona e non è più la stessa finestra</a:t>
            </a:r>
          </a:p>
          <a:p>
            <a:r>
              <a:rPr lang="it-IT" sz="1200"/>
              <a:t>Scambio di personalità</a:t>
            </a:r>
          </a:p>
        </p:txBody>
      </p:sp>
    </p:spTree>
    <p:extLst>
      <p:ext uri="{BB962C8B-B14F-4D97-AF65-F5344CB8AC3E}">
        <p14:creationId xmlns:p14="http://schemas.microsoft.com/office/powerpoint/2010/main" val="2190763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93E8BF-A500-748E-9210-A77EDD986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Tabucchi e il fantastico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BA9A83-1BC2-AF41-D879-686233F36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modo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fantastico è una delle vocazioni narrative più forti dell’opera di Tabucchi: soprattutto  </a:t>
            </a:r>
            <a:r>
              <a:rPr lang="it-IT" sz="12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Le raccolte che co: </a:t>
            </a:r>
            <a:r>
              <a:rPr lang="it-IT" sz="1200" b="0" i="1" u="none" strike="noStrike" dirty="0">
                <a:solidFill>
                  <a:srgbClr val="000000"/>
                </a:solidFill>
                <a:effectLst/>
                <a:latin typeface="-webkit-standard"/>
              </a:rPr>
              <a:t>Il gioco del rovescio</a:t>
            </a:r>
            <a:r>
              <a:rPr lang="it-IT" sz="12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(1981), </a:t>
            </a:r>
            <a:r>
              <a:rPr lang="it-IT" sz="1200" b="0" i="1" u="none" strike="noStrike" dirty="0">
                <a:solidFill>
                  <a:srgbClr val="000000"/>
                </a:solidFill>
                <a:effectLst/>
                <a:latin typeface="-webkit-standard"/>
              </a:rPr>
              <a:t>Piccoli equivoci senza importanza</a:t>
            </a:r>
            <a:r>
              <a:rPr lang="it-IT" sz="12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(1985) e </a:t>
            </a:r>
            <a:r>
              <a:rPr lang="it-IT" sz="1200" b="0" i="1" u="none" strike="noStrike" dirty="0">
                <a:solidFill>
                  <a:srgbClr val="000000"/>
                </a:solidFill>
                <a:effectLst/>
                <a:latin typeface="-webkit-standard"/>
              </a:rPr>
              <a:t>L'angelo nero</a:t>
            </a:r>
            <a:r>
              <a:rPr lang="it-IT" sz="12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(1991). 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antastico è visto come azione narrativa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“Vizio di spiare le cose dall’altra parte” (i Prologo di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Donna di Porto </a:t>
            </a:r>
            <a:r>
              <a:rPr lang="it-IT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Pim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gioco del rovescio è il gioco cui viene sottoposto il mondo del reale (sogni, dialoghi con i morti…)</a:t>
            </a:r>
          </a:p>
          <a:p>
            <a:pPr marL="0" indent="0">
              <a:buNone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lettura allegato 2 «I pomeriggi del sabato». Il gioco diventa il tramite per incontrare il mondo «altro»</a:t>
            </a:r>
          </a:p>
          <a:p>
            <a:pPr marL="0" indent="0">
              <a:buNone/>
            </a:pP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Cfr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anche «Voci portate da qualcosa».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472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D6D536F-8998-2B8B-5487-C8C3835F4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6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it-IT" sz="5400" dirty="0"/>
              <a:t>Requiem (1992)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62A7697-E5FA-1B9C-62D3-151CE9DDD9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83"/>
          <a:stretch/>
        </p:blipFill>
        <p:spPr bwMode="auto">
          <a:xfrm>
            <a:off x="20" y="1"/>
            <a:ext cx="4052522" cy="6858000"/>
          </a:xfrm>
          <a:custGeom>
            <a:avLst/>
            <a:gdLst/>
            <a:ahLst/>
            <a:cxnLst/>
            <a:rect l="l" t="t" r="r" b="b"/>
            <a:pathLst>
              <a:path w="4052542" h="6858000">
                <a:moveTo>
                  <a:pt x="0" y="0"/>
                </a:moveTo>
                <a:lnTo>
                  <a:pt x="4020923" y="0"/>
                </a:lnTo>
                <a:lnTo>
                  <a:pt x="4022656" y="14697"/>
                </a:lnTo>
                <a:cubicBezTo>
                  <a:pt x="4037606" y="98462"/>
                  <a:pt x="4035072" y="183369"/>
                  <a:pt x="4039126" y="267642"/>
                </a:cubicBezTo>
                <a:cubicBezTo>
                  <a:pt x="4043941" y="370699"/>
                  <a:pt x="4037860" y="474136"/>
                  <a:pt x="4035579" y="577446"/>
                </a:cubicBezTo>
                <a:cubicBezTo>
                  <a:pt x="4033805" y="665399"/>
                  <a:pt x="4025063" y="753226"/>
                  <a:pt x="4027724" y="841306"/>
                </a:cubicBezTo>
                <a:cubicBezTo>
                  <a:pt x="4027914" y="844352"/>
                  <a:pt x="4027914" y="847398"/>
                  <a:pt x="4027724" y="850444"/>
                </a:cubicBezTo>
                <a:cubicBezTo>
                  <a:pt x="4019615" y="947281"/>
                  <a:pt x="4019615" y="1044626"/>
                  <a:pt x="4027724" y="1141464"/>
                </a:cubicBezTo>
                <a:cubicBezTo>
                  <a:pt x="4030296" y="1181772"/>
                  <a:pt x="4029574" y="1222221"/>
                  <a:pt x="4025570" y="1262415"/>
                </a:cubicBezTo>
                <a:cubicBezTo>
                  <a:pt x="4021769" y="1313563"/>
                  <a:pt x="4009606" y="1365472"/>
                  <a:pt x="4018348" y="1416238"/>
                </a:cubicBezTo>
                <a:cubicBezTo>
                  <a:pt x="4024037" y="1458058"/>
                  <a:pt x="4027166" y="1500194"/>
                  <a:pt x="4027724" y="1542394"/>
                </a:cubicBezTo>
                <a:cubicBezTo>
                  <a:pt x="4032158" y="1636820"/>
                  <a:pt x="4027977" y="1731753"/>
                  <a:pt x="4026330" y="1826433"/>
                </a:cubicBezTo>
                <a:cubicBezTo>
                  <a:pt x="4024556" y="1936724"/>
                  <a:pt x="4027344" y="2047015"/>
                  <a:pt x="4018475" y="2157432"/>
                </a:cubicBezTo>
                <a:cubicBezTo>
                  <a:pt x="4013597" y="2246629"/>
                  <a:pt x="4013597" y="2336029"/>
                  <a:pt x="4018475" y="2425226"/>
                </a:cubicBezTo>
                <a:cubicBezTo>
                  <a:pt x="4020882" y="2506961"/>
                  <a:pt x="4033172" y="2587934"/>
                  <a:pt x="4031145" y="2670557"/>
                </a:cubicBezTo>
                <a:cubicBezTo>
                  <a:pt x="4028737" y="2766886"/>
                  <a:pt x="4017335" y="2862962"/>
                  <a:pt x="4020882" y="2959546"/>
                </a:cubicBezTo>
                <a:cubicBezTo>
                  <a:pt x="4022529" y="3005617"/>
                  <a:pt x="4022656" y="3051688"/>
                  <a:pt x="4023543" y="3097758"/>
                </a:cubicBezTo>
                <a:cubicBezTo>
                  <a:pt x="4024683" y="3153221"/>
                  <a:pt x="4034692" y="3208556"/>
                  <a:pt x="4029117" y="3263892"/>
                </a:cubicBezTo>
                <a:cubicBezTo>
                  <a:pt x="4019869" y="3356161"/>
                  <a:pt x="3995923" y="3446906"/>
                  <a:pt x="4010873" y="3541459"/>
                </a:cubicBezTo>
                <a:cubicBezTo>
                  <a:pt x="4019108" y="3593495"/>
                  <a:pt x="4028357" y="3645658"/>
                  <a:pt x="4033172" y="3698201"/>
                </a:cubicBezTo>
                <a:cubicBezTo>
                  <a:pt x="4037353" y="3745160"/>
                  <a:pt x="4047868" y="3792881"/>
                  <a:pt x="4039886" y="3839586"/>
                </a:cubicBezTo>
                <a:cubicBezTo>
                  <a:pt x="4033045" y="3879565"/>
                  <a:pt x="4036592" y="3919544"/>
                  <a:pt x="4031271" y="3959523"/>
                </a:cubicBezTo>
                <a:cubicBezTo>
                  <a:pt x="4024303" y="4011939"/>
                  <a:pt x="4020629" y="4065244"/>
                  <a:pt x="4015308" y="4118042"/>
                </a:cubicBezTo>
                <a:cubicBezTo>
                  <a:pt x="4010620" y="4165889"/>
                  <a:pt x="4006946" y="4213610"/>
                  <a:pt x="4019615" y="4258539"/>
                </a:cubicBezTo>
                <a:cubicBezTo>
                  <a:pt x="4050656" y="4371622"/>
                  <a:pt x="4033679" y="4484070"/>
                  <a:pt x="4022023" y="4596391"/>
                </a:cubicBezTo>
                <a:cubicBezTo>
                  <a:pt x="4016321" y="4650965"/>
                  <a:pt x="4007959" y="4708712"/>
                  <a:pt x="4020629" y="4758718"/>
                </a:cubicBezTo>
                <a:cubicBezTo>
                  <a:pt x="4043941" y="4847432"/>
                  <a:pt x="4025697" y="4931705"/>
                  <a:pt x="4015561" y="5016866"/>
                </a:cubicBezTo>
                <a:cubicBezTo>
                  <a:pt x="4003335" y="5100174"/>
                  <a:pt x="4005096" y="5184929"/>
                  <a:pt x="4020756" y="5267654"/>
                </a:cubicBezTo>
                <a:cubicBezTo>
                  <a:pt x="4033172" y="5326035"/>
                  <a:pt x="4033172" y="5385432"/>
                  <a:pt x="4034692" y="5444194"/>
                </a:cubicBezTo>
                <a:cubicBezTo>
                  <a:pt x="4035579" y="5481001"/>
                  <a:pt x="4022023" y="5518441"/>
                  <a:pt x="4013027" y="5555120"/>
                </a:cubicBezTo>
                <a:cubicBezTo>
                  <a:pt x="3996937" y="5621371"/>
                  <a:pt x="3991109" y="5688636"/>
                  <a:pt x="4013027" y="5753237"/>
                </a:cubicBezTo>
                <a:cubicBezTo>
                  <a:pt x="4043561" y="5842713"/>
                  <a:pt x="4061045" y="5932189"/>
                  <a:pt x="4048375" y="6026870"/>
                </a:cubicBezTo>
                <a:cubicBezTo>
                  <a:pt x="4041027" y="6085251"/>
                  <a:pt x="4039380" y="6144902"/>
                  <a:pt x="4028357" y="6202522"/>
                </a:cubicBezTo>
                <a:cubicBezTo>
                  <a:pt x="4010240" y="6298091"/>
                  <a:pt x="4016701" y="6393024"/>
                  <a:pt x="4031145" y="6487196"/>
                </a:cubicBezTo>
                <a:cubicBezTo>
                  <a:pt x="4041293" y="6565885"/>
                  <a:pt x="4042395" y="6645474"/>
                  <a:pt x="4034439" y="6724403"/>
                </a:cubicBezTo>
                <a:lnTo>
                  <a:pt x="402520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5331F91F-79D4-B404-E342-1881BDB66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 fontScale="70000" lnSpcReduction="20000"/>
          </a:bodyPr>
          <a:lstStyle/>
          <a:p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Alcuni temi: viaggio allucinante di cui il protagonista è consapevole; il sogno; i fantasmi; il tempo; </a:t>
            </a:r>
          </a:p>
          <a:p>
            <a:r>
              <a:rPr lang="it-IT" sz="2400" dirty="0"/>
              <a:t>Romanzo è un sogno nel corso del quale il protagonista incontra "persone, cose e luoghi che avevano bisogno di un'orazione»: lettore attento deve quindi, già a partire dalla nota introduttiva, incominciare ad esitare di fronte ad un romanzo che dovrebbe essere un requiem, ma forse sarà molte altre cose, e ad una storia in cui colui che dice 'io' incontra "vivi e morti sullo stesso piano»</a:t>
            </a:r>
          </a:p>
          <a:p>
            <a:r>
              <a:rPr lang="it-IT" sz="2400" dirty="0"/>
              <a:t>Quest'esitazione porta il lettore in un mondo fittizio che assomiglia al mondo fenomenico, ma dove ciò che succede non può essere spiegato secondo le leggi naturali. Poiché </a:t>
            </a:r>
            <a:r>
              <a:rPr lang="it-IT" sz="2400" dirty="0" err="1"/>
              <a:t>Todorov</a:t>
            </a:r>
            <a:r>
              <a:rPr lang="it-IT" sz="2400" dirty="0"/>
              <a:t> asserisce che il fantastico è appunto quella zona di incertezza in cui il lettore si trova quando la ragione da sola non riesce a spiegare quello che succede e di conseguenza esita, possiamo affermare che in questo senso il romanzo di Tabucchi appartiene al fantastico. Nella storia, infatti, si incontra un protagonista-voce narrante che in una torrida domenica di luglio incontra a Lisbona una serie di personaggi, di cui quattro morti da tempo.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3306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4135CE-8AD8-B7F8-6760-CF492BC56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0" i="1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Any</a:t>
            </a:r>
            <a:r>
              <a:rPr lang="it-IT" sz="4400" b="0" i="1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it-IT" sz="4400" b="0" i="1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Where</a:t>
            </a:r>
            <a:r>
              <a:rPr lang="it-IT" sz="4400" b="0" i="1" u="none" strike="noStrike" dirty="0">
                <a:solidFill>
                  <a:srgbClr val="000000"/>
                </a:solidFill>
                <a:effectLst/>
                <a:latin typeface="-webkit-standard"/>
              </a:rPr>
              <a:t> Out of the World</a:t>
            </a:r>
            <a:r>
              <a:rPr lang="it-IT" dirty="0">
                <a:solidFill>
                  <a:srgbClr val="000000"/>
                </a:solidFill>
                <a:latin typeface="-webkit-standard"/>
              </a:rPr>
              <a:t> (in Piccoli equivoci senza importanza)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8E6A66-1009-6D90-5366-E4BD9B615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1800" dirty="0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Ironia sul come incominciare, oggi, un racconto fantastico: «Come vanno le cose. E cosa le guida. Un niente. A volte può cominciare con un niente, una frase perduta in questo vasto mondo pieno di frasi e di oggetti e di volti, in una grande città come questa, con le sue piazze, e la metropolitana, e la gente che cammina frettolosa uscendo dagli impieghi, i tram, le automobili, i giardini, e poi il fiume placido sul quale scivolano al tramonto i battelli verso la foce, là dove la città si allarga in un suburbio basso e bianco, sbilenco, con grandi pozze vuote fra le case come occhiaie scure e una vegetazione rada e i piccoli caffè sporchi, ristorantini dove si può mangiare in piedi guardando le luci della costa oppure seduti ai tavolini di ferro rosso [...]»</a:t>
            </a:r>
          </a:p>
          <a:p>
            <a:r>
              <a:rPr lang="it-IT" sz="1800" dirty="0">
                <a:solidFill>
                  <a:srgbClr val="000000"/>
                </a:solidFill>
                <a:latin typeface="-webkit-standard"/>
                <a:cs typeface="Times New Roman" panose="02020603050405020304" pitchFamily="18" charset="0"/>
              </a:rPr>
              <a:t>Personaggio in uno stato di indolenza, di tranquillità, ma poi </a:t>
            </a:r>
            <a:r>
              <a:rPr lang="it-IT" sz="1800" i="1" dirty="0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apparizione</a:t>
            </a:r>
            <a:r>
              <a:rPr lang="it-IT" dirty="0">
                <a:effectLst/>
              </a:rPr>
              <a:t> </a:t>
            </a:r>
            <a:r>
              <a:rPr lang="it-IT" sz="1800" dirty="0">
                <a:solidFill>
                  <a:srgbClr val="000000"/>
                </a:solidFill>
                <a:latin typeface="-webkit-standard"/>
                <a:cs typeface="Times New Roman" panose="02020603050405020304" pitchFamily="18" charset="0"/>
              </a:rPr>
              <a:t>: </a:t>
            </a:r>
            <a:r>
              <a:rPr lang="it-IT" sz="1800" dirty="0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«E poi, all'improvviso, il cuore comincia a batterti a precipizio,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tum</a:t>
            </a:r>
            <a:r>
              <a:rPr lang="it-IT" sz="1800" dirty="0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tum</a:t>
            </a:r>
            <a:r>
              <a:rPr lang="it-IT" sz="1800" dirty="0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tum</a:t>
            </a:r>
            <a:r>
              <a:rPr lang="it-IT" sz="1800" dirty="0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, te lo senti in gola, ti sembra che possano sentirlo perfino gli avventori degli altri tavoli, il mondo perde i contorni, tutto entra in un'opacità sorda, [...] guardi meglio la frase, la rileggi, senti uno strano sapore in bocca, non è possibile, pensi, è un'orribile coincidenza; e poi valuti la parola "orribile" e pensi: è solo una coincidenza, è solo un caso, un piccolo caso fra i miliardi di casi che ci sono a questo mondo, una cosa che sta succedendo. [...] Rileggi la frase per la decima volta, questo non è un normale annuncio, è una frase clandestina pubblicata a pagamento su un giornale della sera, non indica caselle postali, indirizzi, nomi, imprese, scuole, niente. Solo questo: </a:t>
            </a:r>
            <a:r>
              <a:rPr lang="it-IT" sz="1800" i="1" dirty="0" err="1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it-IT" sz="1800" i="1" dirty="0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i="1" dirty="0" err="1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it-IT" sz="1800" i="1" dirty="0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 out of the world</a:t>
            </a:r>
            <a:r>
              <a:rPr lang="it-IT" sz="1800" dirty="0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it-IT" dirty="0">
                <a:effectLst/>
              </a:rPr>
              <a:t> </a:t>
            </a:r>
            <a:r>
              <a:rPr lang="it-IT" sz="1800" dirty="0">
                <a:solidFill>
                  <a:srgbClr val="000000"/>
                </a:solidFill>
                <a:latin typeface="-webkit-standard"/>
                <a:cs typeface="Times New Roman" panose="02020603050405020304" pitchFamily="18" charset="0"/>
              </a:rPr>
              <a:t>…citazione di Baudelaire.</a:t>
            </a: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«E per un momento insegui questa strana idea di una ripetizione, di un doppione della vita, come se fosse plausibile che la ruota del destino possedesse degli stereotipi e li andasse imprimendo a caso nel mondo, nell'esistenza di altre persone con occhi differenti e mani differenti e differenti modi di essere persone; in strade differenti, in camere differenti: un altro uomo che ora sta dicendo a un'altra donna in un'altra camera: "Une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chambre</a:t>
            </a:r>
            <a:r>
              <a:rPr lang="it-IT" sz="1800" dirty="0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 qui </a:t>
            </a:r>
            <a:r>
              <a:rPr lang="it-IT" sz="1800" dirty="0" err="1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ressemble</a:t>
            </a:r>
            <a:r>
              <a:rPr lang="it-IT" sz="1800" dirty="0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 à une rêverie"»: duplicazione.</a:t>
            </a:r>
          </a:p>
          <a:p>
            <a:pPr algn="just"/>
            <a:r>
              <a:rPr lang="it-IT" sz="1800" dirty="0">
                <a:solidFill>
                  <a:srgbClr val="000000"/>
                </a:solidFill>
                <a:latin typeface="-webkit-standard"/>
                <a:cs typeface="Times New Roman" panose="02020603050405020304" pitchFamily="18" charset="0"/>
              </a:rPr>
              <a:t>Metafora, gioco ma </a:t>
            </a:r>
            <a:r>
              <a:rPr lang="it-IT" sz="1800" dirty="0">
                <a:solidFill>
                  <a:srgbClr val="000000"/>
                </a:solidFill>
                <a:effectLst/>
                <a:latin typeface="-webkit-standard"/>
                <a:ea typeface="Times New Roman" panose="02020603050405020304" pitchFamily="18" charset="0"/>
              </a:rPr>
              <a:t>come in tutti i giochi, ci sono delle regole e una posta in palio; nessuno creda, soprattutto, di poter giocare </a:t>
            </a:r>
            <a:r>
              <a:rPr lang="it-IT" sz="1800" i="1">
                <a:solidFill>
                  <a:srgbClr val="000000"/>
                </a:solidFill>
                <a:effectLst/>
                <a:latin typeface="-webkit-standard"/>
                <a:ea typeface="Times New Roman" panose="02020603050405020304" pitchFamily="18" charset="0"/>
              </a:rPr>
              <a:t>impunemente</a:t>
            </a:r>
            <a:r>
              <a:rPr lang="it-IT" sz="1800">
                <a:solidFill>
                  <a:srgbClr val="000000"/>
                </a:solidFill>
                <a:effectLst/>
                <a:latin typeface="-webkit-standard"/>
                <a:ea typeface="Times New Roman" panose="02020603050405020304" pitchFamily="18" charset="0"/>
              </a:rPr>
              <a:t>: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1800" dirty="0">
                <a:solidFill>
                  <a:srgbClr val="000000"/>
                </a:solidFill>
                <a:effectLst/>
                <a:latin typeface="-webkit-standard"/>
                <a:ea typeface="Calibri" panose="020F0502020204030204" pitchFamily="34" charset="0"/>
                <a:cs typeface="Times New Roman" panose="02020603050405020304" pitchFamily="18" charset="0"/>
              </a:rPr>
              <a:t>lo sapevate solo tu e lei, e la buonanima di Baudelaire. Anche con lui hai giocato, e non si può giocare con certe cose, non si può stuzzicare il mistero che le dettò»</a:t>
            </a:r>
            <a:r>
              <a:rPr lang="it-IT" sz="1200" dirty="0">
                <a:effectLst/>
              </a:rPr>
              <a:t> </a:t>
            </a:r>
            <a:endParaRPr lang="it-IT" sz="1800" dirty="0">
              <a:solidFill>
                <a:srgbClr val="000000"/>
              </a:solidFill>
              <a:latin typeface="-webkit-standard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2499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1247</Words>
  <Application>Microsoft Macintosh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-webkit-standard</vt:lpstr>
      <vt:lpstr>Arial</vt:lpstr>
      <vt:lpstr>Calibri</vt:lpstr>
      <vt:lpstr>Calibri Light</vt:lpstr>
      <vt:lpstr>Times New Roman</vt:lpstr>
      <vt:lpstr>Tema di Office</vt:lpstr>
      <vt:lpstr>SI FA PRESTO A DIRE “FANTASTICO»</vt:lpstr>
      <vt:lpstr>ANTONIO TABUCCHI</vt:lpstr>
      <vt:lpstr>Opere</vt:lpstr>
      <vt:lpstr>Temi</vt:lpstr>
      <vt:lpstr>Il gioco del rovescio (ascolto Cederna) all. 1</vt:lpstr>
      <vt:lpstr>Tabucchi e il fantastico</vt:lpstr>
      <vt:lpstr>Requiem (1992)</vt:lpstr>
      <vt:lpstr>Any Where Out of the World (in Piccoli equivoci senza importanza)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FA PRESTO A DIRE “FANTASTICO»</dc:title>
  <dc:creator>alessandra pozzi</dc:creator>
  <cp:lastModifiedBy>alessandra pozzi</cp:lastModifiedBy>
  <cp:revision>4</cp:revision>
  <dcterms:created xsi:type="dcterms:W3CDTF">2023-11-20T10:21:26Z</dcterms:created>
  <dcterms:modified xsi:type="dcterms:W3CDTF">2023-11-29T09:01:03Z</dcterms:modified>
</cp:coreProperties>
</file>