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35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34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53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2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9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79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63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1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092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1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441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11/23/2023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9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tagostino.it/it/santagostinopedia/microbiota-intestinale" TargetMode="External"/><Relationship Id="rId2" Type="http://schemas.openxmlformats.org/officeDocument/2006/relationships/hyperlink" Target="https://www.fondazioneveronesi.it/magazine/articoli/lesperto-risponde/microbiota-intestinale-in-che-modo-puo-influenzare-la-salut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2D05657-94EE-4B2D-BC1B-A1D065063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93F1B4-196E-DC48-9C98-B1216E36F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42" y="486184"/>
            <a:ext cx="7363990" cy="1325563"/>
          </a:xfrm>
        </p:spPr>
        <p:txBody>
          <a:bodyPr>
            <a:normAutofit/>
          </a:bodyPr>
          <a:lstStyle/>
          <a:p>
            <a:r>
              <a:rPr lang="it-IT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Libri Psicosomatica </a:t>
            </a:r>
          </a:p>
        </p:txBody>
      </p:sp>
      <p:pic>
        <p:nvPicPr>
          <p:cNvPr id="7" name="Immagine 6" descr="Immagine che contiene testo, portafotografie, albero, pianta&#10;&#10;Descrizione generata automaticamente">
            <a:extLst>
              <a:ext uri="{FF2B5EF4-FFF2-40B4-BE49-F238E27FC236}">
                <a16:creationId xmlns:a16="http://schemas.microsoft.com/office/drawing/2014/main" id="{EF644A0F-E872-ABF7-4611-7DB02AB5CF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7" r="1" b="15784"/>
          <a:stretch/>
        </p:blipFill>
        <p:spPr>
          <a:xfrm>
            <a:off x="581526" y="258142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5" name="Segnaposto contenuto 4" descr="Immagine che contiene testo, poster, libro, Pubblicazione&#10;&#10;Descrizione generata automaticamente">
            <a:extLst>
              <a:ext uri="{FF2B5EF4-FFF2-40B4-BE49-F238E27FC236}">
                <a16:creationId xmlns:a16="http://schemas.microsoft.com/office/drawing/2014/main" id="{FCDD9E35-5122-6740-F0C1-A11A74FCF1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4251"/>
          <a:stretch/>
        </p:blipFill>
        <p:spPr>
          <a:xfrm>
            <a:off x="581526" y="3486449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2DD3C8F-151B-E860-0739-C2C33B4B6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542" y="1946684"/>
            <a:ext cx="7363990" cy="4351338"/>
          </a:xfrm>
        </p:spPr>
        <p:txBody>
          <a:bodyPr>
            <a:normAutofit/>
          </a:bodyPr>
          <a:lstStyle/>
          <a:p>
            <a:r>
              <a:rPr lang="en-US" sz="2400" u="sng" dirty="0"/>
              <a:t>Per </a:t>
            </a:r>
            <a:r>
              <a:rPr lang="en-US" sz="2400" u="sng" dirty="0" err="1"/>
              <a:t>introdursi</a:t>
            </a:r>
            <a:r>
              <a:rPr lang="en-US" sz="2400" u="sng" dirty="0"/>
              <a:t> al </a:t>
            </a:r>
            <a:r>
              <a:rPr lang="en-US" sz="2400" u="sng" dirty="0" err="1"/>
              <a:t>tema</a:t>
            </a:r>
            <a:r>
              <a:rPr lang="en-US" sz="2400" u="sng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3600" dirty="0"/>
              <a:t>1) La </a:t>
            </a:r>
            <a:r>
              <a:rPr lang="en-US" sz="3600" dirty="0" err="1"/>
              <a:t>Psicosomatica</a:t>
            </a:r>
            <a:r>
              <a:rPr lang="en-US" sz="3600" dirty="0"/>
              <a:t> (il </a:t>
            </a:r>
            <a:r>
              <a:rPr lang="en-US" sz="3600" dirty="0" err="1"/>
              <a:t>significato</a:t>
            </a:r>
            <a:r>
              <a:rPr lang="en-US" sz="3600" dirty="0"/>
              <a:t> ed il senso </a:t>
            </a:r>
            <a:r>
              <a:rPr lang="en-US" sz="3600" dirty="0" err="1"/>
              <a:t>della</a:t>
            </a:r>
            <a:r>
              <a:rPr lang="en-US" sz="3600" dirty="0"/>
              <a:t> </a:t>
            </a:r>
            <a:r>
              <a:rPr lang="en-US" sz="3600" dirty="0" err="1"/>
              <a:t>malattia</a:t>
            </a:r>
            <a:r>
              <a:rPr lang="en-US" sz="3600" dirty="0"/>
              <a:t>) – </a:t>
            </a:r>
            <a:r>
              <a:rPr lang="en-US" sz="3600" dirty="0" err="1"/>
              <a:t>Frigoli</a:t>
            </a:r>
            <a:r>
              <a:rPr lang="en-US" sz="3600" dirty="0"/>
              <a:t>, Cavallari, Ottolenghi.</a:t>
            </a:r>
          </a:p>
          <a:p>
            <a:endParaRPr lang="en-US" sz="3600" dirty="0"/>
          </a:p>
          <a:p>
            <a:pPr marL="0" indent="0">
              <a:buNone/>
            </a:pPr>
            <a:r>
              <a:rPr lang="en-US" sz="3600" dirty="0"/>
              <a:t>2) </a:t>
            </a:r>
            <a:r>
              <a:rPr lang="en-US" sz="3600" dirty="0" err="1"/>
              <a:t>Fondamenti</a:t>
            </a:r>
            <a:r>
              <a:rPr lang="en-US" sz="3600" dirty="0"/>
              <a:t> di </a:t>
            </a:r>
            <a:r>
              <a:rPr lang="en-US" sz="3600" dirty="0" err="1"/>
              <a:t>Psicosomatica</a:t>
            </a:r>
            <a:r>
              <a:rPr lang="en-US" sz="3600" dirty="0"/>
              <a:t> – Caterina </a:t>
            </a:r>
            <a:r>
              <a:rPr lang="en-US" sz="3600" dirty="0" err="1"/>
              <a:t>Carloni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04738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9D11FD-4FA0-9671-87AE-5065694E5DEA}"/>
              </a:ext>
            </a:extLst>
          </p:cNvPr>
          <p:cNvSpPr txBox="1"/>
          <p:nvPr/>
        </p:nvSpPr>
        <p:spPr>
          <a:xfrm>
            <a:off x="727787" y="158620"/>
            <a:ext cx="5477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Libro di Psicosomatica </a:t>
            </a:r>
            <a:r>
              <a:rPr lang="it-IT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APPROFONDIRE</a:t>
            </a:r>
          </a:p>
        </p:txBody>
      </p:sp>
      <p:pic>
        <p:nvPicPr>
          <p:cNvPr id="4" name="Immagine 3" descr="Immagine che contiene testo, schermata, Rettangolo&#10;&#10;Descrizione generata automaticamente">
            <a:extLst>
              <a:ext uri="{FF2B5EF4-FFF2-40B4-BE49-F238E27FC236}">
                <a16:creationId xmlns:a16="http://schemas.microsoft.com/office/drawing/2014/main" id="{AC94C480-3356-AF3D-5A54-D177CDAFF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06" y="820339"/>
            <a:ext cx="4011869" cy="589033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F00DEF-B19C-FB42-9F5E-F18A372AAF17}"/>
              </a:ext>
            </a:extLst>
          </p:cNvPr>
          <p:cNvSpPr txBox="1"/>
          <p:nvPr/>
        </p:nvSpPr>
        <p:spPr>
          <a:xfrm>
            <a:off x="727787" y="2024743"/>
            <a:ext cx="55890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Medicina Psicosomatica e Psicologia Clinica (modelli teorici, diagnosi, trattamento) – Piero Porcelli – Raffaello Cortina Editore</a:t>
            </a:r>
          </a:p>
        </p:txBody>
      </p:sp>
    </p:spTree>
    <p:extLst>
      <p:ext uri="{BB962C8B-B14F-4D97-AF65-F5344CB8AC3E}">
        <p14:creationId xmlns:p14="http://schemas.microsoft.com/office/powerpoint/2010/main" val="1594016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8E789B-F8A5-4C76-FB98-72123DF0C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297" y="366583"/>
            <a:ext cx="9523445" cy="2133599"/>
          </a:xfrm>
        </p:spPr>
        <p:txBody>
          <a:bodyPr>
            <a:normAutofit fontScale="90000"/>
          </a:bodyPr>
          <a:lstStyle/>
          <a:p>
            <a:r>
              <a:rPr lang="it-IT" dirty="0"/>
              <a:t>Libro di Psicosomatica: un passo ancora più in là … </a:t>
            </a:r>
            <a:r>
              <a:rPr lang="it-IT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ECOBIOPSICOLOGIA E SIMBOLO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BC60E86-C1F5-EAAF-6308-58DD422171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4875" y="3168782"/>
            <a:ext cx="6715125" cy="118903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4000" dirty="0"/>
              <a:t>Psicosomatica e Simbolo – Diego </a:t>
            </a:r>
            <a:r>
              <a:rPr lang="it-IT" sz="4000" dirty="0" err="1"/>
              <a:t>Frigoli</a:t>
            </a:r>
            <a:endParaRPr lang="it-IT" sz="4000" dirty="0"/>
          </a:p>
        </p:txBody>
      </p:sp>
      <p:pic>
        <p:nvPicPr>
          <p:cNvPr id="5" name="Immagine 4" descr="Immagine che contiene testo, arte, poster, libro&#10;&#10;Descrizione generata automaticamente">
            <a:extLst>
              <a:ext uri="{FF2B5EF4-FFF2-40B4-BE49-F238E27FC236}">
                <a16:creationId xmlns:a16="http://schemas.microsoft.com/office/drawing/2014/main" id="{E54C154D-F919-0E37-9806-7FE6030E9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1" y="2718559"/>
            <a:ext cx="2717259" cy="37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52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38222-D274-4866-96E7-C3B1D6DA8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5888E255-D20B-4F26-B9DA-3DF036797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59A761-DF1F-80F8-6393-786F6C1D1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12" y="1122363"/>
            <a:ext cx="508763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Libro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sul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tema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u="sng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MiCROBIOTA</a:t>
            </a:r>
            <a:endParaRPr lang="en-US" sz="6000" u="sng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2AD46D6-02D6-45B3-921C-F4033826E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2790" y="5367348"/>
            <a:ext cx="616353" cy="5996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egnaposto contenuto 4" descr="Immagine che contiene testo, schermata, barriera corallina, Carattere&#10;&#10;Descrizione generata automaticamente">
            <a:extLst>
              <a:ext uri="{FF2B5EF4-FFF2-40B4-BE49-F238E27FC236}">
                <a16:creationId xmlns:a16="http://schemas.microsoft.com/office/drawing/2014/main" id="{557B5EA1-AD35-78F4-9A8E-2E6335CDE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134" y="669394"/>
            <a:ext cx="3976567" cy="5503900"/>
          </a:xfrm>
          <a:custGeom>
            <a:avLst/>
            <a:gdLst/>
            <a:ahLst/>
            <a:cxnLst/>
            <a:rect l="l" t="t" r="r" b="b"/>
            <a:pathLst>
              <a:path w="5051479" h="5503900">
                <a:moveTo>
                  <a:pt x="151948" y="0"/>
                </a:moveTo>
                <a:lnTo>
                  <a:pt x="4899531" y="0"/>
                </a:lnTo>
                <a:cubicBezTo>
                  <a:pt x="4983450" y="0"/>
                  <a:pt x="5051479" y="68029"/>
                  <a:pt x="5051479" y="151948"/>
                </a:cubicBezTo>
                <a:lnTo>
                  <a:pt x="5051479" y="5351952"/>
                </a:lnTo>
                <a:cubicBezTo>
                  <a:pt x="5051479" y="5435871"/>
                  <a:pt x="4983450" y="5503900"/>
                  <a:pt x="4899531" y="5503900"/>
                </a:cubicBezTo>
                <a:lnTo>
                  <a:pt x="151948" y="5503900"/>
                </a:lnTo>
                <a:cubicBezTo>
                  <a:pt x="68029" y="5503900"/>
                  <a:pt x="0" y="5435871"/>
                  <a:pt x="0" y="5351952"/>
                </a:cubicBezTo>
                <a:lnTo>
                  <a:pt x="0" y="151948"/>
                </a:lnTo>
                <a:cubicBezTo>
                  <a:pt x="0" y="68029"/>
                  <a:pt x="68029" y="0"/>
                  <a:pt x="151948" y="0"/>
                </a:cubicBezTo>
                <a:close/>
              </a:path>
            </a:pathLst>
          </a:cu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48AE4A1-C5D0-89DF-F8D9-FFB140F21307}"/>
              </a:ext>
            </a:extLst>
          </p:cNvPr>
          <p:cNvSpPr txBox="1"/>
          <p:nvPr/>
        </p:nvSpPr>
        <p:spPr>
          <a:xfrm>
            <a:off x="950722" y="3769724"/>
            <a:ext cx="44786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Il microbiota intestinale nella pratica clinica – Giulio Perrotta</a:t>
            </a:r>
          </a:p>
        </p:txBody>
      </p:sp>
    </p:spTree>
    <p:extLst>
      <p:ext uri="{BB962C8B-B14F-4D97-AF65-F5344CB8AC3E}">
        <p14:creationId xmlns:p14="http://schemas.microsoft.com/office/powerpoint/2010/main" val="2230997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59A761-DF1F-80F8-6393-786F6C1D1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Libro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sul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tema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u="sng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MiCROBIOTA</a:t>
            </a:r>
            <a:endParaRPr lang="en-US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egnaposto contenuto 7" descr="Immagine che contiene testo, poster, Carattere, libro&#10;&#10;Descrizione generata automaticamente">
            <a:extLst>
              <a:ext uri="{FF2B5EF4-FFF2-40B4-BE49-F238E27FC236}">
                <a16:creationId xmlns:a16="http://schemas.microsoft.com/office/drawing/2014/main" id="{F002280B-E992-1CE7-6998-FEDE48DEB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3" y="511293"/>
            <a:ext cx="4206758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48AE4A1-C5D0-89DF-F8D9-FFB140F21307}"/>
              </a:ext>
            </a:extLst>
          </p:cNvPr>
          <p:cNvSpPr txBox="1"/>
          <p:nvPr/>
        </p:nvSpPr>
        <p:spPr>
          <a:xfrm>
            <a:off x="5894962" y="1984443"/>
            <a:ext cx="5458838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Microbiota (</a:t>
            </a:r>
            <a:r>
              <a:rPr lang="en-US" sz="4000" dirty="0" err="1"/>
              <a:t>l’amico</a:t>
            </a:r>
            <a:r>
              <a:rPr lang="en-US" sz="4000" dirty="0"/>
              <a:t> </a:t>
            </a:r>
            <a:r>
              <a:rPr lang="en-US" sz="4000" dirty="0" err="1"/>
              <a:t>invisibile</a:t>
            </a:r>
            <a:r>
              <a:rPr lang="en-US" sz="4000" dirty="0"/>
              <a:t> per il </a:t>
            </a:r>
            <a:r>
              <a:rPr lang="en-US" sz="4000" dirty="0" err="1"/>
              <a:t>tuo</a:t>
            </a:r>
            <a:r>
              <a:rPr lang="en-US" sz="4000" dirty="0"/>
              <a:t> </a:t>
            </a:r>
            <a:r>
              <a:rPr lang="en-US" sz="4000" dirty="0" err="1"/>
              <a:t>benessere</a:t>
            </a:r>
            <a:r>
              <a:rPr lang="en-US" sz="4000" dirty="0"/>
              <a:t> a </a:t>
            </a:r>
            <a:r>
              <a:rPr lang="en-US" sz="4000" dirty="0" err="1"/>
              <a:t>tutte</a:t>
            </a:r>
            <a:r>
              <a:rPr lang="en-US" sz="4000" dirty="0"/>
              <a:t> le </a:t>
            </a:r>
            <a:r>
              <a:rPr lang="en-US" sz="4000" dirty="0" err="1"/>
              <a:t>età</a:t>
            </a:r>
            <a:r>
              <a:rPr lang="en-US" sz="4000" dirty="0"/>
              <a:t>)- Silvia Di Maio e Federico </a:t>
            </a:r>
            <a:r>
              <a:rPr lang="en-US" sz="4000" dirty="0" err="1"/>
              <a:t>Mereta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2864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B14470-548F-5C7C-4040-0C087387B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7498702" cy="809074"/>
          </a:xfrm>
        </p:spPr>
        <p:txBody>
          <a:bodyPr>
            <a:normAutofit fontScale="90000"/>
          </a:bodyPr>
          <a:lstStyle/>
          <a:p>
            <a:r>
              <a:rPr lang="it-IT" dirty="0"/>
              <a:t>Microbiota – articoli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C325C5C-9DA0-6A52-78FA-D23C3299B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5070" y="2063718"/>
            <a:ext cx="10512490" cy="1655762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it-IT">
                <a:hlinkClick r:id="rId2"/>
              </a:rPr>
              <a:t>https</a:t>
            </a:r>
            <a:r>
              <a:rPr lang="it-IT" dirty="0">
                <a:hlinkClick r:id="rId2"/>
              </a:rPr>
              <a:t>://www.fondazioneveronesi.it/magazine/articoli/lesperto-risponde/microbiota-intestinale-in-che-modo-puo-influenzare-la-salute</a:t>
            </a:r>
            <a:endParaRPr lang="it-IT" dirty="0"/>
          </a:p>
          <a:p>
            <a:pPr marL="457200" indent="-457200">
              <a:buAutoNum type="arabicParenR"/>
            </a:pPr>
            <a:r>
              <a:rPr lang="it-IT" dirty="0">
                <a:hlinkClick r:id="rId3"/>
              </a:rPr>
              <a:t>https://www.santagostino.it/it/santagostinopedia/microbiota-intestinale</a:t>
            </a:r>
            <a:endParaRPr lang="it-IT" dirty="0"/>
          </a:p>
          <a:p>
            <a:pPr marL="457200" indent="-457200">
              <a:buAutoNum type="arabicParenR"/>
            </a:pPr>
            <a:endParaRPr lang="it-IT" dirty="0"/>
          </a:p>
          <a:p>
            <a:endParaRPr lang="it-IT" dirty="0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35D0EF27-6817-3D52-D08A-E947491389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90963"/>
              </p:ext>
            </p:extLst>
          </p:nvPr>
        </p:nvGraphicFramePr>
        <p:xfrm>
          <a:off x="3286595" y="4170784"/>
          <a:ext cx="5483713" cy="1960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ggetto shell Packager" showAsIcon="1" r:id="rId4" imgW="1225440" imgH="437400" progId="Package">
                  <p:embed/>
                </p:oleObj>
              </mc:Choice>
              <mc:Fallback>
                <p:oleObj name="Oggetto shell Packager" showAsIcon="1" r:id="rId4" imgW="122544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86595" y="4170784"/>
                        <a:ext cx="5483713" cy="1960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9999487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Forme</Template>
  <TotalTime>55</TotalTime>
  <Words>147</Words>
  <Application>Microsoft Office PowerPoint</Application>
  <PresentationFormat>Widescreen</PresentationFormat>
  <Paragraphs>17</Paragraphs>
  <Slides>6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Arial</vt:lpstr>
      <vt:lpstr>Avenir Next LT Pro</vt:lpstr>
      <vt:lpstr>Calibri</vt:lpstr>
      <vt:lpstr>Tw Cen MT</vt:lpstr>
      <vt:lpstr>ShapesVTI</vt:lpstr>
      <vt:lpstr>Oggetto shell Packager</vt:lpstr>
      <vt:lpstr>Libri Psicosomatica </vt:lpstr>
      <vt:lpstr>Presentazione standard di PowerPoint</vt:lpstr>
      <vt:lpstr>Libro di Psicosomatica: un passo ancora più in là … ECOBIOPSICOLOGIA E SIMBOLO</vt:lpstr>
      <vt:lpstr>Libro sul tema MiCROBIOTA</vt:lpstr>
      <vt:lpstr>Libro sul tema MiCROBIOTA</vt:lpstr>
      <vt:lpstr>Microbiota – articoli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Contatti professionali dott.ssa Greta Capelli</dc:title>
  <dc:creator>Greta Capelli 2</dc:creator>
  <cp:lastModifiedBy>Greta Capelli 2</cp:lastModifiedBy>
  <cp:revision>6</cp:revision>
  <dcterms:created xsi:type="dcterms:W3CDTF">2023-11-15T17:29:08Z</dcterms:created>
  <dcterms:modified xsi:type="dcterms:W3CDTF">2023-11-23T13:51:39Z</dcterms:modified>
</cp:coreProperties>
</file>