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480">
          <p15:clr>
            <a:srgbClr val="F26B43"/>
          </p15:clr>
        </p15:guide>
        <p15:guide id="3" pos="960">
          <p15:clr>
            <a:srgbClr val="F26B43"/>
          </p15:clr>
        </p15:guide>
        <p15:guide id="4" pos="1440">
          <p15:clr>
            <a:srgbClr val="F26B43"/>
          </p15:clr>
        </p15:guide>
        <p15:guide id="5" pos="1920">
          <p15:clr>
            <a:srgbClr val="F26B43"/>
          </p15:clr>
        </p15:guide>
        <p15:guide id="6" pos="2400">
          <p15:clr>
            <a:srgbClr val="F26B43"/>
          </p15:clr>
        </p15:guide>
        <p15:guide id="7" pos="2880">
          <p15:clr>
            <a:srgbClr val="F26B43"/>
          </p15:clr>
        </p15:guide>
        <p15:guide id="8" pos="3360">
          <p15:clr>
            <a:srgbClr val="F26B43"/>
          </p15:clr>
        </p15:guide>
        <p15:guide id="9" pos="3840">
          <p15:clr>
            <a:srgbClr val="F26B43"/>
          </p15:clr>
        </p15:guide>
        <p15:guide id="10" pos="4320">
          <p15:clr>
            <a:srgbClr val="F26B43"/>
          </p15:clr>
        </p15:guide>
        <p15:guide id="11" pos="4800">
          <p15:clr>
            <a:srgbClr val="F26B43"/>
          </p15:clr>
        </p15:guide>
        <p15:guide id="12" pos="5280">
          <p15:clr>
            <a:srgbClr val="F26B43"/>
          </p15:clr>
        </p15:guide>
        <p15:guide id="13" pos="5760">
          <p15:clr>
            <a:srgbClr val="F26B43"/>
          </p15:clr>
        </p15:guide>
        <p15:guide id="14" pos="6240">
          <p15:clr>
            <a:srgbClr val="F26B43"/>
          </p15:clr>
        </p15:guide>
        <p15:guide id="15" pos="6720">
          <p15:clr>
            <a:srgbClr val="F26B43"/>
          </p15:clr>
        </p15:guide>
        <p15:guide id="16" pos="7200">
          <p15:clr>
            <a:srgbClr val="F26B43"/>
          </p15:clr>
        </p15:guide>
        <p15:guide id="17" pos="7680">
          <p15:clr>
            <a:srgbClr val="F26B43"/>
          </p15:clr>
        </p15:guide>
        <p15:guide id="18" orient="horz">
          <p15:clr>
            <a:srgbClr val="F26B43"/>
          </p15:clr>
        </p15:guide>
        <p15:guide id="19" orient="horz" pos="480">
          <p15:clr>
            <a:srgbClr val="F26B43"/>
          </p15:clr>
        </p15:guide>
        <p15:guide id="20" orient="horz" pos="960">
          <p15:clr>
            <a:srgbClr val="F26B43"/>
          </p15:clr>
        </p15:guide>
        <p15:guide id="21" orient="horz" pos="1440">
          <p15:clr>
            <a:srgbClr val="F26B43"/>
          </p15:clr>
        </p15:guide>
        <p15:guide id="22" orient="horz" pos="1920">
          <p15:clr>
            <a:srgbClr val="F26B43"/>
          </p15:clr>
        </p15:guide>
        <p15:guide id="23" orient="horz" pos="2400">
          <p15:clr>
            <a:srgbClr val="F26B43"/>
          </p15:clr>
        </p15:guide>
        <p15:guide id="24" orient="horz" pos="2880">
          <p15:clr>
            <a:srgbClr val="F26B43"/>
          </p15:clr>
        </p15:guide>
        <p15:guide id="25" orient="horz" pos="3360">
          <p15:clr>
            <a:srgbClr val="F26B43"/>
          </p15:clr>
        </p15:guide>
        <p15:guide id="26" orient="horz" pos="3840">
          <p15:clr>
            <a:srgbClr val="F26B43"/>
          </p15:clr>
        </p15:guide>
        <p15:guide id="27" orient="horz" pos="43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farnur.blogspot.com/2015/04/noi-e-lunivers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mailto:capelligreta29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tribune.com/television/2020/03/video-facing-it-cortometraggio-che-parla-di-ansia-sociale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Immagine 4" descr="Immagine che contiene nuvola, arte, dipinto&#10;&#10;Descrizione generata automaticamente">
            <a:extLst>
              <a:ext uri="{FF2B5EF4-FFF2-40B4-BE49-F238E27FC236}">
                <a16:creationId xmlns:a16="http://schemas.microsoft.com/office/drawing/2014/main" id="{56EC3CAE-F4C5-F09A-36B1-25CE5B5F57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278" r="6195" b="2"/>
          <a:stretch/>
        </p:blipFill>
        <p:spPr>
          <a:xfrm>
            <a:off x="5091546" y="619123"/>
            <a:ext cx="7100454" cy="6238874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A0F8916-44ED-4BA2-B4A8-BFF92E4B4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254705" y="-79298"/>
            <a:ext cx="6064089" cy="78105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186C501-CECA-4162-CE19-AF9EF99CA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it-IT" sz="4400"/>
              <a:t>LA PSICOSOMATICA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8B81356-FD7C-CC23-85D6-32D7ECE9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</a:pPr>
            <a:r>
              <a:rPr lang="it-IT" sz="1700"/>
              <a:t>Terza Università Bergamo 2023/24</a:t>
            </a:r>
          </a:p>
          <a:p>
            <a:pPr algn="l">
              <a:lnSpc>
                <a:spcPct val="115000"/>
              </a:lnSpc>
            </a:pPr>
            <a:r>
              <a:rPr lang="it-IT" sz="1700"/>
              <a:t>Docente dott.ssa Greta Capelli</a:t>
            </a:r>
          </a:p>
          <a:p>
            <a:pPr algn="l">
              <a:lnSpc>
                <a:spcPct val="115000"/>
              </a:lnSpc>
            </a:pPr>
            <a:r>
              <a:rPr lang="it-IT" sz="1700"/>
              <a:t>Contatti: </a:t>
            </a:r>
            <a:r>
              <a:rPr lang="it-IT" sz="1700">
                <a:hlinkClick r:id="rId4"/>
              </a:rPr>
              <a:t>capelligreta29@gmail.com</a:t>
            </a:r>
            <a:r>
              <a:rPr lang="it-IT" sz="1700"/>
              <a:t> 3314047249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F80B4AE-E38E-D4DD-8EB8-B592DF224761}"/>
              </a:ext>
            </a:extLst>
          </p:cNvPr>
          <p:cNvSpPr txBox="1"/>
          <p:nvPr/>
        </p:nvSpPr>
        <p:spPr>
          <a:xfrm>
            <a:off x="9168416" y="6657945"/>
            <a:ext cx="302358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lifarnur.blogspot.com/2015/04/noi-e-luniverso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5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8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3A67357-C043-867D-0ECE-0851BCFD7A1D}"/>
              </a:ext>
            </a:extLst>
          </p:cNvPr>
          <p:cNvSpPr txBox="1"/>
          <p:nvPr/>
        </p:nvSpPr>
        <p:spPr>
          <a:xfrm>
            <a:off x="2127379" y="1063690"/>
            <a:ext cx="653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RESTITUIRE PAROLA AL SINTOMO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6318385-D589-A55D-93A6-59BA45F56F9C}"/>
              </a:ext>
            </a:extLst>
          </p:cNvPr>
          <p:cNvSpPr txBox="1"/>
          <p:nvPr/>
        </p:nvSpPr>
        <p:spPr>
          <a:xfrm>
            <a:off x="2836506" y="2274838"/>
            <a:ext cx="4926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Per comprendere la malattia che colpisce un organo bisogna mettere a fuoco la </a:t>
            </a:r>
            <a:r>
              <a:rPr lang="it-IT" sz="2400" dirty="0">
                <a:solidFill>
                  <a:srgbClr val="00B0F0"/>
                </a:solidFill>
              </a:rPr>
              <a:t>capacità di tale organo di rappresentare simbolicamente la fantasia inconscia. </a:t>
            </a:r>
            <a:r>
              <a:rPr lang="it-IT" sz="2400" dirty="0">
                <a:solidFill>
                  <a:schemeClr val="tx2"/>
                </a:solidFill>
              </a:rPr>
              <a:t>(es bruxismo, pelle…)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0142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59FD4A-B586-6E5C-88A2-4A94459C7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355" y="68425"/>
            <a:ext cx="10668000" cy="2286000"/>
          </a:xfrm>
        </p:spPr>
        <p:txBody>
          <a:bodyPr/>
          <a:lstStyle/>
          <a:p>
            <a:r>
              <a:rPr lang="it-IT" dirty="0"/>
              <a:t>Evento malattia viene letto sulla base: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73E4C41-A5DF-4CC5-345F-BB48CD3EF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298" y="2667000"/>
            <a:ext cx="10668000" cy="2968690"/>
          </a:xfrm>
        </p:spPr>
        <p:txBody>
          <a:bodyPr>
            <a:normAutofit fontScale="55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it-IT" sz="3200" dirty="0">
                <a:sym typeface="Wingdings" panose="05000000000000000000" pitchFamily="2" charset="2"/>
              </a:rPr>
              <a:t>Del venir meno di un assetto di equilibrio (la malattia modifica l’esistenza del malato, l’organizzazione della sua vita e delle sue relazioni).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endParaRPr lang="it-IT" sz="3200" dirty="0">
              <a:sym typeface="Wingdings" panose="05000000000000000000" pitchFamily="2" charset="2"/>
            </a:endParaRPr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it-IT" sz="3200" dirty="0">
                <a:sym typeface="Wingdings" panose="05000000000000000000" pitchFamily="2" charset="2"/>
              </a:rPr>
              <a:t>Attraverso quale modalità l’assetto precedente viene modificato? (</a:t>
            </a:r>
            <a:r>
              <a:rPr lang="it-IT" sz="3200" dirty="0" err="1">
                <a:sym typeface="Wingdings" panose="05000000000000000000" pitchFamily="2" charset="2"/>
              </a:rPr>
              <a:t>app.digerente</a:t>
            </a:r>
            <a:r>
              <a:rPr lang="it-IT" sz="3200" dirty="0">
                <a:sym typeface="Wingdings" panose="05000000000000000000" pitchFamily="2" charset="2"/>
              </a:rPr>
              <a:t> differente da pelle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endParaRPr lang="it-IT" sz="3200" dirty="0">
              <a:sym typeface="Wingdings" panose="05000000000000000000" pitchFamily="2" charset="2"/>
            </a:endParaRPr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it-IT" sz="3200" dirty="0">
                <a:sym typeface="Wingdings" panose="05000000000000000000" pitchFamily="2" charset="2"/>
              </a:rPr>
              <a:t>Il significato simbolico-correttivo, e quindi potenzialmente terapeutico. (il prudere delle mani- grattarsi via la rabbia come terapia)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endParaRPr lang="it-IT" sz="2000" dirty="0">
              <a:sym typeface="Wingdings" panose="05000000000000000000" pitchFamily="2" charset="2"/>
            </a:endParaRPr>
          </a:p>
          <a:p>
            <a:pPr marL="342900" indent="-342900" algn="l">
              <a:buFont typeface="Wingdings" panose="05000000000000000000" pitchFamily="2" charset="2"/>
              <a:buChar char="à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6365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4B1AE2-8CF0-E4AE-7766-69462C72C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604" y="376334"/>
            <a:ext cx="9837576" cy="1415143"/>
          </a:xfrm>
        </p:spPr>
        <p:txBody>
          <a:bodyPr>
            <a:normAutofit fontScale="90000"/>
          </a:bodyPr>
          <a:lstStyle/>
          <a:p>
            <a:r>
              <a:rPr lang="it-IT" dirty="0"/>
              <a:t>Cosa vuol dire significato simbolico-correttivo?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3B14526-39D3-35BA-7446-1C5E727BDE54}"/>
              </a:ext>
            </a:extLst>
          </p:cNvPr>
          <p:cNvSpPr txBox="1"/>
          <p:nvPr/>
        </p:nvSpPr>
        <p:spPr>
          <a:xfrm>
            <a:off x="1763486" y="2272003"/>
            <a:ext cx="77630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ym typeface="Wingdings" panose="05000000000000000000" pitchFamily="2" charset="2"/>
              </a:rPr>
              <a:t> Il sintomo della malattia rappresenta la miglior soluzione per la persona in quel momento, per non essere soverchiata dallo stato affettivo. 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Il corpo rende esplicito ciò che è disconosciuto e contemporaneamente suggerisce ed innesca il processo terapeutico di guarigione. Ad esempio: la dermatite può comunicare il conflitto legato al tema dei confini, ma suggerisce anche il ristabilire di sani </a:t>
            </a:r>
            <a:r>
              <a:rPr lang="it-IT" dirty="0" err="1">
                <a:sym typeface="Wingdings" panose="05000000000000000000" pitchFamily="2" charset="2"/>
              </a:rPr>
              <a:t>boundaries</a:t>
            </a:r>
            <a:r>
              <a:rPr lang="it-IT" dirty="0">
                <a:sym typeface="Wingdings" panose="05000000000000000000" pitchFamily="2" charset="2"/>
              </a:rPr>
              <a:t> come soluzione.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it-IT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Senza il sintomo l’uomo non potrebbe divenire consapevole di quell’emotività intrappolata.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5094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69C76A-0AA4-EB17-FFD2-541A6B721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8915" y="975049"/>
            <a:ext cx="7299649" cy="90196"/>
          </a:xfrm>
        </p:spPr>
        <p:txBody>
          <a:bodyPr>
            <a:noAutofit/>
          </a:bodyPr>
          <a:lstStyle/>
          <a:p>
            <a:r>
              <a:rPr lang="it-IT" sz="3200" dirty="0"/>
              <a:t>I quadri psicosomatici più comuni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2F04EB-3BB2-628C-B759-7A8B71D4E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7922" y="1359158"/>
            <a:ext cx="10136155" cy="1194320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Quando non riconosciamo, o non elaboriamo, i vissuti emotivi sul piano psichico; possiamo spostarli su quello corporeo. Questi quadri, il più delle volte, non manifestano alterazioni organiche o funzionali.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FA201D-529A-941D-1EAF-0E3E965A2DEF}"/>
              </a:ext>
            </a:extLst>
          </p:cNvPr>
          <p:cNvSpPr txBox="1"/>
          <p:nvPr/>
        </p:nvSpPr>
        <p:spPr>
          <a:xfrm>
            <a:off x="214604" y="2892489"/>
            <a:ext cx="11513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Cefalea</a:t>
            </a:r>
            <a:r>
              <a:rPr lang="it-IT" sz="2400" dirty="0">
                <a:solidFill>
                  <a:schemeClr val="bg1"/>
                </a:solidFill>
              </a:rPr>
              <a:t> (emicrania, a grappolo, muscolo tensiva… può evolvere in disturbo di ansia con abuso di farmaci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Disturbi cardiovascolari </a:t>
            </a:r>
            <a:r>
              <a:rPr lang="it-IT" sz="2400" dirty="0">
                <a:solidFill>
                  <a:schemeClr val="bg1"/>
                </a:solidFill>
              </a:rPr>
              <a:t>(tachicardia, extrasistole, svenimenti…)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Disturbi gastrointestinali </a:t>
            </a:r>
            <a:r>
              <a:rPr lang="it-IT" sz="2400" dirty="0">
                <a:solidFill>
                  <a:schemeClr val="bg1"/>
                </a:solidFill>
              </a:rPr>
              <a:t>(dispepsia, gastrite, ulcera, colon irritabile…)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Disturbi dermatologici </a:t>
            </a:r>
            <a:r>
              <a:rPr lang="it-IT" sz="2400" dirty="0">
                <a:solidFill>
                  <a:schemeClr val="bg1"/>
                </a:solidFill>
              </a:rPr>
              <a:t>(dermatiti, eczema, psoriasi, alopecia…)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Dolori muscolo </a:t>
            </a:r>
            <a:r>
              <a:rPr lang="it-IT" sz="2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sceletrici</a:t>
            </a:r>
            <a:r>
              <a:rPr lang="it-IT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>
                <a:solidFill>
                  <a:schemeClr val="bg1"/>
                </a:solidFill>
              </a:rPr>
              <a:t>(cervicale, fibromialgia…)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Problemi respiratori </a:t>
            </a:r>
            <a:r>
              <a:rPr lang="it-IT" sz="2400" dirty="0">
                <a:solidFill>
                  <a:schemeClr val="bg1"/>
                </a:solidFill>
              </a:rPr>
              <a:t>(asma bronchiale, dispnea…)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Disordini alimentari </a:t>
            </a:r>
            <a:r>
              <a:rPr lang="it-IT" sz="2400" dirty="0">
                <a:solidFill>
                  <a:schemeClr val="bg1"/>
                </a:solidFill>
              </a:rPr>
              <a:t>(inappetenza, abbuffate…)</a:t>
            </a:r>
          </a:p>
        </p:txBody>
      </p:sp>
    </p:spTree>
    <p:extLst>
      <p:ext uri="{BB962C8B-B14F-4D97-AF65-F5344CB8AC3E}">
        <p14:creationId xmlns:p14="http://schemas.microsoft.com/office/powerpoint/2010/main" val="4128722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15D12A0-2B7D-7B04-51AD-9090F6F69559}"/>
              </a:ext>
            </a:extLst>
          </p:cNvPr>
          <p:cNvSpPr txBox="1"/>
          <p:nvPr/>
        </p:nvSpPr>
        <p:spPr>
          <a:xfrm>
            <a:off x="2295330" y="1903444"/>
            <a:ext cx="74271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/>
              <a:t>« Dietro ogni malattia parla una saggezza del corpo che invita l’»io», pur dolorosamente, ad una presa di coscienza. L’organo leso rinvia al valore della sua funzione».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A9BD262-19A8-7507-4A61-D422F555070D}"/>
              </a:ext>
            </a:extLst>
          </p:cNvPr>
          <p:cNvSpPr txBox="1"/>
          <p:nvPr/>
        </p:nvSpPr>
        <p:spPr>
          <a:xfrm>
            <a:off x="8126964" y="4114798"/>
            <a:ext cx="266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Diego </a:t>
            </a:r>
            <a:r>
              <a:rPr lang="it-IT" dirty="0" err="1"/>
              <a:t>Frigoli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0643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B992A8-A89D-BA12-9D60-E411592C7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03649"/>
            <a:ext cx="10668000" cy="38180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dirty="0">
                <a:solidFill>
                  <a:schemeClr val="bg1">
                    <a:alpha val="70000"/>
                  </a:schemeClr>
                </a:solidFill>
              </a:rPr>
              <a:t>In ogni malattia gli stati affettivi ed emotivi hanno un ruolo CENTRALE nel determinare la </a:t>
            </a:r>
            <a:r>
              <a:rPr lang="it-IT" sz="3600" b="1" dirty="0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PERCEZIONE DEL DISTURBO</a:t>
            </a:r>
            <a:r>
              <a:rPr lang="it-IT" sz="3600" dirty="0">
                <a:solidFill>
                  <a:schemeClr val="bg1">
                    <a:alpha val="70000"/>
                  </a:schemeClr>
                </a:solidFill>
              </a:rPr>
              <a:t>, la possibilità di </a:t>
            </a:r>
            <a:r>
              <a:rPr lang="it-IT" sz="3600" b="1" dirty="0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</a:t>
            </a:r>
            <a:r>
              <a:rPr lang="it-IT" sz="3600" dirty="0">
                <a:solidFill>
                  <a:schemeClr val="bg1">
                    <a:alpha val="70000"/>
                  </a:schemeClr>
                </a:solidFill>
              </a:rPr>
              <a:t> alla cura (seguire la cura adeguata), le dinamiche di </a:t>
            </a:r>
            <a:r>
              <a:rPr lang="it-IT" sz="3600" b="1" dirty="0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CONVALESCENZA</a:t>
            </a:r>
            <a:r>
              <a:rPr lang="it-IT" sz="3600" dirty="0">
                <a:solidFill>
                  <a:schemeClr val="bg1">
                    <a:alpha val="70000"/>
                  </a:schemeClr>
                </a:solidFill>
              </a:rPr>
              <a:t> e la </a:t>
            </a:r>
            <a:r>
              <a:rPr lang="it-IT" sz="3600" b="1" dirty="0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PROGNOSI.</a:t>
            </a:r>
          </a:p>
        </p:txBody>
      </p:sp>
    </p:spTree>
    <p:extLst>
      <p:ext uri="{BB962C8B-B14F-4D97-AF65-F5344CB8AC3E}">
        <p14:creationId xmlns:p14="http://schemas.microsoft.com/office/powerpoint/2010/main" val="3516349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083C2C-9AD5-E620-3B7F-63BD5A7AF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926" y="677717"/>
            <a:ext cx="9762931" cy="73089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Alcune vie di traduzione dallo psichico al somatico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21F570-84F2-3293-39A1-80DC21973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Via neurale (neurotrasmettitori)</a:t>
            </a:r>
          </a:p>
          <a:p>
            <a:r>
              <a:rPr lang="it-IT" b="1" dirty="0"/>
              <a:t>Via neurovegetativa (SNA)</a:t>
            </a:r>
          </a:p>
          <a:p>
            <a:r>
              <a:rPr lang="it-IT" b="1" dirty="0"/>
              <a:t>Via endocrina (ormoni)</a:t>
            </a:r>
          </a:p>
          <a:p>
            <a:r>
              <a:rPr lang="it-IT" b="1" dirty="0"/>
              <a:t>Via immunitaria</a:t>
            </a:r>
          </a:p>
        </p:txBody>
      </p:sp>
    </p:spTree>
    <p:extLst>
      <p:ext uri="{BB962C8B-B14F-4D97-AF65-F5344CB8AC3E}">
        <p14:creationId xmlns:p14="http://schemas.microsoft.com/office/powerpoint/2010/main" val="242172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99A97B-F8A9-D229-6B52-3204E922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Due meccanismi di traduzione da psichico a somatico: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EB4793-D782-0CB7-AAFA-04A52898E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1) CONVERSIONE: rappresenta il conflitto interiore. Un contenuto psichico rimosso si converte in sintomo fisico. Esempio: paralisi isteriche in cui emerge il conflitto tra dipendenza e autonomia, il quale si manifesta nei muscoli colpendo la motricità. La paralisi «risolve» il conflitto rendendo impossibile l’emancipazione.</a:t>
            </a:r>
          </a:p>
        </p:txBody>
      </p:sp>
    </p:spTree>
    <p:extLst>
      <p:ext uri="{BB962C8B-B14F-4D97-AF65-F5344CB8AC3E}">
        <p14:creationId xmlns:p14="http://schemas.microsoft.com/office/powerpoint/2010/main" val="2010171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208291-FDDC-F587-5A87-C37A55D6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Due meccanismi di traduzione da psichico a somatico: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700168-27E2-6D34-DE08-2E10A6977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2) SOMATIZZAZIONE: la tensione emotiva è direttamente scaricata sul corpo. Tipica nei casi di alessitimia e deficit di mentalizzazione. La terapia opera un’alfabetizzazione emotiva, riconduce il fisico allo psichico avviando il processo di guarigione.</a:t>
            </a:r>
          </a:p>
          <a:p>
            <a:pPr marL="0" indent="0" algn="ctr">
              <a:buNone/>
            </a:pPr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cura migliore è quella INTEGRATA.</a:t>
            </a:r>
          </a:p>
        </p:txBody>
      </p:sp>
    </p:spTree>
    <p:extLst>
      <p:ext uri="{BB962C8B-B14F-4D97-AF65-F5344CB8AC3E}">
        <p14:creationId xmlns:p14="http://schemas.microsoft.com/office/powerpoint/2010/main" val="1537673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E4CB07-FAB9-C07C-90CD-946FC329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870" y="146180"/>
            <a:ext cx="9175102" cy="1048139"/>
          </a:xfrm>
        </p:spPr>
        <p:txBody>
          <a:bodyPr/>
          <a:lstStyle/>
          <a:p>
            <a:pPr algn="ctr"/>
            <a:r>
              <a:rPr lang="it-IT" dirty="0"/>
              <a:t>Intestino secondo cervello: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3A1E3EF3-421D-E576-7115-44552F36A6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843" y="1987422"/>
            <a:ext cx="5175058" cy="2346648"/>
          </a:xfrm>
        </p:spPr>
      </p:pic>
    </p:spTree>
    <p:extLst>
      <p:ext uri="{BB962C8B-B14F-4D97-AF65-F5344CB8AC3E}">
        <p14:creationId xmlns:p14="http://schemas.microsoft.com/office/powerpoint/2010/main" val="377162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35135F-FC15-AE3E-D333-512FEEF83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14466"/>
            <a:ext cx="10668000" cy="2286000"/>
          </a:xfrm>
        </p:spPr>
        <p:txBody>
          <a:bodyPr>
            <a:noAutofit/>
          </a:bodyPr>
          <a:lstStyle/>
          <a:p>
            <a:r>
              <a:rPr lang="it-IT" sz="3600" i="1" dirty="0"/>
              <a:t>«La cosa più importante in medicina? Non tanto la malattia di cui il paziente è affetto, quanto la persona che ne soffre».</a:t>
            </a:r>
            <a:br>
              <a:rPr lang="it-IT" sz="3600" i="1" dirty="0"/>
            </a:br>
            <a:br>
              <a:rPr lang="it-IT" sz="3600" i="1" dirty="0"/>
            </a:br>
            <a:r>
              <a:rPr lang="it-IT" sz="3600" i="1" dirty="0"/>
              <a:t>Ippocrate</a:t>
            </a:r>
          </a:p>
        </p:txBody>
      </p:sp>
    </p:spTree>
    <p:extLst>
      <p:ext uri="{BB962C8B-B14F-4D97-AF65-F5344CB8AC3E}">
        <p14:creationId xmlns:p14="http://schemas.microsoft.com/office/powerpoint/2010/main" val="2265532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BBA7B5B-1423-DE3F-50DC-BB57437813EA}"/>
              </a:ext>
            </a:extLst>
          </p:cNvPr>
          <p:cNvSpPr txBox="1"/>
          <p:nvPr/>
        </p:nvSpPr>
        <p:spPr>
          <a:xfrm>
            <a:off x="1043473" y="751344"/>
            <a:ext cx="1010505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</a:t>
            </a:r>
            <a:r>
              <a:rPr lang="it-IT" dirty="0" err="1"/>
              <a:t>Gershon</a:t>
            </a:r>
            <a:r>
              <a:rPr lang="it-IT" dirty="0"/>
              <a:t> (1998)</a:t>
            </a:r>
          </a:p>
          <a:p>
            <a:r>
              <a:rPr lang="it-IT" dirty="0"/>
              <a:t>- Somiglianza delle circonvoluzioni </a:t>
            </a:r>
          </a:p>
          <a:p>
            <a:r>
              <a:rPr lang="it-IT" dirty="0"/>
              <a:t>- Nell’intestino sono presenti più di 100 mln di neuroni (1/10 rispetto a quelli presenti nel cervello), la cui attività regola stress, ansia e tensione.</a:t>
            </a:r>
          </a:p>
          <a:p>
            <a:r>
              <a:rPr lang="it-IT" dirty="0"/>
              <a:t>- L’intestino ci aiuta a fissare i ricordi legati alle emozioni ed ha un ruolo fondamentale nel segnalarci gioia/dolore. </a:t>
            </a:r>
          </a:p>
          <a:p>
            <a:r>
              <a:rPr lang="it-IT" dirty="0"/>
              <a:t>- Il cervello rappresenta una sorta di SN operante in piena autonomia. Qui viene rilasciato l’ormone della serotonina.</a:t>
            </a:r>
          </a:p>
          <a:p>
            <a:r>
              <a:rPr lang="it-IT" dirty="0"/>
              <a:t>- Interazione tra intestino e cervello è mediata dal sistema </a:t>
            </a:r>
            <a:r>
              <a:rPr lang="it-IT" dirty="0" err="1"/>
              <a:t>psiconeuroimmunoendocrino</a:t>
            </a:r>
            <a:r>
              <a:rPr lang="it-IT" dirty="0"/>
              <a:t>.</a:t>
            </a:r>
          </a:p>
          <a:p>
            <a:r>
              <a:rPr lang="it-IT" dirty="0"/>
              <a:t>- Importanza di alimentarsi con cura. </a:t>
            </a:r>
          </a:p>
          <a:p>
            <a:r>
              <a:rPr lang="it-IT" dirty="0"/>
              <a:t>- Forte stress emotivo</a:t>
            </a:r>
            <a:r>
              <a:rPr lang="it-IT" dirty="0">
                <a:sym typeface="Wingdings" panose="05000000000000000000" pitchFamily="2" charset="2"/>
              </a:rPr>
              <a:t> attivazione circuiti di ansia e </a:t>
            </a:r>
            <a:r>
              <a:rPr lang="it-IT" dirty="0" err="1">
                <a:sym typeface="Wingdings" panose="05000000000000000000" pitchFamily="2" charset="2"/>
              </a:rPr>
              <a:t>pauraaumento</a:t>
            </a:r>
            <a:r>
              <a:rPr lang="it-IT" dirty="0">
                <a:sym typeface="Wingdings" panose="05000000000000000000" pitchFamily="2" charset="2"/>
              </a:rPr>
              <a:t> motilità intestinale rilascio </a:t>
            </a:r>
            <a:r>
              <a:rPr lang="it-IT" dirty="0" err="1">
                <a:sym typeface="Wingdings" panose="05000000000000000000" pitchFamily="2" charset="2"/>
              </a:rPr>
              <a:t>citochineirritazione</a:t>
            </a:r>
            <a:r>
              <a:rPr lang="it-IT" dirty="0">
                <a:sym typeface="Wingdings" panose="05000000000000000000" pitchFamily="2" charset="2"/>
              </a:rPr>
              <a:t>/infiammazione mucosa intestinale COLON IRRITABILE.</a:t>
            </a:r>
          </a:p>
          <a:p>
            <a:r>
              <a:rPr lang="it-IT" dirty="0">
                <a:sym typeface="Wingdings" panose="05000000000000000000" pitchFamily="2" charset="2"/>
              </a:rPr>
              <a:t>- Il microbiota (</a:t>
            </a:r>
            <a:r>
              <a:rPr lang="it-IT" dirty="0" err="1">
                <a:sym typeface="Wingdings" panose="05000000000000000000" pitchFamily="2" charset="2"/>
              </a:rPr>
              <a:t>inx</a:t>
            </a:r>
            <a:r>
              <a:rPr lang="it-IT" dirty="0">
                <a:sym typeface="Wingdings" panose="05000000000000000000" pitchFamily="2" charset="2"/>
              </a:rPr>
              <a:t> di microorganismi simbiotici che convivono con il nostro organismo senza disturbarlo) influenza il nostro cervello e viceversa.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pPr algn="ctr"/>
            <a:endParaRPr lang="it-I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ctr"/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UNITA’ CORPO MENTE</a:t>
            </a:r>
          </a:p>
        </p:txBody>
      </p:sp>
    </p:spTree>
    <p:extLst>
      <p:ext uri="{BB962C8B-B14F-4D97-AF65-F5344CB8AC3E}">
        <p14:creationId xmlns:p14="http://schemas.microsoft.com/office/powerpoint/2010/main" val="1067294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DC03D8-93EF-6866-A526-027458985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563" y="2488163"/>
            <a:ext cx="10668000" cy="1524000"/>
          </a:xfrm>
        </p:spPr>
        <p:txBody>
          <a:bodyPr/>
          <a:lstStyle/>
          <a:p>
            <a:r>
              <a:rPr lang="it-IT" dirty="0"/>
              <a:t>Avviciniamoci ora  all’emozione della RABBIA …..</a:t>
            </a:r>
          </a:p>
        </p:txBody>
      </p:sp>
    </p:spTree>
    <p:extLst>
      <p:ext uri="{BB962C8B-B14F-4D97-AF65-F5344CB8AC3E}">
        <p14:creationId xmlns:p14="http://schemas.microsoft.com/office/powerpoint/2010/main" val="733961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C70FB6-020E-E9A2-E5BE-F0939729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Classificazione di personalità di </a:t>
            </a:r>
            <a:r>
              <a:rPr lang="it-IT" dirty="0" err="1"/>
              <a:t>Rosenman</a:t>
            </a:r>
            <a:r>
              <a:rPr lang="it-IT" dirty="0"/>
              <a:t> &amp; Friedman: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EEED97-2325-39EB-3221-DBA5BB59D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Due cardiologi americani degli anni ‘50 che notano le caratteristiche in comune tra alcuni pazienti </a:t>
            </a:r>
          </a:p>
          <a:p>
            <a:r>
              <a:rPr lang="it-IT" dirty="0"/>
              <a:t>L’ipotesi è che un determinato assetto di personalità possa rappresentare un </a:t>
            </a:r>
            <a:r>
              <a:rPr lang="it-IT" dirty="0" err="1"/>
              <a:t>f.r</a:t>
            </a:r>
            <a:r>
              <a:rPr lang="it-IT" dirty="0"/>
              <a:t>. per alcune patologie cardiache</a:t>
            </a:r>
          </a:p>
          <a:p>
            <a:r>
              <a:rPr lang="it-IT" dirty="0"/>
              <a:t>La parola personalità verrà sostituita da «comportamento» poiché è questo a rappresentare un fattore di rischio </a:t>
            </a:r>
          </a:p>
        </p:txBody>
      </p:sp>
    </p:spTree>
    <p:extLst>
      <p:ext uri="{BB962C8B-B14F-4D97-AF65-F5344CB8AC3E}">
        <p14:creationId xmlns:p14="http://schemas.microsoft.com/office/powerpoint/2010/main" val="3663189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50D8ED-58F1-C6CB-4D44-6AC17DD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 A: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0DB703-97E8-6ECE-24F8-FB0FDBBB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Motivazione a raggiungere molti obiettivi in meno tempo possibile</a:t>
            </a:r>
          </a:p>
          <a:p>
            <a:r>
              <a:rPr lang="it-IT" dirty="0"/>
              <a:t>Competizione, ricerca di riconoscimento, allerta</a:t>
            </a:r>
          </a:p>
          <a:p>
            <a:r>
              <a:rPr lang="it-IT" dirty="0"/>
              <a:t>Parlata veloce e agitata, irrequietezza, pugni e mandibola chiusi, frustrazione quando non c’è controllo</a:t>
            </a:r>
          </a:p>
          <a:p>
            <a:r>
              <a:rPr lang="it-IT" dirty="0"/>
              <a:t>Elevato rischio </a:t>
            </a:r>
          </a:p>
        </p:txBody>
      </p:sp>
    </p:spTree>
    <p:extLst>
      <p:ext uri="{BB962C8B-B14F-4D97-AF65-F5344CB8AC3E}">
        <p14:creationId xmlns:p14="http://schemas.microsoft.com/office/powerpoint/2010/main" val="1662613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83BB92-A1ED-593F-CEF7-87217E754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 B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ECF7A7-3333-B8E6-6318-563A857B6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Comportamenti contrapposti al tipo A, non per questo persone meno produttive o intelligenti</a:t>
            </a:r>
          </a:p>
          <a:p>
            <a:r>
              <a:rPr lang="it-IT" dirty="0"/>
              <a:t>Traggono appagamento da ciò che fanno </a:t>
            </a:r>
          </a:p>
          <a:p>
            <a:r>
              <a:rPr lang="it-IT" dirty="0"/>
              <a:t>Ritmo più pacato, vivono momento per momento</a:t>
            </a:r>
          </a:p>
          <a:p>
            <a:r>
              <a:rPr lang="it-IT" dirty="0"/>
              <a:t>Maggior adattamento ad ambiente e cambiamento</a:t>
            </a:r>
          </a:p>
        </p:txBody>
      </p:sp>
    </p:spTree>
    <p:extLst>
      <p:ext uri="{BB962C8B-B14F-4D97-AF65-F5344CB8AC3E}">
        <p14:creationId xmlns:p14="http://schemas.microsoft.com/office/powerpoint/2010/main" val="1086411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59763E-93BD-9A56-9E10-46DE193C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E12623-3E3D-4B3F-EA54-C4874DD8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Atteggiamento accondiscendente</a:t>
            </a:r>
          </a:p>
          <a:p>
            <a:r>
              <a:rPr lang="it-IT" dirty="0"/>
              <a:t>Conformismo, passività, poca assertività</a:t>
            </a:r>
          </a:p>
          <a:p>
            <a:r>
              <a:rPr lang="it-IT" dirty="0"/>
              <a:t>Locus of control esterno </a:t>
            </a:r>
          </a:p>
          <a:p>
            <a:r>
              <a:rPr lang="it-IT" dirty="0"/>
              <a:t>Continua repressione che a lungo termine compromette risposta immunitaria</a:t>
            </a:r>
          </a:p>
        </p:txBody>
      </p:sp>
    </p:spTree>
    <p:extLst>
      <p:ext uri="{BB962C8B-B14F-4D97-AF65-F5344CB8AC3E}">
        <p14:creationId xmlns:p14="http://schemas.microsoft.com/office/powerpoint/2010/main" val="1278022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7ECD73-F11E-8A8D-330F-573B4D08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 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1C82FD-8B03-217F-6B72-53F524571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Emozioni negative quali depressione e ansia</a:t>
            </a:r>
          </a:p>
          <a:p>
            <a:r>
              <a:rPr lang="it-IT" dirty="0"/>
              <a:t>Tendenza cronica alla repressione emotiva</a:t>
            </a:r>
          </a:p>
          <a:p>
            <a:r>
              <a:rPr lang="it-IT" dirty="0"/>
              <a:t>Individui stressati</a:t>
            </a:r>
          </a:p>
          <a:p>
            <a:r>
              <a:rPr lang="it-IT" dirty="0"/>
              <a:t>Inibizione, ritiro e insicurezza</a:t>
            </a:r>
          </a:p>
          <a:p>
            <a:r>
              <a:rPr lang="it-IT"/>
              <a:t>Costante preoccupazione</a:t>
            </a:r>
          </a:p>
        </p:txBody>
      </p:sp>
    </p:spTree>
    <p:extLst>
      <p:ext uri="{BB962C8B-B14F-4D97-AF65-F5344CB8AC3E}">
        <p14:creationId xmlns:p14="http://schemas.microsoft.com/office/powerpoint/2010/main" val="105102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1FC6387-A7D8-94E0-DCA9-90A23755ABEA}"/>
              </a:ext>
            </a:extLst>
          </p:cNvPr>
          <p:cNvSpPr txBox="1"/>
          <p:nvPr/>
        </p:nvSpPr>
        <p:spPr>
          <a:xfrm>
            <a:off x="1362269" y="1894114"/>
            <a:ext cx="93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Unità mente – corpo </a:t>
            </a:r>
            <a:endParaRPr lang="it-IT" dirty="0"/>
          </a:p>
          <a:p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corpo è la base del nostro senso di identità individuale, così come della capacità dell’uomo di stare con i suoi simili.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relazione, gli affetti e gli apprendimenti emotivi partono dal corpo.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corpo precede la parola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attaccamento secondo A.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Schore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534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5CA8805-0002-0A04-E08C-6CFB55EFD8C9}"/>
              </a:ext>
            </a:extLst>
          </p:cNvPr>
          <p:cNvSpPr txBox="1"/>
          <p:nvPr/>
        </p:nvSpPr>
        <p:spPr>
          <a:xfrm>
            <a:off x="2752530" y="961052"/>
            <a:ext cx="5906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NON ABBIAMO ACCESSO AD UNA SUFFICIENTE COMPETENZA EMOTIVA: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78F0DF9-B6E7-DC85-4B74-3C51814356FD}"/>
              </a:ext>
            </a:extLst>
          </p:cNvPr>
          <p:cNvSpPr txBox="1"/>
          <p:nvPr/>
        </p:nvSpPr>
        <p:spPr>
          <a:xfrm>
            <a:off x="1222310" y="2551837"/>
            <a:ext cx="9041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2000" dirty="0" err="1">
                <a:sym typeface="Wingdings" panose="05000000000000000000" pitchFamily="2" charset="2"/>
              </a:rPr>
              <a:t>Alexitimia</a:t>
            </a:r>
            <a:r>
              <a:rPr lang="it-IT" sz="2000" dirty="0">
                <a:sym typeface="Wingdings" panose="05000000000000000000" pitchFamily="2" charset="2"/>
              </a:rPr>
              <a:t>: le emozioni sono disconosciute, inespresse, represse e incistate. Questo le porta ad essere percepite come non importanti (disattenzione verso il mondo interno), indicibili, illegittime, sbagliate o vietate.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it-IT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2000" dirty="0">
                <a:sym typeface="Wingdings" panose="05000000000000000000" pitchFamily="2" charset="2"/>
              </a:rPr>
              <a:t>Più l’emozione è repressa più questa appare pericolosa ed inavvicinabile (es. aggressività).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4435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9812926-79D9-79C0-FF91-6A0101B6F557}"/>
              </a:ext>
            </a:extLst>
          </p:cNvPr>
          <p:cNvSpPr/>
          <p:nvPr/>
        </p:nvSpPr>
        <p:spPr>
          <a:xfrm>
            <a:off x="1427582" y="2971800"/>
            <a:ext cx="3442997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DOVE SI DEPOSITA L’EMOTIVITÀ REPRESSA?</a:t>
            </a: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B4B812BB-7955-3D7F-2C39-11159D4D79F3}"/>
              </a:ext>
            </a:extLst>
          </p:cNvPr>
          <p:cNvSpPr/>
          <p:nvPr/>
        </p:nvSpPr>
        <p:spPr>
          <a:xfrm rot="19606189">
            <a:off x="5706868" y="26783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66674ACA-F49D-4228-B353-FB696BC39C3A}"/>
              </a:ext>
            </a:extLst>
          </p:cNvPr>
          <p:cNvSpPr/>
          <p:nvPr/>
        </p:nvSpPr>
        <p:spPr>
          <a:xfrm rot="2358261">
            <a:off x="5722775" y="37446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CEAE69-A294-960D-F9DA-04CFDFFA8D67}"/>
              </a:ext>
            </a:extLst>
          </p:cNvPr>
          <p:cNvSpPr txBox="1"/>
          <p:nvPr/>
        </p:nvSpPr>
        <p:spPr>
          <a:xfrm>
            <a:off x="7333861" y="2043404"/>
            <a:ext cx="2967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DISTURBI DELL’IDENTITÀ O DELL’UMORE (ANSIA, DIST. ESPLOSIVO, DEPRESSIONE)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4A05CE-E07C-ABCB-3312-0F3078B9D702}"/>
              </a:ext>
            </a:extLst>
          </p:cNvPr>
          <p:cNvSpPr txBox="1"/>
          <p:nvPr/>
        </p:nvSpPr>
        <p:spPr>
          <a:xfrm>
            <a:off x="7259217" y="4141447"/>
            <a:ext cx="3041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ESPRESSA NEL SINTOMO CORPOREO (SOMATIZZATA)</a:t>
            </a:r>
          </a:p>
        </p:txBody>
      </p:sp>
    </p:spTree>
    <p:extLst>
      <p:ext uri="{BB962C8B-B14F-4D97-AF65-F5344CB8AC3E}">
        <p14:creationId xmlns:p14="http://schemas.microsoft.com/office/powerpoint/2010/main" val="343374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3A177C-C5F9-E214-FD9B-4106498B6250}"/>
              </a:ext>
            </a:extLst>
          </p:cNvPr>
          <p:cNvSpPr txBox="1"/>
          <p:nvPr/>
        </p:nvSpPr>
        <p:spPr>
          <a:xfrm>
            <a:off x="3181739" y="793102"/>
            <a:ext cx="4282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u="sng" dirty="0"/>
              <a:t>CORTOMETRAGGIO FACING IT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C5D88A7-4CCD-E320-1478-A551BC175E67}"/>
              </a:ext>
            </a:extLst>
          </p:cNvPr>
          <p:cNvSpPr txBox="1"/>
          <p:nvPr/>
        </p:nvSpPr>
        <p:spPr>
          <a:xfrm>
            <a:off x="2057399" y="2213635"/>
            <a:ext cx="653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https://www.artribune.com/television/2020/03/</a:t>
            </a:r>
            <a:r>
              <a:rPr lang="it-IT" dirty="0">
                <a:hlinkClick r:id="rId2"/>
              </a:rPr>
              <a:t>video-facing-it-cortometraggio-che-parla-di-ansia-sociale</a:t>
            </a:r>
            <a:r>
              <a:rPr lang="it-IT" dirty="0"/>
              <a:t>/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4828941-44B0-74DB-F09B-436DD9A777DF}"/>
              </a:ext>
            </a:extLst>
          </p:cNvPr>
          <p:cNvSpPr txBox="1"/>
          <p:nvPr/>
        </p:nvSpPr>
        <p:spPr>
          <a:xfrm>
            <a:off x="1968760" y="3051108"/>
            <a:ext cx="7949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L’emotività non espressa non svanisce. Diviene disagio psicologico e relazionale, anche il corpo ne viene «deformato».</a:t>
            </a:r>
          </a:p>
          <a:p>
            <a:r>
              <a:rPr lang="it-IT" dirty="0"/>
              <a:t>Scoprire e lasciar fluire tale emotività apre le porte alla risoluzione del conflitto (in questo caso relativo a genitori castranti ed emotivamente aridi</a:t>
            </a:r>
            <a:r>
              <a:rPr lang="it-IT" dirty="0">
                <a:sym typeface="Wingdings" panose="05000000000000000000" pitchFamily="2" charset="2"/>
              </a:rPr>
              <a:t> tema dell’apprendimento della competenza emotiva).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>
                <a:sym typeface="Wingdings" panose="05000000000000000000" pitchFamily="2" charset="2"/>
              </a:rPr>
              <a:t>In terapia si lavora sull’alfabetizzazione emotiva, per uscire dalla condizione </a:t>
            </a:r>
            <a:r>
              <a:rPr lang="it-IT" dirty="0" err="1">
                <a:sym typeface="Wingdings" panose="05000000000000000000" pitchFamily="2" charset="2"/>
              </a:rPr>
              <a:t>alessitimica</a:t>
            </a:r>
            <a:r>
              <a:rPr lang="it-IT" dirty="0">
                <a:sym typeface="Wingdings" panose="05000000000000000000" pitchFamily="2" charset="2"/>
              </a:rPr>
              <a:t>. Utile anche il linguaggio metaforico «vedo tutto nero» «ho le farfalle nello stomaco».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990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4B4B872-EA14-ECB3-FBA5-B8F1B95E6B8D}"/>
              </a:ext>
            </a:extLst>
          </p:cNvPr>
          <p:cNvSpPr txBox="1"/>
          <p:nvPr/>
        </p:nvSpPr>
        <p:spPr>
          <a:xfrm>
            <a:off x="2024743" y="1231640"/>
            <a:ext cx="6941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ym typeface="Wingdings" panose="05000000000000000000" pitchFamily="2" charset="2"/>
              </a:rPr>
              <a:t> </a:t>
            </a:r>
            <a:r>
              <a:rPr lang="it-IT" sz="2400" dirty="0"/>
              <a:t>La scarsa competenza emotiva e il disinteresse per il mondo interno è facilmente nelle persone molto concrete  e pratiche, tendenzialmente anche molto performanti.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>
                <a:sym typeface="Wingdings" panose="05000000000000000000" pitchFamily="2" charset="2"/>
              </a:rPr>
              <a:t> </a:t>
            </a:r>
            <a:r>
              <a:rPr lang="it-IT" sz="2400" dirty="0"/>
              <a:t>Dobbiamo però apprendere che le emozioni ci abitano, ci attraversano continuamente, più o meno consciamente, ed influenzano la nostra vita e la nostra salute. </a:t>
            </a:r>
          </a:p>
        </p:txBody>
      </p:sp>
    </p:spTree>
    <p:extLst>
      <p:ext uri="{BB962C8B-B14F-4D97-AF65-F5344CB8AC3E}">
        <p14:creationId xmlns:p14="http://schemas.microsoft.com/office/powerpoint/2010/main" val="317082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0D6768C-9EEE-E75D-4839-60EA55452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575" y="3271337"/>
            <a:ext cx="45720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4400" dirty="0">
                <a:solidFill>
                  <a:srgbClr val="FFFFFF"/>
                </a:solidFill>
              </a:rPr>
              <a:t>GLI OBIETTIVI DELLA RIVOLUZIONE SCIENTIFICA DELLA PSICOSOMATICA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B74E21F-12CD-62BA-2D68-EED0EFA2927B}"/>
              </a:ext>
            </a:extLst>
          </p:cNvPr>
          <p:cNvSpPr txBox="1"/>
          <p:nvPr/>
        </p:nvSpPr>
        <p:spPr>
          <a:xfrm>
            <a:off x="7044611" y="1558212"/>
            <a:ext cx="48985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err="1"/>
              <a:t>Ri</a:t>
            </a:r>
            <a:r>
              <a:rPr lang="it-IT" dirty="0"/>
              <a:t>-umanizzare il rapporto medico – paziente </a:t>
            </a:r>
          </a:p>
          <a:p>
            <a:pPr marL="342900" indent="-342900">
              <a:buAutoNum type="arabicPeriod"/>
            </a:pPr>
            <a:endParaRPr lang="it-IT" dirty="0"/>
          </a:p>
          <a:p>
            <a:pPr marL="342900" indent="-342900">
              <a:buAutoNum type="arabicPeriod"/>
            </a:pPr>
            <a:r>
              <a:rPr lang="it-IT" dirty="0"/>
              <a:t>Riportare l’accento sul malato piuttosto che sulla malattia</a:t>
            </a:r>
          </a:p>
          <a:p>
            <a:pPr marL="342900" indent="-342900">
              <a:buAutoNum type="arabicPeriod"/>
            </a:pPr>
            <a:endParaRPr lang="it-IT" dirty="0"/>
          </a:p>
          <a:p>
            <a:pPr marL="342900" indent="-342900">
              <a:buAutoNum type="arabicPeriod"/>
            </a:pPr>
            <a:r>
              <a:rPr lang="it-IT" dirty="0"/>
              <a:t>Restituire al paziente la sua dignità di uomo sofferente, rispettando la complessità delle sue emozioni</a:t>
            </a:r>
          </a:p>
          <a:p>
            <a:pPr marL="342900" indent="-342900">
              <a:buAutoNum type="arabicPeriod"/>
            </a:pPr>
            <a:endParaRPr lang="it-IT" dirty="0"/>
          </a:p>
          <a:p>
            <a:pPr marL="342900" indent="-342900">
              <a:buAutoNum type="arabicPeriod"/>
            </a:pPr>
            <a:r>
              <a:rPr lang="it-IT" dirty="0"/>
              <a:t>Integrare tra i fattori di rischio delle malattie fisiche anche le variabili di personalità, gli stili di vita, le relazioni ed il benessere emotivo e psichico</a:t>
            </a:r>
          </a:p>
        </p:txBody>
      </p:sp>
    </p:spTree>
    <p:extLst>
      <p:ext uri="{BB962C8B-B14F-4D97-AF65-F5344CB8AC3E}">
        <p14:creationId xmlns:p14="http://schemas.microsoft.com/office/powerpoint/2010/main" val="317902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3476521-DC77-021C-C3E1-BDCF3AC457AD}"/>
              </a:ext>
            </a:extLst>
          </p:cNvPr>
          <p:cNvSpPr txBox="1"/>
          <p:nvPr/>
        </p:nvSpPr>
        <p:spPr>
          <a:xfrm>
            <a:off x="3097764" y="1166842"/>
            <a:ext cx="46653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È un approccio della </a:t>
            </a:r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COMPLESSITÀ  </a:t>
            </a:r>
            <a:r>
              <a:rPr lang="it-IT" dirty="0"/>
              <a:t>che tenta di allontanarsi da rassicuranti riduzionismi e semplificazioni.</a:t>
            </a:r>
          </a:p>
          <a:p>
            <a:endParaRPr lang="it-IT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Predilige uno sguardo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ologrammatico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 guarda alla vita come ad un fenomeno complesso e reticolare.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 a mente la filogenesi e si allena ad un pensiero analogico (nel tentativo di tenere insieme la storia dell’individuo e le immagini archetipiche collettive) es Asma e Co2. 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 di un senso coerente per la persona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7966416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Ghiaia</Template>
  <TotalTime>133</TotalTime>
  <Words>1358</Words>
  <Application>Microsoft Office PowerPoint</Application>
  <PresentationFormat>Widescreen</PresentationFormat>
  <Paragraphs>119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Avenir Next LT Pro</vt:lpstr>
      <vt:lpstr>Avenir Next LT Pro Light</vt:lpstr>
      <vt:lpstr>Sitka Subheading</vt:lpstr>
      <vt:lpstr>Wingdings</vt:lpstr>
      <vt:lpstr>PebbleVTI</vt:lpstr>
      <vt:lpstr>LA PSICOSOMATICA</vt:lpstr>
      <vt:lpstr>«La cosa più importante in medicina? Non tanto la malattia di cui il paziente è affetto, quanto la persona che ne soffre».  Ippocrate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GLI OBIETTIVI DELLA RIVOLUZIONE SCIENTIFICA DELLA PSICOSOMATICA</vt:lpstr>
      <vt:lpstr>Presentazione standard di PowerPoint</vt:lpstr>
      <vt:lpstr>Presentazione standard di PowerPoint</vt:lpstr>
      <vt:lpstr>Evento malattia viene letto sulla base:</vt:lpstr>
      <vt:lpstr>Cosa vuol dire significato simbolico-correttivo?</vt:lpstr>
      <vt:lpstr>I quadri psicosomatici più comuni </vt:lpstr>
      <vt:lpstr>Presentazione standard di PowerPoint</vt:lpstr>
      <vt:lpstr>Presentazione standard di PowerPoint</vt:lpstr>
      <vt:lpstr>Alcune vie di traduzione dallo psichico al somatico</vt:lpstr>
      <vt:lpstr>Due meccanismi di traduzione da psichico a somatico:</vt:lpstr>
      <vt:lpstr>Due meccanismi di traduzione da psichico a somatico:</vt:lpstr>
      <vt:lpstr>Intestino secondo cervello:</vt:lpstr>
      <vt:lpstr>Presentazione standard di PowerPoint</vt:lpstr>
      <vt:lpstr>Avviciniamoci ora  all’emozione della RABBIA …..</vt:lpstr>
      <vt:lpstr>Classificazione di personalità di Rosenman &amp; Friedman:</vt:lpstr>
      <vt:lpstr>TIPO A: </vt:lpstr>
      <vt:lpstr>TIPO B</vt:lpstr>
      <vt:lpstr>TIPO C</vt:lpstr>
      <vt:lpstr>TIPO 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PSICOSOMATICA</dc:title>
  <dc:creator>Greta Capelli 2</dc:creator>
  <cp:lastModifiedBy>Greta Capelli 2</cp:lastModifiedBy>
  <cp:revision>4</cp:revision>
  <dcterms:created xsi:type="dcterms:W3CDTF">2023-11-03T11:14:47Z</dcterms:created>
  <dcterms:modified xsi:type="dcterms:W3CDTF">2023-11-14T20:54:42Z</dcterms:modified>
</cp:coreProperties>
</file>