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11/18/2023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‹N›</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6DFF08F-DC6B-4601-B491-B0F83F6DD2DA}" type="datetimeFigureOut">
              <a:rPr lang="en-US" dirty="0"/>
              <a:t>11/18/2023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6DFF08F-DC6B-4601-B491-B0F83F6DD2DA}" type="datetimeFigureOut">
              <a:rPr lang="en-US" dirty="0"/>
              <a:t>11/18/2023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6DFF08F-DC6B-4601-B491-B0F83F6DD2DA}" type="datetimeFigureOut">
              <a:rPr lang="en-US" dirty="0"/>
              <a:t>11/18/2023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11/18/2023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apelligreta29@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www.google.com/search?sca_esv=580414175&amp;rlz=1C1CHBF_itIT902IT902&amp;sxsrf=AM9HkKnpzUSndWnvyNumhz3roY5NZ4WnBQ:1699440056650&amp;q=la+guerra+dei+roses+scena+rabbia&amp;tbm=vid&amp;source=lnms&amp;sa=X&amp;ved=2ahUKEwjD3pLHm7SCAxUmhf0HHSN2AdkQ0pQJegQICxAB&amp;biw=1536&amp;bih=695&amp;dpr=1.25#fpstate=ive&amp;vld=cid:e4e44d45,vid:wLpwipGs4Jw,st:0"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09A31F-B44F-3013-18F9-67B35A4F9135}"/>
              </a:ext>
            </a:extLst>
          </p:cNvPr>
          <p:cNvSpPr>
            <a:spLocks noGrp="1"/>
          </p:cNvSpPr>
          <p:nvPr>
            <p:ph type="ctrTitle"/>
          </p:nvPr>
        </p:nvSpPr>
        <p:spPr/>
        <p:txBody>
          <a:bodyPr/>
          <a:lstStyle/>
          <a:p>
            <a:r>
              <a:rPr lang="it-IT" dirty="0"/>
              <a:t>Assertività (parte 2) la comunicazione</a:t>
            </a:r>
          </a:p>
        </p:txBody>
      </p:sp>
      <p:sp>
        <p:nvSpPr>
          <p:cNvPr id="3" name="Sottotitolo 2">
            <a:extLst>
              <a:ext uri="{FF2B5EF4-FFF2-40B4-BE49-F238E27FC236}">
                <a16:creationId xmlns:a16="http://schemas.microsoft.com/office/drawing/2014/main" id="{F8667B82-D7D7-8431-F833-7E4FA0F89E55}"/>
              </a:ext>
            </a:extLst>
          </p:cNvPr>
          <p:cNvSpPr>
            <a:spLocks noGrp="1"/>
          </p:cNvSpPr>
          <p:nvPr>
            <p:ph type="subTitle" idx="1"/>
          </p:nvPr>
        </p:nvSpPr>
        <p:spPr>
          <a:xfrm>
            <a:off x="2959832" y="5129267"/>
            <a:ext cx="8767860" cy="1388165"/>
          </a:xfrm>
        </p:spPr>
        <p:txBody>
          <a:bodyPr/>
          <a:lstStyle/>
          <a:p>
            <a:pPr algn="r"/>
            <a:r>
              <a:rPr lang="it-IT" dirty="0"/>
              <a:t>Terza Università Bergamo 2023/24</a:t>
            </a:r>
          </a:p>
          <a:p>
            <a:pPr algn="r"/>
            <a:r>
              <a:rPr lang="it-IT" dirty="0"/>
              <a:t>Docente: dott.ssa Greta Capelli </a:t>
            </a:r>
          </a:p>
          <a:p>
            <a:pPr algn="r"/>
            <a:r>
              <a:rPr lang="it-IT" dirty="0"/>
              <a:t>Contatti: </a:t>
            </a:r>
            <a:r>
              <a:rPr lang="it-IT" dirty="0">
                <a:hlinkClick r:id="rId2"/>
              </a:rPr>
              <a:t>capelligreta29@gmail.com</a:t>
            </a:r>
            <a:r>
              <a:rPr lang="it-IT" dirty="0"/>
              <a:t> 3314047249</a:t>
            </a:r>
          </a:p>
        </p:txBody>
      </p:sp>
    </p:spTree>
    <p:extLst>
      <p:ext uri="{BB962C8B-B14F-4D97-AF65-F5344CB8AC3E}">
        <p14:creationId xmlns:p14="http://schemas.microsoft.com/office/powerpoint/2010/main" val="1093269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889843"/>
            <a:ext cx="11000792" cy="5078313"/>
          </a:xfrm>
          <a:prstGeom prst="rect">
            <a:avLst/>
          </a:prstGeom>
          <a:noFill/>
        </p:spPr>
        <p:txBody>
          <a:bodyPr wrap="square" rtlCol="0">
            <a:spAutoFit/>
          </a:bodyPr>
          <a:lstStyle/>
          <a:p>
            <a:r>
              <a:rPr lang="it-IT" sz="3600" b="1" u="sng" dirty="0"/>
              <a:t>Indicazioni per il contatto oculare:</a:t>
            </a:r>
          </a:p>
          <a:p>
            <a:r>
              <a:rPr lang="it-IT" sz="3600" dirty="0"/>
              <a:t>- utilizzarlo in maniera esplorativa</a:t>
            </a:r>
          </a:p>
          <a:p>
            <a:r>
              <a:rPr lang="it-IT" sz="3600" dirty="0"/>
              <a:t>- osservare come gli altri reagiscono al nostro comportamento</a:t>
            </a:r>
          </a:p>
          <a:p>
            <a:r>
              <a:rPr lang="it-IT" sz="3600" dirty="0"/>
              <a:t>- lasciare che il nostro agire sia flessibile e guidato da tale feedback </a:t>
            </a:r>
          </a:p>
          <a:p>
            <a:r>
              <a:rPr lang="it-IT" sz="3600" dirty="0"/>
              <a:t>- comprendere come l’altro utilizza il contatto oculare, ed utilizzare tale indicazione per decidere come sfruttare lo spazio che ci divide</a:t>
            </a:r>
          </a:p>
        </p:txBody>
      </p:sp>
    </p:spTree>
    <p:extLst>
      <p:ext uri="{BB962C8B-B14F-4D97-AF65-F5344CB8AC3E}">
        <p14:creationId xmlns:p14="http://schemas.microsoft.com/office/powerpoint/2010/main" val="765104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4" name="Straight Connector 13">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68E4430A-4BA4-ADD3-4734-CA788571FBC6}"/>
              </a:ext>
            </a:extLst>
          </p:cNvPr>
          <p:cNvSpPr>
            <a:spLocks noGrp="1"/>
          </p:cNvSpPr>
          <p:nvPr>
            <p:ph type="ctrTitle"/>
          </p:nvPr>
        </p:nvSpPr>
        <p:spPr>
          <a:xfrm>
            <a:off x="1109980" y="4206240"/>
            <a:ext cx="9966960" cy="1325880"/>
          </a:xfrm>
        </p:spPr>
        <p:txBody>
          <a:bodyPr>
            <a:normAutofit/>
          </a:bodyPr>
          <a:lstStyle/>
          <a:p>
            <a:r>
              <a:rPr lang="it-IT" sz="6100">
                <a:solidFill>
                  <a:schemeClr val="accent1"/>
                </a:solidFill>
              </a:rPr>
              <a:t>Comunicazione verbale</a:t>
            </a:r>
          </a:p>
        </p:txBody>
      </p:sp>
      <p:sp>
        <p:nvSpPr>
          <p:cNvPr id="3" name="Sottotitolo 2">
            <a:extLst>
              <a:ext uri="{FF2B5EF4-FFF2-40B4-BE49-F238E27FC236}">
                <a16:creationId xmlns:a16="http://schemas.microsoft.com/office/drawing/2014/main" id="{4283E0CF-5971-75D7-E65F-F52032BC4A1E}"/>
              </a:ext>
            </a:extLst>
          </p:cNvPr>
          <p:cNvSpPr>
            <a:spLocks noGrp="1"/>
          </p:cNvSpPr>
          <p:nvPr>
            <p:ph type="subTitle" idx="1"/>
          </p:nvPr>
        </p:nvSpPr>
        <p:spPr>
          <a:xfrm>
            <a:off x="1709530" y="5596128"/>
            <a:ext cx="8767860" cy="557784"/>
          </a:xfrm>
        </p:spPr>
        <p:txBody>
          <a:bodyPr>
            <a:normAutofit/>
          </a:bodyPr>
          <a:lstStyle/>
          <a:p>
            <a:r>
              <a:rPr lang="it-IT" sz="2000">
                <a:solidFill>
                  <a:schemeClr val="accent1"/>
                </a:solidFill>
                <a:effectLst>
                  <a:outerShdw blurRad="38100" dist="38100" dir="2700000" algn="tl">
                    <a:srgbClr val="000000">
                      <a:alpha val="43137"/>
                    </a:srgbClr>
                  </a:outerShdw>
                </a:effectLst>
              </a:rPr>
              <a:t>LA FORMA ESPRESSIVA PIÙ POTENTE A DISPOSIZIONE DELL’UOMO</a:t>
            </a:r>
          </a:p>
        </p:txBody>
      </p:sp>
      <p:pic>
        <p:nvPicPr>
          <p:cNvPr id="5" name="Immagine 4" descr="Immagine che contiene clipart, illustrazione, disegno, Cartoni animati&#10;&#10;Descrizione generata automaticamente">
            <a:extLst>
              <a:ext uri="{FF2B5EF4-FFF2-40B4-BE49-F238E27FC236}">
                <a16:creationId xmlns:a16="http://schemas.microsoft.com/office/drawing/2014/main" id="{399291B2-9E34-49A6-0D70-671183E468B0}"/>
              </a:ext>
            </a:extLst>
          </p:cNvPr>
          <p:cNvPicPr>
            <a:picLocks noChangeAspect="1"/>
          </p:cNvPicPr>
          <p:nvPr/>
        </p:nvPicPr>
        <p:blipFill rotWithShape="1">
          <a:blip r:embed="rId2"/>
          <a:srcRect t="36844" r="1" b="18488"/>
          <a:stretch/>
        </p:blipFill>
        <p:spPr>
          <a:xfrm>
            <a:off x="243840" y="256540"/>
            <a:ext cx="11704320" cy="3764276"/>
          </a:xfrm>
          <a:prstGeom prst="rect">
            <a:avLst/>
          </a:prstGeom>
        </p:spPr>
      </p:pic>
    </p:spTree>
    <p:extLst>
      <p:ext uri="{BB962C8B-B14F-4D97-AF65-F5344CB8AC3E}">
        <p14:creationId xmlns:p14="http://schemas.microsoft.com/office/powerpoint/2010/main" val="73263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999A8137-2351-2917-0BF8-F9567E618F36}"/>
              </a:ext>
            </a:extLst>
          </p:cNvPr>
          <p:cNvSpPr/>
          <p:nvPr/>
        </p:nvSpPr>
        <p:spPr>
          <a:xfrm>
            <a:off x="3055386" y="1800806"/>
            <a:ext cx="6081227" cy="3722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u="sng" dirty="0"/>
              <a:t>TONO</a:t>
            </a:r>
            <a:r>
              <a:rPr lang="it-IT" sz="2400" dirty="0">
                <a:sym typeface="Wingdings" panose="05000000000000000000" pitchFamily="2" charset="2"/>
              </a:rPr>
              <a:t> esprime intenzione e stato emotivo</a:t>
            </a:r>
          </a:p>
          <a:p>
            <a:pPr algn="ctr"/>
            <a:r>
              <a:rPr lang="it-IT" sz="2400" b="1" u="sng" dirty="0">
                <a:sym typeface="Wingdings" panose="05000000000000000000" pitchFamily="2" charset="2"/>
              </a:rPr>
              <a:t>VOLUME</a:t>
            </a:r>
            <a:r>
              <a:rPr lang="it-IT" sz="2400" dirty="0">
                <a:sym typeface="Wingdings" panose="05000000000000000000" pitchFamily="2" charset="2"/>
              </a:rPr>
              <a:t> definisce la chiarezza comunicativa</a:t>
            </a:r>
          </a:p>
          <a:p>
            <a:pPr algn="ctr"/>
            <a:r>
              <a:rPr lang="it-IT" sz="2400" b="1" u="sng" dirty="0">
                <a:sym typeface="Wingdings" panose="05000000000000000000" pitchFamily="2" charset="2"/>
              </a:rPr>
              <a:t>RITMO</a:t>
            </a:r>
            <a:r>
              <a:rPr lang="it-IT" sz="2400" dirty="0">
                <a:sym typeface="Wingdings" panose="05000000000000000000" pitchFamily="2" charset="2"/>
              </a:rPr>
              <a:t> rappresenta l’andamento generale, gioco espressivo a cui appartengono anche le pause</a:t>
            </a:r>
            <a:endParaRPr lang="it-IT" sz="2400" dirty="0"/>
          </a:p>
        </p:txBody>
      </p:sp>
    </p:spTree>
    <p:extLst>
      <p:ext uri="{BB962C8B-B14F-4D97-AF65-F5344CB8AC3E}">
        <p14:creationId xmlns:p14="http://schemas.microsoft.com/office/powerpoint/2010/main" val="2891316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889843"/>
            <a:ext cx="11000792" cy="4524315"/>
          </a:xfrm>
          <a:prstGeom prst="rect">
            <a:avLst/>
          </a:prstGeom>
          <a:noFill/>
        </p:spPr>
        <p:txBody>
          <a:bodyPr wrap="square" rtlCol="0">
            <a:spAutoFit/>
          </a:bodyPr>
          <a:lstStyle/>
          <a:p>
            <a:r>
              <a:rPr lang="it-IT" sz="3600" dirty="0"/>
              <a:t>All’ambito dell’assertività appartengono tre modalità comunicative indispensabili: </a:t>
            </a:r>
            <a:r>
              <a:rPr lang="it-IT" sz="3600" b="1" u="sng" dirty="0">
                <a:effectLst>
                  <a:outerShdw blurRad="38100" dist="38100" dir="2700000" algn="tl">
                    <a:srgbClr val="000000">
                      <a:alpha val="43137"/>
                    </a:srgbClr>
                  </a:outerShdw>
                </a:effectLst>
              </a:rPr>
              <a:t>semplicità</a:t>
            </a:r>
            <a:r>
              <a:rPr lang="it-IT" sz="3600" dirty="0"/>
              <a:t>, </a:t>
            </a:r>
            <a:r>
              <a:rPr lang="it-IT" sz="3600" b="1" u="sng" dirty="0">
                <a:effectLst>
                  <a:outerShdw blurRad="38100" dist="38100" dir="2700000" algn="tl">
                    <a:srgbClr val="000000">
                      <a:alpha val="43137"/>
                    </a:srgbClr>
                  </a:outerShdw>
                </a:effectLst>
              </a:rPr>
              <a:t>chiarezza</a:t>
            </a:r>
            <a:r>
              <a:rPr lang="it-IT" sz="3600" dirty="0"/>
              <a:t> e </a:t>
            </a:r>
            <a:r>
              <a:rPr lang="it-IT" sz="3600" b="1" u="sng" dirty="0">
                <a:effectLst>
                  <a:outerShdw blurRad="38100" dist="38100" dir="2700000" algn="tl">
                    <a:srgbClr val="000000">
                      <a:alpha val="43137"/>
                    </a:srgbClr>
                  </a:outerShdw>
                </a:effectLst>
              </a:rPr>
              <a:t>sincerità</a:t>
            </a:r>
            <a:r>
              <a:rPr lang="it-IT" sz="3600" dirty="0"/>
              <a:t>. Queste richiedono due condizioni: tecniche ed emozionali.</a:t>
            </a:r>
          </a:p>
          <a:p>
            <a:r>
              <a:rPr lang="it-IT" sz="3600" u="sng" dirty="0"/>
              <a:t>Cond. Tecniche</a:t>
            </a:r>
            <a:r>
              <a:rPr lang="it-IT" sz="3600" dirty="0"/>
              <a:t>: padronanza della lingua, cultura, senso pratico e orientamento all’obiettivo.</a:t>
            </a:r>
          </a:p>
          <a:p>
            <a:r>
              <a:rPr lang="it-IT" sz="3600" u="sng" dirty="0"/>
              <a:t>Cond. Emozionali</a:t>
            </a:r>
            <a:r>
              <a:rPr lang="it-IT" sz="3600" dirty="0"/>
              <a:t>: assenza di timori, ansia, vergogna, timidezza e sensi di colpa.</a:t>
            </a:r>
          </a:p>
        </p:txBody>
      </p:sp>
    </p:spTree>
    <p:extLst>
      <p:ext uri="{BB962C8B-B14F-4D97-AF65-F5344CB8AC3E}">
        <p14:creationId xmlns:p14="http://schemas.microsoft.com/office/powerpoint/2010/main" val="1694409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999A8137-2351-2917-0BF8-F9567E618F36}"/>
              </a:ext>
            </a:extLst>
          </p:cNvPr>
          <p:cNvSpPr/>
          <p:nvPr/>
        </p:nvSpPr>
        <p:spPr>
          <a:xfrm>
            <a:off x="3055386" y="1800806"/>
            <a:ext cx="6081227" cy="3722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u="sng" dirty="0"/>
              <a:t>Nel rispetto del principio di reciprocità, se voglio essere ascoltato, devo ascoltare; se voglio essere compreso, devo comprendere.</a:t>
            </a:r>
            <a:endParaRPr lang="it-IT" sz="2400" dirty="0"/>
          </a:p>
        </p:txBody>
      </p:sp>
    </p:spTree>
    <p:extLst>
      <p:ext uri="{BB962C8B-B14F-4D97-AF65-F5344CB8AC3E}">
        <p14:creationId xmlns:p14="http://schemas.microsoft.com/office/powerpoint/2010/main" val="988860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889843"/>
            <a:ext cx="11000792" cy="4770537"/>
          </a:xfrm>
          <a:prstGeom prst="rect">
            <a:avLst/>
          </a:prstGeom>
          <a:noFill/>
        </p:spPr>
        <p:txBody>
          <a:bodyPr wrap="square" rtlCol="0">
            <a:spAutoFit/>
          </a:bodyPr>
          <a:lstStyle/>
          <a:p>
            <a:r>
              <a:rPr lang="it-IT" sz="3600" dirty="0"/>
              <a:t>Il </a:t>
            </a:r>
            <a:r>
              <a:rPr lang="it-IT" sz="3600" b="1" u="sng" dirty="0">
                <a:effectLst>
                  <a:outerShdw blurRad="38100" dist="38100" dir="2700000" algn="tl">
                    <a:srgbClr val="000000">
                      <a:alpha val="43137"/>
                    </a:srgbClr>
                  </a:outerShdw>
                </a:effectLst>
              </a:rPr>
              <a:t>SILENZIO</a:t>
            </a:r>
            <a:r>
              <a:rPr lang="it-IT" sz="3600" dirty="0"/>
              <a:t> è una forma di comunicazione che consente agli interlocutori di riflettere e di raccogliere le idee. Nel mondo contemporaneo è diffusa una certa avversione nei suoi confronti.</a:t>
            </a:r>
          </a:p>
          <a:p>
            <a:pPr algn="ctr"/>
            <a:endParaRPr lang="it-IT" sz="2000" dirty="0"/>
          </a:p>
          <a:p>
            <a:pPr algn="ctr"/>
            <a:endParaRPr lang="it-IT" sz="2000" dirty="0"/>
          </a:p>
          <a:p>
            <a:pPr algn="ctr"/>
            <a:r>
              <a:rPr lang="it-IT" sz="2000" dirty="0"/>
              <a:t>«Un attitudine bulimica con cui si tende a riempire tutto, un senso di insicurezza imbarazzante e incontrollato nel momento in cui non si abbia nulla da dire o da fare. Lo stesso imbarazzo di chi, alle prese con un interlocutore verso il quale si sente in difetto, tende a soverchiarlo di parole per non lasciare spazio all’altro, e per non ricevere conferme dei propri timori di inadeguatezza.»</a:t>
            </a:r>
          </a:p>
          <a:p>
            <a:pPr algn="r"/>
            <a:endParaRPr lang="it-IT" sz="2000" dirty="0"/>
          </a:p>
          <a:p>
            <a:pPr algn="r"/>
            <a:r>
              <a:rPr lang="it-IT" sz="2000" dirty="0"/>
              <a:t>C. </a:t>
            </a:r>
            <a:r>
              <a:rPr lang="it-IT" sz="2000" dirty="0" err="1"/>
              <a:t>Trompetto</a:t>
            </a:r>
            <a:endParaRPr lang="it-IT" sz="2000" dirty="0"/>
          </a:p>
        </p:txBody>
      </p:sp>
    </p:spTree>
    <p:extLst>
      <p:ext uri="{BB962C8B-B14F-4D97-AF65-F5344CB8AC3E}">
        <p14:creationId xmlns:p14="http://schemas.microsoft.com/office/powerpoint/2010/main" val="715978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999A8137-2351-2917-0BF8-F9567E618F36}"/>
              </a:ext>
            </a:extLst>
          </p:cNvPr>
          <p:cNvSpPr/>
          <p:nvPr/>
        </p:nvSpPr>
        <p:spPr>
          <a:xfrm>
            <a:off x="3055386" y="1800806"/>
            <a:ext cx="6081227" cy="3722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t>Il </a:t>
            </a:r>
            <a:r>
              <a:rPr lang="it-IT" sz="2400" b="1" u="sng" dirty="0">
                <a:effectLst>
                  <a:outerShdw blurRad="38100" dist="38100" dir="2700000" algn="tl">
                    <a:srgbClr val="000000">
                      <a:alpha val="43137"/>
                    </a:srgbClr>
                  </a:outerShdw>
                </a:effectLst>
              </a:rPr>
              <a:t>TIMING</a:t>
            </a:r>
            <a:r>
              <a:rPr lang="it-IT" sz="2400" dirty="0"/>
              <a:t> rappresenta la capacità di saper valutare il momento opportuno per intervenire in una conversazione, per dire ciò che si pensa nell’immediatezza opportuna</a:t>
            </a:r>
          </a:p>
        </p:txBody>
      </p:sp>
    </p:spTree>
    <p:extLst>
      <p:ext uri="{BB962C8B-B14F-4D97-AF65-F5344CB8AC3E}">
        <p14:creationId xmlns:p14="http://schemas.microsoft.com/office/powerpoint/2010/main" val="1170542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889843"/>
            <a:ext cx="11000792" cy="4154984"/>
          </a:xfrm>
          <a:prstGeom prst="rect">
            <a:avLst/>
          </a:prstGeom>
          <a:noFill/>
        </p:spPr>
        <p:txBody>
          <a:bodyPr wrap="square" rtlCol="0">
            <a:spAutoFit/>
          </a:bodyPr>
          <a:lstStyle/>
          <a:p>
            <a:r>
              <a:rPr lang="it-IT" sz="3600" u="sng" dirty="0">
                <a:solidFill>
                  <a:schemeClr val="accent1"/>
                </a:solidFill>
                <a:effectLst>
                  <a:outerShdw blurRad="38100" dist="38100" dir="2700000" algn="tl">
                    <a:srgbClr val="000000">
                      <a:alpha val="43137"/>
                    </a:srgbClr>
                  </a:outerShdw>
                </a:effectLst>
              </a:rPr>
              <a:t>MODALITÀ ASSERTIVE</a:t>
            </a:r>
          </a:p>
          <a:p>
            <a:endParaRPr lang="it-IT" sz="3600" u="sng" dirty="0">
              <a:solidFill>
                <a:schemeClr val="accent1"/>
              </a:solidFill>
              <a:effectLst>
                <a:outerShdw blurRad="38100" dist="38100" dir="2700000" algn="tl">
                  <a:srgbClr val="000000">
                    <a:alpha val="43137"/>
                  </a:srgbClr>
                </a:outerShdw>
              </a:effectLst>
            </a:endParaRPr>
          </a:p>
          <a:p>
            <a:pPr marL="457200" indent="-457200">
              <a:buAutoNum type="arabicParenR"/>
            </a:pPr>
            <a:r>
              <a:rPr lang="it-IT" sz="2400" u="sng" dirty="0"/>
              <a:t>Fare domande </a:t>
            </a:r>
            <a:r>
              <a:rPr lang="it-IT" sz="2400" dirty="0">
                <a:sym typeface="Wingdings" panose="05000000000000000000" pitchFamily="2" charset="2"/>
              </a:rPr>
              <a:t> aperte (più coinvolgenti) chiuse (più limitanti)</a:t>
            </a:r>
          </a:p>
          <a:p>
            <a:pPr marL="457200" indent="-457200">
              <a:buAutoNum type="arabicParenR"/>
            </a:pPr>
            <a:r>
              <a:rPr lang="it-IT" sz="2400" u="sng" dirty="0">
                <a:sym typeface="Wingdings" panose="05000000000000000000" pitchFamily="2" charset="2"/>
              </a:rPr>
              <a:t>Parafrasi</a:t>
            </a:r>
            <a:r>
              <a:rPr lang="it-IT" sz="2400" dirty="0">
                <a:sym typeface="Wingdings" panose="05000000000000000000" pitchFamily="2" charset="2"/>
              </a:rPr>
              <a:t>  Ripetere ad una persona, con parole differenti da quelle da lei utilizzate, l’essenza di ciò che ci ha appena comunicato. È alla base di un corretto scambio di opinioni, poiché sottopone al controllo dell’altro la nostra comprensione del suo messaggio.</a:t>
            </a:r>
          </a:p>
          <a:p>
            <a:pPr marL="457200" indent="-457200">
              <a:buAutoNum type="arabicParenR"/>
            </a:pPr>
            <a:r>
              <a:rPr lang="it-IT" sz="2400" u="sng" dirty="0">
                <a:sym typeface="Wingdings" panose="05000000000000000000" pitchFamily="2" charset="2"/>
              </a:rPr>
              <a:t>Riflessione</a:t>
            </a:r>
            <a:r>
              <a:rPr lang="it-IT" sz="2400" dirty="0">
                <a:sym typeface="Wingdings" panose="05000000000000000000" pitchFamily="2" charset="2"/>
              </a:rPr>
              <a:t>  amplifica la parafrasi, poiché rende espliciti i contenuti emotivi del messaggio non verbale; traduciamo in parole i sentimenti dell’altro e ciò lo fa sentire compreso.</a:t>
            </a:r>
            <a:endParaRPr lang="it-IT" sz="2400" dirty="0"/>
          </a:p>
        </p:txBody>
      </p:sp>
    </p:spTree>
    <p:extLst>
      <p:ext uri="{BB962C8B-B14F-4D97-AF65-F5344CB8AC3E}">
        <p14:creationId xmlns:p14="http://schemas.microsoft.com/office/powerpoint/2010/main" val="3129824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889843"/>
            <a:ext cx="11000792" cy="4154984"/>
          </a:xfrm>
          <a:prstGeom prst="rect">
            <a:avLst/>
          </a:prstGeom>
          <a:noFill/>
        </p:spPr>
        <p:txBody>
          <a:bodyPr wrap="square" rtlCol="0">
            <a:spAutoFit/>
          </a:bodyPr>
          <a:lstStyle/>
          <a:p>
            <a:r>
              <a:rPr lang="it-IT" sz="3600" u="sng" dirty="0">
                <a:solidFill>
                  <a:schemeClr val="accent1"/>
                </a:solidFill>
                <a:effectLst>
                  <a:outerShdw blurRad="38100" dist="38100" dir="2700000" algn="tl">
                    <a:srgbClr val="000000">
                      <a:alpha val="43137"/>
                    </a:srgbClr>
                  </a:outerShdw>
                </a:effectLst>
              </a:rPr>
              <a:t>MODALITÀ ASSERTIVE</a:t>
            </a:r>
          </a:p>
          <a:p>
            <a:endParaRPr lang="it-IT" sz="3600" u="sng" dirty="0">
              <a:solidFill>
                <a:schemeClr val="accent1"/>
              </a:solidFill>
              <a:effectLst>
                <a:outerShdw blurRad="38100" dist="38100" dir="2700000" algn="tl">
                  <a:srgbClr val="000000">
                    <a:alpha val="43137"/>
                  </a:srgbClr>
                </a:outerShdw>
              </a:effectLst>
            </a:endParaRPr>
          </a:p>
          <a:p>
            <a:r>
              <a:rPr lang="it-IT" sz="2400" dirty="0">
                <a:sym typeface="Wingdings" panose="05000000000000000000" pitchFamily="2" charset="2"/>
              </a:rPr>
              <a:t>4) </a:t>
            </a:r>
            <a:r>
              <a:rPr lang="it-IT" sz="2400" u="sng" dirty="0">
                <a:sym typeface="Wingdings" panose="05000000000000000000" pitchFamily="2" charset="2"/>
              </a:rPr>
              <a:t>Giustificazione</a:t>
            </a:r>
            <a:r>
              <a:rPr lang="it-IT" sz="2400" dirty="0">
                <a:sym typeface="Wingdings" panose="05000000000000000000" pitchFamily="2" charset="2"/>
              </a:rPr>
              <a:t>  è una variante della riflessione, differisce da questa nel tempo. La riflessione è immediata, questa nasce da una valutazione delle condizioni (negative) che hanno determinato il comportamento dell’altra persona, ed esprime la nostra comprensione.</a:t>
            </a:r>
          </a:p>
          <a:p>
            <a:r>
              <a:rPr lang="it-IT" sz="2400" dirty="0">
                <a:sym typeface="Wingdings" panose="05000000000000000000" pitchFamily="2" charset="2"/>
              </a:rPr>
              <a:t>5) </a:t>
            </a:r>
            <a:r>
              <a:rPr lang="it-IT" sz="2400" u="sng" dirty="0" err="1">
                <a:sym typeface="Wingdings" panose="05000000000000000000" pitchFamily="2" charset="2"/>
              </a:rPr>
              <a:t>Autoapertura</a:t>
            </a:r>
            <a:r>
              <a:rPr lang="it-IT" sz="2400" dirty="0">
                <a:sym typeface="Wingdings" panose="05000000000000000000" pitchFamily="2" charset="2"/>
              </a:rPr>
              <a:t>  Mantiene sotto controllo l’ansia, l’irritazione e le loro manifestazioni fisiologiche. Arricchisce una conversazione e rende maggiormente autentico un rapporto affettivo. Aprirsi all’altro vuol dire, anche, svelare personali difficoltà. </a:t>
            </a:r>
          </a:p>
        </p:txBody>
      </p:sp>
    </p:spTree>
    <p:extLst>
      <p:ext uri="{BB962C8B-B14F-4D97-AF65-F5344CB8AC3E}">
        <p14:creationId xmlns:p14="http://schemas.microsoft.com/office/powerpoint/2010/main" val="3900714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8412B9-4498-4BDF-AA20-B5934412F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21" name="Straight Connector 20">
            <a:extLst>
              <a:ext uri="{FF2B5EF4-FFF2-40B4-BE49-F238E27FC236}">
                <a16:creationId xmlns:a16="http://schemas.microsoft.com/office/drawing/2014/main" id="{EF8010B4-3D5B-43B9-B1FD-B3712BB8F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68E4430A-4BA4-ADD3-4734-CA788571FBC6}"/>
              </a:ext>
            </a:extLst>
          </p:cNvPr>
          <p:cNvSpPr>
            <a:spLocks noGrp="1"/>
          </p:cNvSpPr>
          <p:nvPr>
            <p:ph type="ctrTitle"/>
          </p:nvPr>
        </p:nvSpPr>
        <p:spPr>
          <a:xfrm>
            <a:off x="1109980" y="3895344"/>
            <a:ext cx="9966960" cy="1490472"/>
          </a:xfrm>
        </p:spPr>
        <p:txBody>
          <a:bodyPr>
            <a:normAutofit/>
          </a:bodyPr>
          <a:lstStyle/>
          <a:p>
            <a:r>
              <a:rPr lang="it-IT" sz="6600">
                <a:solidFill>
                  <a:schemeClr val="accent1"/>
                </a:solidFill>
              </a:rPr>
              <a:t>Le critiche</a:t>
            </a:r>
          </a:p>
        </p:txBody>
      </p:sp>
      <p:sp>
        <p:nvSpPr>
          <p:cNvPr id="3" name="Sottotitolo 2">
            <a:extLst>
              <a:ext uri="{FF2B5EF4-FFF2-40B4-BE49-F238E27FC236}">
                <a16:creationId xmlns:a16="http://schemas.microsoft.com/office/drawing/2014/main" id="{4283E0CF-5971-75D7-E65F-F52032BC4A1E}"/>
              </a:ext>
            </a:extLst>
          </p:cNvPr>
          <p:cNvSpPr>
            <a:spLocks noGrp="1"/>
          </p:cNvSpPr>
          <p:nvPr>
            <p:ph type="subTitle" idx="1"/>
          </p:nvPr>
        </p:nvSpPr>
        <p:spPr>
          <a:xfrm>
            <a:off x="1709530" y="5458949"/>
            <a:ext cx="8767860" cy="721416"/>
          </a:xfrm>
        </p:spPr>
        <p:txBody>
          <a:bodyPr>
            <a:normAutofit/>
          </a:bodyPr>
          <a:lstStyle/>
          <a:p>
            <a:r>
              <a:rPr lang="it-IT" sz="2000">
                <a:solidFill>
                  <a:schemeClr val="accent1"/>
                </a:solidFill>
                <a:effectLst>
                  <a:outerShdw blurRad="38100" dist="38100" dir="2700000" algn="tl">
                    <a:srgbClr val="000000">
                      <a:alpha val="43137"/>
                    </a:srgbClr>
                  </a:outerShdw>
                </a:effectLst>
              </a:rPr>
              <a:t>COSA SONO, COME EVITARE QUELLE NOCIVE E COME ACCETTARE QUELLE POSITIVE</a:t>
            </a:r>
          </a:p>
        </p:txBody>
      </p:sp>
      <p:pic>
        <p:nvPicPr>
          <p:cNvPr id="6" name="Immagine 5" descr="Immagine che contiene cartone animato, vestiti, abito, illustrazione&#10;&#10;Descrizione generata automaticamente">
            <a:extLst>
              <a:ext uri="{FF2B5EF4-FFF2-40B4-BE49-F238E27FC236}">
                <a16:creationId xmlns:a16="http://schemas.microsoft.com/office/drawing/2014/main" id="{FE3B2FDD-DD55-C2B0-D515-DCA3BCC3D358}"/>
              </a:ext>
            </a:extLst>
          </p:cNvPr>
          <p:cNvPicPr>
            <a:picLocks noChangeAspect="1"/>
          </p:cNvPicPr>
          <p:nvPr/>
        </p:nvPicPr>
        <p:blipFill rotWithShape="1">
          <a:blip r:embed="rId2"/>
          <a:srcRect l="14362" r="2449" b="3"/>
          <a:stretch/>
        </p:blipFill>
        <p:spPr>
          <a:xfrm>
            <a:off x="3766820" y="838090"/>
            <a:ext cx="4653280" cy="2796733"/>
          </a:xfrm>
          <a:prstGeom prst="rect">
            <a:avLst/>
          </a:prstGeom>
        </p:spPr>
      </p:pic>
    </p:spTree>
    <p:extLst>
      <p:ext uri="{BB962C8B-B14F-4D97-AF65-F5344CB8AC3E}">
        <p14:creationId xmlns:p14="http://schemas.microsoft.com/office/powerpoint/2010/main" val="4890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781A1-C5AC-7E95-F0D7-D0F6563A37A3}"/>
              </a:ext>
            </a:extLst>
          </p:cNvPr>
          <p:cNvSpPr>
            <a:spLocks noGrp="1"/>
          </p:cNvSpPr>
          <p:nvPr>
            <p:ph type="ctrTitle"/>
          </p:nvPr>
        </p:nvSpPr>
        <p:spPr>
          <a:xfrm>
            <a:off x="65315" y="272684"/>
            <a:ext cx="8901404" cy="955755"/>
          </a:xfrm>
        </p:spPr>
        <p:txBody>
          <a:bodyPr>
            <a:noAutofit/>
          </a:bodyPr>
          <a:lstStyle/>
          <a:p>
            <a:r>
              <a:rPr lang="it-IT" sz="4000" dirty="0"/>
              <a:t>Comunicazione non verbale</a:t>
            </a:r>
          </a:p>
        </p:txBody>
      </p:sp>
      <p:sp>
        <p:nvSpPr>
          <p:cNvPr id="3" name="Sottotitolo 2">
            <a:extLst>
              <a:ext uri="{FF2B5EF4-FFF2-40B4-BE49-F238E27FC236}">
                <a16:creationId xmlns:a16="http://schemas.microsoft.com/office/drawing/2014/main" id="{BDB083D9-FFD8-7401-67B7-084293CCB8ED}"/>
              </a:ext>
            </a:extLst>
          </p:cNvPr>
          <p:cNvSpPr>
            <a:spLocks noGrp="1"/>
          </p:cNvSpPr>
          <p:nvPr>
            <p:ph type="subTitle" idx="1"/>
          </p:nvPr>
        </p:nvSpPr>
        <p:spPr>
          <a:xfrm>
            <a:off x="841783" y="1564972"/>
            <a:ext cx="8767860" cy="1388165"/>
          </a:xfrm>
        </p:spPr>
        <p:txBody>
          <a:bodyPr>
            <a:noAutofit/>
          </a:bodyPr>
          <a:lstStyle/>
          <a:p>
            <a:r>
              <a:rPr lang="it-IT" sz="3200" dirty="0"/>
              <a:t>Per comprendere il significato di un gesto è necessario osservare la sua congruenza con l’insieme degli altri gesti: solo un’osservazione sistematica e metodica permette di cogliere l’atteggiamento di fondo e le intenzioni di una persona, esplicitando il senso delle sue azioni. </a:t>
            </a:r>
          </a:p>
          <a:p>
            <a:r>
              <a:rPr lang="it-IT" sz="3200" u="sng" dirty="0"/>
              <a:t>Limitarsi alla considerazione di singoli elementi altrui, genera pregiudizi e rivela ingenuità.</a:t>
            </a:r>
          </a:p>
        </p:txBody>
      </p:sp>
    </p:spTree>
    <p:extLst>
      <p:ext uri="{BB962C8B-B14F-4D97-AF65-F5344CB8AC3E}">
        <p14:creationId xmlns:p14="http://schemas.microsoft.com/office/powerpoint/2010/main" val="1539281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999A8137-2351-2917-0BF8-F9567E618F36}"/>
              </a:ext>
            </a:extLst>
          </p:cNvPr>
          <p:cNvSpPr/>
          <p:nvPr/>
        </p:nvSpPr>
        <p:spPr>
          <a:xfrm>
            <a:off x="3055386" y="1800806"/>
            <a:ext cx="6081227" cy="3722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t>La </a:t>
            </a:r>
            <a:r>
              <a:rPr lang="it-IT" sz="2400" b="1" u="sng" dirty="0">
                <a:effectLst>
                  <a:outerShdw blurRad="38100" dist="38100" dir="2700000" algn="tl">
                    <a:srgbClr val="000000">
                      <a:alpha val="43137"/>
                    </a:srgbClr>
                  </a:outerShdw>
                </a:effectLst>
              </a:rPr>
              <a:t>vulnerabilità alle critiche  </a:t>
            </a:r>
            <a:r>
              <a:rPr lang="it-IT" sz="2400" dirty="0"/>
              <a:t>è data dal fatto che tendiamo a percepirle come atti di rifiuto verso la nostra persona.</a:t>
            </a:r>
          </a:p>
        </p:txBody>
      </p:sp>
    </p:spTree>
    <p:extLst>
      <p:ext uri="{BB962C8B-B14F-4D97-AF65-F5344CB8AC3E}">
        <p14:creationId xmlns:p14="http://schemas.microsoft.com/office/powerpoint/2010/main" val="2307834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5632311"/>
          </a:xfrm>
          <a:prstGeom prst="rect">
            <a:avLst/>
          </a:prstGeom>
          <a:noFill/>
        </p:spPr>
        <p:txBody>
          <a:bodyPr wrap="square" rtlCol="0">
            <a:spAutoFit/>
          </a:bodyPr>
          <a:lstStyle/>
          <a:p>
            <a:r>
              <a:rPr lang="it-IT" sz="3600" u="sng" dirty="0">
                <a:solidFill>
                  <a:schemeClr val="accent1"/>
                </a:solidFill>
                <a:effectLst>
                  <a:outerShdw blurRad="38100" dist="38100" dir="2700000" algn="tl">
                    <a:srgbClr val="000000">
                      <a:alpha val="43137"/>
                    </a:srgbClr>
                  </a:outerShdw>
                </a:effectLst>
              </a:rPr>
              <a:t>QUALI CRITICHE?</a:t>
            </a:r>
          </a:p>
          <a:p>
            <a:endParaRPr lang="it-IT" sz="3600" u="sng" dirty="0">
              <a:solidFill>
                <a:schemeClr val="accent1"/>
              </a:solidFill>
              <a:effectLst>
                <a:outerShdw blurRad="38100" dist="38100" dir="2700000" algn="tl">
                  <a:srgbClr val="000000">
                    <a:alpha val="43137"/>
                  </a:srgbClr>
                </a:outerShdw>
              </a:effectLst>
            </a:endParaRPr>
          </a:p>
          <a:p>
            <a:r>
              <a:rPr lang="it-IT" sz="2400" b="1" u="sng" dirty="0">
                <a:solidFill>
                  <a:schemeClr val="accent1"/>
                </a:solidFill>
                <a:sym typeface="Wingdings" panose="05000000000000000000" pitchFamily="2" charset="2"/>
              </a:rPr>
              <a:t>COSTRUTTIVE</a:t>
            </a:r>
            <a:r>
              <a:rPr lang="it-IT" sz="2400" dirty="0">
                <a:sym typeface="Wingdings" panose="05000000000000000000" pitchFamily="2" charset="2"/>
              </a:rPr>
              <a:t> Segnalano in modo utile e positivo ciò che non funziona. Sono espresse in termini concreti e con precisi riferimenti.</a:t>
            </a:r>
          </a:p>
          <a:p>
            <a:endParaRPr lang="it-IT" sz="2400" dirty="0">
              <a:sym typeface="Wingdings" panose="05000000000000000000" pitchFamily="2" charset="2"/>
            </a:endParaRPr>
          </a:p>
          <a:p>
            <a:r>
              <a:rPr lang="it-IT" sz="2400" b="1" u="sng" dirty="0">
                <a:solidFill>
                  <a:schemeClr val="accent1"/>
                </a:solidFill>
                <a:sym typeface="Wingdings" panose="05000000000000000000" pitchFamily="2" charset="2"/>
              </a:rPr>
              <a:t>AGGRESSIVE</a:t>
            </a:r>
            <a:r>
              <a:rPr lang="it-IT" sz="2400" dirty="0">
                <a:sym typeface="Wingdings" panose="05000000000000000000" pitchFamily="2" charset="2"/>
              </a:rPr>
              <a:t>  Prevale l’intenzione di aggredire, in modo più o meno subdolo, l’interlocutore. Rappresentano una forma di violenza (si alza la voce, si insulta…)</a:t>
            </a:r>
          </a:p>
          <a:p>
            <a:r>
              <a:rPr lang="it-IT" dirty="0">
                <a:sym typeface="Wingdings" panose="05000000000000000000" pitchFamily="2" charset="2"/>
                <a:hlinkClick r:id="rId2"/>
              </a:rPr>
              <a:t>https://www.google.com/search?sca_esv=580414175&amp;rlz=1C1CHBF_itIT902IT902&amp;sxsrf=AM9HkKnpzUSndWnvyNumhz3roY5NZ4WnBQ:1699440056650&amp;q=la+guerra+dei+roses+scena+rabbia&amp;tbm=vid&amp;source=lnms&amp;sa=X&amp;ved=2ahUKEwjD3pLHm7SCAxUmhf0HHSN2AdkQ0pQJegQICxAB&amp;biw=1536&amp;bih=695&amp;dpr=1.25#fpstate=ive&amp;vld=cid:e4e44d45,vid:wLpwipGs4Jw,st:0 </a:t>
            </a:r>
            <a:endParaRPr lang="it-IT" dirty="0">
              <a:sym typeface="Wingdings" panose="05000000000000000000" pitchFamily="2" charset="2"/>
            </a:endParaRPr>
          </a:p>
          <a:p>
            <a:endParaRPr lang="it-IT" sz="2400" b="1" dirty="0">
              <a:solidFill>
                <a:schemeClr val="accent2"/>
              </a:solidFill>
              <a:sym typeface="Wingdings" panose="05000000000000000000" pitchFamily="2" charset="2"/>
            </a:endParaRPr>
          </a:p>
          <a:p>
            <a:r>
              <a:rPr lang="it-IT" sz="2400" b="1" u="sng" dirty="0">
                <a:solidFill>
                  <a:schemeClr val="accent1"/>
                </a:solidFill>
                <a:sym typeface="Wingdings" panose="05000000000000000000" pitchFamily="2" charset="2"/>
              </a:rPr>
              <a:t>MANIPOLATIVE</a:t>
            </a:r>
            <a:r>
              <a:rPr lang="it-IT" sz="2400" b="1" dirty="0">
                <a:solidFill>
                  <a:schemeClr val="accent2"/>
                </a:solidFill>
                <a:sym typeface="Wingdings" panose="05000000000000000000" pitchFamily="2" charset="2"/>
              </a:rPr>
              <a:t> </a:t>
            </a:r>
            <a:r>
              <a:rPr lang="it-IT" sz="2400" dirty="0">
                <a:sym typeface="Wingdings" panose="05000000000000000000" pitchFamily="2" charset="2"/>
              </a:rPr>
              <a:t> Sono agite sulla vittima dal suo interno, a volte che dolcemente «Lo sai che lo dico per il tuo bene» . Suscitano nell’altro la sensazione di non poter tradire le aspettative di chi si mostra tanto premuroso nei suoi confronti.</a:t>
            </a:r>
          </a:p>
        </p:txBody>
      </p:sp>
    </p:spTree>
    <p:extLst>
      <p:ext uri="{BB962C8B-B14F-4D97-AF65-F5344CB8AC3E}">
        <p14:creationId xmlns:p14="http://schemas.microsoft.com/office/powerpoint/2010/main" val="3370444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4524315"/>
          </a:xfrm>
          <a:prstGeom prst="rect">
            <a:avLst/>
          </a:prstGeom>
          <a:noFill/>
        </p:spPr>
        <p:txBody>
          <a:bodyPr wrap="square" rtlCol="0">
            <a:spAutoFit/>
          </a:bodyPr>
          <a:lstStyle/>
          <a:p>
            <a:pPr algn="ctr"/>
            <a:r>
              <a:rPr lang="it-IT" sz="3600" dirty="0">
                <a:sym typeface="Wingdings" panose="05000000000000000000" pitchFamily="2" charset="2"/>
              </a:rPr>
              <a:t>Le critiche aggressive e manipolative colpiscono l’individuo nella sua persona: sono </a:t>
            </a:r>
            <a:r>
              <a:rPr lang="it-IT" sz="3600" b="1" u="sng" dirty="0">
                <a:effectLst>
                  <a:outerShdw blurRad="38100" dist="38100" dir="2700000" algn="tl">
                    <a:srgbClr val="000000">
                      <a:alpha val="43137"/>
                    </a:srgbClr>
                  </a:outerShdw>
                </a:effectLst>
                <a:sym typeface="Wingdings" panose="05000000000000000000" pitchFamily="2" charset="2"/>
              </a:rPr>
              <a:t>generiche</a:t>
            </a:r>
            <a:r>
              <a:rPr lang="it-IT" sz="3600" dirty="0">
                <a:sym typeface="Wingdings" panose="05000000000000000000" pitchFamily="2" charset="2"/>
              </a:rPr>
              <a:t> e </a:t>
            </a:r>
            <a:r>
              <a:rPr lang="it-IT" sz="3600" b="1" u="sng" dirty="0">
                <a:effectLst>
                  <a:outerShdw blurRad="38100" dist="38100" dir="2700000" algn="tl">
                    <a:srgbClr val="000000">
                      <a:alpha val="43137"/>
                    </a:srgbClr>
                  </a:outerShdw>
                </a:effectLst>
                <a:sym typeface="Wingdings" panose="05000000000000000000" pitchFamily="2" charset="2"/>
              </a:rPr>
              <a:t>totalizzanti</a:t>
            </a:r>
            <a:r>
              <a:rPr lang="it-IT" sz="3600" dirty="0">
                <a:sym typeface="Wingdings" panose="05000000000000000000" pitchFamily="2" charset="2"/>
              </a:rPr>
              <a:t>, adottano termini come «sempre», «mai», «tutto», «ogni volta» ecc. </a:t>
            </a:r>
          </a:p>
          <a:p>
            <a:pPr algn="ctr"/>
            <a:r>
              <a:rPr lang="it-IT" sz="3600" dirty="0">
                <a:sym typeface="Wingdings" panose="05000000000000000000" pitchFamily="2" charset="2"/>
              </a:rPr>
              <a:t>Il loro fine è quello di esercitare controllo sui comportamenti altrui, provocando negli altri sgradevoli sensazioni come il senso di colpa, il senso di ignoranza e ansia generalizzata.</a:t>
            </a:r>
          </a:p>
        </p:txBody>
      </p:sp>
    </p:spTree>
    <p:extLst>
      <p:ext uri="{BB962C8B-B14F-4D97-AF65-F5344CB8AC3E}">
        <p14:creationId xmlns:p14="http://schemas.microsoft.com/office/powerpoint/2010/main" val="3632071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4708981"/>
          </a:xfrm>
          <a:prstGeom prst="rect">
            <a:avLst/>
          </a:prstGeom>
          <a:noFill/>
        </p:spPr>
        <p:txBody>
          <a:bodyPr wrap="square" rtlCol="0">
            <a:spAutoFit/>
          </a:bodyPr>
          <a:lstStyle/>
          <a:p>
            <a:pPr marL="571500" indent="-571500">
              <a:buFont typeface="Wingdings" panose="05000000000000000000" pitchFamily="2" charset="2"/>
              <a:buChar char="à"/>
            </a:pPr>
            <a:r>
              <a:rPr lang="it-IT" sz="3600" dirty="0">
                <a:sym typeface="Wingdings" panose="05000000000000000000" pitchFamily="2" charset="2"/>
              </a:rPr>
              <a:t>SENSO DI COLPA: </a:t>
            </a:r>
            <a:r>
              <a:rPr lang="it-IT" sz="2400" dirty="0">
                <a:sym typeface="Wingdings" panose="05000000000000000000" pitchFamily="2" charset="2"/>
              </a:rPr>
              <a:t>Quando si attribuisce una responsabilità che non compete. Chi è assertivo riconosce le proprie colpe ed è disposto a pagare per esse. Le persone passive, accettano anche il senso di colpa.</a:t>
            </a:r>
          </a:p>
          <a:p>
            <a:pPr marL="342900" indent="-342900">
              <a:buFont typeface="Wingdings" panose="05000000000000000000" pitchFamily="2" charset="2"/>
              <a:buChar char="à"/>
            </a:pPr>
            <a:r>
              <a:rPr lang="it-IT" sz="3600" dirty="0">
                <a:sym typeface="Wingdings" panose="05000000000000000000" pitchFamily="2" charset="2"/>
              </a:rPr>
              <a:t>SENSO DI IGNORANZA: </a:t>
            </a:r>
            <a:r>
              <a:rPr lang="it-IT" sz="2400" dirty="0">
                <a:sym typeface="Wingdings" panose="05000000000000000000" pitchFamily="2" charset="2"/>
              </a:rPr>
              <a:t>Sentimento di inferiorità sperimentato di fronte a persone che mostrano una sicurezza di giudizio che noi non abbiamo. Non è una forma apprezzabile di modestia ma il risultato della manipolazione di chi vuole mettere in crisi la sicurezza altrui. Provoca vergogna (ricordarsi il diritto del «non so» e che il proprio valore dipende non tanto da ciò che si sa, quanto dalla curiosità e dalla disponibilità ad imparare).</a:t>
            </a:r>
          </a:p>
          <a:p>
            <a:pPr marL="342900" indent="-342900">
              <a:buFont typeface="Wingdings" panose="05000000000000000000" pitchFamily="2" charset="2"/>
              <a:buChar char="à"/>
            </a:pPr>
            <a:r>
              <a:rPr lang="it-IT" sz="3600" dirty="0">
                <a:sym typeface="Wingdings" panose="05000000000000000000" pitchFamily="2" charset="2"/>
              </a:rPr>
              <a:t>SENSO DI ANSIA GENERALIZZATA: </a:t>
            </a:r>
            <a:r>
              <a:rPr lang="it-IT" sz="2400" dirty="0">
                <a:sym typeface="Wingdings" panose="05000000000000000000" pitchFamily="2" charset="2"/>
              </a:rPr>
              <a:t>è provocato da espressioni quali «me la pagherai», «lei non sa chi sono io», «un giorno te ne pentirai» ecc.</a:t>
            </a:r>
            <a:endParaRPr lang="it-IT" sz="3600" dirty="0">
              <a:sym typeface="Wingdings" panose="05000000000000000000" pitchFamily="2" charset="2"/>
            </a:endParaRPr>
          </a:p>
        </p:txBody>
      </p:sp>
    </p:spTree>
    <p:extLst>
      <p:ext uri="{BB962C8B-B14F-4D97-AF65-F5344CB8AC3E}">
        <p14:creationId xmlns:p14="http://schemas.microsoft.com/office/powerpoint/2010/main" val="3372097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8412B9-4498-4BDF-AA20-B5934412F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2" name="Straight Connector 11">
            <a:extLst>
              <a:ext uri="{FF2B5EF4-FFF2-40B4-BE49-F238E27FC236}">
                <a16:creationId xmlns:a16="http://schemas.microsoft.com/office/drawing/2014/main" id="{EF8010B4-3D5B-43B9-B1FD-B3712BB8F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0AFB83D4-A0FF-9099-2DA5-71FE2E0045E3}"/>
              </a:ext>
            </a:extLst>
          </p:cNvPr>
          <p:cNvSpPr>
            <a:spLocks noGrp="1"/>
          </p:cNvSpPr>
          <p:nvPr>
            <p:ph type="ctrTitle"/>
          </p:nvPr>
        </p:nvSpPr>
        <p:spPr>
          <a:xfrm>
            <a:off x="1109980" y="3895344"/>
            <a:ext cx="9966960" cy="1490472"/>
          </a:xfrm>
        </p:spPr>
        <p:txBody>
          <a:bodyPr>
            <a:normAutofit/>
          </a:bodyPr>
          <a:lstStyle/>
          <a:p>
            <a:r>
              <a:rPr lang="it-IT" sz="4000" dirty="0">
                <a:solidFill>
                  <a:schemeClr val="accent1"/>
                </a:solidFill>
              </a:rPr>
              <a:t>ANTIDOTO AL SENSO DI COLPA, DI IGNORANZA E DI ANSIA</a:t>
            </a:r>
          </a:p>
        </p:txBody>
      </p:sp>
      <p:sp>
        <p:nvSpPr>
          <p:cNvPr id="3" name="Sottotitolo 2">
            <a:extLst>
              <a:ext uri="{FF2B5EF4-FFF2-40B4-BE49-F238E27FC236}">
                <a16:creationId xmlns:a16="http://schemas.microsoft.com/office/drawing/2014/main" id="{41EE8346-2BB5-8295-DB14-5451243A6D92}"/>
              </a:ext>
            </a:extLst>
          </p:cNvPr>
          <p:cNvSpPr>
            <a:spLocks noGrp="1"/>
          </p:cNvSpPr>
          <p:nvPr>
            <p:ph type="subTitle" idx="1"/>
          </p:nvPr>
        </p:nvSpPr>
        <p:spPr>
          <a:xfrm>
            <a:off x="1709530" y="5458949"/>
            <a:ext cx="8767860" cy="721416"/>
          </a:xfrm>
        </p:spPr>
        <p:txBody>
          <a:bodyPr>
            <a:noAutofit/>
          </a:bodyPr>
          <a:lstStyle/>
          <a:p>
            <a:r>
              <a:rPr lang="it-IT" sz="4800" u="sng" dirty="0">
                <a:solidFill>
                  <a:schemeClr val="accent1"/>
                </a:solidFill>
              </a:rPr>
              <a:t>SENSO DI RESPONSABILITÀ</a:t>
            </a:r>
          </a:p>
        </p:txBody>
      </p:sp>
      <p:pic>
        <p:nvPicPr>
          <p:cNvPr id="5" name="Immagine 4" descr="Immagine che contiene cartone animato, grafica, Elementi grafici, illustrazione&#10;&#10;Descrizione generata automaticamente">
            <a:extLst>
              <a:ext uri="{FF2B5EF4-FFF2-40B4-BE49-F238E27FC236}">
                <a16:creationId xmlns:a16="http://schemas.microsoft.com/office/drawing/2014/main" id="{7499F2D1-F3DD-53BD-EA93-57A5754F0DEC}"/>
              </a:ext>
            </a:extLst>
          </p:cNvPr>
          <p:cNvPicPr>
            <a:picLocks noChangeAspect="1"/>
          </p:cNvPicPr>
          <p:nvPr/>
        </p:nvPicPr>
        <p:blipFill rotWithShape="1">
          <a:blip r:embed="rId2"/>
          <a:srcRect l="6129" r="10682" b="3"/>
          <a:stretch/>
        </p:blipFill>
        <p:spPr>
          <a:xfrm>
            <a:off x="3766820" y="838090"/>
            <a:ext cx="4653280" cy="2796733"/>
          </a:xfrm>
          <a:prstGeom prst="rect">
            <a:avLst/>
          </a:prstGeom>
        </p:spPr>
      </p:pic>
    </p:spTree>
    <p:extLst>
      <p:ext uri="{BB962C8B-B14F-4D97-AF65-F5344CB8AC3E}">
        <p14:creationId xmlns:p14="http://schemas.microsoft.com/office/powerpoint/2010/main" val="374446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999A8137-2351-2917-0BF8-F9567E618F36}"/>
              </a:ext>
            </a:extLst>
          </p:cNvPr>
          <p:cNvSpPr/>
          <p:nvPr/>
        </p:nvSpPr>
        <p:spPr>
          <a:xfrm>
            <a:off x="3055386" y="1800806"/>
            <a:ext cx="6081227" cy="3722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t>Il senso di responsabilità di fronte ad un impegno, ad una difficoltà, ad uno sbaglio … ci porta ad assumerci le nostre responsabilità in modo chiaro e costruttivo. Questa capacità, a buon diritto, ci porta a sentirci liberi.</a:t>
            </a:r>
          </a:p>
        </p:txBody>
      </p:sp>
    </p:spTree>
    <p:extLst>
      <p:ext uri="{BB962C8B-B14F-4D97-AF65-F5344CB8AC3E}">
        <p14:creationId xmlns:p14="http://schemas.microsoft.com/office/powerpoint/2010/main" val="3028730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4524315"/>
          </a:xfrm>
          <a:prstGeom prst="rect">
            <a:avLst/>
          </a:prstGeom>
          <a:noFill/>
        </p:spPr>
        <p:txBody>
          <a:bodyPr wrap="square" rtlCol="0">
            <a:spAutoFit/>
          </a:bodyPr>
          <a:lstStyle/>
          <a:p>
            <a:pPr marL="571500" indent="-571500">
              <a:buFont typeface="Wingdings" panose="05000000000000000000" pitchFamily="2" charset="2"/>
              <a:buChar char="à"/>
            </a:pPr>
            <a:r>
              <a:rPr lang="it-IT" sz="3600" dirty="0">
                <a:sym typeface="Wingdings" panose="05000000000000000000" pitchFamily="2" charset="2"/>
              </a:rPr>
              <a:t>ACCETTARE LE CRITICHE è un’abilità complementare a quella del saper criticare assertivamente. Alle critiche costruttive si risponde in modo semplice e diretto, riconoscendone la validità.</a:t>
            </a:r>
          </a:p>
          <a:p>
            <a:pPr marL="571500" indent="-571500">
              <a:buFont typeface="Wingdings" panose="05000000000000000000" pitchFamily="2" charset="2"/>
              <a:buChar char="à"/>
            </a:pPr>
            <a:r>
              <a:rPr lang="it-IT" sz="3600" dirty="0">
                <a:sym typeface="Wingdings" panose="05000000000000000000" pitchFamily="2" charset="2"/>
              </a:rPr>
              <a:t>ASSERTIVITÀ NEGATIVA è l’abilità di essere assertivi in situazioni negative. In questi casi non si teme di imparare dai nostri errori e dalle osservazioni altrui. Annulla eventuali sentimenti difensivi e ansiosi. </a:t>
            </a:r>
          </a:p>
        </p:txBody>
      </p:sp>
    </p:spTree>
    <p:extLst>
      <p:ext uri="{BB962C8B-B14F-4D97-AF65-F5344CB8AC3E}">
        <p14:creationId xmlns:p14="http://schemas.microsoft.com/office/powerpoint/2010/main" val="3980758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999A8137-2351-2917-0BF8-F9567E618F36}"/>
              </a:ext>
            </a:extLst>
          </p:cNvPr>
          <p:cNvSpPr/>
          <p:nvPr/>
        </p:nvSpPr>
        <p:spPr>
          <a:xfrm>
            <a:off x="3055386" y="1800806"/>
            <a:ext cx="6081227" cy="3722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t>Le persone INSICURE evitano di riconoscere i propri errori e tendono a non chiedere scusa (come se fosse un’umiliazione). Oppure, lo fanno in continuazione.</a:t>
            </a:r>
          </a:p>
        </p:txBody>
      </p:sp>
    </p:spTree>
    <p:extLst>
      <p:ext uri="{BB962C8B-B14F-4D97-AF65-F5344CB8AC3E}">
        <p14:creationId xmlns:p14="http://schemas.microsoft.com/office/powerpoint/2010/main" val="3677143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6" name="Straight Connector 15">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141871B6-7F93-6655-2983-65479BD0E8B0}"/>
              </a:ext>
            </a:extLst>
          </p:cNvPr>
          <p:cNvSpPr>
            <a:spLocks noGrp="1"/>
          </p:cNvSpPr>
          <p:nvPr>
            <p:ph type="ctrTitle"/>
          </p:nvPr>
        </p:nvSpPr>
        <p:spPr>
          <a:xfrm>
            <a:off x="1109980" y="4206240"/>
            <a:ext cx="9966960" cy="1325880"/>
          </a:xfrm>
        </p:spPr>
        <p:txBody>
          <a:bodyPr>
            <a:normAutofit/>
          </a:bodyPr>
          <a:lstStyle/>
          <a:p>
            <a:r>
              <a:rPr lang="it-IT" sz="3600">
                <a:solidFill>
                  <a:schemeClr val="accent1"/>
                </a:solidFill>
              </a:rPr>
              <a:t>Tecniche di difesa per proteggersi dalle critiche aggressive e manipolative</a:t>
            </a:r>
          </a:p>
        </p:txBody>
      </p:sp>
      <p:pic>
        <p:nvPicPr>
          <p:cNvPr id="7" name="Immagine 6" descr="Immagine che contiene vestiti, Viso umano, illustrazione, cartone animato&#10;&#10;Descrizione generata automaticamente">
            <a:extLst>
              <a:ext uri="{FF2B5EF4-FFF2-40B4-BE49-F238E27FC236}">
                <a16:creationId xmlns:a16="http://schemas.microsoft.com/office/drawing/2014/main" id="{2DDABB78-B9D2-F339-87A7-87F41D4756E8}"/>
              </a:ext>
            </a:extLst>
          </p:cNvPr>
          <p:cNvPicPr>
            <a:picLocks noChangeAspect="1"/>
          </p:cNvPicPr>
          <p:nvPr/>
        </p:nvPicPr>
        <p:blipFill rotWithShape="1">
          <a:blip r:embed="rId2"/>
          <a:srcRect t="9525" r="1" b="42293"/>
          <a:stretch/>
        </p:blipFill>
        <p:spPr>
          <a:xfrm>
            <a:off x="243840" y="256540"/>
            <a:ext cx="11704320" cy="3764276"/>
          </a:xfrm>
          <a:prstGeom prst="rect">
            <a:avLst/>
          </a:prstGeom>
        </p:spPr>
      </p:pic>
    </p:spTree>
    <p:extLst>
      <p:ext uri="{BB962C8B-B14F-4D97-AF65-F5344CB8AC3E}">
        <p14:creationId xmlns:p14="http://schemas.microsoft.com/office/powerpoint/2010/main" val="31320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5632311"/>
          </a:xfrm>
          <a:prstGeom prst="rect">
            <a:avLst/>
          </a:prstGeom>
          <a:noFill/>
        </p:spPr>
        <p:txBody>
          <a:bodyPr wrap="square" rtlCol="0">
            <a:spAutoFit/>
          </a:bodyPr>
          <a:lstStyle/>
          <a:p>
            <a:r>
              <a:rPr lang="it-IT" sz="3600" dirty="0">
                <a:sym typeface="Wingdings" panose="05000000000000000000" pitchFamily="2" charset="2"/>
              </a:rPr>
              <a:t>La comunicazione assertiva comprende anche tecniche </a:t>
            </a:r>
            <a:r>
              <a:rPr lang="it-IT" sz="3600" u="sng" dirty="0">
                <a:sym typeface="Wingdings" panose="05000000000000000000" pitchFamily="2" charset="2"/>
              </a:rPr>
              <a:t>PROTETTIVE</a:t>
            </a:r>
            <a:r>
              <a:rPr lang="it-IT" sz="3600" dirty="0">
                <a:sym typeface="Wingdings" panose="05000000000000000000" pitchFamily="2" charset="2"/>
              </a:rPr>
              <a:t>. L’obiettivo è quello di interrompere un’interazione distruttiva e umiliante, per sostituirla con un’altra basata sul mutuo rispetto e sul raggiungimento di un accordo soddisfacente per le parti. </a:t>
            </a:r>
          </a:p>
          <a:p>
            <a:r>
              <a:rPr lang="it-IT" sz="3600" dirty="0">
                <a:sym typeface="Wingdings" panose="05000000000000000000" pitchFamily="2" charset="2"/>
              </a:rPr>
              <a:t>L’utilizzo di queste tecniche richiede CAUTELA (specialmente nelle relazioni familiari e di amicizia), vanno sempre utilizzate solo come ULTIMA RISORSA. Prima è meglio tentare una risoluzione attraverso una comunicazione aperta.</a:t>
            </a:r>
          </a:p>
        </p:txBody>
      </p:sp>
    </p:spTree>
    <p:extLst>
      <p:ext uri="{BB962C8B-B14F-4D97-AF65-F5344CB8AC3E}">
        <p14:creationId xmlns:p14="http://schemas.microsoft.com/office/powerpoint/2010/main" val="2523160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2724540" y="1720840"/>
            <a:ext cx="6969967" cy="3416320"/>
          </a:xfrm>
          <a:prstGeom prst="rect">
            <a:avLst/>
          </a:prstGeom>
          <a:noFill/>
        </p:spPr>
        <p:txBody>
          <a:bodyPr wrap="square" rtlCol="0">
            <a:spAutoFit/>
          </a:bodyPr>
          <a:lstStyle/>
          <a:p>
            <a:r>
              <a:rPr lang="it-IT" sz="3600" dirty="0"/>
              <a:t>L’importanza del non verbale è tale che, in caso di incongruenza tra verbale e non verbale, solitamente si è più propensi a dare maggior credito alla comunicazione non verbale.</a:t>
            </a:r>
          </a:p>
        </p:txBody>
      </p:sp>
    </p:spTree>
    <p:extLst>
      <p:ext uri="{BB962C8B-B14F-4D97-AF65-F5344CB8AC3E}">
        <p14:creationId xmlns:p14="http://schemas.microsoft.com/office/powerpoint/2010/main" val="996659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1" name="Rectangle 1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3" name="Straight Connector 1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7" name="Rectangle 16">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9" name="Straight Connector 18">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CasellaDiTesto 1">
            <a:extLst>
              <a:ext uri="{FF2B5EF4-FFF2-40B4-BE49-F238E27FC236}">
                <a16:creationId xmlns:a16="http://schemas.microsoft.com/office/drawing/2014/main" id="{68E2CFA8-8397-218F-388B-A6F9F161D5A4}"/>
              </a:ext>
            </a:extLst>
          </p:cNvPr>
          <p:cNvSpPr txBox="1"/>
          <p:nvPr/>
        </p:nvSpPr>
        <p:spPr>
          <a:xfrm>
            <a:off x="8195138" y="857675"/>
            <a:ext cx="3113366" cy="3622844"/>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5400" b="1" cap="all">
                <a:solidFill>
                  <a:srgbClr val="FFFFFF"/>
                </a:solidFill>
                <a:latin typeface="+mj-lt"/>
                <a:ea typeface="+mj-ea"/>
                <a:cs typeface="+mj-cs"/>
                <a:sym typeface="Wingdings" panose="05000000000000000000" pitchFamily="2" charset="2"/>
              </a:rPr>
              <a:t>1) DISCO ROTTO: </a:t>
            </a:r>
          </a:p>
        </p:txBody>
      </p:sp>
      <p:pic>
        <p:nvPicPr>
          <p:cNvPr id="4" name="Immagine 3" descr="Immagine che contiene testo, documento, lettera, carta&#10;&#10;Descrizione generata automaticamente">
            <a:extLst>
              <a:ext uri="{FF2B5EF4-FFF2-40B4-BE49-F238E27FC236}">
                <a16:creationId xmlns:a16="http://schemas.microsoft.com/office/drawing/2014/main" id="{14FF664E-FDEB-CE03-710B-57619C021B04}"/>
              </a:ext>
            </a:extLst>
          </p:cNvPr>
          <p:cNvPicPr>
            <a:picLocks noChangeAspect="1"/>
          </p:cNvPicPr>
          <p:nvPr/>
        </p:nvPicPr>
        <p:blipFill>
          <a:blip r:embed="rId2"/>
          <a:stretch>
            <a:fillRect/>
          </a:stretch>
        </p:blipFill>
        <p:spPr>
          <a:xfrm>
            <a:off x="872064" y="1342286"/>
            <a:ext cx="6045576" cy="4171447"/>
          </a:xfrm>
          <a:prstGeom prst="rect">
            <a:avLst/>
          </a:prstGeom>
        </p:spPr>
      </p:pic>
    </p:spTree>
    <p:extLst>
      <p:ext uri="{BB962C8B-B14F-4D97-AF65-F5344CB8AC3E}">
        <p14:creationId xmlns:p14="http://schemas.microsoft.com/office/powerpoint/2010/main" val="766901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5078313"/>
          </a:xfrm>
          <a:prstGeom prst="rect">
            <a:avLst/>
          </a:prstGeom>
          <a:noFill/>
        </p:spPr>
        <p:txBody>
          <a:bodyPr wrap="square" rtlCol="0">
            <a:spAutoFit/>
          </a:bodyPr>
          <a:lstStyle/>
          <a:p>
            <a:r>
              <a:rPr lang="it-IT" sz="3600" dirty="0">
                <a:sym typeface="Wingdings" panose="05000000000000000000" pitchFamily="2" charset="2"/>
              </a:rPr>
              <a:t>2) ANNEBBIARE: In determinate situazioni risulta inutile chiarire il proprio pensiero e portare avanti la discussione. Questa tecnica va considerata come la premessa per una chiarificazione successiva, e consiste nel mostrarsi d’accordo con le critiche e, insieme, sottolinearne il carattere vago e soltanto probabile. </a:t>
            </a:r>
          </a:p>
          <a:p>
            <a:endParaRPr lang="it-IT" sz="3600" dirty="0">
              <a:sym typeface="Wingdings" panose="05000000000000000000" pitchFamily="2" charset="2"/>
            </a:endParaRPr>
          </a:p>
          <a:p>
            <a:r>
              <a:rPr lang="it-IT" sz="3600" dirty="0">
                <a:sym typeface="Wingdings" panose="05000000000000000000" pitchFamily="2" charset="2"/>
              </a:rPr>
              <a:t>Es: A: Con te non si può mai discutere</a:t>
            </a:r>
          </a:p>
          <a:p>
            <a:r>
              <a:rPr lang="it-IT" sz="3600" dirty="0">
                <a:sym typeface="Wingdings" panose="05000000000000000000" pitchFamily="2" charset="2"/>
              </a:rPr>
              <a:t>       B: Può darsi </a:t>
            </a:r>
          </a:p>
        </p:txBody>
      </p:sp>
    </p:spTree>
    <p:extLst>
      <p:ext uri="{BB962C8B-B14F-4D97-AF65-F5344CB8AC3E}">
        <p14:creationId xmlns:p14="http://schemas.microsoft.com/office/powerpoint/2010/main" val="575862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1" name="Rectangle 10">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4" name="Immagine 3" descr="Immagine che contiene cartone animato, clipart, silhouette, illustrazione&#10;&#10;Descrizione generata automaticamente">
            <a:extLst>
              <a:ext uri="{FF2B5EF4-FFF2-40B4-BE49-F238E27FC236}">
                <a16:creationId xmlns:a16="http://schemas.microsoft.com/office/drawing/2014/main" id="{4DBD6650-1C28-7368-6AAE-60A228400914}"/>
              </a:ext>
            </a:extLst>
          </p:cNvPr>
          <p:cNvPicPr>
            <a:picLocks noChangeAspect="1"/>
          </p:cNvPicPr>
          <p:nvPr/>
        </p:nvPicPr>
        <p:blipFill>
          <a:blip r:embed="rId2"/>
          <a:stretch>
            <a:fillRect/>
          </a:stretch>
        </p:blipFill>
        <p:spPr>
          <a:xfrm>
            <a:off x="872064" y="1410299"/>
            <a:ext cx="6045576" cy="4035421"/>
          </a:xfrm>
          <a:prstGeom prst="rect">
            <a:avLst/>
          </a:prstGeom>
        </p:spPr>
      </p:pic>
      <p:sp>
        <p:nvSpPr>
          <p:cNvPr id="2" name="CasellaDiTesto 1">
            <a:extLst>
              <a:ext uri="{FF2B5EF4-FFF2-40B4-BE49-F238E27FC236}">
                <a16:creationId xmlns:a16="http://schemas.microsoft.com/office/drawing/2014/main" id="{68E2CFA8-8397-218F-388B-A6F9F161D5A4}"/>
              </a:ext>
            </a:extLst>
          </p:cNvPr>
          <p:cNvSpPr txBox="1"/>
          <p:nvPr/>
        </p:nvSpPr>
        <p:spPr>
          <a:xfrm>
            <a:off x="7558564" y="2057400"/>
            <a:ext cx="3912583" cy="4038600"/>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buClr>
              <a:buSzPct val="80000"/>
              <a:buFont typeface="Corbel" pitchFamily="34" charset="0"/>
              <a:buChar char="•"/>
            </a:pPr>
            <a:r>
              <a:rPr lang="en-US" sz="2800" dirty="0">
                <a:solidFill>
                  <a:schemeClr val="accent1"/>
                </a:solidFill>
                <a:sym typeface="Wingdings" panose="05000000000000000000" pitchFamily="2" charset="2"/>
              </a:rPr>
              <a:t>3) IGNORARE SELETTIVAMENTE: </a:t>
            </a:r>
            <a:r>
              <a:rPr lang="en-US" sz="2800" dirty="0" err="1">
                <a:solidFill>
                  <a:schemeClr val="accent1"/>
                </a:solidFill>
                <a:sym typeface="Wingdings" panose="05000000000000000000" pitchFamily="2" charset="2"/>
              </a:rPr>
              <a:t>Rispondere</a:t>
            </a:r>
            <a:r>
              <a:rPr lang="en-US" sz="2800" dirty="0">
                <a:solidFill>
                  <a:schemeClr val="accent1"/>
                </a:solidFill>
                <a:sym typeface="Wingdings" panose="05000000000000000000" pitchFamily="2" charset="2"/>
              </a:rPr>
              <a:t> solo a quelle parti </a:t>
            </a:r>
            <a:r>
              <a:rPr lang="en-US" sz="2800" dirty="0" err="1">
                <a:solidFill>
                  <a:schemeClr val="accent1"/>
                </a:solidFill>
                <a:sym typeface="Wingdings" panose="05000000000000000000" pitchFamily="2" charset="2"/>
              </a:rPr>
              <a:t>della</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critica</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che</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si</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possono</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accettare</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ignorando</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invece</a:t>
            </a:r>
            <a:r>
              <a:rPr lang="en-US" sz="2800" dirty="0">
                <a:solidFill>
                  <a:schemeClr val="accent1"/>
                </a:solidFill>
                <a:sym typeface="Wingdings" panose="05000000000000000000" pitchFamily="2" charset="2"/>
              </a:rPr>
              <a:t> le parti </a:t>
            </a:r>
            <a:r>
              <a:rPr lang="en-US" sz="2800" dirty="0" err="1">
                <a:solidFill>
                  <a:schemeClr val="accent1"/>
                </a:solidFill>
                <a:sym typeface="Wingdings" panose="05000000000000000000" pitchFamily="2" charset="2"/>
              </a:rPr>
              <a:t>manipolative</a:t>
            </a:r>
            <a:r>
              <a:rPr lang="en-US" sz="2800" dirty="0">
                <a:solidFill>
                  <a:schemeClr val="accent1"/>
                </a:solidFill>
                <a:sym typeface="Wingdings" panose="05000000000000000000" pitchFamily="2" charset="2"/>
              </a:rPr>
              <a:t>. In </a:t>
            </a:r>
            <a:r>
              <a:rPr lang="en-US" sz="2800" dirty="0" err="1">
                <a:solidFill>
                  <a:schemeClr val="accent1"/>
                </a:solidFill>
                <a:sym typeface="Wingdings" panose="05000000000000000000" pitchFamily="2" charset="2"/>
              </a:rPr>
              <a:t>questo</a:t>
            </a:r>
            <a:r>
              <a:rPr lang="en-US" sz="2800" dirty="0">
                <a:solidFill>
                  <a:schemeClr val="accent1"/>
                </a:solidFill>
                <a:sym typeface="Wingdings" panose="05000000000000000000" pitchFamily="2" charset="2"/>
              </a:rPr>
              <a:t> modo </a:t>
            </a:r>
            <a:r>
              <a:rPr lang="en-US" sz="2800" dirty="0" err="1">
                <a:solidFill>
                  <a:schemeClr val="accent1"/>
                </a:solidFill>
                <a:sym typeface="Wingdings" panose="05000000000000000000" pitchFamily="2" charset="2"/>
              </a:rPr>
              <a:t>si</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rinforzano</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gli</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aspetti</a:t>
            </a:r>
            <a:r>
              <a:rPr lang="en-US" sz="2800" dirty="0">
                <a:solidFill>
                  <a:schemeClr val="accent1"/>
                </a:solidFill>
                <a:sym typeface="Wingdings" panose="05000000000000000000" pitchFamily="2" charset="2"/>
              </a:rPr>
              <a:t> non </a:t>
            </a:r>
            <a:r>
              <a:rPr lang="en-US" sz="2800" dirty="0" err="1">
                <a:solidFill>
                  <a:schemeClr val="accent1"/>
                </a:solidFill>
                <a:sym typeface="Wingdings" panose="05000000000000000000" pitchFamily="2" charset="2"/>
              </a:rPr>
              <a:t>distruttivi</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della</a:t>
            </a:r>
            <a:r>
              <a:rPr lang="en-US" sz="2800" dirty="0">
                <a:solidFill>
                  <a:schemeClr val="accent1"/>
                </a:solidFill>
                <a:sym typeface="Wingdings" panose="05000000000000000000" pitchFamily="2" charset="2"/>
              </a:rPr>
              <a:t> </a:t>
            </a:r>
            <a:r>
              <a:rPr lang="en-US" sz="2800" dirty="0" err="1">
                <a:solidFill>
                  <a:schemeClr val="accent1"/>
                </a:solidFill>
                <a:sym typeface="Wingdings" panose="05000000000000000000" pitchFamily="2" charset="2"/>
              </a:rPr>
              <a:t>comunicazione</a:t>
            </a:r>
            <a:r>
              <a:rPr lang="en-US" sz="2800" dirty="0">
                <a:solidFill>
                  <a:schemeClr val="accent1"/>
                </a:solidFill>
                <a:sym typeface="Wingdings" panose="05000000000000000000" pitchFamily="2" charset="2"/>
              </a:rPr>
              <a:t>. </a:t>
            </a:r>
          </a:p>
        </p:txBody>
      </p:sp>
    </p:spTree>
    <p:extLst>
      <p:ext uri="{BB962C8B-B14F-4D97-AF65-F5344CB8AC3E}">
        <p14:creationId xmlns:p14="http://schemas.microsoft.com/office/powerpoint/2010/main" val="4165894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4524315"/>
          </a:xfrm>
          <a:prstGeom prst="rect">
            <a:avLst/>
          </a:prstGeom>
          <a:noFill/>
        </p:spPr>
        <p:txBody>
          <a:bodyPr wrap="square" rtlCol="0">
            <a:spAutoFit/>
          </a:bodyPr>
          <a:lstStyle/>
          <a:p>
            <a:r>
              <a:rPr lang="it-IT" sz="3600" dirty="0">
                <a:sym typeface="Wingdings" panose="05000000000000000000" pitchFamily="2" charset="2"/>
              </a:rPr>
              <a:t>4) SEPARARE GLI SPUNTI: Tecnica indicata per evitare la confusione creata da chi, per raggiungere il suo scopo, sposta l’attenzione dall’oggetto della richiesta (o della critica) ai sentimenti o ad altri aspetti del rapporto relazionale. «Ti ho mai detto di no io?» «Se tu mi volessi davvero bene…». Se non si separano gli aspetti nasce il senso di colpa. Possibile risposta: «Vuoi che parliamo della tua richiesta, oppure dell’amicizia che c’è tra noi?»</a:t>
            </a:r>
          </a:p>
        </p:txBody>
      </p:sp>
    </p:spTree>
    <p:extLst>
      <p:ext uri="{BB962C8B-B14F-4D97-AF65-F5344CB8AC3E}">
        <p14:creationId xmlns:p14="http://schemas.microsoft.com/office/powerpoint/2010/main" val="1509066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2862322"/>
          </a:xfrm>
          <a:prstGeom prst="rect">
            <a:avLst/>
          </a:prstGeom>
          <a:noFill/>
        </p:spPr>
        <p:txBody>
          <a:bodyPr wrap="square" rtlCol="0">
            <a:spAutoFit/>
          </a:bodyPr>
          <a:lstStyle/>
          <a:p>
            <a:r>
              <a:rPr lang="it-IT" sz="3600" dirty="0">
                <a:sym typeface="Wingdings" panose="05000000000000000000" pitchFamily="2" charset="2"/>
              </a:rPr>
              <a:t>5) INCHIESTA NEGATIVA: Non sottrarsi al criticismo, ma anzi provocarlo ulteriormente con domande. Questa tecnica porta la critica manipolativa ad esaurirsi.</a:t>
            </a:r>
          </a:p>
          <a:p>
            <a:endParaRPr lang="it-IT" sz="3600" dirty="0">
              <a:sym typeface="Wingdings" panose="05000000000000000000" pitchFamily="2" charset="2"/>
            </a:endParaRPr>
          </a:p>
          <a:p>
            <a:endParaRPr lang="it-IT" sz="3600" dirty="0">
              <a:sym typeface="Wingdings" panose="05000000000000000000" pitchFamily="2" charset="2"/>
            </a:endParaRPr>
          </a:p>
        </p:txBody>
      </p:sp>
      <p:pic>
        <p:nvPicPr>
          <p:cNvPr id="4" name="Immagine 3" descr="Immagine che contiene testo, documento, lettera, carta&#10;&#10;Descrizione generata automaticamente">
            <a:extLst>
              <a:ext uri="{FF2B5EF4-FFF2-40B4-BE49-F238E27FC236}">
                <a16:creationId xmlns:a16="http://schemas.microsoft.com/office/drawing/2014/main" id="{BE9FCB87-67AD-993F-1DE4-A48DCE0A74CB}"/>
              </a:ext>
            </a:extLst>
          </p:cNvPr>
          <p:cNvPicPr>
            <a:picLocks noChangeAspect="1"/>
          </p:cNvPicPr>
          <p:nvPr/>
        </p:nvPicPr>
        <p:blipFill>
          <a:blip r:embed="rId2"/>
          <a:stretch>
            <a:fillRect/>
          </a:stretch>
        </p:blipFill>
        <p:spPr>
          <a:xfrm>
            <a:off x="2270449" y="2569870"/>
            <a:ext cx="7651102" cy="3736664"/>
          </a:xfrm>
          <a:prstGeom prst="rect">
            <a:avLst/>
          </a:prstGeom>
        </p:spPr>
      </p:pic>
    </p:spTree>
    <p:extLst>
      <p:ext uri="{BB962C8B-B14F-4D97-AF65-F5344CB8AC3E}">
        <p14:creationId xmlns:p14="http://schemas.microsoft.com/office/powerpoint/2010/main" val="291340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4524315"/>
          </a:xfrm>
          <a:prstGeom prst="rect">
            <a:avLst/>
          </a:prstGeom>
          <a:noFill/>
        </p:spPr>
        <p:txBody>
          <a:bodyPr wrap="square" rtlCol="0">
            <a:spAutoFit/>
          </a:bodyPr>
          <a:lstStyle/>
          <a:p>
            <a:r>
              <a:rPr lang="it-IT" sz="3600" dirty="0">
                <a:sym typeface="Wingdings" panose="05000000000000000000" pitchFamily="2" charset="2"/>
              </a:rPr>
              <a:t>6) DISARMARE LA COLLERA: Evitare che la collera sfoci in violenza fisica. Si procede formulando una sorta di contratto: si è disposti a discutere di ciò che irrita la persona collerica, ma solo se questa assumerà un atteggiamento più controllato. Se questa condizione non viene soddisfatta, si lascia l’altro solo con la sua collera. L’intenzione non è interrompere la comunicazione, ma renderla possibile.</a:t>
            </a:r>
          </a:p>
        </p:txBody>
      </p:sp>
    </p:spTree>
    <p:extLst>
      <p:ext uri="{BB962C8B-B14F-4D97-AF65-F5344CB8AC3E}">
        <p14:creationId xmlns:p14="http://schemas.microsoft.com/office/powerpoint/2010/main" val="3471072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3970318"/>
          </a:xfrm>
          <a:prstGeom prst="rect">
            <a:avLst/>
          </a:prstGeom>
          <a:noFill/>
        </p:spPr>
        <p:txBody>
          <a:bodyPr wrap="square" rtlCol="0">
            <a:spAutoFit/>
          </a:bodyPr>
          <a:lstStyle/>
          <a:p>
            <a:r>
              <a:rPr lang="it-IT" sz="3600" dirty="0">
                <a:sym typeface="Wingdings" panose="05000000000000000000" pitchFamily="2" charset="2"/>
              </a:rPr>
              <a:t>7) CONCLUDERE L’INTERAZIONE: può far pensare che si stia compiendo uno sgarbo, può portare a provare la paura di essere bruschi e sbrigativi. L’abilità sta nell’organizzare il simultaneo arrivo dei conversatori ad un punto in cui la conclusione di uno di essi non costituisca più occasione per ulteriori aggiunte da parte dell’altro. </a:t>
            </a:r>
          </a:p>
        </p:txBody>
      </p:sp>
    </p:spTree>
    <p:extLst>
      <p:ext uri="{BB962C8B-B14F-4D97-AF65-F5344CB8AC3E}">
        <p14:creationId xmlns:p14="http://schemas.microsoft.com/office/powerpoint/2010/main" val="2669152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83691C5-6C0A-9672-67F8-23575991DFFA}"/>
              </a:ext>
            </a:extLst>
          </p:cNvPr>
          <p:cNvSpPr/>
          <p:nvPr/>
        </p:nvSpPr>
        <p:spPr>
          <a:xfrm>
            <a:off x="681135" y="671803"/>
            <a:ext cx="4189444" cy="2230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u="sng" dirty="0">
                <a:effectLst>
                  <a:outerShdw blurRad="38100" dist="38100" dir="2700000" algn="tl">
                    <a:srgbClr val="000000">
                      <a:alpha val="43137"/>
                    </a:srgbClr>
                  </a:outerShdw>
                </a:effectLst>
              </a:rPr>
              <a:t>Conclusione cognitiva</a:t>
            </a:r>
            <a:r>
              <a:rPr lang="it-IT" sz="2000" dirty="0"/>
              <a:t>: sintesi degli argomenti trattati e verifica della loro comprensione (es invito a fare domande alla fine di una conferenza).</a:t>
            </a:r>
          </a:p>
        </p:txBody>
      </p:sp>
      <p:sp>
        <p:nvSpPr>
          <p:cNvPr id="3" name="Rettangolo 2">
            <a:extLst>
              <a:ext uri="{FF2B5EF4-FFF2-40B4-BE49-F238E27FC236}">
                <a16:creationId xmlns:a16="http://schemas.microsoft.com/office/drawing/2014/main" id="{5771CA90-45DC-7329-1FD9-A4C17BFAB1D2}"/>
              </a:ext>
            </a:extLst>
          </p:cNvPr>
          <p:cNvSpPr/>
          <p:nvPr/>
        </p:nvSpPr>
        <p:spPr>
          <a:xfrm>
            <a:off x="6525208" y="671803"/>
            <a:ext cx="4189444" cy="2230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u="sng" dirty="0">
                <a:effectLst>
                  <a:outerShdw blurRad="38100" dist="38100" dir="2700000" algn="tl">
                    <a:srgbClr val="000000">
                      <a:alpha val="43137"/>
                    </a:srgbClr>
                  </a:outerShdw>
                </a:effectLst>
              </a:rPr>
              <a:t>Conclusione sociale</a:t>
            </a:r>
            <a:r>
              <a:rPr lang="it-IT" sz="2000" dirty="0"/>
              <a:t>: si gratificano i partecipanti alla conversazione ringraziandoli. Segue la conclusione cognitiva.</a:t>
            </a:r>
          </a:p>
        </p:txBody>
      </p:sp>
      <p:sp>
        <p:nvSpPr>
          <p:cNvPr id="4" name="Rettangolo 3">
            <a:extLst>
              <a:ext uri="{FF2B5EF4-FFF2-40B4-BE49-F238E27FC236}">
                <a16:creationId xmlns:a16="http://schemas.microsoft.com/office/drawing/2014/main" id="{2AC0DA7E-B711-6126-6F74-16F56E531DD6}"/>
              </a:ext>
            </a:extLst>
          </p:cNvPr>
          <p:cNvSpPr/>
          <p:nvPr/>
        </p:nvSpPr>
        <p:spPr>
          <a:xfrm>
            <a:off x="681135" y="3614056"/>
            <a:ext cx="4189444" cy="2230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u="sng" dirty="0">
                <a:effectLst>
                  <a:outerShdw blurRad="38100" dist="38100" dir="2700000" algn="tl">
                    <a:srgbClr val="000000">
                      <a:alpha val="43137"/>
                    </a:srgbClr>
                  </a:outerShdw>
                </a:effectLst>
              </a:rPr>
              <a:t>Conclusione motivante</a:t>
            </a:r>
            <a:r>
              <a:rPr lang="it-IT" sz="2000" dirty="0"/>
              <a:t>: motivare ad approfondire l’argomento.</a:t>
            </a:r>
          </a:p>
        </p:txBody>
      </p:sp>
      <p:sp>
        <p:nvSpPr>
          <p:cNvPr id="5" name="Rettangolo 4">
            <a:extLst>
              <a:ext uri="{FF2B5EF4-FFF2-40B4-BE49-F238E27FC236}">
                <a16:creationId xmlns:a16="http://schemas.microsoft.com/office/drawing/2014/main" id="{3FCAF4B6-8854-1F7C-DA6A-F27040F4029A}"/>
              </a:ext>
            </a:extLst>
          </p:cNvPr>
          <p:cNvSpPr/>
          <p:nvPr/>
        </p:nvSpPr>
        <p:spPr>
          <a:xfrm>
            <a:off x="6525208" y="3520749"/>
            <a:ext cx="4189444" cy="2230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u="sng" dirty="0">
                <a:effectLst>
                  <a:outerShdw blurRad="38100" dist="38100" dir="2700000" algn="tl">
                    <a:srgbClr val="000000">
                      <a:alpha val="43137"/>
                    </a:srgbClr>
                  </a:outerShdw>
                </a:effectLst>
              </a:rPr>
              <a:t>Conclusione percettiva</a:t>
            </a:r>
            <a:r>
              <a:rPr lang="it-IT" sz="2000" dirty="0"/>
              <a:t>: avviene attraverso segnali mimici e gestuali (cambiare posizione, alzarsi, guardare l’orologio, chiudere l’agenda). Spesso utilizzata dalle personalità aggressive.</a:t>
            </a:r>
          </a:p>
        </p:txBody>
      </p:sp>
    </p:spTree>
    <p:extLst>
      <p:ext uri="{BB962C8B-B14F-4D97-AF65-F5344CB8AC3E}">
        <p14:creationId xmlns:p14="http://schemas.microsoft.com/office/powerpoint/2010/main" val="2820669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61C89664-8C9E-F775-C5C2-548CBF72DA5E}"/>
              </a:ext>
            </a:extLst>
          </p:cNvPr>
          <p:cNvSpPr>
            <a:spLocks noGrp="1"/>
          </p:cNvSpPr>
          <p:nvPr>
            <p:ph type="ctrTitle"/>
          </p:nvPr>
        </p:nvSpPr>
        <p:spPr>
          <a:xfrm>
            <a:off x="1109980" y="4208424"/>
            <a:ext cx="9966960" cy="1325880"/>
          </a:xfrm>
        </p:spPr>
        <p:txBody>
          <a:bodyPr>
            <a:normAutofit/>
          </a:bodyPr>
          <a:lstStyle/>
          <a:p>
            <a:r>
              <a:rPr lang="it-IT" sz="6600"/>
              <a:t>PENSIERO E LINGUAGGIO</a:t>
            </a:r>
          </a:p>
        </p:txBody>
      </p:sp>
      <p:sp>
        <p:nvSpPr>
          <p:cNvPr id="12" name="Rectangle 11">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5" name="Immagine 4" descr="Immagine che contiene testo, grafica, clipart, Elementi grafici&#10;&#10;Descrizione generata automaticamente">
            <a:extLst>
              <a:ext uri="{FF2B5EF4-FFF2-40B4-BE49-F238E27FC236}">
                <a16:creationId xmlns:a16="http://schemas.microsoft.com/office/drawing/2014/main" id="{4329504E-876D-FF27-7C05-440D67B7F9C1}"/>
              </a:ext>
            </a:extLst>
          </p:cNvPr>
          <p:cNvPicPr>
            <a:picLocks noChangeAspect="1"/>
          </p:cNvPicPr>
          <p:nvPr/>
        </p:nvPicPr>
        <p:blipFill>
          <a:blip r:embed="rId2"/>
          <a:stretch>
            <a:fillRect/>
          </a:stretch>
        </p:blipFill>
        <p:spPr>
          <a:xfrm>
            <a:off x="2413160" y="728472"/>
            <a:ext cx="7358059" cy="3027316"/>
          </a:xfrm>
          <a:prstGeom prst="rect">
            <a:avLst/>
          </a:prstGeom>
        </p:spPr>
      </p:pic>
    </p:spTree>
    <p:extLst>
      <p:ext uri="{BB962C8B-B14F-4D97-AF65-F5344CB8AC3E}">
        <p14:creationId xmlns:p14="http://schemas.microsoft.com/office/powerpoint/2010/main" val="2667812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3970318"/>
          </a:xfrm>
          <a:prstGeom prst="rect">
            <a:avLst/>
          </a:prstGeom>
          <a:noFill/>
        </p:spPr>
        <p:txBody>
          <a:bodyPr wrap="square" rtlCol="0">
            <a:spAutoFit/>
          </a:bodyPr>
          <a:lstStyle/>
          <a:p>
            <a:r>
              <a:rPr lang="it-IT" sz="3600" dirty="0">
                <a:sym typeface="Wingdings" panose="05000000000000000000" pitchFamily="2" charset="2"/>
              </a:rPr>
              <a:t>Il PENSIERO GIUDICANTE ci impedisce di osservare gli eventi nel loro fluire e alimenta l’evitamento esperienziale (tendenza ad evitare nuove esperienze). Oscura il contatto diretto con la realtà.</a:t>
            </a:r>
          </a:p>
          <a:p>
            <a:endParaRPr lang="it-IT" sz="3600" dirty="0">
              <a:sym typeface="Wingdings" panose="05000000000000000000" pitchFamily="2" charset="2"/>
            </a:endParaRPr>
          </a:p>
          <a:p>
            <a:pPr algn="ctr"/>
            <a:r>
              <a:rPr lang="it-IT" sz="3600" u="sng" dirty="0">
                <a:sym typeface="Wingdings" panose="05000000000000000000" pitchFamily="2" charset="2"/>
              </a:rPr>
              <a:t>I pensieri ci condizionano come fossero discorsi interni che facciamo con noi stessi</a:t>
            </a:r>
          </a:p>
        </p:txBody>
      </p:sp>
    </p:spTree>
    <p:extLst>
      <p:ext uri="{BB962C8B-B14F-4D97-AF65-F5344CB8AC3E}">
        <p14:creationId xmlns:p14="http://schemas.microsoft.com/office/powerpoint/2010/main" val="2803420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F85ADB-9328-888F-3640-DF670A3E993B}"/>
              </a:ext>
            </a:extLst>
          </p:cNvPr>
          <p:cNvSpPr>
            <a:spLocks noGrp="1"/>
          </p:cNvSpPr>
          <p:nvPr>
            <p:ph type="title"/>
          </p:nvPr>
        </p:nvSpPr>
        <p:spPr>
          <a:xfrm>
            <a:off x="1232036" y="389200"/>
            <a:ext cx="5199926" cy="1443269"/>
          </a:xfrm>
        </p:spPr>
        <p:txBody>
          <a:bodyPr>
            <a:normAutofit/>
          </a:bodyPr>
          <a:lstStyle/>
          <a:p>
            <a:r>
              <a:rPr lang="it-IT" sz="4000" dirty="0"/>
              <a:t>La Gestualità</a:t>
            </a:r>
          </a:p>
        </p:txBody>
      </p:sp>
      <p:sp>
        <p:nvSpPr>
          <p:cNvPr id="3" name="Segnaposto contenuto 2">
            <a:extLst>
              <a:ext uri="{FF2B5EF4-FFF2-40B4-BE49-F238E27FC236}">
                <a16:creationId xmlns:a16="http://schemas.microsoft.com/office/drawing/2014/main" id="{D8752708-A5C2-7866-C0D9-CC7B4AF6757A}"/>
              </a:ext>
            </a:extLst>
          </p:cNvPr>
          <p:cNvSpPr>
            <a:spLocks noGrp="1"/>
          </p:cNvSpPr>
          <p:nvPr>
            <p:ph idx="1"/>
          </p:nvPr>
        </p:nvSpPr>
        <p:spPr>
          <a:xfrm>
            <a:off x="1027255" y="1654215"/>
            <a:ext cx="5084178" cy="3549570"/>
          </a:xfrm>
        </p:spPr>
        <p:txBody>
          <a:bodyPr>
            <a:noAutofit/>
          </a:bodyPr>
          <a:lstStyle/>
          <a:p>
            <a:r>
              <a:rPr lang="it-IT" sz="2400" dirty="0"/>
              <a:t>È complementare alla parola, in quanto </a:t>
            </a:r>
            <a:r>
              <a:rPr lang="it-IT" sz="2400" u="sng" dirty="0"/>
              <a:t>chiarisce</a:t>
            </a:r>
            <a:r>
              <a:rPr lang="it-IT" sz="2400" dirty="0"/>
              <a:t> la struttura di un pensiero, </a:t>
            </a:r>
            <a:r>
              <a:rPr lang="it-IT" sz="2400" u="sng" dirty="0"/>
              <a:t>enumerandone</a:t>
            </a:r>
            <a:r>
              <a:rPr lang="it-IT" sz="2400" dirty="0"/>
              <a:t> gli elementi o mostrando come questi siano raggruppati; </a:t>
            </a:r>
            <a:r>
              <a:rPr lang="it-IT" sz="2400" u="sng" dirty="0"/>
              <a:t>indica</a:t>
            </a:r>
            <a:r>
              <a:rPr lang="it-IT" sz="2400" dirty="0"/>
              <a:t> direttamente persone o oggetti, </a:t>
            </a:r>
            <a:r>
              <a:rPr lang="it-IT" sz="2400" u="sng" dirty="0"/>
              <a:t>enfatizza</a:t>
            </a:r>
            <a:r>
              <a:rPr lang="it-IT" sz="2400" dirty="0"/>
              <a:t> certi aspetti del discorso, </a:t>
            </a:r>
            <a:r>
              <a:rPr lang="it-IT" sz="2400" u="sng" dirty="0"/>
              <a:t>illustra</a:t>
            </a:r>
            <a:r>
              <a:rPr lang="it-IT" sz="2400" dirty="0"/>
              <a:t> approssimazioni o modelli particolarmente difficili da descrivere con le sole parole (es come annodare la cravatta).</a:t>
            </a:r>
          </a:p>
        </p:txBody>
      </p:sp>
      <p:pic>
        <p:nvPicPr>
          <p:cNvPr id="5" name="Immagine 4" descr="Immagine che contiene dito, unghia/chiodo, polso, persona&#10;&#10;Descrizione generata automaticamente">
            <a:extLst>
              <a:ext uri="{FF2B5EF4-FFF2-40B4-BE49-F238E27FC236}">
                <a16:creationId xmlns:a16="http://schemas.microsoft.com/office/drawing/2014/main" id="{9C81A038-5DA5-093D-D4FC-315D36C17FF3}"/>
              </a:ext>
            </a:extLst>
          </p:cNvPr>
          <p:cNvPicPr>
            <a:picLocks noChangeAspect="1"/>
          </p:cNvPicPr>
          <p:nvPr/>
        </p:nvPicPr>
        <p:blipFill rotWithShape="1">
          <a:blip r:embed="rId2"/>
          <a:srcRect l="16673" r="12627" b="-1"/>
          <a:stretch/>
        </p:blipFill>
        <p:spPr>
          <a:xfrm>
            <a:off x="6636743" y="1238487"/>
            <a:ext cx="4741120" cy="4493060"/>
          </a:xfrm>
          <a:prstGeom prst="rect">
            <a:avLst/>
          </a:prstGeom>
        </p:spPr>
      </p:pic>
    </p:spTree>
    <p:extLst>
      <p:ext uri="{BB962C8B-B14F-4D97-AF65-F5344CB8AC3E}">
        <p14:creationId xmlns:p14="http://schemas.microsoft.com/office/powerpoint/2010/main" val="953121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3970318"/>
          </a:xfrm>
          <a:prstGeom prst="rect">
            <a:avLst/>
          </a:prstGeom>
          <a:noFill/>
        </p:spPr>
        <p:txBody>
          <a:bodyPr wrap="square" rtlCol="0">
            <a:spAutoFit/>
          </a:bodyPr>
          <a:lstStyle/>
          <a:p>
            <a:pPr algn="ctr"/>
            <a:r>
              <a:rPr lang="it-IT" sz="3600" dirty="0">
                <a:sym typeface="Wingdings" panose="05000000000000000000" pitchFamily="2" charset="2"/>
              </a:rPr>
              <a:t> Analisi delle idee: imparare ad analizzare quei pensieri che accettiamo abitualmente e che diamo per scontati, ci può aiutare a mostrare l’inconsistenza di questi. Certi schemi di pensiero hanno una natura irrazionale, divengono rigidi schemi interpretativi e li accettiamo solo perché li troviamo tranquillizzanti, ci evitano dubbi ed incertezze.</a:t>
            </a:r>
            <a:endParaRPr lang="it-IT" sz="3600" u="sng" dirty="0">
              <a:sym typeface="Wingdings" panose="05000000000000000000" pitchFamily="2" charset="2"/>
            </a:endParaRPr>
          </a:p>
        </p:txBody>
      </p:sp>
    </p:spTree>
    <p:extLst>
      <p:ext uri="{BB962C8B-B14F-4D97-AF65-F5344CB8AC3E}">
        <p14:creationId xmlns:p14="http://schemas.microsoft.com/office/powerpoint/2010/main" val="739283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4278094"/>
          </a:xfrm>
          <a:prstGeom prst="rect">
            <a:avLst/>
          </a:prstGeom>
          <a:noFill/>
        </p:spPr>
        <p:txBody>
          <a:bodyPr wrap="square" rtlCol="0">
            <a:spAutoFit/>
          </a:bodyPr>
          <a:lstStyle/>
          <a:p>
            <a:pPr algn="ctr"/>
            <a:r>
              <a:rPr lang="it-IT" sz="3600" dirty="0">
                <a:sym typeface="Wingdings" panose="05000000000000000000" pitchFamily="2" charset="2"/>
              </a:rPr>
              <a:t>Alcune idee irrazionali:</a:t>
            </a:r>
          </a:p>
          <a:p>
            <a:pPr algn="ctr"/>
            <a:endParaRPr lang="it-IT" sz="3600" dirty="0">
              <a:sym typeface="Wingdings" panose="05000000000000000000" pitchFamily="2" charset="2"/>
            </a:endParaRPr>
          </a:p>
          <a:p>
            <a:r>
              <a:rPr lang="it-IT" sz="2000" dirty="0">
                <a:sym typeface="Wingdings" panose="05000000000000000000" pitchFamily="2" charset="2"/>
              </a:rPr>
              <a:t>- Devo sempre essere amato e approvato</a:t>
            </a:r>
          </a:p>
          <a:p>
            <a:r>
              <a:rPr lang="it-IT" sz="2000" dirty="0">
                <a:sym typeface="Wingdings" panose="05000000000000000000" pitchFamily="2" charset="2"/>
              </a:rPr>
              <a:t>- devo sempre mostrarmi competente</a:t>
            </a:r>
          </a:p>
          <a:p>
            <a:r>
              <a:rPr lang="it-IT" sz="2000" dirty="0">
                <a:sym typeface="Wingdings" panose="05000000000000000000" pitchFamily="2" charset="2"/>
              </a:rPr>
              <a:t>- Le cose devono andare in modo che io possa ottenere tutto quello che voglio, subito e senza fatica. Altrimenti il mondo fa schifo.</a:t>
            </a:r>
          </a:p>
          <a:p>
            <a:r>
              <a:rPr lang="it-IT" sz="2000" dirty="0">
                <a:sym typeface="Wingdings" panose="05000000000000000000" pitchFamily="2" charset="2"/>
              </a:rPr>
              <a:t>- Se temo possa accadere qualcosa di pericoloso, allora devo pensarci continuamente ed è giusto che io sia agitato e sconvolto. </a:t>
            </a:r>
          </a:p>
          <a:p>
            <a:r>
              <a:rPr lang="it-IT" sz="2000" dirty="0">
                <a:sym typeface="Wingdings" panose="05000000000000000000" pitchFamily="2" charset="2"/>
              </a:rPr>
              <a:t>- Devo trovare soluzioni perfette per i miei problemi.</a:t>
            </a:r>
          </a:p>
          <a:p>
            <a:r>
              <a:rPr lang="it-IT" sz="2000" dirty="0">
                <a:sym typeface="Wingdings" panose="05000000000000000000" pitchFamily="2" charset="2"/>
              </a:rPr>
              <a:t>- La causa delle mie emozioni è esterna. </a:t>
            </a:r>
          </a:p>
          <a:p>
            <a:r>
              <a:rPr lang="it-IT" sz="2000" dirty="0">
                <a:sym typeface="Wingdings" panose="05000000000000000000" pitchFamily="2" charset="2"/>
              </a:rPr>
              <a:t>- Il mio passato è causa dei miei attuali problemi e pertanto ormai non posso più fare nulla per risolverli. </a:t>
            </a:r>
          </a:p>
          <a:p>
            <a:r>
              <a:rPr lang="it-IT" sz="2000" dirty="0">
                <a:sym typeface="Wingdings" panose="05000000000000000000" pitchFamily="2" charset="2"/>
              </a:rPr>
              <a:t>- Devo sempre sentirmi a mio agio.</a:t>
            </a:r>
          </a:p>
        </p:txBody>
      </p:sp>
    </p:spTree>
    <p:extLst>
      <p:ext uri="{BB962C8B-B14F-4D97-AF65-F5344CB8AC3E}">
        <p14:creationId xmlns:p14="http://schemas.microsoft.com/office/powerpoint/2010/main" val="3372874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2" name="Rectangle 11">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4" name="Straight Connector 13">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8" name="Rectangle 17">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20" name="Straight Connector 19">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olo 1">
            <a:extLst>
              <a:ext uri="{FF2B5EF4-FFF2-40B4-BE49-F238E27FC236}">
                <a16:creationId xmlns:a16="http://schemas.microsoft.com/office/drawing/2014/main" id="{0480486D-DD88-5977-B34E-B3EAB2AC1AF5}"/>
              </a:ext>
            </a:extLst>
          </p:cNvPr>
          <p:cNvSpPr>
            <a:spLocks noGrp="1"/>
          </p:cNvSpPr>
          <p:nvPr>
            <p:ph type="title"/>
          </p:nvPr>
        </p:nvSpPr>
        <p:spPr>
          <a:xfrm>
            <a:off x="8195138" y="1922378"/>
            <a:ext cx="3113366" cy="3622844"/>
          </a:xfrm>
        </p:spPr>
        <p:txBody>
          <a:bodyPr vert="horz" lIns="91440" tIns="45720" rIns="91440" bIns="45720" rtlCol="0" anchor="b">
            <a:noAutofit/>
          </a:bodyPr>
          <a:lstStyle/>
          <a:p>
            <a:pPr algn="ctr">
              <a:lnSpc>
                <a:spcPct val="85000"/>
              </a:lnSpc>
            </a:pPr>
            <a:r>
              <a:rPr lang="en-US" sz="2800" b="1" cap="all" dirty="0" err="1">
                <a:solidFill>
                  <a:srgbClr val="FFFFFF"/>
                </a:solidFill>
                <a:effectLst>
                  <a:outerShdw blurRad="38100" dist="38100" dir="2700000" algn="tl">
                    <a:srgbClr val="000000">
                      <a:alpha val="43137"/>
                    </a:srgbClr>
                  </a:outerShdw>
                </a:effectLst>
              </a:rPr>
              <a:t>All’origine</a:t>
            </a:r>
            <a:r>
              <a:rPr lang="en-US" sz="2800" b="1" cap="all" dirty="0">
                <a:solidFill>
                  <a:srgbClr val="FFFFFF"/>
                </a:solidFill>
                <a:effectLst>
                  <a:outerShdw blurRad="38100" dist="38100" dir="2700000" algn="tl">
                    <a:srgbClr val="000000">
                      <a:alpha val="43137"/>
                    </a:srgbClr>
                  </a:outerShdw>
                </a:effectLst>
              </a:rPr>
              <a:t> di </a:t>
            </a:r>
            <a:r>
              <a:rPr lang="en-US" sz="2800" b="1" cap="all" dirty="0" err="1">
                <a:solidFill>
                  <a:srgbClr val="FFFFFF"/>
                </a:solidFill>
                <a:effectLst>
                  <a:outerShdw blurRad="38100" dist="38100" dir="2700000" algn="tl">
                    <a:srgbClr val="000000">
                      <a:alpha val="43137"/>
                    </a:srgbClr>
                  </a:outerShdw>
                </a:effectLst>
              </a:rPr>
              <a:t>tali</a:t>
            </a:r>
            <a:r>
              <a:rPr lang="en-US" sz="2800" b="1" cap="all" dirty="0">
                <a:solidFill>
                  <a:srgbClr val="FFFFFF"/>
                </a:solidFill>
                <a:effectLst>
                  <a:outerShdw blurRad="38100" dist="38100" dir="2700000" algn="tl">
                    <a:srgbClr val="000000">
                      <a:alpha val="43137"/>
                    </a:srgbClr>
                  </a:outerShdw>
                </a:effectLst>
              </a:rPr>
              <a:t> idee </a:t>
            </a:r>
            <a:r>
              <a:rPr lang="en-US" sz="2800" b="1" cap="all" dirty="0" err="1">
                <a:solidFill>
                  <a:srgbClr val="FFFFFF"/>
                </a:solidFill>
                <a:effectLst>
                  <a:outerShdw blurRad="38100" dist="38100" dir="2700000" algn="tl">
                    <a:srgbClr val="000000">
                      <a:alpha val="43137"/>
                    </a:srgbClr>
                  </a:outerShdw>
                </a:effectLst>
              </a:rPr>
              <a:t>irrazionali</a:t>
            </a:r>
            <a:r>
              <a:rPr lang="en-US" sz="2800" b="1" cap="all" dirty="0">
                <a:solidFill>
                  <a:srgbClr val="FFFFFF"/>
                </a:solidFill>
                <a:effectLst>
                  <a:outerShdw blurRad="38100" dist="38100" dir="2700000" algn="tl">
                    <a:srgbClr val="000000">
                      <a:alpha val="43137"/>
                    </a:srgbClr>
                  </a:outerShdw>
                </a:effectLst>
              </a:rPr>
              <a:t> vi </a:t>
            </a:r>
            <a:r>
              <a:rPr lang="en-US" sz="2800" b="1" cap="all" dirty="0" err="1">
                <a:solidFill>
                  <a:srgbClr val="FFFFFF"/>
                </a:solidFill>
                <a:effectLst>
                  <a:outerShdw blurRad="38100" dist="38100" dir="2700000" algn="tl">
                    <a:srgbClr val="000000">
                      <a:alpha val="43137"/>
                    </a:srgbClr>
                  </a:outerShdw>
                </a:effectLst>
              </a:rPr>
              <a:t>sono</a:t>
            </a:r>
            <a:r>
              <a:rPr lang="en-US" sz="2800" b="1" cap="all" dirty="0">
                <a:solidFill>
                  <a:srgbClr val="FFFFFF"/>
                </a:solidFill>
                <a:effectLst>
                  <a:outerShdw blurRad="38100" dist="38100" dir="2700000" algn="tl">
                    <a:srgbClr val="000000">
                      <a:alpha val="43137"/>
                    </a:srgbClr>
                  </a:outerShdw>
                </a:effectLst>
              </a:rPr>
              <a:t> </a:t>
            </a:r>
            <a:r>
              <a:rPr lang="en-US" sz="2800" b="1" cap="all" dirty="0" err="1">
                <a:solidFill>
                  <a:srgbClr val="FFFFFF"/>
                </a:solidFill>
                <a:effectLst>
                  <a:outerShdw blurRad="38100" dist="38100" dir="2700000" algn="tl">
                    <a:srgbClr val="000000">
                      <a:alpha val="43137"/>
                    </a:srgbClr>
                  </a:outerShdw>
                </a:effectLst>
              </a:rPr>
              <a:t>alcuni</a:t>
            </a:r>
            <a:r>
              <a:rPr lang="en-US" sz="2800" b="1" cap="all" dirty="0">
                <a:solidFill>
                  <a:srgbClr val="FFFFFF"/>
                </a:solidFill>
                <a:effectLst>
                  <a:outerShdw blurRad="38100" dist="38100" dir="2700000" algn="tl">
                    <a:srgbClr val="000000">
                      <a:alpha val="43137"/>
                    </a:srgbClr>
                  </a:outerShdw>
                </a:effectLst>
              </a:rPr>
              <a:t> </a:t>
            </a:r>
            <a:r>
              <a:rPr lang="en-US" sz="2800" b="1" cap="all" dirty="0" err="1">
                <a:solidFill>
                  <a:srgbClr val="FFFFFF"/>
                </a:solidFill>
                <a:effectLst>
                  <a:outerShdw blurRad="38100" dist="38100" dir="2700000" algn="tl">
                    <a:srgbClr val="000000">
                      <a:alpha val="43137"/>
                    </a:srgbClr>
                  </a:outerShdw>
                </a:effectLst>
              </a:rPr>
              <a:t>modi</a:t>
            </a:r>
            <a:r>
              <a:rPr lang="en-US" sz="2800" b="1" cap="all" dirty="0">
                <a:solidFill>
                  <a:srgbClr val="FFFFFF"/>
                </a:solidFill>
                <a:effectLst>
                  <a:outerShdw blurRad="38100" dist="38100" dir="2700000" algn="tl">
                    <a:srgbClr val="000000">
                      <a:alpha val="43137"/>
                    </a:srgbClr>
                  </a:outerShdw>
                </a:effectLst>
              </a:rPr>
              <a:t> di </a:t>
            </a:r>
            <a:r>
              <a:rPr lang="en-US" sz="2800" b="1" cap="all" dirty="0" err="1">
                <a:solidFill>
                  <a:srgbClr val="FFFFFF"/>
                </a:solidFill>
                <a:effectLst>
                  <a:outerShdw blurRad="38100" dist="38100" dir="2700000" algn="tl">
                    <a:srgbClr val="000000">
                      <a:alpha val="43137"/>
                    </a:srgbClr>
                  </a:outerShdw>
                </a:effectLst>
              </a:rPr>
              <a:t>pensare</a:t>
            </a:r>
            <a:r>
              <a:rPr lang="en-US" sz="2800" b="1" cap="all" dirty="0">
                <a:solidFill>
                  <a:srgbClr val="FFFFFF"/>
                </a:solidFill>
                <a:effectLst>
                  <a:outerShdw blurRad="38100" dist="38100" dir="2700000" algn="tl">
                    <a:srgbClr val="000000">
                      <a:alpha val="43137"/>
                    </a:srgbClr>
                  </a:outerShdw>
                </a:effectLst>
              </a:rPr>
              <a:t> </a:t>
            </a:r>
            <a:r>
              <a:rPr lang="en-US" sz="2800" b="1" cap="all" dirty="0" err="1">
                <a:solidFill>
                  <a:srgbClr val="FFFFFF"/>
                </a:solidFill>
                <a:effectLst>
                  <a:outerShdw blurRad="38100" dist="38100" dir="2700000" algn="tl">
                    <a:srgbClr val="000000">
                      <a:alpha val="43137"/>
                    </a:srgbClr>
                  </a:outerShdw>
                </a:effectLst>
              </a:rPr>
              <a:t>legati</a:t>
            </a:r>
            <a:r>
              <a:rPr lang="en-US" sz="2800" b="1" cap="all" dirty="0">
                <a:solidFill>
                  <a:srgbClr val="FFFFFF"/>
                </a:solidFill>
                <a:effectLst>
                  <a:outerShdw blurRad="38100" dist="38100" dir="2700000" algn="tl">
                    <a:srgbClr val="000000">
                      <a:alpha val="43137"/>
                    </a:srgbClr>
                  </a:outerShdw>
                </a:effectLst>
              </a:rPr>
              <a:t> a </a:t>
            </a:r>
            <a:r>
              <a:rPr lang="en-US" sz="2800" b="1" cap="all" dirty="0" err="1">
                <a:solidFill>
                  <a:srgbClr val="FFFFFF"/>
                </a:solidFill>
                <a:effectLst>
                  <a:outerShdw blurRad="38100" dist="38100" dir="2700000" algn="tl">
                    <a:srgbClr val="000000">
                      <a:alpha val="43137"/>
                    </a:srgbClr>
                  </a:outerShdw>
                </a:effectLst>
              </a:rPr>
              <a:t>una</a:t>
            </a:r>
            <a:r>
              <a:rPr lang="en-US" sz="2800" b="1" cap="all" dirty="0">
                <a:solidFill>
                  <a:srgbClr val="FFFFFF"/>
                </a:solidFill>
                <a:effectLst>
                  <a:outerShdw blurRad="38100" dist="38100" dir="2700000" algn="tl">
                    <a:srgbClr val="000000">
                      <a:alpha val="43137"/>
                    </a:srgbClr>
                  </a:outerShdw>
                </a:effectLst>
              </a:rPr>
              <a:t> </a:t>
            </a:r>
            <a:r>
              <a:rPr lang="en-US" sz="2800" b="1" cap="all" dirty="0" err="1">
                <a:solidFill>
                  <a:srgbClr val="FFFFFF"/>
                </a:solidFill>
                <a:effectLst>
                  <a:outerShdw blurRad="38100" dist="38100" dir="2700000" algn="tl">
                    <a:srgbClr val="000000">
                      <a:alpha val="43137"/>
                    </a:srgbClr>
                  </a:outerShdw>
                </a:effectLst>
              </a:rPr>
              <a:t>concezione</a:t>
            </a:r>
            <a:r>
              <a:rPr lang="en-US" sz="2800" b="1" cap="all" dirty="0">
                <a:solidFill>
                  <a:srgbClr val="FFFFFF"/>
                </a:solidFill>
                <a:effectLst>
                  <a:outerShdw blurRad="38100" dist="38100" dir="2700000" algn="tl">
                    <a:srgbClr val="000000">
                      <a:alpha val="43137"/>
                    </a:srgbClr>
                  </a:outerShdw>
                </a:effectLst>
              </a:rPr>
              <a:t> </a:t>
            </a:r>
            <a:r>
              <a:rPr lang="en-US" sz="2800" b="1" cap="all" dirty="0" err="1">
                <a:solidFill>
                  <a:srgbClr val="FFFFFF"/>
                </a:solidFill>
                <a:effectLst>
                  <a:outerShdw blurRad="38100" dist="38100" dir="2700000" algn="tl">
                    <a:srgbClr val="000000">
                      <a:alpha val="43137"/>
                    </a:srgbClr>
                  </a:outerShdw>
                </a:effectLst>
              </a:rPr>
              <a:t>astratta</a:t>
            </a:r>
            <a:r>
              <a:rPr lang="en-US" sz="2800" b="1" cap="all" dirty="0">
                <a:solidFill>
                  <a:srgbClr val="FFFFFF"/>
                </a:solidFill>
                <a:effectLst>
                  <a:outerShdw blurRad="38100" dist="38100" dir="2700000" algn="tl">
                    <a:srgbClr val="000000">
                      <a:alpha val="43137"/>
                    </a:srgbClr>
                  </a:outerShdw>
                </a:effectLst>
              </a:rPr>
              <a:t> del </a:t>
            </a:r>
            <a:r>
              <a:rPr lang="en-US" sz="2800" b="1" cap="all" dirty="0" err="1">
                <a:solidFill>
                  <a:srgbClr val="FFFFFF"/>
                </a:solidFill>
                <a:effectLst>
                  <a:outerShdw blurRad="38100" dist="38100" dir="2700000" algn="tl">
                    <a:srgbClr val="000000">
                      <a:alpha val="43137"/>
                    </a:srgbClr>
                  </a:outerShdw>
                </a:effectLst>
              </a:rPr>
              <a:t>dovere</a:t>
            </a:r>
            <a:r>
              <a:rPr lang="en-US" sz="2800" b="1" cap="all" dirty="0">
                <a:solidFill>
                  <a:srgbClr val="FFFFFF"/>
                </a:solidFill>
                <a:effectLst>
                  <a:outerShdw blurRad="38100" dist="38100" dir="2700000" algn="tl">
                    <a:srgbClr val="000000">
                      <a:alpha val="43137"/>
                    </a:srgbClr>
                  </a:outerShdw>
                </a:effectLst>
              </a:rPr>
              <a:t>, del </a:t>
            </a:r>
            <a:r>
              <a:rPr lang="en-US" sz="2800" b="1" cap="all" dirty="0" err="1">
                <a:solidFill>
                  <a:srgbClr val="FFFFFF"/>
                </a:solidFill>
                <a:effectLst>
                  <a:outerShdw blurRad="38100" dist="38100" dir="2700000" algn="tl">
                    <a:srgbClr val="000000">
                      <a:alpha val="43137"/>
                    </a:srgbClr>
                  </a:outerShdw>
                </a:effectLst>
              </a:rPr>
              <a:t>bisogno</a:t>
            </a:r>
            <a:r>
              <a:rPr lang="en-US" sz="2800" b="1" cap="all" dirty="0">
                <a:solidFill>
                  <a:srgbClr val="FFFFFF"/>
                </a:solidFill>
                <a:effectLst>
                  <a:outerShdw blurRad="38100" dist="38100" dir="2700000" algn="tl">
                    <a:srgbClr val="000000">
                      <a:alpha val="43137"/>
                    </a:srgbClr>
                  </a:outerShdw>
                </a:effectLst>
              </a:rPr>
              <a:t> e del </a:t>
            </a:r>
            <a:r>
              <a:rPr lang="en-US" sz="2800" b="1" cap="all" dirty="0" err="1">
                <a:solidFill>
                  <a:srgbClr val="FFFFFF"/>
                </a:solidFill>
                <a:effectLst>
                  <a:outerShdw blurRad="38100" dist="38100" dir="2700000" algn="tl">
                    <a:srgbClr val="000000">
                      <a:alpha val="43137"/>
                    </a:srgbClr>
                  </a:outerShdw>
                </a:effectLst>
              </a:rPr>
              <a:t>valore</a:t>
            </a:r>
            <a:r>
              <a:rPr lang="en-US" sz="2800" b="1" cap="all" dirty="0">
                <a:solidFill>
                  <a:srgbClr val="FFFFFF"/>
                </a:solidFill>
                <a:effectLst>
                  <a:outerShdw blurRad="38100" dist="38100" dir="2700000" algn="tl">
                    <a:srgbClr val="000000">
                      <a:alpha val="43137"/>
                    </a:srgbClr>
                  </a:outerShdw>
                </a:effectLst>
              </a:rPr>
              <a:t> </a:t>
            </a:r>
            <a:r>
              <a:rPr lang="en-US" sz="2800" b="1" cap="all" dirty="0" err="1">
                <a:solidFill>
                  <a:srgbClr val="FFFFFF"/>
                </a:solidFill>
                <a:effectLst>
                  <a:outerShdw blurRad="38100" dist="38100" dir="2700000" algn="tl">
                    <a:srgbClr val="000000">
                      <a:alpha val="43137"/>
                    </a:srgbClr>
                  </a:outerShdw>
                </a:effectLst>
              </a:rPr>
              <a:t>umano</a:t>
            </a:r>
            <a:endParaRPr lang="en-US" sz="2800" b="1" cap="all" dirty="0">
              <a:solidFill>
                <a:srgbClr val="FFFFFF"/>
              </a:solidFill>
              <a:effectLst>
                <a:outerShdw blurRad="38100" dist="38100" dir="2700000" algn="tl">
                  <a:srgbClr val="000000">
                    <a:alpha val="43137"/>
                  </a:srgbClr>
                </a:outerShdw>
              </a:effectLst>
            </a:endParaRPr>
          </a:p>
        </p:txBody>
      </p:sp>
      <p:pic>
        <p:nvPicPr>
          <p:cNvPr id="5" name="Segnaposto contenuto 4" descr="Immagine che contiene disegno, schizzo, illustrazione, Cartoni animati&#10;&#10;Descrizione generata automaticamente">
            <a:extLst>
              <a:ext uri="{FF2B5EF4-FFF2-40B4-BE49-F238E27FC236}">
                <a16:creationId xmlns:a16="http://schemas.microsoft.com/office/drawing/2014/main" id="{811EF52B-A6C5-FE99-5B98-C3E228D87466}"/>
              </a:ext>
            </a:extLst>
          </p:cNvPr>
          <p:cNvPicPr>
            <a:picLocks noGrp="1" noChangeAspect="1"/>
          </p:cNvPicPr>
          <p:nvPr>
            <p:ph idx="1"/>
          </p:nvPr>
        </p:nvPicPr>
        <p:blipFill>
          <a:blip r:embed="rId2"/>
          <a:stretch>
            <a:fillRect/>
          </a:stretch>
        </p:blipFill>
        <p:spPr>
          <a:xfrm>
            <a:off x="1122223" y="857675"/>
            <a:ext cx="5545258" cy="5140669"/>
          </a:xfrm>
          <a:prstGeom prst="rect">
            <a:avLst/>
          </a:prstGeom>
        </p:spPr>
      </p:pic>
    </p:spTree>
    <p:extLst>
      <p:ext uri="{BB962C8B-B14F-4D97-AF65-F5344CB8AC3E}">
        <p14:creationId xmlns:p14="http://schemas.microsoft.com/office/powerpoint/2010/main" val="1996312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5755422"/>
          </a:xfrm>
          <a:prstGeom prst="rect">
            <a:avLst/>
          </a:prstGeom>
          <a:noFill/>
        </p:spPr>
        <p:txBody>
          <a:bodyPr wrap="square" rtlCol="0">
            <a:spAutoFit/>
          </a:bodyPr>
          <a:lstStyle/>
          <a:p>
            <a:pPr algn="ctr"/>
            <a:r>
              <a:rPr lang="it-IT" sz="3600" dirty="0">
                <a:sym typeface="Wingdings" panose="05000000000000000000" pitchFamily="2" charset="2"/>
              </a:rPr>
              <a:t>Affermazioni astratte di dovere:</a:t>
            </a:r>
          </a:p>
          <a:p>
            <a:pPr algn="ctr"/>
            <a:endParaRPr lang="it-IT" sz="3600" dirty="0">
              <a:sym typeface="Wingdings" panose="05000000000000000000" pitchFamily="2" charset="2"/>
            </a:endParaRPr>
          </a:p>
          <a:p>
            <a:r>
              <a:rPr lang="it-IT" sz="3600" dirty="0">
                <a:sym typeface="Wingdings" panose="05000000000000000000" pitchFamily="2" charset="2"/>
              </a:rPr>
              <a:t>- Pretese verso se stessi (devo agire bene altrimenti non valgo nulla)</a:t>
            </a:r>
          </a:p>
          <a:p>
            <a:r>
              <a:rPr lang="it-IT" sz="3600" dirty="0">
                <a:sym typeface="Wingdings" panose="05000000000000000000" pitchFamily="2" charset="2"/>
              </a:rPr>
              <a:t>- Pretese verso gli altri (tu mi devi trattare in modo benevolo altrimenti sei scorretto)</a:t>
            </a:r>
          </a:p>
          <a:p>
            <a:r>
              <a:rPr lang="it-IT" sz="3600" dirty="0">
                <a:sym typeface="Wingdings" panose="05000000000000000000" pitchFamily="2" charset="2"/>
              </a:rPr>
              <a:t>- Pretese verso le situazioni (la vita deve essere piacevole e senza stress, altrimenti è orribile).</a:t>
            </a:r>
          </a:p>
          <a:p>
            <a:pPr algn="ctr"/>
            <a:endParaRPr lang="it-IT" sz="2000" b="1" u="sng" dirty="0">
              <a:effectLst>
                <a:outerShdw blurRad="38100" dist="38100" dir="2700000" algn="tl">
                  <a:srgbClr val="000000">
                    <a:alpha val="43137"/>
                  </a:srgbClr>
                </a:outerShdw>
              </a:effectLst>
              <a:sym typeface="Wingdings" panose="05000000000000000000" pitchFamily="2" charset="2"/>
            </a:endParaRPr>
          </a:p>
          <a:p>
            <a:pPr algn="ctr"/>
            <a:r>
              <a:rPr lang="it-IT" sz="2000" b="1" u="sng" dirty="0" err="1">
                <a:effectLst>
                  <a:outerShdw blurRad="38100" dist="38100" dir="2700000" algn="tl">
                    <a:srgbClr val="000000">
                      <a:alpha val="43137"/>
                    </a:srgbClr>
                  </a:outerShdw>
                </a:effectLst>
                <a:sym typeface="Wingdings" panose="05000000000000000000" pitchFamily="2" charset="2"/>
              </a:rPr>
              <a:t>Pre</a:t>
            </a:r>
            <a:r>
              <a:rPr lang="it-IT" sz="2000" b="1" u="sng" dirty="0">
                <a:effectLst>
                  <a:outerShdw blurRad="38100" dist="38100" dir="2700000" algn="tl">
                    <a:srgbClr val="000000">
                      <a:alpha val="43137"/>
                    </a:srgbClr>
                  </a:outerShdw>
                </a:effectLst>
                <a:sym typeface="Wingdings" panose="05000000000000000000" pitchFamily="2" charset="2"/>
              </a:rPr>
              <a:t>- tendere: tendere verso qualcosa prima che ci siano le condizioni necessarie per poterlo fare. Porta a perfezionismo, ansia, senso di colpa e insicurezza (non si riconosce più il valore della fallibilità umana)</a:t>
            </a:r>
          </a:p>
        </p:txBody>
      </p:sp>
    </p:spTree>
    <p:extLst>
      <p:ext uri="{BB962C8B-B14F-4D97-AF65-F5344CB8AC3E}">
        <p14:creationId xmlns:p14="http://schemas.microsoft.com/office/powerpoint/2010/main" val="3467808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3416320"/>
          </a:xfrm>
          <a:prstGeom prst="rect">
            <a:avLst/>
          </a:prstGeom>
          <a:noFill/>
        </p:spPr>
        <p:txBody>
          <a:bodyPr wrap="square" rtlCol="0">
            <a:spAutoFit/>
          </a:bodyPr>
          <a:lstStyle/>
          <a:p>
            <a:pPr algn="ctr"/>
            <a:r>
              <a:rPr lang="it-IT" sz="3600" dirty="0">
                <a:sym typeface="Wingdings" panose="05000000000000000000" pitchFamily="2" charset="2"/>
              </a:rPr>
              <a:t>Affermazioni astratte di bisogno:</a:t>
            </a:r>
          </a:p>
          <a:p>
            <a:pPr algn="ctr"/>
            <a:endParaRPr lang="it-IT" sz="3600" dirty="0">
              <a:sym typeface="Wingdings" panose="05000000000000000000" pitchFamily="2" charset="2"/>
            </a:endParaRPr>
          </a:p>
          <a:p>
            <a:r>
              <a:rPr lang="it-IT" sz="3600" dirty="0">
                <a:sym typeface="Wingdings" panose="05000000000000000000" pitchFamily="2" charset="2"/>
              </a:rPr>
              <a:t>Chiedere che siano soddisfatte certe condizioni perché ci si possa sentire realizzati e felici. «Sarei felice se avessi…». Ciò porta ad aderire alla logica dell’avere, piuttosto che a quella dell’essere.</a:t>
            </a:r>
          </a:p>
        </p:txBody>
      </p:sp>
    </p:spTree>
    <p:extLst>
      <p:ext uri="{BB962C8B-B14F-4D97-AF65-F5344CB8AC3E}">
        <p14:creationId xmlns:p14="http://schemas.microsoft.com/office/powerpoint/2010/main" val="3137143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830425" y="768545"/>
            <a:ext cx="11000792" cy="3416320"/>
          </a:xfrm>
          <a:prstGeom prst="rect">
            <a:avLst/>
          </a:prstGeom>
          <a:noFill/>
        </p:spPr>
        <p:txBody>
          <a:bodyPr wrap="square" rtlCol="0">
            <a:spAutoFit/>
          </a:bodyPr>
          <a:lstStyle/>
          <a:p>
            <a:pPr algn="ctr"/>
            <a:r>
              <a:rPr lang="it-IT" sz="3600" dirty="0" err="1">
                <a:sym typeface="Wingdings" panose="05000000000000000000" pitchFamily="2" charset="2"/>
              </a:rPr>
              <a:t>Terribilizzazione</a:t>
            </a:r>
            <a:r>
              <a:rPr lang="it-IT" sz="3600" dirty="0">
                <a:sym typeface="Wingdings" panose="05000000000000000000" pitchFamily="2" charset="2"/>
              </a:rPr>
              <a:t>:</a:t>
            </a:r>
          </a:p>
          <a:p>
            <a:pPr algn="ctr"/>
            <a:endParaRPr lang="it-IT" sz="3600" dirty="0">
              <a:sym typeface="Wingdings" panose="05000000000000000000" pitchFamily="2" charset="2"/>
            </a:endParaRPr>
          </a:p>
          <a:p>
            <a:r>
              <a:rPr lang="it-IT" sz="3600" dirty="0">
                <a:sym typeface="Wingdings" panose="05000000000000000000" pitchFamily="2" charset="2"/>
              </a:rPr>
              <a:t>È il più ansiogeno tra i fattori di irrazionalità.</a:t>
            </a:r>
          </a:p>
          <a:p>
            <a:r>
              <a:rPr lang="it-IT" sz="3600" dirty="0">
                <a:sym typeface="Wingdings" panose="05000000000000000000" pitchFamily="2" charset="2"/>
              </a:rPr>
              <a:t>«Sarebbe terribile se…»</a:t>
            </a:r>
          </a:p>
          <a:p>
            <a:r>
              <a:rPr lang="it-IT" sz="3600" dirty="0">
                <a:sym typeface="Wingdings" panose="05000000000000000000" pitchFamily="2" charset="2"/>
              </a:rPr>
              <a:t>Rende tendenti al catastrofismo e le cose davvero più negative di quanto non lo siano.</a:t>
            </a:r>
          </a:p>
        </p:txBody>
      </p:sp>
    </p:spTree>
    <p:extLst>
      <p:ext uri="{BB962C8B-B14F-4D97-AF65-F5344CB8AC3E}">
        <p14:creationId xmlns:p14="http://schemas.microsoft.com/office/powerpoint/2010/main" val="26293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662474" y="1272398"/>
            <a:ext cx="11000792" cy="3416320"/>
          </a:xfrm>
          <a:prstGeom prst="rect">
            <a:avLst/>
          </a:prstGeom>
          <a:noFill/>
        </p:spPr>
        <p:txBody>
          <a:bodyPr wrap="square" rtlCol="0">
            <a:spAutoFit/>
          </a:bodyPr>
          <a:lstStyle/>
          <a:p>
            <a:pPr algn="ctr"/>
            <a:r>
              <a:rPr lang="it-IT" sz="3600" dirty="0">
                <a:sym typeface="Wingdings" panose="05000000000000000000" pitchFamily="2" charset="2"/>
              </a:rPr>
              <a:t>Come uscire dalle idee irrazionali?</a:t>
            </a:r>
          </a:p>
          <a:p>
            <a:pPr algn="ctr"/>
            <a:endParaRPr lang="it-IT" sz="3600" dirty="0">
              <a:sym typeface="Wingdings" panose="05000000000000000000" pitchFamily="2" charset="2"/>
            </a:endParaRPr>
          </a:p>
          <a:p>
            <a:pPr marL="457200" indent="-457200">
              <a:buAutoNum type="arabicParenR"/>
            </a:pPr>
            <a:r>
              <a:rPr lang="it-IT" sz="2400" b="1" u="sng" dirty="0">
                <a:sym typeface="Wingdings" panose="05000000000000000000" pitchFamily="2" charset="2"/>
              </a:rPr>
              <a:t>Impegno nell’azione</a:t>
            </a:r>
            <a:r>
              <a:rPr lang="it-IT" sz="2400" dirty="0">
                <a:sym typeface="Wingdings" panose="05000000000000000000" pitchFamily="2" charset="2"/>
              </a:rPr>
              <a:t>: agire concretamente rivedendo le proprie abitudini, verificare che le cose possono essere meglio di come si teme che siano</a:t>
            </a:r>
          </a:p>
          <a:p>
            <a:pPr marL="457200" indent="-457200">
              <a:buAutoNum type="arabicParenR"/>
            </a:pPr>
            <a:r>
              <a:rPr lang="it-IT" sz="2400" b="1" u="sng" dirty="0">
                <a:sym typeface="Wingdings" panose="05000000000000000000" pitchFamily="2" charset="2"/>
              </a:rPr>
              <a:t>Razionalità</a:t>
            </a:r>
            <a:r>
              <a:rPr lang="it-IT" sz="2400" dirty="0">
                <a:sym typeface="Wingdings" panose="05000000000000000000" pitchFamily="2" charset="2"/>
              </a:rPr>
              <a:t>: Realismo, sottoporre a prova le idee</a:t>
            </a:r>
          </a:p>
          <a:p>
            <a:pPr marL="457200" indent="-457200">
              <a:buAutoNum type="arabicParenR"/>
            </a:pPr>
            <a:r>
              <a:rPr lang="it-IT" sz="2400" b="1" u="sng" dirty="0" err="1">
                <a:sym typeface="Wingdings" panose="05000000000000000000" pitchFamily="2" charset="2"/>
              </a:rPr>
              <a:t>Antiassolutismo</a:t>
            </a:r>
            <a:r>
              <a:rPr lang="it-IT" sz="2400" dirty="0">
                <a:sym typeface="Wingdings" panose="05000000000000000000" pitchFamily="2" charset="2"/>
              </a:rPr>
              <a:t>: Assumere una modalità che ci porti a pensare «Qui ed ora è in atto tutto quanto mi serva per essere felice». Questa prospettiva non esclude il desiderio e la progettualità, purché questi non siano visti come fuga dal presente.</a:t>
            </a:r>
          </a:p>
        </p:txBody>
      </p:sp>
    </p:spTree>
    <p:extLst>
      <p:ext uri="{BB962C8B-B14F-4D97-AF65-F5344CB8AC3E}">
        <p14:creationId xmlns:p14="http://schemas.microsoft.com/office/powerpoint/2010/main" val="1728473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662474" y="1272398"/>
            <a:ext cx="11000792" cy="3785652"/>
          </a:xfrm>
          <a:prstGeom prst="rect">
            <a:avLst/>
          </a:prstGeom>
          <a:noFill/>
        </p:spPr>
        <p:txBody>
          <a:bodyPr wrap="square" rtlCol="0">
            <a:spAutoFit/>
          </a:bodyPr>
          <a:lstStyle/>
          <a:p>
            <a:pPr algn="ctr"/>
            <a:r>
              <a:rPr lang="it-IT" sz="3600" dirty="0">
                <a:sym typeface="Wingdings" panose="05000000000000000000" pitchFamily="2" charset="2"/>
              </a:rPr>
              <a:t>IL NEGOZIATO</a:t>
            </a:r>
          </a:p>
          <a:p>
            <a:r>
              <a:rPr lang="it-IT" sz="2400" dirty="0">
                <a:sym typeface="Wingdings" panose="05000000000000000000" pitchFamily="2" charset="2"/>
              </a:rPr>
              <a:t>È una forma di comunicazione che si realizza tra due parti in conflitto, alla ricerca di un interesse comune. </a:t>
            </a:r>
          </a:p>
          <a:p>
            <a:r>
              <a:rPr lang="it-IT" sz="2400" dirty="0">
                <a:sym typeface="Wingdings" panose="05000000000000000000" pitchFamily="2" charset="2"/>
              </a:rPr>
              <a:t>Produce sentimenti positivi, è una strategia complessa in cui risulta essenziale mostrare che siamo in grado di capire non solo le richieste altrui, ma anche le esigenze e i sentimenti che le motivano. </a:t>
            </a:r>
          </a:p>
          <a:p>
            <a:r>
              <a:rPr lang="it-IT" sz="2400" dirty="0">
                <a:sym typeface="Wingdings" panose="05000000000000000000" pitchFamily="2" charset="2"/>
              </a:rPr>
              <a:t>Avviene in 5 momenti: ascoltare, parafrasare, giustificare, esporre il proprio punto di vista e accordarsi.</a:t>
            </a:r>
          </a:p>
          <a:p>
            <a:pPr algn="ctr"/>
            <a:endParaRPr lang="it-IT" sz="3600" dirty="0">
              <a:sym typeface="Wingdings" panose="05000000000000000000" pitchFamily="2" charset="2"/>
            </a:endParaRPr>
          </a:p>
        </p:txBody>
      </p:sp>
    </p:spTree>
    <p:extLst>
      <p:ext uri="{BB962C8B-B14F-4D97-AF65-F5344CB8AC3E}">
        <p14:creationId xmlns:p14="http://schemas.microsoft.com/office/powerpoint/2010/main" val="2052306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662474" y="1272398"/>
            <a:ext cx="11000792" cy="1200329"/>
          </a:xfrm>
          <a:prstGeom prst="rect">
            <a:avLst/>
          </a:prstGeom>
          <a:noFill/>
        </p:spPr>
        <p:txBody>
          <a:bodyPr wrap="square" rtlCol="0">
            <a:spAutoFit/>
          </a:bodyPr>
          <a:lstStyle/>
          <a:p>
            <a:pPr algn="ctr"/>
            <a:r>
              <a:rPr lang="it-IT" sz="3600">
                <a:sym typeface="Wingdings" panose="05000000000000000000" pitchFamily="2" charset="2"/>
              </a:rPr>
              <a:t>TEST 1 </a:t>
            </a:r>
          </a:p>
          <a:p>
            <a:pPr algn="ctr"/>
            <a:endParaRPr lang="it-IT" sz="3600" dirty="0">
              <a:sym typeface="Wingdings" panose="05000000000000000000" pitchFamily="2" charset="2"/>
            </a:endParaRPr>
          </a:p>
        </p:txBody>
      </p:sp>
      <p:pic>
        <p:nvPicPr>
          <p:cNvPr id="4" name="Immagine 3" descr="Immagine che contiene testo, carta, libro, lettera&#10;&#10;Descrizione generata automaticamente">
            <a:extLst>
              <a:ext uri="{FF2B5EF4-FFF2-40B4-BE49-F238E27FC236}">
                <a16:creationId xmlns:a16="http://schemas.microsoft.com/office/drawing/2014/main" id="{D84C1A31-91D4-1779-4D5B-5D05D41D953B}"/>
              </a:ext>
            </a:extLst>
          </p:cNvPr>
          <p:cNvPicPr>
            <a:picLocks noChangeAspect="1"/>
          </p:cNvPicPr>
          <p:nvPr/>
        </p:nvPicPr>
        <p:blipFill>
          <a:blip r:embed="rId2"/>
          <a:stretch>
            <a:fillRect/>
          </a:stretch>
        </p:blipFill>
        <p:spPr>
          <a:xfrm>
            <a:off x="983192" y="847725"/>
            <a:ext cx="3894432" cy="5438775"/>
          </a:xfrm>
          <a:prstGeom prst="rect">
            <a:avLst/>
          </a:prstGeom>
        </p:spPr>
      </p:pic>
    </p:spTree>
    <p:extLst>
      <p:ext uri="{BB962C8B-B14F-4D97-AF65-F5344CB8AC3E}">
        <p14:creationId xmlns:p14="http://schemas.microsoft.com/office/powerpoint/2010/main" val="242134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ta, lettera, libro&#10;&#10;Descrizione generata automaticamente">
            <a:extLst>
              <a:ext uri="{FF2B5EF4-FFF2-40B4-BE49-F238E27FC236}">
                <a16:creationId xmlns:a16="http://schemas.microsoft.com/office/drawing/2014/main" id="{C6442234-8679-010A-D860-EA177CD9D80E}"/>
              </a:ext>
            </a:extLst>
          </p:cNvPr>
          <p:cNvPicPr>
            <a:picLocks noChangeAspect="1"/>
          </p:cNvPicPr>
          <p:nvPr/>
        </p:nvPicPr>
        <p:blipFill>
          <a:blip r:embed="rId2"/>
          <a:stretch>
            <a:fillRect/>
          </a:stretch>
        </p:blipFill>
        <p:spPr>
          <a:xfrm>
            <a:off x="377626" y="1225923"/>
            <a:ext cx="3775274" cy="5260601"/>
          </a:xfrm>
          <a:prstGeom prst="rect">
            <a:avLst/>
          </a:prstGeom>
        </p:spPr>
      </p:pic>
      <p:pic>
        <p:nvPicPr>
          <p:cNvPr id="7" name="Immagine 6" descr="Immagine che contiene testo, carta, lettera, libro&#10;&#10;Descrizione generata automaticamente">
            <a:extLst>
              <a:ext uri="{FF2B5EF4-FFF2-40B4-BE49-F238E27FC236}">
                <a16:creationId xmlns:a16="http://schemas.microsoft.com/office/drawing/2014/main" id="{B597DF03-DC0F-F96A-16F0-F25216C2A620}"/>
              </a:ext>
            </a:extLst>
          </p:cNvPr>
          <p:cNvPicPr>
            <a:picLocks noChangeAspect="1"/>
          </p:cNvPicPr>
          <p:nvPr/>
        </p:nvPicPr>
        <p:blipFill>
          <a:blip r:embed="rId3"/>
          <a:stretch>
            <a:fillRect/>
          </a:stretch>
        </p:blipFill>
        <p:spPr>
          <a:xfrm>
            <a:off x="4236776" y="1225922"/>
            <a:ext cx="3718447" cy="5260602"/>
          </a:xfrm>
          <a:prstGeom prst="rect">
            <a:avLst/>
          </a:prstGeom>
        </p:spPr>
      </p:pic>
      <p:pic>
        <p:nvPicPr>
          <p:cNvPr id="9" name="Immagine 8" descr="Immagine che contiene testo, carta, libro, lettera&#10;&#10;Descrizione generata automaticamente">
            <a:extLst>
              <a:ext uri="{FF2B5EF4-FFF2-40B4-BE49-F238E27FC236}">
                <a16:creationId xmlns:a16="http://schemas.microsoft.com/office/drawing/2014/main" id="{4B2DFB40-E624-F64B-3C10-7D069A1C1FCF}"/>
              </a:ext>
            </a:extLst>
          </p:cNvPr>
          <p:cNvPicPr>
            <a:picLocks noChangeAspect="1"/>
          </p:cNvPicPr>
          <p:nvPr/>
        </p:nvPicPr>
        <p:blipFill>
          <a:blip r:embed="rId4"/>
          <a:stretch>
            <a:fillRect/>
          </a:stretch>
        </p:blipFill>
        <p:spPr>
          <a:xfrm>
            <a:off x="8095927" y="1305729"/>
            <a:ext cx="3718447" cy="5180795"/>
          </a:xfrm>
          <a:prstGeom prst="rect">
            <a:avLst/>
          </a:prstGeom>
        </p:spPr>
      </p:pic>
      <p:sp>
        <p:nvSpPr>
          <p:cNvPr id="10" name="CasellaDiTesto 9">
            <a:extLst>
              <a:ext uri="{FF2B5EF4-FFF2-40B4-BE49-F238E27FC236}">
                <a16:creationId xmlns:a16="http://schemas.microsoft.com/office/drawing/2014/main" id="{79746A7B-E993-C494-D239-9E54D7716C61}"/>
              </a:ext>
            </a:extLst>
          </p:cNvPr>
          <p:cNvSpPr txBox="1"/>
          <p:nvPr/>
        </p:nvSpPr>
        <p:spPr>
          <a:xfrm>
            <a:off x="3704253" y="487258"/>
            <a:ext cx="3718447" cy="738664"/>
          </a:xfrm>
          <a:prstGeom prst="rect">
            <a:avLst/>
          </a:prstGeom>
          <a:noFill/>
        </p:spPr>
        <p:txBody>
          <a:bodyPr wrap="square" rtlCol="0">
            <a:spAutoFit/>
          </a:bodyPr>
          <a:lstStyle/>
          <a:p>
            <a:pPr algn="ctr"/>
            <a:r>
              <a:rPr lang="it-IT" sz="2400" dirty="0"/>
              <a:t>TEST 2</a:t>
            </a:r>
          </a:p>
          <a:p>
            <a:endParaRPr lang="it-IT" dirty="0"/>
          </a:p>
        </p:txBody>
      </p:sp>
    </p:spTree>
    <p:extLst>
      <p:ext uri="{BB962C8B-B14F-4D97-AF65-F5344CB8AC3E}">
        <p14:creationId xmlns:p14="http://schemas.microsoft.com/office/powerpoint/2010/main" val="4020069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999A8137-2351-2917-0BF8-F9567E618F36}"/>
              </a:ext>
            </a:extLst>
          </p:cNvPr>
          <p:cNvSpPr/>
          <p:nvPr/>
        </p:nvSpPr>
        <p:spPr>
          <a:xfrm>
            <a:off x="3184071" y="1800807"/>
            <a:ext cx="5823857" cy="36109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effectLst>
                  <a:outerShdw blurRad="38100" dist="38100" dir="2700000" algn="tl">
                    <a:srgbClr val="000000">
                      <a:alpha val="43137"/>
                    </a:srgbClr>
                  </a:outerShdw>
                </a:effectLst>
              </a:rPr>
              <a:t>L’uso consapevole dei gesti è positivo per diversi motivi: sostiene l’attenzione, facilita la formulazione dei concetti e può tenere sotto controllo l’ansia</a:t>
            </a:r>
          </a:p>
        </p:txBody>
      </p:sp>
    </p:spTree>
    <p:extLst>
      <p:ext uri="{BB962C8B-B14F-4D97-AF65-F5344CB8AC3E}">
        <p14:creationId xmlns:p14="http://schemas.microsoft.com/office/powerpoint/2010/main" val="3370829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447870" y="320676"/>
            <a:ext cx="11000792" cy="1200329"/>
          </a:xfrm>
          <a:prstGeom prst="rect">
            <a:avLst/>
          </a:prstGeom>
          <a:noFill/>
        </p:spPr>
        <p:txBody>
          <a:bodyPr wrap="square" rtlCol="0">
            <a:spAutoFit/>
          </a:bodyPr>
          <a:lstStyle/>
          <a:p>
            <a:pPr algn="ctr"/>
            <a:r>
              <a:rPr lang="it-IT" sz="3600" dirty="0">
                <a:sym typeface="Wingdings" panose="05000000000000000000" pitchFamily="2" charset="2"/>
              </a:rPr>
              <a:t>TEST 3 </a:t>
            </a:r>
          </a:p>
          <a:p>
            <a:pPr algn="ctr"/>
            <a:endParaRPr lang="it-IT" sz="3600" dirty="0">
              <a:sym typeface="Wingdings" panose="05000000000000000000" pitchFamily="2" charset="2"/>
            </a:endParaRPr>
          </a:p>
        </p:txBody>
      </p:sp>
      <p:pic>
        <p:nvPicPr>
          <p:cNvPr id="5" name="Immagine 4" descr="Immagine che contiene testo, carta, libro, lettera&#10;&#10;Descrizione generata automaticamente">
            <a:extLst>
              <a:ext uri="{FF2B5EF4-FFF2-40B4-BE49-F238E27FC236}">
                <a16:creationId xmlns:a16="http://schemas.microsoft.com/office/drawing/2014/main" id="{137D3718-3671-5FFE-8141-10692A39A67E}"/>
              </a:ext>
            </a:extLst>
          </p:cNvPr>
          <p:cNvPicPr>
            <a:picLocks noChangeAspect="1"/>
          </p:cNvPicPr>
          <p:nvPr/>
        </p:nvPicPr>
        <p:blipFill>
          <a:blip r:embed="rId2"/>
          <a:stretch>
            <a:fillRect/>
          </a:stretch>
        </p:blipFill>
        <p:spPr>
          <a:xfrm>
            <a:off x="743338" y="365200"/>
            <a:ext cx="3926614" cy="6172124"/>
          </a:xfrm>
          <a:prstGeom prst="rect">
            <a:avLst/>
          </a:prstGeom>
        </p:spPr>
      </p:pic>
      <p:pic>
        <p:nvPicPr>
          <p:cNvPr id="7" name="Immagine 6" descr="Immagine che contiene testo, libro, carta, lettera&#10;&#10;Descrizione generata automaticamente">
            <a:extLst>
              <a:ext uri="{FF2B5EF4-FFF2-40B4-BE49-F238E27FC236}">
                <a16:creationId xmlns:a16="http://schemas.microsoft.com/office/drawing/2014/main" id="{2E93BF48-F5BC-ED61-1D0C-3D18166810E0}"/>
              </a:ext>
            </a:extLst>
          </p:cNvPr>
          <p:cNvPicPr>
            <a:picLocks noChangeAspect="1"/>
          </p:cNvPicPr>
          <p:nvPr/>
        </p:nvPicPr>
        <p:blipFill>
          <a:blip r:embed="rId3"/>
          <a:stretch>
            <a:fillRect/>
          </a:stretch>
        </p:blipFill>
        <p:spPr>
          <a:xfrm>
            <a:off x="5483941" y="1133474"/>
            <a:ext cx="4255832" cy="4886325"/>
          </a:xfrm>
          <a:prstGeom prst="rect">
            <a:avLst/>
          </a:prstGeom>
        </p:spPr>
      </p:pic>
    </p:spTree>
    <p:extLst>
      <p:ext uri="{BB962C8B-B14F-4D97-AF65-F5344CB8AC3E}">
        <p14:creationId xmlns:p14="http://schemas.microsoft.com/office/powerpoint/2010/main" val="471851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5CBE63A-8819-2CC4-DDF7-BBA39F7A7CDC}"/>
              </a:ext>
            </a:extLst>
          </p:cNvPr>
          <p:cNvSpPr txBox="1"/>
          <p:nvPr/>
        </p:nvSpPr>
        <p:spPr>
          <a:xfrm>
            <a:off x="3303037" y="1558212"/>
            <a:ext cx="5579706" cy="4062651"/>
          </a:xfrm>
          <a:prstGeom prst="rect">
            <a:avLst/>
          </a:prstGeom>
          <a:noFill/>
        </p:spPr>
        <p:txBody>
          <a:bodyPr wrap="square" rtlCol="0">
            <a:spAutoFit/>
          </a:bodyPr>
          <a:lstStyle/>
          <a:p>
            <a:pPr algn="ctr"/>
            <a:r>
              <a:rPr lang="it-IT" i="1"/>
              <a:t>« Siate padroni di voi, penetrate nel vostro essere per cogliere il battito della vita.</a:t>
            </a:r>
          </a:p>
          <a:p>
            <a:pPr algn="ctr"/>
            <a:r>
              <a:rPr lang="it-IT" i="1"/>
              <a:t>Spezzate i vincoli che vi inceppano, allungate la mano per afferrare l’ignoto.</a:t>
            </a:r>
          </a:p>
          <a:p>
            <a:pPr algn="ctr"/>
            <a:r>
              <a:rPr lang="it-IT" i="1"/>
              <a:t>Avventuratevi nel buio, spalancate le braccia all’abbraccio dell’aria, fatene un paio di ali per librarvi più in alto.»</a:t>
            </a:r>
          </a:p>
          <a:p>
            <a:pPr algn="r"/>
            <a:r>
              <a:rPr lang="it-IT" i="1"/>
              <a:t>W.W. Dyer</a:t>
            </a:r>
          </a:p>
          <a:p>
            <a:pPr algn="r"/>
            <a:endParaRPr lang="it-IT" i="1"/>
          </a:p>
          <a:p>
            <a:pPr algn="r"/>
            <a:endParaRPr lang="it-IT" i="1"/>
          </a:p>
          <a:p>
            <a:pPr algn="ctr"/>
            <a:endParaRPr lang="it-IT" sz="3200" i="1"/>
          </a:p>
          <a:p>
            <a:pPr algn="ctr"/>
            <a:r>
              <a:rPr lang="it-IT" sz="3200" i="1"/>
              <a:t>GRAZIE DI CUORE PER LA VOSTRA PARTECIPAZIONE!</a:t>
            </a:r>
            <a:endParaRPr lang="it-IT" sz="3200" i="1" dirty="0"/>
          </a:p>
        </p:txBody>
      </p:sp>
      <p:pic>
        <p:nvPicPr>
          <p:cNvPr id="4" name="Immagine 3" descr="Immagine che contiene cuore, schizzo, San Valentino, accessorio&#10;&#10;Descrizione generata automaticamente">
            <a:extLst>
              <a:ext uri="{FF2B5EF4-FFF2-40B4-BE49-F238E27FC236}">
                <a16:creationId xmlns:a16="http://schemas.microsoft.com/office/drawing/2014/main" id="{2DAD6150-725C-A190-A459-E135727DBC6E}"/>
              </a:ext>
            </a:extLst>
          </p:cNvPr>
          <p:cNvPicPr>
            <a:picLocks noChangeAspect="1"/>
          </p:cNvPicPr>
          <p:nvPr/>
        </p:nvPicPr>
        <p:blipFill>
          <a:blip r:embed="rId2"/>
          <a:stretch>
            <a:fillRect/>
          </a:stretch>
        </p:blipFill>
        <p:spPr>
          <a:xfrm>
            <a:off x="752476" y="259609"/>
            <a:ext cx="3048000" cy="1594453"/>
          </a:xfrm>
          <a:prstGeom prst="rect">
            <a:avLst/>
          </a:prstGeom>
        </p:spPr>
      </p:pic>
      <p:pic>
        <p:nvPicPr>
          <p:cNvPr id="5" name="Immagine 4" descr="Immagine che contiene cuore, schizzo, San Valentino, accessorio&#10;&#10;Descrizione generata automaticamente">
            <a:extLst>
              <a:ext uri="{FF2B5EF4-FFF2-40B4-BE49-F238E27FC236}">
                <a16:creationId xmlns:a16="http://schemas.microsoft.com/office/drawing/2014/main" id="{A5B29686-FCFB-F44F-8CDB-EA18D1728A59}"/>
              </a:ext>
            </a:extLst>
          </p:cNvPr>
          <p:cNvPicPr>
            <a:picLocks noChangeAspect="1"/>
          </p:cNvPicPr>
          <p:nvPr/>
        </p:nvPicPr>
        <p:blipFill>
          <a:blip r:embed="rId2"/>
          <a:stretch>
            <a:fillRect/>
          </a:stretch>
        </p:blipFill>
        <p:spPr>
          <a:xfrm>
            <a:off x="8686801" y="4745884"/>
            <a:ext cx="3048000" cy="1594453"/>
          </a:xfrm>
          <a:prstGeom prst="rect">
            <a:avLst/>
          </a:prstGeom>
        </p:spPr>
      </p:pic>
    </p:spTree>
    <p:extLst>
      <p:ext uri="{BB962C8B-B14F-4D97-AF65-F5344CB8AC3E}">
        <p14:creationId xmlns:p14="http://schemas.microsoft.com/office/powerpoint/2010/main" val="2921833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999A8137-2351-2917-0BF8-F9567E618F36}"/>
              </a:ext>
            </a:extLst>
          </p:cNvPr>
          <p:cNvSpPr/>
          <p:nvPr/>
        </p:nvSpPr>
        <p:spPr>
          <a:xfrm>
            <a:off x="3184071" y="1800807"/>
            <a:ext cx="5823857" cy="36109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t>La </a:t>
            </a:r>
            <a:r>
              <a:rPr lang="it-IT" sz="2400" b="1" u="sng" dirty="0"/>
              <a:t>POSTURA</a:t>
            </a:r>
            <a:r>
              <a:rPr lang="it-IT" sz="2400" dirty="0"/>
              <a:t> del corpo è il primo elemento che trasmette informazioni sul atteggiamento assunto nei confronti degli altri (invadenza/ritiro/rilassato…)</a:t>
            </a:r>
          </a:p>
        </p:txBody>
      </p:sp>
    </p:spTree>
    <p:extLst>
      <p:ext uri="{BB962C8B-B14F-4D97-AF65-F5344CB8AC3E}">
        <p14:creationId xmlns:p14="http://schemas.microsoft.com/office/powerpoint/2010/main" val="2764224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E2CFA8-8397-218F-388B-A6F9F161D5A4}"/>
              </a:ext>
            </a:extLst>
          </p:cNvPr>
          <p:cNvSpPr txBox="1"/>
          <p:nvPr/>
        </p:nvSpPr>
        <p:spPr>
          <a:xfrm>
            <a:off x="2724540" y="1720840"/>
            <a:ext cx="6969967" cy="3970318"/>
          </a:xfrm>
          <a:prstGeom prst="rect">
            <a:avLst/>
          </a:prstGeom>
          <a:noFill/>
        </p:spPr>
        <p:txBody>
          <a:bodyPr wrap="square" rtlCol="0">
            <a:spAutoFit/>
          </a:bodyPr>
          <a:lstStyle/>
          <a:p>
            <a:r>
              <a:rPr lang="it-IT" sz="3600" dirty="0"/>
              <a:t>Il </a:t>
            </a:r>
            <a:r>
              <a:rPr lang="it-IT" sz="3600" b="1" u="sng" dirty="0">
                <a:effectLst>
                  <a:outerShdw blurRad="38100" dist="38100" dir="2700000" algn="tl">
                    <a:srgbClr val="000000">
                      <a:alpha val="43137"/>
                    </a:srgbClr>
                  </a:outerShdw>
                </a:effectLst>
              </a:rPr>
              <a:t>volto</a:t>
            </a:r>
            <a:r>
              <a:rPr lang="it-IT" sz="3600" dirty="0"/>
              <a:t> è la sede primaria per manifestare le emozioni, non appena queste ci attraversano.</a:t>
            </a:r>
          </a:p>
          <a:p>
            <a:r>
              <a:rPr lang="it-IT" sz="3600" dirty="0"/>
              <a:t>- </a:t>
            </a:r>
            <a:r>
              <a:rPr lang="it-IT" sz="3600" dirty="0" err="1"/>
              <a:t>Ekman</a:t>
            </a:r>
            <a:r>
              <a:rPr lang="it-IT" sz="3600" dirty="0"/>
              <a:t> (regole di esibizione)</a:t>
            </a:r>
          </a:p>
          <a:p>
            <a:r>
              <a:rPr lang="it-IT" sz="3600" dirty="0"/>
              <a:t>- Menzogna (microespressioni)</a:t>
            </a:r>
          </a:p>
          <a:p>
            <a:r>
              <a:rPr lang="it-IT" sz="3600" dirty="0"/>
              <a:t>- Diverse emozioni, diversi livelli di tensione dei muscoli.</a:t>
            </a:r>
          </a:p>
        </p:txBody>
      </p:sp>
    </p:spTree>
    <p:extLst>
      <p:ext uri="{BB962C8B-B14F-4D97-AF65-F5344CB8AC3E}">
        <p14:creationId xmlns:p14="http://schemas.microsoft.com/office/powerpoint/2010/main" val="2634837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781A1-C5AC-7E95-F0D7-D0F6563A37A3}"/>
              </a:ext>
            </a:extLst>
          </p:cNvPr>
          <p:cNvSpPr>
            <a:spLocks noGrp="1"/>
          </p:cNvSpPr>
          <p:nvPr>
            <p:ph type="ctrTitle"/>
          </p:nvPr>
        </p:nvSpPr>
        <p:spPr>
          <a:xfrm>
            <a:off x="65315" y="272684"/>
            <a:ext cx="8901404" cy="955755"/>
          </a:xfrm>
        </p:spPr>
        <p:txBody>
          <a:bodyPr>
            <a:noAutofit/>
          </a:bodyPr>
          <a:lstStyle/>
          <a:p>
            <a:r>
              <a:rPr lang="it-IT" sz="4000" dirty="0"/>
              <a:t>Contatto oculare</a:t>
            </a:r>
          </a:p>
        </p:txBody>
      </p:sp>
      <p:sp>
        <p:nvSpPr>
          <p:cNvPr id="3" name="Sottotitolo 2">
            <a:extLst>
              <a:ext uri="{FF2B5EF4-FFF2-40B4-BE49-F238E27FC236}">
                <a16:creationId xmlns:a16="http://schemas.microsoft.com/office/drawing/2014/main" id="{BDB083D9-FFD8-7401-67B7-084293CCB8ED}"/>
              </a:ext>
            </a:extLst>
          </p:cNvPr>
          <p:cNvSpPr>
            <a:spLocks noGrp="1"/>
          </p:cNvSpPr>
          <p:nvPr>
            <p:ph type="subTitle" idx="1"/>
          </p:nvPr>
        </p:nvSpPr>
        <p:spPr>
          <a:xfrm>
            <a:off x="841783" y="1564972"/>
            <a:ext cx="8767860" cy="1388165"/>
          </a:xfrm>
        </p:spPr>
        <p:txBody>
          <a:bodyPr>
            <a:noAutofit/>
          </a:bodyPr>
          <a:lstStyle/>
          <a:p>
            <a:r>
              <a:rPr lang="it-IT" sz="3200" dirty="0"/>
              <a:t>- </a:t>
            </a:r>
            <a:r>
              <a:rPr lang="it-IT" sz="3200" u="sng" dirty="0"/>
              <a:t>Direzione</a:t>
            </a:r>
            <a:r>
              <a:rPr lang="it-IT" sz="3200" dirty="0"/>
              <a:t> dello sguardo come rivelatrice di emozioni differenti (es vergogna)</a:t>
            </a:r>
          </a:p>
          <a:p>
            <a:r>
              <a:rPr lang="it-IT" sz="3200" u="sng" dirty="0"/>
              <a:t>- Durata </a:t>
            </a:r>
            <a:r>
              <a:rPr lang="it-IT" sz="3200" dirty="0"/>
              <a:t>dello sguardo rivela interessi specifici (attrazione, attenzione, aggressione…)</a:t>
            </a:r>
          </a:p>
          <a:p>
            <a:r>
              <a:rPr lang="it-IT" sz="3200" u="sng" dirty="0"/>
              <a:t>- Mantenimento</a:t>
            </a:r>
            <a:r>
              <a:rPr lang="it-IT" sz="3200" dirty="0"/>
              <a:t> dello sguardo è maggiore in chi possiede un pensiero astratto, piuttosto che in coloro che possiedono un pensiero concreto</a:t>
            </a:r>
            <a:endParaRPr lang="it-IT" sz="3200" u="sng" dirty="0"/>
          </a:p>
        </p:txBody>
      </p:sp>
    </p:spTree>
    <p:extLst>
      <p:ext uri="{BB962C8B-B14F-4D97-AF65-F5344CB8AC3E}">
        <p14:creationId xmlns:p14="http://schemas.microsoft.com/office/powerpoint/2010/main" val="60594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F85ADB-9328-888F-3640-DF670A3E993B}"/>
              </a:ext>
            </a:extLst>
          </p:cNvPr>
          <p:cNvSpPr>
            <a:spLocks noGrp="1"/>
          </p:cNvSpPr>
          <p:nvPr>
            <p:ph type="title"/>
          </p:nvPr>
        </p:nvSpPr>
        <p:spPr>
          <a:xfrm>
            <a:off x="1143001" y="1070335"/>
            <a:ext cx="5199926" cy="1443269"/>
          </a:xfrm>
        </p:spPr>
        <p:txBody>
          <a:bodyPr>
            <a:normAutofit/>
          </a:bodyPr>
          <a:lstStyle/>
          <a:p>
            <a:r>
              <a:rPr lang="it-IT" sz="3100" dirty="0">
                <a:effectLst>
                  <a:outerShdw blurRad="38100" dist="38100" dir="2700000" algn="tl">
                    <a:srgbClr val="000000">
                      <a:alpha val="43137"/>
                    </a:srgbClr>
                  </a:outerShdw>
                </a:effectLst>
              </a:rPr>
              <a:t>Conseguenze negative del non utilizzare adeguatamente il contatto oculare</a:t>
            </a:r>
          </a:p>
        </p:txBody>
      </p:sp>
      <p:sp>
        <p:nvSpPr>
          <p:cNvPr id="3" name="Segnaposto contenuto 2">
            <a:extLst>
              <a:ext uri="{FF2B5EF4-FFF2-40B4-BE49-F238E27FC236}">
                <a16:creationId xmlns:a16="http://schemas.microsoft.com/office/drawing/2014/main" id="{D8752708-A5C2-7866-C0D9-CC7B4AF6757A}"/>
              </a:ext>
            </a:extLst>
          </p:cNvPr>
          <p:cNvSpPr>
            <a:spLocks noGrp="1"/>
          </p:cNvSpPr>
          <p:nvPr>
            <p:ph idx="1"/>
          </p:nvPr>
        </p:nvSpPr>
        <p:spPr>
          <a:xfrm>
            <a:off x="1143002" y="2546430"/>
            <a:ext cx="5084178" cy="3549570"/>
          </a:xfrm>
        </p:spPr>
        <p:txBody>
          <a:bodyPr>
            <a:normAutofit/>
          </a:bodyPr>
          <a:lstStyle/>
          <a:p>
            <a:r>
              <a:rPr lang="it-IT" sz="2400" dirty="0"/>
              <a:t>Disagio per non poter controllare la situazione in cui si sta interagendo </a:t>
            </a:r>
          </a:p>
          <a:p>
            <a:r>
              <a:rPr lang="it-IT" sz="2400" dirty="0"/>
              <a:t>Non vengono colti i feedback, quindi non c’è possibilità di correzione</a:t>
            </a:r>
          </a:p>
          <a:p>
            <a:r>
              <a:rPr lang="it-IT" sz="2400" dirty="0"/>
              <a:t>Stile di comportamento povero e rigido con conseguenze depressive</a:t>
            </a:r>
          </a:p>
          <a:p>
            <a:r>
              <a:rPr lang="it-IT" sz="2400" dirty="0"/>
              <a:t>Insicurezza generale</a:t>
            </a:r>
          </a:p>
        </p:txBody>
      </p:sp>
      <p:pic>
        <p:nvPicPr>
          <p:cNvPr id="6" name="Immagine 5" descr="Immagine che contiene clipart, Animazione, illustrazione, Cartoni animati&#10;&#10;Descrizione generata automaticamente">
            <a:extLst>
              <a:ext uri="{FF2B5EF4-FFF2-40B4-BE49-F238E27FC236}">
                <a16:creationId xmlns:a16="http://schemas.microsoft.com/office/drawing/2014/main" id="{27EAD366-91D9-52D3-0B49-E8BFB8D2052E}"/>
              </a:ext>
            </a:extLst>
          </p:cNvPr>
          <p:cNvPicPr>
            <a:picLocks noChangeAspect="1"/>
          </p:cNvPicPr>
          <p:nvPr/>
        </p:nvPicPr>
        <p:blipFill rotWithShape="1">
          <a:blip r:embed="rId2"/>
          <a:srcRect l="19568" r="23715"/>
          <a:stretch/>
        </p:blipFill>
        <p:spPr>
          <a:xfrm>
            <a:off x="6636743" y="1238487"/>
            <a:ext cx="4741120" cy="4493060"/>
          </a:xfrm>
          <a:prstGeom prst="rect">
            <a:avLst/>
          </a:prstGeom>
        </p:spPr>
      </p:pic>
    </p:spTree>
    <p:extLst>
      <p:ext uri="{BB962C8B-B14F-4D97-AF65-F5344CB8AC3E}">
        <p14:creationId xmlns:p14="http://schemas.microsoft.com/office/powerpoint/2010/main" val="213052838"/>
      </p:ext>
    </p:extLst>
  </p:cSld>
  <p:clrMapOvr>
    <a:masterClrMapping/>
  </p:clrMapOvr>
</p:sld>
</file>

<file path=ppt/theme/theme1.xml><?xml version="1.0" encoding="utf-8"?>
<a:theme xmlns:a="http://schemas.openxmlformats.org/drawingml/2006/main" name="Base">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TM03457444[[fn=Base]]</Template>
  <TotalTime>215</TotalTime>
  <Words>2579</Words>
  <Application>Microsoft Office PowerPoint</Application>
  <PresentationFormat>Widescreen</PresentationFormat>
  <Paragraphs>145</Paragraphs>
  <Slides>51</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51</vt:i4>
      </vt:variant>
    </vt:vector>
  </HeadingPairs>
  <TitlesOfParts>
    <vt:vector size="54" baseType="lpstr">
      <vt:lpstr>Corbel</vt:lpstr>
      <vt:lpstr>Wingdings</vt:lpstr>
      <vt:lpstr>Base</vt:lpstr>
      <vt:lpstr>Assertività (parte 2) la comunicazione</vt:lpstr>
      <vt:lpstr>Comunicazione non verbale</vt:lpstr>
      <vt:lpstr>Presentazione standard di PowerPoint</vt:lpstr>
      <vt:lpstr>La Gestualità</vt:lpstr>
      <vt:lpstr>Presentazione standard di PowerPoint</vt:lpstr>
      <vt:lpstr>Presentazione standard di PowerPoint</vt:lpstr>
      <vt:lpstr>Presentazione standard di PowerPoint</vt:lpstr>
      <vt:lpstr>Contatto oculare</vt:lpstr>
      <vt:lpstr>Conseguenze negative del non utilizzare adeguatamente il contatto oculare</vt:lpstr>
      <vt:lpstr>Presentazione standard di PowerPoint</vt:lpstr>
      <vt:lpstr>Comunicazione verbale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critiche</vt:lpstr>
      <vt:lpstr>Presentazione standard di PowerPoint</vt:lpstr>
      <vt:lpstr>Presentazione standard di PowerPoint</vt:lpstr>
      <vt:lpstr>Presentazione standard di PowerPoint</vt:lpstr>
      <vt:lpstr>Presentazione standard di PowerPoint</vt:lpstr>
      <vt:lpstr>ANTIDOTO AL SENSO DI COLPA, DI IGNORANZA E DI ANSIA</vt:lpstr>
      <vt:lpstr>Presentazione standard di PowerPoint</vt:lpstr>
      <vt:lpstr>Presentazione standard di PowerPoint</vt:lpstr>
      <vt:lpstr>Presentazione standard di PowerPoint</vt:lpstr>
      <vt:lpstr>Tecniche di difesa per proteggersi dalle critiche aggressive e manipolative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PENSIERO E LINGUAGGIO</vt:lpstr>
      <vt:lpstr>Presentazione standard di PowerPoint</vt:lpstr>
      <vt:lpstr>Presentazione standard di PowerPoint</vt:lpstr>
      <vt:lpstr>Presentazione standard di PowerPoint</vt:lpstr>
      <vt:lpstr>All’origine di tali idee irrazionali vi sono alcuni modi di pensare legati a una concezione astratta del dovere, del bisogno e del valore umano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Assertività (parte 2) la comunicazione</dc:title>
  <dc:creator>Greta Capelli 2</dc:creator>
  <cp:lastModifiedBy>Greta Capelli 2</cp:lastModifiedBy>
  <cp:revision>5</cp:revision>
  <dcterms:created xsi:type="dcterms:W3CDTF">2023-11-16T21:09:18Z</dcterms:created>
  <dcterms:modified xsi:type="dcterms:W3CDTF">2023-11-18T19:32:52Z</dcterms:modified>
</cp:coreProperties>
</file>