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9" r:id="rId1"/>
  </p:sldMasterIdLst>
  <p:notesMasterIdLst>
    <p:notesMasterId r:id="rId16"/>
  </p:notesMasterIdLst>
  <p:sldIdLst>
    <p:sldId id="256" r:id="rId2"/>
    <p:sldId id="257" r:id="rId3"/>
    <p:sldId id="258" r:id="rId4"/>
    <p:sldId id="260" r:id="rId5"/>
    <p:sldId id="259" r:id="rId6"/>
    <p:sldId id="261" r:id="rId7"/>
    <p:sldId id="265" r:id="rId8"/>
    <p:sldId id="264" r:id="rId9"/>
    <p:sldId id="262" r:id="rId10"/>
    <p:sldId id="263" r:id="rId11"/>
    <p:sldId id="270" r:id="rId12"/>
    <p:sldId id="271" r:id="rId13"/>
    <p:sldId id="267" r:id="rId14"/>
    <p:sldId id="266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02E4B"/>
    <a:srgbClr val="D302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4843"/>
    <p:restoredTop sz="95522"/>
  </p:normalViewPr>
  <p:slideViewPr>
    <p:cSldViewPr snapToGrid="0">
      <p:cViewPr varScale="1">
        <p:scale>
          <a:sx n="93" d="100"/>
          <a:sy n="93" d="100"/>
        </p:scale>
        <p:origin x="216" y="9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B7AE23-7220-5749-ABCA-597D73F2FD72}" type="datetimeFigureOut">
              <a:rPr lang="it-IT" smtClean="0"/>
              <a:t>16/01/24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722A8D-B7F6-DC4D-A9B3-0ACFC0EE3EA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840283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smtClean="0"/>
              <a:t>1/16/24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59419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1/16/24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56968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pPr/>
              <a:t>1/16/24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71264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pPr/>
              <a:t>1/16/24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‹N›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555692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pPr/>
              <a:t>1/16/24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20610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1/16/24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86158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1/16/24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16840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1/16/24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06836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pPr/>
              <a:t>1/16/24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46461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llage con 8 foto"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B516453-F65D-4E9B-9827-962EA7B43B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1339241" cy="407035"/>
          </a:xfrm>
        </p:spPr>
        <p:txBody>
          <a:bodyPr rtlCol="0"/>
          <a:lstStyle>
            <a:lvl1pPr>
              <a:defRPr sz="900">
                <a:solidFill>
                  <a:schemeClr val="accent3">
                    <a:lumMod val="40000"/>
                    <a:lumOff val="60000"/>
                  </a:schemeClr>
                </a:solidFill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D61CD3A7-191A-485E-B049-D37C740CB310}"/>
              </a:ext>
            </a:extLst>
          </p:cNvPr>
          <p:cNvSpPr/>
          <p:nvPr/>
        </p:nvSpPr>
        <p:spPr>
          <a:xfrm>
            <a:off x="106303" y="122372"/>
            <a:ext cx="3419583" cy="35178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79B6B0CD-4535-4563-A88C-7CDF7196B85B}"/>
              </a:ext>
            </a:extLst>
          </p:cNvPr>
          <p:cNvSpPr/>
          <p:nvPr/>
        </p:nvSpPr>
        <p:spPr>
          <a:xfrm>
            <a:off x="106303" y="3741802"/>
            <a:ext cx="3419583" cy="298185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C36616B6-846C-4079-9DD9-63233DAD3ACB}"/>
              </a:ext>
            </a:extLst>
          </p:cNvPr>
          <p:cNvSpPr/>
          <p:nvPr/>
        </p:nvSpPr>
        <p:spPr>
          <a:xfrm>
            <a:off x="3642691" y="122372"/>
            <a:ext cx="2956440" cy="29676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3B979808-C3C3-4F87-A5AE-006E7FF4D946}"/>
              </a:ext>
            </a:extLst>
          </p:cNvPr>
          <p:cNvSpPr/>
          <p:nvPr/>
        </p:nvSpPr>
        <p:spPr>
          <a:xfrm>
            <a:off x="6708952" y="122372"/>
            <a:ext cx="2673402" cy="41396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id="{56C382A8-4A78-49CE-B22C-0941D49A83FD}"/>
              </a:ext>
            </a:extLst>
          </p:cNvPr>
          <p:cNvSpPr/>
          <p:nvPr/>
        </p:nvSpPr>
        <p:spPr>
          <a:xfrm>
            <a:off x="3642690" y="3205824"/>
            <a:ext cx="2956440" cy="35178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7DDCA776-FCFC-4F63-8D71-9078106C9472}"/>
              </a:ext>
            </a:extLst>
          </p:cNvPr>
          <p:cNvSpPr/>
          <p:nvPr/>
        </p:nvSpPr>
        <p:spPr>
          <a:xfrm>
            <a:off x="9492176" y="122372"/>
            <a:ext cx="2568606" cy="286000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sp>
        <p:nvSpPr>
          <p:cNvPr id="23" name="Rettangolo 22">
            <a:extLst>
              <a:ext uri="{FF2B5EF4-FFF2-40B4-BE49-F238E27FC236}">
                <a16:creationId xmlns:a16="http://schemas.microsoft.com/office/drawing/2014/main" id="{E59447AF-2555-49E0-918A-7A5A3E4DE479}"/>
              </a:ext>
            </a:extLst>
          </p:cNvPr>
          <p:cNvSpPr/>
          <p:nvPr/>
        </p:nvSpPr>
        <p:spPr>
          <a:xfrm>
            <a:off x="6708953" y="4372996"/>
            <a:ext cx="2673402" cy="235065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sp>
        <p:nvSpPr>
          <p:cNvPr id="26" name="Rettangolo 25">
            <a:extLst>
              <a:ext uri="{FF2B5EF4-FFF2-40B4-BE49-F238E27FC236}">
                <a16:creationId xmlns:a16="http://schemas.microsoft.com/office/drawing/2014/main" id="{3451BDE1-FF97-41BB-B1FE-039ECB3FAA48}"/>
              </a:ext>
            </a:extLst>
          </p:cNvPr>
          <p:cNvSpPr/>
          <p:nvPr/>
        </p:nvSpPr>
        <p:spPr>
          <a:xfrm>
            <a:off x="9492174" y="3090002"/>
            <a:ext cx="2568608" cy="363365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sp>
        <p:nvSpPr>
          <p:cNvPr id="28" name="Segnaposto immagine 12">
            <a:extLst>
              <a:ext uri="{FF2B5EF4-FFF2-40B4-BE49-F238E27FC236}">
                <a16:creationId xmlns:a16="http://schemas.microsoft.com/office/drawing/2014/main" id="{67AD5A73-8716-4463-A72A-D6F3CA1C957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49279" y="374309"/>
            <a:ext cx="2926597" cy="2524311"/>
          </a:xfrm>
          <a:solidFill>
            <a:schemeClr val="tx2">
              <a:lumMod val="40000"/>
              <a:lumOff val="60000"/>
            </a:schemeClr>
          </a:solidFill>
        </p:spPr>
        <p:txBody>
          <a:bodyPr rtlCol="0"/>
          <a:lstStyle>
            <a:lvl1pPr algn="ctr">
              <a:buNone/>
              <a:defRPr>
                <a:solidFill>
                  <a:schemeClr val="tx2">
                    <a:lumMod val="40000"/>
                    <a:lumOff val="60000"/>
                  </a:schemeClr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immagine</a:t>
            </a:r>
          </a:p>
        </p:txBody>
      </p:sp>
      <p:sp>
        <p:nvSpPr>
          <p:cNvPr id="29" name="Segnaposto immagine 18">
            <a:extLst>
              <a:ext uri="{FF2B5EF4-FFF2-40B4-BE49-F238E27FC236}">
                <a16:creationId xmlns:a16="http://schemas.microsoft.com/office/drawing/2014/main" id="{306E7670-75FA-47A8-81A4-05FD7DE0AF1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49189" y="3994520"/>
            <a:ext cx="2930525" cy="1987550"/>
          </a:xfrm>
          <a:solidFill>
            <a:schemeClr val="tx2">
              <a:lumMod val="50000"/>
            </a:schemeClr>
          </a:solidFill>
        </p:spPr>
        <p:txBody>
          <a:bodyPr rtlCol="0"/>
          <a:lstStyle>
            <a:lvl1pPr algn="ctr">
              <a:buNone/>
              <a:defRPr>
                <a:solidFill>
                  <a:schemeClr val="tx2">
                    <a:lumMod val="50000"/>
                  </a:schemeClr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immagine</a:t>
            </a:r>
          </a:p>
        </p:txBody>
      </p:sp>
      <p:sp>
        <p:nvSpPr>
          <p:cNvPr id="30" name="Segnaposto immagine 18">
            <a:extLst>
              <a:ext uri="{FF2B5EF4-FFF2-40B4-BE49-F238E27FC236}">
                <a16:creationId xmlns:a16="http://schemas.microsoft.com/office/drawing/2014/main" id="{D93EF954-7570-4C45-A73E-24302285496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9737360" y="374308"/>
            <a:ext cx="2078236" cy="1866486"/>
          </a:xfrm>
          <a:solidFill>
            <a:schemeClr val="tx2">
              <a:lumMod val="50000"/>
            </a:schemeClr>
          </a:solidFill>
        </p:spPr>
        <p:txBody>
          <a:bodyPr rtlCol="0"/>
          <a:lstStyle>
            <a:lvl1pPr algn="ctr">
              <a:buNone/>
              <a:defRPr>
                <a:solidFill>
                  <a:schemeClr val="tx2">
                    <a:lumMod val="50000"/>
                  </a:schemeClr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immagine</a:t>
            </a:r>
          </a:p>
        </p:txBody>
      </p:sp>
      <p:sp>
        <p:nvSpPr>
          <p:cNvPr id="31" name="Segnaposto immagine 18">
            <a:extLst>
              <a:ext uri="{FF2B5EF4-FFF2-40B4-BE49-F238E27FC236}">
                <a16:creationId xmlns:a16="http://schemas.microsoft.com/office/drawing/2014/main" id="{37E62A63-6ADB-4815-870C-7DE18C0E2A4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887874" y="374309"/>
            <a:ext cx="2460900" cy="1974108"/>
          </a:xfrm>
          <a:solidFill>
            <a:schemeClr val="tx2">
              <a:lumMod val="50000"/>
            </a:schemeClr>
          </a:solidFill>
        </p:spPr>
        <p:txBody>
          <a:bodyPr rtlCol="0"/>
          <a:lstStyle>
            <a:lvl1pPr algn="ctr">
              <a:buNone/>
              <a:defRPr>
                <a:solidFill>
                  <a:schemeClr val="tx2">
                    <a:lumMod val="50000"/>
                  </a:schemeClr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immagine</a:t>
            </a:r>
          </a:p>
        </p:txBody>
      </p:sp>
      <p:sp>
        <p:nvSpPr>
          <p:cNvPr id="32" name="Segnaposto immagine 18">
            <a:extLst>
              <a:ext uri="{FF2B5EF4-FFF2-40B4-BE49-F238E27FC236}">
                <a16:creationId xmlns:a16="http://schemas.microsoft.com/office/drawing/2014/main" id="{5E88C04C-B228-4B61-AE61-D503F82ACA8A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953053" y="4624367"/>
            <a:ext cx="2173480" cy="1357703"/>
          </a:xfrm>
          <a:solidFill>
            <a:schemeClr val="tx2">
              <a:lumMod val="50000"/>
            </a:schemeClr>
          </a:solidFill>
        </p:spPr>
        <p:txBody>
          <a:bodyPr rtlCol="0"/>
          <a:lstStyle>
            <a:lvl1pPr algn="ctr">
              <a:buNone/>
              <a:defRPr>
                <a:solidFill>
                  <a:schemeClr val="tx2">
                    <a:lumMod val="50000"/>
                  </a:schemeClr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immagine</a:t>
            </a:r>
          </a:p>
        </p:txBody>
      </p:sp>
      <p:sp>
        <p:nvSpPr>
          <p:cNvPr id="33" name="Segnaposto immagine 12">
            <a:extLst>
              <a:ext uri="{FF2B5EF4-FFF2-40B4-BE49-F238E27FC236}">
                <a16:creationId xmlns:a16="http://schemas.microsoft.com/office/drawing/2014/main" id="{C88BEAB2-2E36-458C-A884-338D4D0E659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886791" y="3458132"/>
            <a:ext cx="2460899" cy="2523939"/>
          </a:xfrm>
          <a:solidFill>
            <a:srgbClr val="ADC5D0"/>
          </a:solidFill>
        </p:spPr>
        <p:txBody>
          <a:bodyPr rtlCol="0"/>
          <a:lstStyle>
            <a:lvl1pPr algn="ctr">
              <a:buNone/>
              <a:defRPr>
                <a:solidFill>
                  <a:schemeClr val="tx2">
                    <a:lumMod val="40000"/>
                    <a:lumOff val="60000"/>
                  </a:schemeClr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immagine</a:t>
            </a:r>
          </a:p>
        </p:txBody>
      </p:sp>
      <p:sp>
        <p:nvSpPr>
          <p:cNvPr id="34" name="Segnaposto immagine 12">
            <a:extLst>
              <a:ext uri="{FF2B5EF4-FFF2-40B4-BE49-F238E27FC236}">
                <a16:creationId xmlns:a16="http://schemas.microsoft.com/office/drawing/2014/main" id="{F83EDCAF-9FBF-42BB-9012-9D6E7AE4AAE2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953051" y="374309"/>
            <a:ext cx="2173481" cy="3131604"/>
          </a:xfrm>
          <a:solidFill>
            <a:schemeClr val="tx2">
              <a:lumMod val="40000"/>
              <a:lumOff val="60000"/>
            </a:schemeClr>
          </a:solidFill>
        </p:spPr>
        <p:txBody>
          <a:bodyPr rtlCol="0"/>
          <a:lstStyle>
            <a:lvl1pPr algn="ctr">
              <a:buNone/>
              <a:defRPr>
                <a:solidFill>
                  <a:schemeClr val="tx2">
                    <a:lumMod val="40000"/>
                    <a:lumOff val="60000"/>
                  </a:schemeClr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immagine</a:t>
            </a:r>
          </a:p>
        </p:txBody>
      </p:sp>
      <p:sp>
        <p:nvSpPr>
          <p:cNvPr id="35" name="Segnaposto immagine 12">
            <a:extLst>
              <a:ext uri="{FF2B5EF4-FFF2-40B4-BE49-F238E27FC236}">
                <a16:creationId xmlns:a16="http://schemas.microsoft.com/office/drawing/2014/main" id="{EBC88136-E5C2-44CD-88E4-25103D1B33C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9737360" y="3342229"/>
            <a:ext cx="2078236" cy="2639842"/>
          </a:xfrm>
          <a:solidFill>
            <a:srgbClr val="ADC5D0"/>
          </a:solidFill>
        </p:spPr>
        <p:txBody>
          <a:bodyPr rtlCol="0"/>
          <a:lstStyle>
            <a:lvl1pPr algn="ctr">
              <a:buNone/>
              <a:defRPr>
                <a:solidFill>
                  <a:schemeClr val="tx2">
                    <a:lumMod val="40000"/>
                    <a:lumOff val="60000"/>
                  </a:schemeClr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immagine</a:t>
            </a:r>
          </a:p>
        </p:txBody>
      </p:sp>
    </p:spTree>
    <p:extLst>
      <p:ext uri="{BB962C8B-B14F-4D97-AF65-F5344CB8AC3E}">
        <p14:creationId xmlns:p14="http://schemas.microsoft.com/office/powerpoint/2010/main" val="19144164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1/16/24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41628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pPr/>
              <a:t>1/16/24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03331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1/16/24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21937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1/16/24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2623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1/16/24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45437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1/16/24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57522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1/16/24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41850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1/16/24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70115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TOP.pn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1/16/24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237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  <p:sldLayoutId id="2147483689" r:id="rId18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>
            <a:extLst>
              <a:ext uri="{FF2B5EF4-FFF2-40B4-BE49-F238E27FC236}">
                <a16:creationId xmlns:a16="http://schemas.microsoft.com/office/drawing/2014/main" id="{A00989BA-47BE-A380-6180-6FE87D7606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53167" y="6515100"/>
            <a:ext cx="9448800" cy="685800"/>
          </a:xfrm>
        </p:spPr>
        <p:txBody>
          <a:bodyPr/>
          <a:lstStyle/>
          <a:p>
            <a:r>
              <a:rPr lang="it-IT" dirty="0"/>
              <a:t>DOTT.SSA ALICE AGAZZI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196199B6-72E1-46F3-369D-B7A75A7BACF3}"/>
              </a:ext>
            </a:extLst>
          </p:cNvPr>
          <p:cNvSpPr/>
          <p:nvPr/>
        </p:nvSpPr>
        <p:spPr>
          <a:xfrm>
            <a:off x="1653117" y="2200080"/>
            <a:ext cx="8885766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FACCIAMO UN VIAGGIO. </a:t>
            </a:r>
          </a:p>
          <a:p>
            <a:pPr algn="ctr"/>
            <a:r>
              <a:rPr lang="it-IT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DESTINAZIONE: FELICITA’!</a:t>
            </a:r>
          </a:p>
        </p:txBody>
      </p:sp>
    </p:spTree>
    <p:extLst>
      <p:ext uri="{BB962C8B-B14F-4D97-AF65-F5344CB8AC3E}">
        <p14:creationId xmlns:p14="http://schemas.microsoft.com/office/powerpoint/2010/main" val="39788225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EBEA97E1-AFFC-7066-F4A2-FE01BA3046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b="1" dirty="0">
                <a:solidFill>
                  <a:srgbClr val="FF0000"/>
                </a:solidFill>
              </a:rPr>
              <a:t>Il corpo</a:t>
            </a:r>
          </a:p>
        </p:txBody>
      </p:sp>
      <p:sp>
        <p:nvSpPr>
          <p:cNvPr id="9" name="Segnaposto testo 8">
            <a:extLst>
              <a:ext uri="{FF2B5EF4-FFF2-40B4-BE49-F238E27FC236}">
                <a16:creationId xmlns:a16="http://schemas.microsoft.com/office/drawing/2014/main" id="{D696AF4A-5FDD-5342-92AE-FBA7E09F1764}"/>
              </a:ext>
            </a:extLst>
          </p:cNvPr>
          <p:cNvSpPr>
            <a:spLocks noGrp="1"/>
          </p:cNvSpPr>
          <p:nvPr>
            <p:ph type="body" sz="half" idx="15"/>
          </p:nvPr>
        </p:nvSpPr>
        <p:spPr/>
        <p:txBody>
          <a:bodyPr/>
          <a:lstStyle/>
          <a:p>
            <a:r>
              <a:rPr lang="it-IT" sz="1800" dirty="0"/>
              <a:t>Il corpo è mediatore tra noi ed il mondo. </a:t>
            </a:r>
            <a:r>
              <a:rPr lang="it-IT" sz="1800" b="0" i="0" u="none" strike="noStrike" dirty="0">
                <a:solidFill>
                  <a:srgbClr val="202122"/>
                </a:solidFill>
                <a:effectLst/>
              </a:rPr>
              <a:t>Le differenze anatomiche tra maschio e femmina sono la prima base classificatoria e per la differenziazione culturale e sociale. La separazione, esclusione, distinzione tra sessi è applicata attraverso simboli, pratiche e attribuzioni di ruoli reali ed immaginarie</a:t>
            </a:r>
            <a:r>
              <a:rPr lang="it-IT" b="0" i="0" u="none" strike="noStrike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</a:t>
            </a:r>
            <a:endParaRPr lang="it-IT" dirty="0"/>
          </a:p>
        </p:txBody>
      </p:sp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9B5CB72E-4C27-63FD-6E82-8B8C4FCEBA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it-IT" dirty="0">
                <a:solidFill>
                  <a:srgbClr val="00B050"/>
                </a:solidFill>
              </a:rPr>
              <a:t>Quello in cui ci identifichiamo</a:t>
            </a:r>
          </a:p>
        </p:txBody>
      </p:sp>
      <p:sp>
        <p:nvSpPr>
          <p:cNvPr id="10" name="Segnaposto testo 9">
            <a:extLst>
              <a:ext uri="{FF2B5EF4-FFF2-40B4-BE49-F238E27FC236}">
                <a16:creationId xmlns:a16="http://schemas.microsoft.com/office/drawing/2014/main" id="{40C71726-6B37-664A-6216-6A66006769FD}"/>
              </a:ext>
            </a:extLst>
          </p:cNvPr>
          <p:cNvSpPr>
            <a:spLocks noGrp="1"/>
          </p:cNvSpPr>
          <p:nvPr>
            <p:ph type="body" sz="half" idx="16"/>
          </p:nvPr>
        </p:nvSpPr>
        <p:spPr/>
        <p:txBody>
          <a:bodyPr>
            <a:normAutofit/>
          </a:bodyPr>
          <a:lstStyle/>
          <a:p>
            <a:r>
              <a:rPr lang="it-IT" sz="2000" dirty="0"/>
              <a:t>Sistemi di credo, cultura, </a:t>
            </a:r>
            <a:r>
              <a:rPr lang="it-IT" sz="2000" dirty="0" err="1"/>
              <a:t>appartenza</a:t>
            </a:r>
            <a:r>
              <a:rPr lang="it-IT" sz="2000" dirty="0"/>
              <a:t> a gruppi specifici…. Ciò in cui ci identifichiamo definisce i nostri confini. </a:t>
            </a:r>
          </a:p>
        </p:txBody>
      </p:sp>
      <p:sp>
        <p:nvSpPr>
          <p:cNvPr id="8" name="Segnaposto testo 7">
            <a:extLst>
              <a:ext uri="{FF2B5EF4-FFF2-40B4-BE49-F238E27FC236}">
                <a16:creationId xmlns:a16="http://schemas.microsoft.com/office/drawing/2014/main" id="{A308BF80-3185-9572-36CA-10DEB91C68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051800" y="2207308"/>
            <a:ext cx="3359314" cy="626534"/>
          </a:xfrm>
        </p:spPr>
        <p:txBody>
          <a:bodyPr/>
          <a:lstStyle/>
          <a:p>
            <a:r>
              <a:rPr lang="it-IT" dirty="0">
                <a:solidFill>
                  <a:srgbClr val="00B0F0"/>
                </a:solidFill>
              </a:rPr>
              <a:t>I nostri processi interni</a:t>
            </a:r>
          </a:p>
        </p:txBody>
      </p:sp>
      <p:sp>
        <p:nvSpPr>
          <p:cNvPr id="11" name="Segnaposto testo 10">
            <a:extLst>
              <a:ext uri="{FF2B5EF4-FFF2-40B4-BE49-F238E27FC236}">
                <a16:creationId xmlns:a16="http://schemas.microsoft.com/office/drawing/2014/main" id="{96BAC307-F407-E76B-209D-25317CAA5B43}"/>
              </a:ext>
            </a:extLst>
          </p:cNvPr>
          <p:cNvSpPr>
            <a:spLocks noGrp="1"/>
          </p:cNvSpPr>
          <p:nvPr>
            <p:ph type="body" sz="half" idx="17"/>
          </p:nvPr>
        </p:nvSpPr>
        <p:spPr/>
        <p:txBody>
          <a:bodyPr>
            <a:normAutofit/>
          </a:bodyPr>
          <a:lstStyle/>
          <a:p>
            <a:r>
              <a:rPr lang="it-IT" sz="2000" dirty="0"/>
              <a:t>Tendiamo a identificarci anche con i nostri pensieri, emozioni, sensazioni, sentimenti. 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46DE2F09-7F90-65D0-AC96-455F4AE9BB8F}"/>
              </a:ext>
            </a:extLst>
          </p:cNvPr>
          <p:cNvSpPr/>
          <p:nvPr/>
        </p:nvSpPr>
        <p:spPr>
          <a:xfrm>
            <a:off x="1499959" y="1170426"/>
            <a:ext cx="1048299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0" cap="none" spc="0" dirty="0">
                <a:ln w="0">
                  <a:solidFill>
                    <a:schemeClr val="accent3">
                      <a:lumMod val="60000"/>
                      <a:lumOff val="40000"/>
                    </a:schemeClr>
                  </a:solidFill>
                </a:ln>
                <a:solidFill>
                  <a:srgbClr val="E02E4B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ill Sans Ultra Bold" panose="020B0A02020104020203" pitchFamily="34" charset="77"/>
              </a:rPr>
              <a:t>LA CONTINUITA’ DEL SE’ </a:t>
            </a:r>
            <a:endParaRPr lang="it-IT" sz="5400" b="0" cap="none" spc="0" dirty="0">
              <a:ln w="0">
                <a:solidFill>
                  <a:schemeClr val="accent3">
                    <a:lumMod val="60000"/>
                    <a:lumOff val="40000"/>
                  </a:schemeClr>
                </a:solidFill>
              </a:ln>
              <a:solidFill>
                <a:srgbClr val="E02E4B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67898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9" grpId="0" build="p"/>
      <p:bldP spid="7" grpId="0" build="p"/>
      <p:bldP spid="10" grpId="0" build="p"/>
      <p:bldP spid="8" grpId="0" build="p"/>
      <p:bldP spid="11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tangolo 13">
            <a:extLst>
              <a:ext uri="{FF2B5EF4-FFF2-40B4-BE49-F238E27FC236}">
                <a16:creationId xmlns:a16="http://schemas.microsoft.com/office/drawing/2014/main" id="{F70E533D-2CDB-994F-B4EC-161E20416798}"/>
              </a:ext>
            </a:extLst>
          </p:cNvPr>
          <p:cNvSpPr/>
          <p:nvPr/>
        </p:nvSpPr>
        <p:spPr>
          <a:xfrm>
            <a:off x="496389" y="666206"/>
            <a:ext cx="2677885" cy="2521131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bg1"/>
                </a:solidFill>
              </a:rPr>
              <a:t>Conoscere la propria oscurità è il metodo migliore per affrontare le tenebre </a:t>
            </a:r>
            <a:r>
              <a:rPr lang="it-IT" dirty="0"/>
              <a:t>degli altri.</a:t>
            </a:r>
          </a:p>
          <a:p>
            <a:pPr algn="ctr"/>
            <a:br>
              <a:rPr lang="it-IT" dirty="0"/>
            </a:br>
            <a:r>
              <a:rPr lang="it-IT" dirty="0"/>
              <a:t>Carl Gustav Jung</a:t>
            </a:r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id="{CE7F4191-DF4F-2A96-F496-FDB7F72E3D26}"/>
              </a:ext>
            </a:extLst>
          </p:cNvPr>
          <p:cNvSpPr/>
          <p:nvPr/>
        </p:nvSpPr>
        <p:spPr>
          <a:xfrm>
            <a:off x="496388" y="4127863"/>
            <a:ext cx="2677885" cy="224681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EED2EB53-EBF1-F246-B889-29A08101F836}"/>
              </a:ext>
            </a:extLst>
          </p:cNvPr>
          <p:cNvSpPr/>
          <p:nvPr/>
        </p:nvSpPr>
        <p:spPr>
          <a:xfrm>
            <a:off x="3984171" y="574766"/>
            <a:ext cx="2364378" cy="223374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Il compito principale nella vita di ognuno è dare alla luce sé stesso.</a:t>
            </a:r>
          </a:p>
          <a:p>
            <a:pPr algn="ctr"/>
            <a:br>
              <a:rPr lang="it-IT" dirty="0">
                <a:solidFill>
                  <a:schemeClr val="tx1"/>
                </a:solidFill>
              </a:rPr>
            </a:br>
            <a:r>
              <a:rPr lang="it-IT" dirty="0">
                <a:solidFill>
                  <a:schemeClr val="tx1"/>
                </a:solidFill>
              </a:rPr>
              <a:t>Erich Fromm</a:t>
            </a:r>
            <a:br>
              <a:rPr lang="it-IT" dirty="0">
                <a:solidFill>
                  <a:schemeClr val="tx1"/>
                </a:solidFill>
              </a:rPr>
            </a:br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C807EC13-848A-A2B6-B31D-6E3D614BE995}"/>
              </a:ext>
            </a:extLst>
          </p:cNvPr>
          <p:cNvSpPr/>
          <p:nvPr/>
        </p:nvSpPr>
        <p:spPr>
          <a:xfrm>
            <a:off x="4049482" y="3429000"/>
            <a:ext cx="2364378" cy="3050177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L’unica cosa che mi rasserena è la consapevolezza di essere stata autentica, di essere la persona più somigliante a me stessa che avrei potuto immaginare. </a:t>
            </a:r>
          </a:p>
          <a:p>
            <a:pPr algn="ctr"/>
            <a:r>
              <a:rPr lang="it-IT" dirty="0"/>
              <a:t>Frida </a:t>
            </a:r>
            <a:r>
              <a:rPr lang="it-IT" dirty="0" err="1"/>
              <a:t>kahlo</a:t>
            </a:r>
            <a:endParaRPr lang="it-IT" dirty="0"/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93504159-A13E-8E4E-72F1-15BBC9768EB7}"/>
              </a:ext>
            </a:extLst>
          </p:cNvPr>
          <p:cNvSpPr/>
          <p:nvPr/>
        </p:nvSpPr>
        <p:spPr>
          <a:xfrm>
            <a:off x="7027817" y="574766"/>
            <a:ext cx="2090057" cy="344859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Amare tutto di te stesso, anche l’inaccettabile, è un atto di potere personale. È l’inizio della guarigione.</a:t>
            </a:r>
          </a:p>
          <a:p>
            <a:pPr algn="ctr"/>
            <a:endParaRPr lang="it-IT" dirty="0">
              <a:solidFill>
                <a:schemeClr val="tx1"/>
              </a:solidFill>
            </a:endParaRPr>
          </a:p>
          <a:p>
            <a:pPr algn="ctr"/>
            <a:r>
              <a:rPr lang="it-IT" dirty="0">
                <a:solidFill>
                  <a:schemeClr val="tx1"/>
                </a:solidFill>
              </a:rPr>
              <a:t>Christiane </a:t>
            </a:r>
            <a:r>
              <a:rPr lang="it-IT" dirty="0" err="1">
                <a:solidFill>
                  <a:schemeClr val="tx1"/>
                </a:solidFill>
              </a:rPr>
              <a:t>Northrup</a:t>
            </a:r>
            <a:r>
              <a:rPr lang="it-IT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21" name="Rettangolo 20">
            <a:extLst>
              <a:ext uri="{FF2B5EF4-FFF2-40B4-BE49-F238E27FC236}">
                <a16:creationId xmlns:a16="http://schemas.microsoft.com/office/drawing/2014/main" id="{35030088-9266-494E-1C99-4A7B76C64103}"/>
              </a:ext>
            </a:extLst>
          </p:cNvPr>
          <p:cNvSpPr/>
          <p:nvPr/>
        </p:nvSpPr>
        <p:spPr>
          <a:xfrm>
            <a:off x="7027817" y="4689566"/>
            <a:ext cx="2090057" cy="1789611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Avremo mai il coraggio di essere noi stessi?</a:t>
            </a:r>
            <a:br>
              <a:rPr lang="it-IT" sz="1400" dirty="0"/>
            </a:br>
            <a:endParaRPr lang="it-IT" dirty="0"/>
          </a:p>
          <a:p>
            <a:pPr algn="ctr"/>
            <a:r>
              <a:rPr lang="it-IT" dirty="0"/>
              <a:t>Margaret Mazzantini</a:t>
            </a:r>
            <a:endParaRPr lang="it-IT" sz="1400" dirty="0">
              <a:solidFill>
                <a:schemeClr val="bg1"/>
              </a:solidFill>
              <a:latin typeface="Gill Sans MT" panose="020B0502020104020203" pitchFamily="34" charset="77"/>
            </a:endParaRPr>
          </a:p>
        </p:txBody>
      </p:sp>
      <p:sp>
        <p:nvSpPr>
          <p:cNvPr id="22" name="Rettangolo 21">
            <a:extLst>
              <a:ext uri="{FF2B5EF4-FFF2-40B4-BE49-F238E27FC236}">
                <a16:creationId xmlns:a16="http://schemas.microsoft.com/office/drawing/2014/main" id="{317149FB-2125-9350-79E2-D9792C587DEC}"/>
              </a:ext>
            </a:extLst>
          </p:cNvPr>
          <p:cNvSpPr/>
          <p:nvPr/>
        </p:nvSpPr>
        <p:spPr>
          <a:xfrm>
            <a:off x="9731831" y="574766"/>
            <a:ext cx="2090056" cy="212924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dirty="0">
                <a:solidFill>
                  <a:schemeClr val="tx1"/>
                </a:solidFill>
              </a:rPr>
              <a:t>Sii ciò che tu sei. Questo è il primo passo verso il diventare migliore di quanto tu sia.</a:t>
            </a:r>
            <a:br>
              <a:rPr lang="it-IT" sz="1600" dirty="0">
                <a:solidFill>
                  <a:schemeClr val="tx1"/>
                </a:solidFill>
              </a:rPr>
            </a:br>
            <a:endParaRPr lang="it-IT" sz="1600" dirty="0">
              <a:solidFill>
                <a:schemeClr val="tx1"/>
              </a:solidFill>
            </a:endParaRPr>
          </a:p>
          <a:p>
            <a:pPr algn="ctr"/>
            <a:r>
              <a:rPr lang="it-IT" sz="1600" dirty="0">
                <a:solidFill>
                  <a:schemeClr val="tx1"/>
                </a:solidFill>
              </a:rPr>
              <a:t>Julius Charles </a:t>
            </a:r>
            <a:r>
              <a:rPr lang="it-IT" sz="1600" dirty="0" err="1">
                <a:solidFill>
                  <a:schemeClr val="tx1"/>
                </a:solidFill>
              </a:rPr>
              <a:t>Hare</a:t>
            </a:r>
            <a:endParaRPr lang="it-IT" sz="1200" u="sng" dirty="0">
              <a:solidFill>
                <a:schemeClr val="tx1"/>
              </a:solidFill>
              <a:latin typeface="Gill Sans MT" panose="020B0502020104020203" pitchFamily="34" charset="77"/>
            </a:endParaRPr>
          </a:p>
        </p:txBody>
      </p:sp>
      <p:sp>
        <p:nvSpPr>
          <p:cNvPr id="23" name="Rettangolo 22">
            <a:extLst>
              <a:ext uri="{FF2B5EF4-FFF2-40B4-BE49-F238E27FC236}">
                <a16:creationId xmlns:a16="http://schemas.microsoft.com/office/drawing/2014/main" id="{CD5B9568-FB75-B5FD-5DE0-FC1D50CEA3B3}"/>
              </a:ext>
            </a:extLst>
          </p:cNvPr>
          <p:cNvSpPr/>
          <p:nvPr/>
        </p:nvSpPr>
        <p:spPr>
          <a:xfrm>
            <a:off x="9797143" y="3429000"/>
            <a:ext cx="2024743" cy="2945674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Il modo in cui ami te stesso è il modo in cui insegni agli altri ad amarti. </a:t>
            </a:r>
          </a:p>
          <a:p>
            <a:pPr algn="ctr"/>
            <a:endParaRPr lang="it-IT" dirty="0"/>
          </a:p>
          <a:p>
            <a:pPr algn="ctr"/>
            <a:r>
              <a:rPr lang="it-IT" dirty="0"/>
              <a:t>Rupi </a:t>
            </a:r>
            <a:r>
              <a:rPr lang="it-IT" dirty="0" err="1"/>
              <a:t>Kaur</a:t>
            </a:r>
            <a:endParaRPr lang="it-IT" dirty="0"/>
          </a:p>
          <a:p>
            <a:pPr algn="ctr"/>
            <a:endParaRPr lang="it-IT" dirty="0">
              <a:solidFill>
                <a:schemeClr val="tx1"/>
              </a:solidFill>
              <a:latin typeface="Gill Sans MT" panose="020B0502020104020203" pitchFamily="34" charset="77"/>
            </a:endParaRP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999A861E-BF77-C5B9-0045-067F0308EDE3}"/>
              </a:ext>
            </a:extLst>
          </p:cNvPr>
          <p:cNvSpPr txBox="1"/>
          <p:nvPr/>
        </p:nvSpPr>
        <p:spPr>
          <a:xfrm>
            <a:off x="496387" y="4170853"/>
            <a:ext cx="267788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0" i="0" u="none" strike="noStrike" dirty="0">
                <a:solidFill>
                  <a:srgbClr val="282828"/>
                </a:solidFill>
                <a:effectLst/>
              </a:rPr>
              <a:t>Conosci te stesso, perché una volta che noi conosciamo noi stessi, possiamo imparare a prenderci cura di noi stessi.</a:t>
            </a:r>
          </a:p>
          <a:p>
            <a:pPr algn="ctr"/>
            <a:br>
              <a:rPr lang="it-IT" dirty="0"/>
            </a:br>
            <a:r>
              <a:rPr lang="it-IT" i="0" u="none" strike="noStrike" dirty="0">
                <a:solidFill>
                  <a:srgbClr val="282828"/>
                </a:solidFill>
                <a:effectLst/>
              </a:rPr>
              <a:t>Socrate</a:t>
            </a:r>
            <a:endParaRPr lang="it-I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2342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Segnaposto contenuto 14">
            <a:extLst>
              <a:ext uri="{FF2B5EF4-FFF2-40B4-BE49-F238E27FC236}">
                <a16:creationId xmlns:a16="http://schemas.microsoft.com/office/drawing/2014/main" id="{E1D9DED6-A39C-0D95-EB29-390C59E5F4E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b="2208"/>
          <a:stretch/>
        </p:blipFill>
        <p:spPr>
          <a:xfrm>
            <a:off x="762000" y="2054470"/>
            <a:ext cx="5334000" cy="3368199"/>
          </a:xfrm>
        </p:spPr>
      </p:pic>
      <p:pic>
        <p:nvPicPr>
          <p:cNvPr id="3" name="Segnaposto contenuto 2">
            <a:extLst>
              <a:ext uri="{FF2B5EF4-FFF2-40B4-BE49-F238E27FC236}">
                <a16:creationId xmlns:a16="http://schemas.microsoft.com/office/drawing/2014/main" id="{4ED22C0F-D410-E1C5-F951-290CBEBAB98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218218" y="631692"/>
            <a:ext cx="3937791" cy="5594615"/>
          </a:xfrm>
        </p:spPr>
      </p:pic>
    </p:spTree>
    <p:extLst>
      <p:ext uri="{BB962C8B-B14F-4D97-AF65-F5344CB8AC3E}">
        <p14:creationId xmlns:p14="http://schemas.microsoft.com/office/powerpoint/2010/main" val="660349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F18237E1-F76A-A93E-9411-F6818EA068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32600" y="901699"/>
            <a:ext cx="4673600" cy="5431865"/>
          </a:xfr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3A401B3E-F328-49BF-7977-F7EB2A36B8DA}"/>
              </a:ext>
            </a:extLst>
          </p:cNvPr>
          <p:cNvSpPr/>
          <p:nvPr/>
        </p:nvSpPr>
        <p:spPr>
          <a:xfrm>
            <a:off x="817953" y="1305341"/>
            <a:ext cx="5822748" cy="526297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4800" b="1" cap="none" spc="0" dirty="0">
                <a:ln w="22225">
                  <a:solidFill>
                    <a:srgbClr val="7030A0"/>
                  </a:solidFill>
                  <a:prstDash val="solid"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latin typeface="Gill Sans Ultra Bold" panose="020B0A02020104020203" pitchFamily="34" charset="77"/>
              </a:rPr>
              <a:t>MA QUINDI </a:t>
            </a:r>
          </a:p>
          <a:p>
            <a:pPr algn="ctr"/>
            <a:r>
              <a:rPr lang="it-IT" sz="4800" b="1" cap="none" spc="0" dirty="0">
                <a:ln w="22225">
                  <a:solidFill>
                    <a:srgbClr val="7030A0"/>
                  </a:solidFill>
                  <a:prstDash val="solid"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latin typeface="Gill Sans Ultra Bold" panose="020B0A02020104020203" pitchFamily="34" charset="77"/>
              </a:rPr>
              <a:t>CHI SIAMO?</a:t>
            </a:r>
          </a:p>
          <a:p>
            <a:pPr algn="ctr"/>
            <a:r>
              <a:rPr lang="it-IT" sz="4800" b="1" dirty="0">
                <a:ln w="22225">
                  <a:solidFill>
                    <a:srgbClr val="7030A0"/>
                  </a:solidFill>
                  <a:prstDash val="solid"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Gill Sans Ultra Bold" panose="020B0A02020104020203" pitchFamily="34" charset="77"/>
              </a:rPr>
              <a:t>E COME </a:t>
            </a:r>
          </a:p>
          <a:p>
            <a:pPr algn="ctr"/>
            <a:r>
              <a:rPr lang="it-IT" sz="4800" b="1" dirty="0">
                <a:ln w="22225">
                  <a:solidFill>
                    <a:srgbClr val="7030A0"/>
                  </a:solidFill>
                  <a:prstDash val="solid"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Gill Sans Ultra Bold" panose="020B0A02020104020203" pitchFamily="34" charset="77"/>
              </a:rPr>
              <a:t>TROVIAMO LA </a:t>
            </a:r>
          </a:p>
          <a:p>
            <a:pPr algn="ctr"/>
            <a:r>
              <a:rPr lang="it-IT" sz="4800" b="1" dirty="0">
                <a:ln w="22225">
                  <a:solidFill>
                    <a:srgbClr val="7030A0"/>
                  </a:solidFill>
                  <a:prstDash val="solid"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Gill Sans Ultra Bold" panose="020B0A02020104020203" pitchFamily="34" charset="77"/>
              </a:rPr>
              <a:t>FELICITA’ </a:t>
            </a:r>
          </a:p>
          <a:p>
            <a:pPr algn="ctr"/>
            <a:r>
              <a:rPr lang="it-IT" sz="4800" b="1" dirty="0">
                <a:ln w="22225">
                  <a:solidFill>
                    <a:srgbClr val="7030A0"/>
                  </a:solidFill>
                  <a:prstDash val="solid"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Gill Sans Ultra Bold" panose="020B0A02020104020203" pitchFamily="34" charset="77"/>
              </a:rPr>
              <a:t>RISPETTANDO </a:t>
            </a:r>
          </a:p>
          <a:p>
            <a:pPr algn="ctr"/>
            <a:r>
              <a:rPr lang="it-IT" sz="4800" b="1" dirty="0">
                <a:ln w="22225">
                  <a:solidFill>
                    <a:srgbClr val="7030A0"/>
                  </a:solidFill>
                  <a:prstDash val="solid"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Gill Sans Ultra Bold" panose="020B0A02020104020203" pitchFamily="34" charset="77"/>
              </a:rPr>
              <a:t>CHI SIAMO?</a:t>
            </a:r>
            <a:endParaRPr lang="it-IT" sz="4800" b="1" cap="none" spc="0" dirty="0">
              <a:ln w="22225">
                <a:solidFill>
                  <a:srgbClr val="7030A0"/>
                </a:solidFill>
                <a:prstDash val="solid"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426653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egnaposto testo 12">
            <a:extLst>
              <a:ext uri="{FF2B5EF4-FFF2-40B4-BE49-F238E27FC236}">
                <a16:creationId xmlns:a16="http://schemas.microsoft.com/office/drawing/2014/main" id="{D22D0D42-4C67-2E81-83CD-6CCA1FFEC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961964" y="4096920"/>
            <a:ext cx="7230036" cy="999067"/>
          </a:xfrm>
        </p:spPr>
        <p:txBody>
          <a:bodyPr>
            <a:normAutofit/>
          </a:bodyPr>
          <a:lstStyle/>
          <a:p>
            <a:pPr algn="ctr"/>
            <a:r>
              <a:rPr lang="it-IT" sz="3200" b="1" dirty="0">
                <a:solidFill>
                  <a:srgbClr val="D302FC"/>
                </a:solidFill>
              </a:rPr>
              <a:t>Laboratorio</a:t>
            </a:r>
          </a:p>
        </p:txBody>
      </p:sp>
      <p:pic>
        <p:nvPicPr>
          <p:cNvPr id="19" name="Segnaposto immagine 18">
            <a:extLst>
              <a:ext uri="{FF2B5EF4-FFF2-40B4-BE49-F238E27FC236}">
                <a16:creationId xmlns:a16="http://schemas.microsoft.com/office/drawing/2014/main" id="{B5C50FE6-E3D4-B2E1-EF93-100F721D021C}"/>
              </a:ext>
            </a:extLst>
          </p:cNvPr>
          <p:cNvPicPr>
            <a:picLocks noGrp="1" noChangeAspect="1"/>
          </p:cNvPicPr>
          <p:nvPr>
            <p:ph type="pic" idx="4294967295"/>
          </p:nvPr>
        </p:nvPicPr>
        <p:blipFill>
          <a:blip r:embed="rId2"/>
          <a:srcRect t="7253" b="7253"/>
          <a:stretch>
            <a:fillRect/>
          </a:stretch>
        </p:blipFill>
        <p:spPr>
          <a:xfrm>
            <a:off x="668858" y="553601"/>
            <a:ext cx="4630738" cy="5750797"/>
          </a:xfrm>
        </p:spPr>
      </p:pic>
      <p:sp>
        <p:nvSpPr>
          <p:cNvPr id="20" name="Rettangolo 19">
            <a:extLst>
              <a:ext uri="{FF2B5EF4-FFF2-40B4-BE49-F238E27FC236}">
                <a16:creationId xmlns:a16="http://schemas.microsoft.com/office/drawing/2014/main" id="{5232E30F-00FF-B66B-6599-581C7B363965}"/>
              </a:ext>
            </a:extLst>
          </p:cNvPr>
          <p:cNvSpPr/>
          <p:nvPr/>
        </p:nvSpPr>
        <p:spPr>
          <a:xfrm>
            <a:off x="5205467" y="680600"/>
            <a:ext cx="6655307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5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Gill Sans Ultra Bold" panose="020B0A02020104020203" pitchFamily="34" charset="77"/>
              </a:rPr>
              <a:t>CHI SONO IO?</a:t>
            </a:r>
          </a:p>
          <a:p>
            <a:pPr algn="ctr"/>
            <a:r>
              <a:rPr lang="it-IT" sz="5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Gill Sans Ultra Bold" panose="020B0A02020104020203" pitchFamily="34" charset="77"/>
              </a:rPr>
              <a:t>DISEGNIAMO LE NOSTRE IDENTITA’</a:t>
            </a:r>
          </a:p>
        </p:txBody>
      </p:sp>
    </p:spTree>
    <p:extLst>
      <p:ext uri="{BB962C8B-B14F-4D97-AF65-F5344CB8AC3E}">
        <p14:creationId xmlns:p14="http://schemas.microsoft.com/office/powerpoint/2010/main" val="6693333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9175620-3634-5A5F-170A-ED7C46F4C4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-3373394" y="3737554"/>
            <a:ext cx="12192000" cy="999067"/>
          </a:xfrm>
        </p:spPr>
        <p:txBody>
          <a:bodyPr>
            <a:normAutofit/>
          </a:bodyPr>
          <a:lstStyle/>
          <a:p>
            <a:pPr algn="ctr"/>
            <a:r>
              <a:rPr lang="it-IT" sz="36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CHI SONO IO?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211C8C8A-DDFA-C954-7A69-B355055A6E61}"/>
              </a:ext>
            </a:extLst>
          </p:cNvPr>
          <p:cNvSpPr/>
          <p:nvPr/>
        </p:nvSpPr>
        <p:spPr>
          <a:xfrm>
            <a:off x="852617" y="1306700"/>
            <a:ext cx="6425514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7200" b="1" cap="none" spc="0" dirty="0">
                <a:ln w="12700">
                  <a:solidFill>
                    <a:schemeClr val="accent4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PREPARIAMO I DOCUMENTI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1CA38890-38D0-D617-DE55-B4D6D0458C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8131" y="716874"/>
            <a:ext cx="4388532" cy="5424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3709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D69E6888-E40E-6637-D036-14316C28047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0" y="1747288"/>
            <a:ext cx="5334000" cy="4024125"/>
          </a:xfrm>
        </p:spPr>
        <p:txBody>
          <a:bodyPr/>
          <a:lstStyle/>
          <a:p>
            <a:pPr marL="0" indent="0">
              <a:buNone/>
            </a:pPr>
            <a:r>
              <a:rPr lang="it-IT" b="1" dirty="0">
                <a:solidFill>
                  <a:schemeClr val="accent5">
                    <a:lumMod val="75000"/>
                  </a:schemeClr>
                </a:solidFill>
              </a:rPr>
              <a:t>Per partire per un viaggio dobbiamo preparare i documenti…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4CC333FC-39BD-0E04-E607-BBC5473EAB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6202" y="1230733"/>
            <a:ext cx="5334000" cy="832846"/>
          </a:xfrm>
        </p:spPr>
        <p:txBody>
          <a:bodyPr/>
          <a:lstStyle/>
          <a:p>
            <a:pPr marL="0" indent="0">
              <a:buNone/>
            </a:pPr>
            <a:r>
              <a:rPr lang="it-IT" b="1" dirty="0">
                <a:solidFill>
                  <a:schemeClr val="accent2">
                    <a:lumMod val="75000"/>
                  </a:schemeClr>
                </a:solidFill>
              </a:rPr>
              <a:t>Ma se la nostra meta è la felicità, che documenti dobbiamo preparare?</a:t>
            </a:r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0C0166E7-B0F3-DBED-D9A6-41A555516111}"/>
              </a:ext>
            </a:extLst>
          </p:cNvPr>
          <p:cNvSpPr txBox="1"/>
          <p:nvPr/>
        </p:nvSpPr>
        <p:spPr>
          <a:xfrm>
            <a:off x="6406978" y="2277398"/>
            <a:ext cx="55420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b="1" dirty="0">
                <a:solidFill>
                  <a:schemeClr val="accent4">
                    <a:lumMod val="75000"/>
                  </a:schemeClr>
                </a:solidFill>
              </a:rPr>
              <a:t>Allora oggi partiamo per un viaggio alla ricerca di chi siamo!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9C539C87-0F1B-78A2-D1DF-1E9AD72C4C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8287" y="2785686"/>
            <a:ext cx="3881666" cy="3109294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FCFFFE12-EAE2-970D-4B88-B3106E33FA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5010" y="3260658"/>
            <a:ext cx="2576384" cy="3334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083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 build="p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4660ABEC-7865-51FA-0F0F-BA365D6C2456}"/>
              </a:ext>
            </a:extLst>
          </p:cNvPr>
          <p:cNvSpPr txBox="1"/>
          <p:nvPr/>
        </p:nvSpPr>
        <p:spPr>
          <a:xfrm>
            <a:off x="3172691" y="2521528"/>
            <a:ext cx="670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https://</a:t>
            </a:r>
            <a:r>
              <a:rPr lang="it-IT" dirty="0" err="1"/>
              <a:t>tv.exibart.com</a:t>
            </a:r>
            <a:r>
              <a:rPr lang="it-IT" dirty="0"/>
              <a:t>/</a:t>
            </a:r>
            <a:r>
              <a:rPr lang="it-IT" dirty="0" err="1"/>
              <a:t>each</a:t>
            </a:r>
            <a:r>
              <a:rPr lang="it-IT" dirty="0"/>
              <a:t>-</a:t>
            </a:r>
            <a:r>
              <a:rPr lang="it-IT" dirty="0" err="1"/>
              <a:t>other</a:t>
            </a:r>
            <a:r>
              <a:rPr lang="it-IT" dirty="0"/>
              <a:t>-cortometraggio-animazione-</a:t>
            </a:r>
            <a:r>
              <a:rPr lang="it-IT" dirty="0" err="1"/>
              <a:t>sarah</a:t>
            </a:r>
            <a:r>
              <a:rPr lang="it-IT" dirty="0"/>
              <a:t>-</a:t>
            </a:r>
            <a:r>
              <a:rPr lang="it-IT" dirty="0" err="1"/>
              <a:t>tabibzadeh</a:t>
            </a:r>
            <a:r>
              <a:rPr lang="it-IT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7860739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4AE0DAEA-FA17-F6CC-D80F-DBA02FB6BA7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015867" y="2194559"/>
            <a:ext cx="3161614" cy="3516662"/>
          </a:xfrm>
        </p:spPr>
      </p:pic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493A1884-5711-B152-0DFB-D2BD009596C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it-IT" b="0" i="0" u="none" strike="noStrike" dirty="0">
                <a:solidFill>
                  <a:srgbClr val="212529"/>
                </a:solidFill>
                <a:effectLst/>
              </a:rPr>
              <a:t>«Le voci dentro le nostre teste ci parlano sempre e pongono questa domanda inevitabile, chi sono io? Quale sono io? Un </a:t>
            </a:r>
            <a:r>
              <a:rPr lang="it-IT" b="1" i="0" u="none" strike="noStrike" dirty="0">
                <a:solidFill>
                  <a:srgbClr val="212529"/>
                </a:solidFill>
                <a:effectLst/>
              </a:rPr>
              <a:t>numero infinito di “me” nasce nel corso della nostra vita</a:t>
            </a:r>
            <a:r>
              <a:rPr lang="it-IT" b="0" i="0" u="none" strike="noStrike" dirty="0">
                <a:solidFill>
                  <a:srgbClr val="212529"/>
                </a:solidFill>
                <a:effectLst/>
              </a:rPr>
              <a:t>. Li nutriamo, li consumiamo e inaspettatamente ne perdiamo alcuni. Ma le voci dentro di noi e il </a:t>
            </a:r>
            <a:r>
              <a:rPr lang="it-IT" b="1" i="0" u="none" strike="noStrike" dirty="0">
                <a:solidFill>
                  <a:srgbClr val="212529"/>
                </a:solidFill>
                <a:effectLst/>
              </a:rPr>
              <a:t>nostro colore che ci accompagna non si spengono</a:t>
            </a:r>
            <a:r>
              <a:rPr lang="it-IT" b="0" i="0" u="none" strike="noStrike" dirty="0">
                <a:solidFill>
                  <a:srgbClr val="212529"/>
                </a:solidFill>
                <a:effectLst/>
              </a:rPr>
              <a:t>. È impossibile vivere senza di loro sulla strada per ritrovare noi stessi. Dobbiamo passare attraverso il tumulto, entrare in empatia con noi stessi e rimanere vitali».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70212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2A88C203-46AF-4E7B-BB7C-734B4F8BE3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440111" y="2328705"/>
            <a:ext cx="8363005" cy="3662599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it-IT" sz="2400" b="1" dirty="0"/>
              <a:t>Cosa è l’identità? </a:t>
            </a:r>
          </a:p>
          <a:p>
            <a:pPr marL="0" indent="0" algn="just">
              <a:buNone/>
            </a:pPr>
            <a:r>
              <a:rPr lang="it-IT" sz="2400" b="1" dirty="0"/>
              <a:t>Deriva dal termine latino «idem», lo stesso.</a:t>
            </a:r>
          </a:p>
          <a:p>
            <a:pPr marL="0" indent="0" algn="just">
              <a:buNone/>
            </a:pPr>
            <a:r>
              <a:rPr lang="it-IT" sz="2400" b="1" dirty="0"/>
              <a:t>L’identità è la comprensione e l’accettazione sia del sé che della propria società. Si muove tra percezione di sé e percezione degli altri: ogni volta che diciamo «io sono» indichiamo una differenza o delimitazione rispetto agli «altri». </a:t>
            </a:r>
            <a:r>
              <a:rPr lang="it-IT" sz="2400" b="1" dirty="0">
                <a:solidFill>
                  <a:schemeClr val="accent4"/>
                </a:solidFill>
              </a:rPr>
              <a:t>Identità significa orientarsi, riconoscere la propria posizione nella quotidianità, nell’ambiente circostante e nel mondo. </a:t>
            </a: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793C55C6-6F4F-4992-1994-1E402DB9BF67}"/>
              </a:ext>
            </a:extLst>
          </p:cNvPr>
          <p:cNvSpPr/>
          <p:nvPr/>
        </p:nvSpPr>
        <p:spPr>
          <a:xfrm>
            <a:off x="6172200" y="782522"/>
            <a:ext cx="371608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L’IDENTITA’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95D9D1B0-9FFC-F9A8-5DEC-FC076BBF12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911" y="2220876"/>
            <a:ext cx="2870200" cy="383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288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584A358C-0F0F-E6F4-32B7-D189D85CD5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6516" y="1608083"/>
            <a:ext cx="3458464" cy="906517"/>
          </a:xfrm>
        </p:spPr>
        <p:txBody>
          <a:bodyPr/>
          <a:lstStyle/>
          <a:p>
            <a:r>
              <a:rPr lang="it-IT" b="1" dirty="0">
                <a:solidFill>
                  <a:schemeClr val="accent2"/>
                </a:solidFill>
                <a:latin typeface="Gill Sans Ultra Bold" panose="020B0A02020104020203" pitchFamily="34" charset="77"/>
              </a:rPr>
              <a:t>Identità personale</a:t>
            </a:r>
          </a:p>
        </p:txBody>
      </p:sp>
      <p:sp>
        <p:nvSpPr>
          <p:cNvPr id="9" name="Segnaposto testo 8">
            <a:extLst>
              <a:ext uri="{FF2B5EF4-FFF2-40B4-BE49-F238E27FC236}">
                <a16:creationId xmlns:a16="http://schemas.microsoft.com/office/drawing/2014/main" id="{167E3EC8-F64D-DBD2-AB93-106D096E4776}"/>
              </a:ext>
            </a:extLst>
          </p:cNvPr>
          <p:cNvSpPr>
            <a:spLocks noGrp="1"/>
          </p:cNvSpPr>
          <p:nvPr>
            <p:ph type="body" sz="half" idx="15"/>
          </p:nvPr>
        </p:nvSpPr>
        <p:spPr>
          <a:xfrm>
            <a:off x="376516" y="2514600"/>
            <a:ext cx="3133166" cy="3314132"/>
          </a:xfrm>
        </p:spPr>
        <p:txBody>
          <a:bodyPr>
            <a:normAutofit/>
          </a:bodyPr>
          <a:lstStyle/>
          <a:p>
            <a:pPr algn="just"/>
            <a:r>
              <a:rPr lang="it-IT" sz="1800" dirty="0"/>
              <a:t>È l’idea profonda e intima che abbiamo di noi stessi. È data dalla ricerca di un equilibrio che possa soddisfare i bisogni intimi ma mantenendo un rapporto di integrazione e confronto con l’ambiente. Rappresenta ciò che pensiamo di essere. 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9F00E2EE-7A55-53E8-07B6-68841854C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778624" y="1815353"/>
            <a:ext cx="3844903" cy="626534"/>
          </a:xfrm>
        </p:spPr>
        <p:txBody>
          <a:bodyPr/>
          <a:lstStyle/>
          <a:p>
            <a:r>
              <a:rPr lang="it-IT" dirty="0">
                <a:solidFill>
                  <a:schemeClr val="accent1"/>
                </a:solidFill>
                <a:latin typeface="Gill Sans Ultra Bold" panose="020B0A02020104020203" pitchFamily="34" charset="77"/>
              </a:rPr>
              <a:t>Identità sociale</a:t>
            </a:r>
          </a:p>
        </p:txBody>
      </p:sp>
      <p:sp>
        <p:nvSpPr>
          <p:cNvPr id="10" name="Segnaposto testo 9">
            <a:extLst>
              <a:ext uri="{FF2B5EF4-FFF2-40B4-BE49-F238E27FC236}">
                <a16:creationId xmlns:a16="http://schemas.microsoft.com/office/drawing/2014/main" id="{5BC71E3C-984C-8D9D-4113-3ABC143E4ED7}"/>
              </a:ext>
            </a:extLst>
          </p:cNvPr>
          <p:cNvSpPr>
            <a:spLocks noGrp="1"/>
          </p:cNvSpPr>
          <p:nvPr>
            <p:ph type="body" sz="half" idx="16"/>
          </p:nvPr>
        </p:nvSpPr>
        <p:spPr>
          <a:xfrm>
            <a:off x="3778624" y="2620598"/>
            <a:ext cx="4558552" cy="3901226"/>
          </a:xfrm>
        </p:spPr>
        <p:txBody>
          <a:bodyPr>
            <a:normAutofit lnSpcReduction="10000"/>
          </a:bodyPr>
          <a:lstStyle/>
          <a:p>
            <a:pPr algn="just"/>
            <a:r>
              <a:rPr lang="it-IT" dirty="0"/>
              <a:t>È determinata dal ruolo che abbiamo in un contesto ambientale e dal livello di coerenza che esiste tra il ruolo e i valori guida, che contribuisce alla creazione di una personalità integra e sicura di sé. È un’identità di ruolo, e ognuno di noi ha diverse identità sociali in base al contesto in cui si trova. </a:t>
            </a:r>
          </a:p>
          <a:p>
            <a:pPr algn="just"/>
            <a:r>
              <a:rPr lang="it-IT" dirty="0"/>
              <a:t>È il risultato di tre processi: </a:t>
            </a:r>
          </a:p>
          <a:p>
            <a:pPr marL="342900" indent="-342900" algn="just">
              <a:buAutoNum type="arabicPeriod"/>
            </a:pPr>
            <a:r>
              <a:rPr lang="it-IT" b="1" dirty="0">
                <a:solidFill>
                  <a:schemeClr val="accent1"/>
                </a:solidFill>
              </a:rPr>
              <a:t>Categorizzazione</a:t>
            </a:r>
            <a:r>
              <a:rPr lang="it-IT" dirty="0"/>
              <a:t>: classificare sé e gli altri in categorie, in cui ognuna ha norme e valori che definiscono ciò che è giusto e cosa no. </a:t>
            </a:r>
          </a:p>
          <a:p>
            <a:pPr marL="342900" indent="-342900" algn="just">
              <a:buAutoNum type="arabicPeriod"/>
            </a:pPr>
            <a:r>
              <a:rPr lang="it-IT" b="1" dirty="0">
                <a:solidFill>
                  <a:schemeClr val="accent1"/>
                </a:solidFill>
              </a:rPr>
              <a:t>Identificazione</a:t>
            </a:r>
            <a:r>
              <a:rPr lang="it-IT" dirty="0"/>
              <a:t>: identificarsi con le credenze e i comportamenti caratteristici di quei gruppi.</a:t>
            </a:r>
          </a:p>
          <a:p>
            <a:pPr marL="342900" indent="-342900" algn="just">
              <a:buAutoNum type="arabicPeriod"/>
            </a:pPr>
            <a:r>
              <a:rPr lang="it-IT" b="1" dirty="0">
                <a:solidFill>
                  <a:schemeClr val="accent1"/>
                </a:solidFill>
              </a:rPr>
              <a:t>Confronto</a:t>
            </a:r>
            <a:r>
              <a:rPr lang="it-IT" dirty="0"/>
              <a:t>: confronto con i gruppi in cui non ci riconosciamo; questo tende a creare una valutazione che tende a privilegiare poi i gruppi di appartenenza per confermare la qualità delle scelte effettuate e migliorare i propri livelli di autostima.</a:t>
            </a:r>
          </a:p>
        </p:txBody>
      </p:sp>
      <p:sp>
        <p:nvSpPr>
          <p:cNvPr id="8" name="Segnaposto testo 7">
            <a:extLst>
              <a:ext uri="{FF2B5EF4-FFF2-40B4-BE49-F238E27FC236}">
                <a16:creationId xmlns:a16="http://schemas.microsoft.com/office/drawing/2014/main" id="{06B55E46-A4AE-7D39-7EEE-F105E2BF1FB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614333" y="1608083"/>
            <a:ext cx="3456432" cy="1012514"/>
          </a:xfrm>
        </p:spPr>
        <p:txBody>
          <a:bodyPr/>
          <a:lstStyle/>
          <a:p>
            <a:r>
              <a:rPr lang="it-IT" dirty="0">
                <a:solidFill>
                  <a:schemeClr val="accent6"/>
                </a:solidFill>
                <a:latin typeface="Gill Sans Ultra Bold" panose="020B0A02020104020203" pitchFamily="34" charset="77"/>
              </a:rPr>
              <a:t>Identità collettiva</a:t>
            </a:r>
          </a:p>
        </p:txBody>
      </p:sp>
      <p:sp>
        <p:nvSpPr>
          <p:cNvPr id="11" name="Segnaposto testo 10">
            <a:extLst>
              <a:ext uri="{FF2B5EF4-FFF2-40B4-BE49-F238E27FC236}">
                <a16:creationId xmlns:a16="http://schemas.microsoft.com/office/drawing/2014/main" id="{8F4516C3-6584-EF0C-9D1F-D4868A4F5A1A}"/>
              </a:ext>
            </a:extLst>
          </p:cNvPr>
          <p:cNvSpPr>
            <a:spLocks noGrp="1"/>
          </p:cNvSpPr>
          <p:nvPr>
            <p:ph type="body" sz="half" idx="17"/>
          </p:nvPr>
        </p:nvSpPr>
        <p:spPr>
          <a:xfrm>
            <a:off x="8614333" y="2620597"/>
            <a:ext cx="3251739" cy="3314132"/>
          </a:xfrm>
        </p:spPr>
        <p:txBody>
          <a:bodyPr>
            <a:normAutofit/>
          </a:bodyPr>
          <a:lstStyle/>
          <a:p>
            <a:r>
              <a:rPr lang="it-IT" sz="1800" dirty="0"/>
              <a:t>È riferita all’idea di un sé non più come sé ma come un «noi», in cui è  il gruppo che parla («noi italiani»). </a:t>
            </a:r>
          </a:p>
          <a:p>
            <a:r>
              <a:rPr lang="it-IT" sz="1800" dirty="0"/>
              <a:t>È una forma di autoidentificazione attraverso una  auto attribuzione di appartenenza. </a:t>
            </a:r>
          </a:p>
        </p:txBody>
      </p:sp>
    </p:spTree>
    <p:extLst>
      <p:ext uri="{BB962C8B-B14F-4D97-AF65-F5344CB8AC3E}">
        <p14:creationId xmlns:p14="http://schemas.microsoft.com/office/powerpoint/2010/main" val="3252594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9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4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4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" grpId="0" build="p"/>
      <p:bldP spid="5" grpId="0" build="p"/>
      <p:bldP spid="10" grpId="0" build="p"/>
      <p:bldP spid="8" grpId="0" build="p"/>
      <p:bldP spid="11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Segnaposto immagine 15">
            <a:extLst>
              <a:ext uri="{FF2B5EF4-FFF2-40B4-BE49-F238E27FC236}">
                <a16:creationId xmlns:a16="http://schemas.microsoft.com/office/drawing/2014/main" id="{238CDACB-29AA-CC10-D2A9-C016573D43D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6667" r="16667"/>
          <a:stretch>
            <a:fillRect/>
          </a:stretch>
        </p:blipFill>
        <p:spPr/>
      </p:pic>
      <p:sp>
        <p:nvSpPr>
          <p:cNvPr id="11" name="Segnaposto testo 10">
            <a:extLst>
              <a:ext uri="{FF2B5EF4-FFF2-40B4-BE49-F238E27FC236}">
                <a16:creationId xmlns:a16="http://schemas.microsoft.com/office/drawing/2014/main" id="{926F0364-8A51-73C3-BBC8-EA80215785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2227" y="2913992"/>
            <a:ext cx="7039304" cy="3094485"/>
          </a:xfrm>
        </p:spPr>
        <p:txBody>
          <a:bodyPr/>
          <a:lstStyle/>
          <a:p>
            <a:r>
              <a:rPr lang="it-IT" dirty="0"/>
              <a:t>La </a:t>
            </a:r>
            <a:r>
              <a:rPr lang="it-IT" dirty="0">
                <a:highlight>
                  <a:srgbClr val="FF00FF"/>
                </a:highlight>
              </a:rPr>
              <a:t>consapevolezza</a:t>
            </a:r>
            <a:r>
              <a:rPr lang="it-IT" dirty="0"/>
              <a:t> è lo strumento più importante che abbiamo. Grazie a questa possiamo sviluppare una meta conoscenza rispetto a noi stessi e possiamo conoscere le nostre tendenze mentali, le procedure, i bisogni. Grazie alla consapevolezza possiamo anche riflettere sul </a:t>
            </a:r>
            <a:r>
              <a:rPr lang="it-IT" dirty="0">
                <a:solidFill>
                  <a:schemeClr val="accent5">
                    <a:lumMod val="75000"/>
                  </a:schemeClr>
                </a:solidFill>
              </a:rPr>
              <a:t>principio di esclusione</a:t>
            </a:r>
            <a:r>
              <a:rPr lang="it-IT" dirty="0"/>
              <a:t>: io NON sono questo. È così che possiamo liberarci dalle false identificazioni. </a:t>
            </a:r>
          </a:p>
          <a:p>
            <a:endParaRPr lang="it-IT" dirty="0"/>
          </a:p>
          <a:p>
            <a:endParaRPr lang="it-IT" b="1" dirty="0">
              <a:highlight>
                <a:srgbClr val="FF00FF"/>
              </a:highlight>
            </a:endParaRPr>
          </a:p>
          <a:p>
            <a:endParaRPr lang="it-IT" b="1" dirty="0">
              <a:highlight>
                <a:srgbClr val="FF00FF"/>
              </a:highlight>
            </a:endParaRPr>
          </a:p>
          <a:p>
            <a:r>
              <a:rPr lang="it-IT" b="1" dirty="0">
                <a:highlight>
                  <a:srgbClr val="FF00FF"/>
                </a:highlight>
              </a:rPr>
              <a:t>Per conoscere chi sei devi sapere chi non sei!</a:t>
            </a: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7CF4ECF3-7642-FD8F-8309-75BDA2F336F8}"/>
              </a:ext>
            </a:extLst>
          </p:cNvPr>
          <p:cNvSpPr/>
          <p:nvPr/>
        </p:nvSpPr>
        <p:spPr>
          <a:xfrm>
            <a:off x="438558" y="1842728"/>
            <a:ext cx="73677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cap="none" spc="0" dirty="0">
                <a:ln w="6600">
                  <a:solidFill>
                    <a:srgbClr val="7030A0"/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ESSERE O NON ESSERE</a:t>
            </a:r>
          </a:p>
        </p:txBody>
      </p:sp>
    </p:spTree>
    <p:extLst>
      <p:ext uri="{BB962C8B-B14F-4D97-AF65-F5344CB8AC3E}">
        <p14:creationId xmlns:p14="http://schemas.microsoft.com/office/powerpoint/2010/main" val="4185277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DF758F67-F543-EEED-1082-2F14E6E7D5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1165413"/>
          </a:xfrm>
        </p:spPr>
        <p:txBody>
          <a:bodyPr/>
          <a:lstStyle/>
          <a:p>
            <a:r>
              <a:rPr lang="it-IT" sz="2000" dirty="0"/>
              <a:t>Siamo noi stessi a costruire il nostro modo di leggere il mondo e noi stessi nel mondo. </a:t>
            </a:r>
          </a:p>
          <a:p>
            <a:r>
              <a:rPr lang="it-IT" sz="2000" dirty="0"/>
              <a:t>Ma il tempo passa… e? </a:t>
            </a:r>
          </a:p>
          <a:p>
            <a:endParaRPr lang="it-IT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D788CA8B-E6C1-5CEE-1C0C-001ED3EEEDD2}"/>
              </a:ext>
            </a:extLst>
          </p:cNvPr>
          <p:cNvSpPr txBox="1"/>
          <p:nvPr/>
        </p:nvSpPr>
        <p:spPr>
          <a:xfrm>
            <a:off x="685799" y="4607876"/>
            <a:ext cx="687323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«Rinnovare incessantemente nel tempo significati che andranno a </a:t>
            </a:r>
            <a:r>
              <a:rPr lang="it-IT" sz="2400" b="1" u="sng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evolvere con la maturazione dell’individuo</a:t>
            </a:r>
            <a:r>
              <a:rPr lang="it-IT" sz="24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»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F7CED086-4B54-CAA4-F180-ED2EFC236F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5503" y="1716742"/>
            <a:ext cx="3923682" cy="4195482"/>
          </a:xfrm>
          <a:prstGeom prst="rect">
            <a:avLst/>
          </a:prstGeom>
        </p:spPr>
      </p:pic>
      <p:sp>
        <p:nvSpPr>
          <p:cNvPr id="16" name="Rettangolo 15">
            <a:extLst>
              <a:ext uri="{FF2B5EF4-FFF2-40B4-BE49-F238E27FC236}">
                <a16:creationId xmlns:a16="http://schemas.microsoft.com/office/drawing/2014/main" id="{8EECC6E3-4AE4-E9E1-8183-1A8E9A35840F}"/>
              </a:ext>
            </a:extLst>
          </p:cNvPr>
          <p:cNvSpPr/>
          <p:nvPr/>
        </p:nvSpPr>
        <p:spPr>
          <a:xfrm>
            <a:off x="685800" y="1518517"/>
            <a:ext cx="7595349" cy="1446550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it-IT" sz="4400" b="1" cap="none" spc="0" dirty="0">
                <a:ln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chemeClr val="bg2">
                    <a:lumMod val="75000"/>
                  </a:schemeClr>
                </a:solidFill>
                <a:effectLst/>
                <a:latin typeface="Gill Sans Ultra Bold" panose="020B0A02020104020203" pitchFamily="34" charset="77"/>
              </a:rPr>
              <a:t>RIMANERE Sé STESSI</a:t>
            </a:r>
          </a:p>
          <a:p>
            <a:r>
              <a:rPr lang="it-IT" sz="4400" b="1" cap="none" spc="0" dirty="0">
                <a:ln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chemeClr val="bg2">
                    <a:lumMod val="75000"/>
                  </a:schemeClr>
                </a:solidFill>
                <a:effectLst/>
                <a:latin typeface="Gill Sans Ultra Bold" panose="020B0A02020104020203" pitchFamily="34" charset="77"/>
              </a:rPr>
              <a:t>NEL TEMPO </a:t>
            </a:r>
          </a:p>
        </p:txBody>
      </p:sp>
    </p:spTree>
    <p:extLst>
      <p:ext uri="{BB962C8B-B14F-4D97-AF65-F5344CB8AC3E}">
        <p14:creationId xmlns:p14="http://schemas.microsoft.com/office/powerpoint/2010/main" val="4225183006"/>
      </p:ext>
    </p:extLst>
  </p:cSld>
  <p:clrMapOvr>
    <a:masterClrMapping/>
  </p:clrMapOvr>
</p:sld>
</file>

<file path=ppt/theme/theme1.xml><?xml version="1.0" encoding="utf-8"?>
<a:theme xmlns:a="http://schemas.openxmlformats.org/drawingml/2006/main" name="Scia di vapore">
  <a:themeElements>
    <a:clrScheme name="Carta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Scia di vapore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cia di vapore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6DB8EB18-3657-4051-A897-2ED38832359E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{0D79B02C-EA0A-7541-86BC-85CA844178A9}tf10001079</Template>
  <TotalTime>757</TotalTime>
  <Words>893</Words>
  <Application>Microsoft Macintosh PowerPoint</Application>
  <PresentationFormat>Widescreen</PresentationFormat>
  <Paragraphs>71</Paragraphs>
  <Slides>14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14</vt:i4>
      </vt:variant>
    </vt:vector>
  </HeadingPairs>
  <TitlesOfParts>
    <vt:vector size="20" baseType="lpstr">
      <vt:lpstr>Arial</vt:lpstr>
      <vt:lpstr>Calibri</vt:lpstr>
      <vt:lpstr>Century Gothic</vt:lpstr>
      <vt:lpstr>Gill Sans MT</vt:lpstr>
      <vt:lpstr>Gill Sans Ultra Bold</vt:lpstr>
      <vt:lpstr>Scia di vapore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Alice Agazzi</dc:creator>
  <cp:lastModifiedBy>Alice Agazzi</cp:lastModifiedBy>
  <cp:revision>15</cp:revision>
  <dcterms:created xsi:type="dcterms:W3CDTF">2023-12-21T16:08:38Z</dcterms:created>
  <dcterms:modified xsi:type="dcterms:W3CDTF">2024-01-16T09:51:09Z</dcterms:modified>
</cp:coreProperties>
</file>