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81"/>
  </p:normalViewPr>
  <p:slideViewPr>
    <p:cSldViewPr snapToGrid="0">
      <p:cViewPr>
        <p:scale>
          <a:sx n="115" d="100"/>
          <a:sy n="115" d="100"/>
        </p:scale>
        <p:origin x="376" y="-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23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88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3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8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1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78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88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7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06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68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9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F6C1E1-5411-3741-89C2-2E26D78A9A2A}" type="datetimeFigureOut">
              <a:rPr lang="it-IT" smtClean="0"/>
              <a:t>22/02/24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DDADE5-A232-1246-955D-8D02771DA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83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F9575F-E278-AE4B-D1DA-4CB074B8F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4865673"/>
            <a:ext cx="8673427" cy="1322587"/>
          </a:xfrm>
        </p:spPr>
        <p:txBody>
          <a:bodyPr/>
          <a:lstStyle/>
          <a:p>
            <a:r>
              <a:rPr lang="it-IT" dirty="0"/>
              <a:t>DOTT.SSA ALICE AGAZZI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C1C1C2-1BA8-ADB4-DF55-C2898F79B71F}"/>
              </a:ext>
            </a:extLst>
          </p:cNvPr>
          <p:cNvSpPr/>
          <p:nvPr/>
        </p:nvSpPr>
        <p:spPr>
          <a:xfrm>
            <a:off x="1686797" y="2307155"/>
            <a:ext cx="88184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FACCIAMO UN VIAGGIO. 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DESTINAZIONE: </a:t>
            </a:r>
            <a:r>
              <a:rPr lang="it-IT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FELICITà</a:t>
            </a:r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26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81D630-8C01-2884-F24E-E7F468FF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11" y="2655133"/>
            <a:ext cx="6800538" cy="4594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0" i="0" u="none" strike="noStrike" dirty="0">
                <a:solidFill>
                  <a:srgbClr val="1F1F1F"/>
                </a:solidFill>
                <a:effectLst/>
              </a:rPr>
              <a:t>Questa è una parola che i greci moderni spesso usano per descrivere il </a:t>
            </a:r>
            <a:r>
              <a:rPr lang="it-IT" sz="2000" b="1" i="0" u="none" strike="noStrike" dirty="0">
                <a:solidFill>
                  <a:srgbClr val="1F1F1F"/>
                </a:solidFill>
                <a:effectLst/>
              </a:rPr>
              <a:t>fare qualcosa con l'anima, la creatività o l'amore - quando metti "tutto  te stesso" in ciò che stai facendo, qualunque esso sia.</a:t>
            </a:r>
            <a:r>
              <a:rPr lang="it-IT" sz="2000" dirty="0">
                <a:solidFill>
                  <a:srgbClr val="1F1F1F"/>
                </a:solidFill>
              </a:rPr>
              <a:t> </a:t>
            </a:r>
            <a:r>
              <a:rPr lang="it-IT" sz="2000" b="0" i="0" u="none" strike="noStrike" dirty="0">
                <a:solidFill>
                  <a:srgbClr val="1F1F1F"/>
                </a:solidFill>
                <a:effectLst/>
              </a:rPr>
              <a:t>La parola è spesso usata per descrivere semplici azioni del quotidiano come cucinare o preparare un pasto, ma può anche significare dedicarsi a compiti più complessi come raccogliere una sfida, allenarsi, darsi un obiettivo concreto.</a:t>
            </a:r>
          </a:p>
          <a:p>
            <a:pPr marL="0" indent="0" algn="just" fontAlgn="base">
              <a:buNone/>
            </a:pP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112118-0BEE-9245-ACDF-5E47506646BE}"/>
              </a:ext>
            </a:extLst>
          </p:cNvPr>
          <p:cNvSpPr txBox="1"/>
          <p:nvPr/>
        </p:nvSpPr>
        <p:spPr>
          <a:xfrm>
            <a:off x="474689" y="468323"/>
            <a:ext cx="11032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77"/>
              </a:rPr>
              <a:t>LA </a:t>
            </a:r>
            <a:r>
              <a:rPr lang="it-IT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77"/>
              </a:rPr>
              <a:t> IN GRECIA</a:t>
            </a:r>
          </a:p>
          <a:p>
            <a:endParaRPr lang="it-IT" sz="5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4A501C-1613-8CBD-DF5F-B88E804930FB}"/>
              </a:ext>
            </a:extLst>
          </p:cNvPr>
          <p:cNvSpPr/>
          <p:nvPr/>
        </p:nvSpPr>
        <p:spPr>
          <a:xfrm>
            <a:off x="543909" y="1731803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Gill Sans Ultra Bold" panose="020B0A02020104020203" pitchFamily="34" charset="77"/>
              </a:rPr>
              <a:t>MERAKI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32FB6D-3BB8-4428-A70B-35AE07B0F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72" y="2710084"/>
            <a:ext cx="3746555" cy="29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81D630-8C01-2884-F24E-E7F468FF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36794" y="3041499"/>
            <a:ext cx="6800538" cy="459472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000" dirty="0">
                <a:solidFill>
                  <a:srgbClr val="111111"/>
                </a:solidFill>
              </a:rPr>
              <a:t>S</a:t>
            </a:r>
            <a:r>
              <a:rPr lang="it-IT" sz="2000" b="0" i="0" u="none" strike="noStrike" dirty="0">
                <a:solidFill>
                  <a:srgbClr val="111111"/>
                </a:solidFill>
                <a:effectLst/>
              </a:rPr>
              <a:t>ignifica “gioia che deriva dall’immaginare piaceri futuri». Una sorta di </a:t>
            </a:r>
            <a:r>
              <a:rPr lang="it-IT" sz="2000" b="0" i="0" u="none" strike="noStrike" dirty="0" err="1">
                <a:solidFill>
                  <a:srgbClr val="111111"/>
                </a:solidFill>
                <a:effectLst/>
              </a:rPr>
              <a:t>pre</a:t>
            </a:r>
            <a:r>
              <a:rPr lang="it-IT" sz="2000" b="0" i="0" u="none" strike="noStrike" dirty="0">
                <a:solidFill>
                  <a:srgbClr val="111111"/>
                </a:solidFill>
                <a:effectLst/>
              </a:rPr>
              <a:t>-gioia, come quella che viene  descritta nel Sabato del villaggio di Leopardi. </a:t>
            </a:r>
            <a:r>
              <a:rPr lang="it-IT" sz="2000" b="0" i="0" u="none" strike="noStrike" dirty="0">
                <a:solidFill>
                  <a:srgbClr val="222222"/>
                </a:solidFill>
                <a:effectLst/>
              </a:rPr>
              <a:t>Rivela allegria e una sottile apprensione.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112118-0BEE-9245-ACDF-5E47506646BE}"/>
              </a:ext>
            </a:extLst>
          </p:cNvPr>
          <p:cNvSpPr txBox="1"/>
          <p:nvPr/>
        </p:nvSpPr>
        <p:spPr>
          <a:xfrm>
            <a:off x="604572" y="648627"/>
            <a:ext cx="11032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ill Sans Ultra Bold" panose="020B0A02020104020203" pitchFamily="34" charset="77"/>
              </a:rPr>
              <a:t>LA </a:t>
            </a:r>
            <a:r>
              <a:rPr lang="it-IT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ill Sans Ultra Bold" panose="020B0A02020104020203" pitchFamily="34" charset="77"/>
              </a:rPr>
              <a:t> IN GERMANIA</a:t>
            </a:r>
          </a:p>
          <a:p>
            <a:endParaRPr lang="it-IT" sz="54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6AD191C-EF96-AB8F-5C7B-CC447EFC13B3}"/>
              </a:ext>
            </a:extLst>
          </p:cNvPr>
          <p:cNvSpPr/>
          <p:nvPr/>
        </p:nvSpPr>
        <p:spPr>
          <a:xfrm>
            <a:off x="554668" y="1731803"/>
            <a:ext cx="5375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0" u="none" strike="noStrike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ill Sans Ultra Bold" panose="020B0A02020104020203" pitchFamily="34" charset="77"/>
              </a:rPr>
              <a:t>VORFREUDE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Gill Sans Ultra Bold" panose="020B0A02020104020203" pitchFamily="34" charset="77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EE59C9-BE6D-5073-70B6-D75619D6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21" y="2535144"/>
            <a:ext cx="2457328" cy="38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6F90E9-D599-6AFB-29A1-77521178E5D5}"/>
              </a:ext>
            </a:extLst>
          </p:cNvPr>
          <p:cNvSpPr/>
          <p:nvPr/>
        </p:nvSpPr>
        <p:spPr>
          <a:xfrm>
            <a:off x="1576173" y="1937025"/>
            <a:ext cx="90396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DOPO QUESTO PERCORSO,</a:t>
            </a:r>
          </a:p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QUALE è LA VOSTRA IDEA </a:t>
            </a:r>
          </a:p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 FELICITA’?</a:t>
            </a:r>
          </a:p>
        </p:txBody>
      </p:sp>
    </p:spTree>
    <p:extLst>
      <p:ext uri="{BB962C8B-B14F-4D97-AF65-F5344CB8AC3E}">
        <p14:creationId xmlns:p14="http://schemas.microsoft.com/office/powerpoint/2010/main" val="79701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DBFA46-0057-5017-F72B-6D1BED397A85}"/>
              </a:ext>
            </a:extLst>
          </p:cNvPr>
          <p:cNvSpPr txBox="1"/>
          <p:nvPr/>
        </p:nvSpPr>
        <p:spPr>
          <a:xfrm>
            <a:off x="432032" y="855893"/>
            <a:ext cx="350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Imparare a gioire delle piccole cose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07E1F6-DEB3-743E-01A2-B887B92755F2}"/>
              </a:ext>
            </a:extLst>
          </p:cNvPr>
          <p:cNvSpPr txBox="1"/>
          <p:nvPr/>
        </p:nvSpPr>
        <p:spPr>
          <a:xfrm>
            <a:off x="6711193" y="419286"/>
            <a:ext cx="151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 e ora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9443FD-E36E-2048-0E01-192B2F463B82}"/>
              </a:ext>
            </a:extLst>
          </p:cNvPr>
          <p:cNvSpPr txBox="1"/>
          <p:nvPr/>
        </p:nvSpPr>
        <p:spPr>
          <a:xfrm>
            <a:off x="9118832" y="1240346"/>
            <a:ext cx="2575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Trovare equilibrio e armonia in ciò che accade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8575CC-B63C-3956-54D8-D17423BEB628}"/>
              </a:ext>
            </a:extLst>
          </p:cNvPr>
          <p:cNvSpPr txBox="1"/>
          <p:nvPr/>
        </p:nvSpPr>
        <p:spPr>
          <a:xfrm>
            <a:off x="6618915" y="1141247"/>
            <a:ext cx="130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amarsi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9D6CB0-7ADA-9AC6-CB28-577C00C63285}"/>
              </a:ext>
            </a:extLst>
          </p:cNvPr>
          <p:cNvSpPr txBox="1"/>
          <p:nvPr/>
        </p:nvSpPr>
        <p:spPr>
          <a:xfrm>
            <a:off x="314586" y="2077431"/>
            <a:ext cx="185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Avere amici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8EA82E-DC60-6A11-509E-656F514140FD}"/>
              </a:ext>
            </a:extLst>
          </p:cNvPr>
          <p:cNvSpPr txBox="1"/>
          <p:nvPr/>
        </p:nvSpPr>
        <p:spPr>
          <a:xfrm>
            <a:off x="385894" y="5620894"/>
            <a:ext cx="156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Vivere nella natura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50F342-AFF8-7711-A55D-7E2B29CD60DE}"/>
              </a:ext>
            </a:extLst>
          </p:cNvPr>
          <p:cNvSpPr txBox="1"/>
          <p:nvPr/>
        </p:nvSpPr>
        <p:spPr>
          <a:xfrm>
            <a:off x="9378891" y="3308105"/>
            <a:ext cx="235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Consapevolezza di esserci e di poter fare attività anche quotidiane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12B8DC-90F4-5DCB-764E-CAB0666DB11E}"/>
              </a:ext>
            </a:extLst>
          </p:cNvPr>
          <p:cNvSpPr txBox="1"/>
          <p:nvPr/>
        </p:nvSpPr>
        <p:spPr>
          <a:xfrm>
            <a:off x="7688510" y="6055972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Viaggiare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87F0BE-3CE2-9584-C5D7-7A6D0948D812}"/>
              </a:ext>
            </a:extLst>
          </p:cNvPr>
          <p:cNvSpPr txBox="1"/>
          <p:nvPr/>
        </p:nvSpPr>
        <p:spPr>
          <a:xfrm>
            <a:off x="5488496" y="5944059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Provare passioni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C74816-7189-007F-B8FF-005CB870B412}"/>
              </a:ext>
            </a:extLst>
          </p:cNvPr>
          <p:cNvSpPr txBox="1"/>
          <p:nvPr/>
        </p:nvSpPr>
        <p:spPr>
          <a:xfrm>
            <a:off x="3141676" y="486561"/>
            <a:ext cx="22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Avere interessi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E6339C-7C17-E23B-7927-9913DCD96523}"/>
              </a:ext>
            </a:extLst>
          </p:cNvPr>
          <p:cNvSpPr txBox="1"/>
          <p:nvPr/>
        </p:nvSpPr>
        <p:spPr>
          <a:xfrm>
            <a:off x="2399250" y="1615766"/>
            <a:ext cx="1895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cose per gli altri con tutta se stessa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216B21F-CDE4-C0D4-A0B3-292C9F071DE4}"/>
              </a:ext>
            </a:extLst>
          </p:cNvPr>
          <p:cNvSpPr txBox="1"/>
          <p:nvPr/>
        </p:nvSpPr>
        <p:spPr>
          <a:xfrm>
            <a:off x="680554" y="4183855"/>
            <a:ext cx="158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Stare bene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6A54971-7E3D-C1C6-ED27-BDBBEB4CD339}"/>
              </a:ext>
            </a:extLst>
          </p:cNvPr>
          <p:cNvSpPr txBox="1"/>
          <p:nvPr/>
        </p:nvSpPr>
        <p:spPr>
          <a:xfrm>
            <a:off x="10234568" y="5796198"/>
            <a:ext cx="165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Piacersi e piacere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91FEAD-CBBC-DC2C-34A2-ADBC52ACD25C}"/>
              </a:ext>
            </a:extLst>
          </p:cNvPr>
          <p:cNvSpPr txBox="1"/>
          <p:nvPr/>
        </p:nvSpPr>
        <p:spPr>
          <a:xfrm>
            <a:off x="9378891" y="385731"/>
            <a:ext cx="23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Fare qualcosa di nuovo ogni giorno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238975A-2ECA-32B5-4691-FE890A903B9E}"/>
              </a:ext>
            </a:extLst>
          </p:cNvPr>
          <p:cNvSpPr txBox="1"/>
          <p:nvPr/>
        </p:nvSpPr>
        <p:spPr>
          <a:xfrm>
            <a:off x="7340367" y="2841987"/>
            <a:ext cx="1761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Godere delle piccole cose nostre e rispettare gli altri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14B0BC9-7570-6369-7F7A-786C45AFB2DF}"/>
              </a:ext>
            </a:extLst>
          </p:cNvPr>
          <p:cNvSpPr txBox="1"/>
          <p:nvPr/>
        </p:nvSpPr>
        <p:spPr>
          <a:xfrm>
            <a:off x="4609750" y="1050416"/>
            <a:ext cx="180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Avere del tempo a disposizione per stare con le persone a cui vuoi bene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6C4470A-DABB-853E-46FF-CD9051523765}"/>
              </a:ext>
            </a:extLst>
          </p:cNvPr>
          <p:cNvSpPr txBox="1"/>
          <p:nvPr/>
        </p:nvSpPr>
        <p:spPr>
          <a:xfrm>
            <a:off x="455803" y="2996388"/>
            <a:ext cx="189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Sentirsi amati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874087-49B9-4967-812D-379FC7057607}"/>
              </a:ext>
            </a:extLst>
          </p:cNvPr>
          <p:cNvSpPr txBox="1"/>
          <p:nvPr/>
        </p:nvSpPr>
        <p:spPr>
          <a:xfrm>
            <a:off x="3574757" y="3046517"/>
            <a:ext cx="2069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Essere ricettivi nel permettere al positivo di arrivare a 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922941-5C01-A048-4802-2B4B6980C8F9}"/>
              </a:ext>
            </a:extLst>
          </p:cNvPr>
          <p:cNvSpPr txBox="1"/>
          <p:nvPr/>
        </p:nvSpPr>
        <p:spPr>
          <a:xfrm>
            <a:off x="2508308" y="5725108"/>
            <a:ext cx="150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animale domestico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49AC111-EC96-B330-0713-B619FFEC551A}"/>
              </a:ext>
            </a:extLst>
          </p:cNvPr>
          <p:cNvSpPr txBox="1"/>
          <p:nvPr/>
        </p:nvSpPr>
        <p:spPr>
          <a:xfrm>
            <a:off x="2450985" y="4688236"/>
            <a:ext cx="16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innamorarsi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F8B2DC9-5050-1C8C-B086-F743DECC2674}"/>
              </a:ext>
            </a:extLst>
          </p:cNvPr>
          <p:cNvSpPr txBox="1"/>
          <p:nvPr/>
        </p:nvSpPr>
        <p:spPr>
          <a:xfrm>
            <a:off x="4572000" y="4526247"/>
            <a:ext cx="176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Trovare il buono nel bicchiere mezzo vuoto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C627CE1-FB5F-6886-CBA0-0C18DD3236DB}"/>
              </a:ext>
            </a:extLst>
          </p:cNvPr>
          <p:cNvSpPr txBox="1"/>
          <p:nvPr/>
        </p:nvSpPr>
        <p:spPr>
          <a:xfrm>
            <a:off x="6711193" y="4952785"/>
            <a:ext cx="167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perdonarsi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5F35D28-603C-56F7-87C6-BECA43CF20BD}"/>
              </a:ext>
            </a:extLst>
          </p:cNvPr>
          <p:cNvSpPr txBox="1"/>
          <p:nvPr/>
        </p:nvSpPr>
        <p:spPr>
          <a:xfrm>
            <a:off x="9177555" y="5126411"/>
            <a:ext cx="163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perdonare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D64397F-3303-DE97-1DB5-5A1E4C649A8E}"/>
              </a:ext>
            </a:extLst>
          </p:cNvPr>
          <p:cNvSpPr txBox="1"/>
          <p:nvPr/>
        </p:nvSpPr>
        <p:spPr>
          <a:xfrm>
            <a:off x="6585358" y="1794344"/>
            <a:ext cx="151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Avere sogni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EA7E367-1193-C265-FC7A-F31EFACBECCC}"/>
              </a:ext>
            </a:extLst>
          </p:cNvPr>
          <p:cNvSpPr txBox="1"/>
          <p:nvPr/>
        </p:nvSpPr>
        <p:spPr>
          <a:xfrm>
            <a:off x="10117122" y="2319826"/>
            <a:ext cx="157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Amarsi per amare</a:t>
            </a:r>
          </a:p>
        </p:txBody>
      </p:sp>
    </p:spTree>
    <p:extLst>
      <p:ext uri="{BB962C8B-B14F-4D97-AF65-F5344CB8AC3E}">
        <p14:creationId xmlns:p14="http://schemas.microsoft.com/office/powerpoint/2010/main" val="131707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4C4DB-4BDE-7FF2-57C6-67F5CE15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COSTRUIAMO L’ALBERO DELLA NOSTRA VITA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2D05E4-B02E-1658-1081-46594255C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LABORATORIO</a:t>
            </a:r>
          </a:p>
        </p:txBody>
      </p:sp>
    </p:spTree>
    <p:extLst>
      <p:ext uri="{BB962C8B-B14F-4D97-AF65-F5344CB8AC3E}">
        <p14:creationId xmlns:p14="http://schemas.microsoft.com/office/powerpoint/2010/main" val="357844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776475C-18A6-86E1-0589-7BF1B559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5" y="479502"/>
            <a:ext cx="11487955" cy="58311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 Radici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Le radici dell’albero rappresentano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l’eredità</a:t>
            </a:r>
            <a:r>
              <a:rPr lang="it-IT" b="1" dirty="0">
                <a:latin typeface="Helvetica Neue" panose="02000503000000020004" pitchFamily="2" charset="0"/>
              </a:rPr>
              <a:t>: </a:t>
            </a:r>
            <a:r>
              <a:rPr lang="it-IT" dirty="0">
                <a:effectLst/>
                <a:latin typeface="Helvetica Neue" panose="02000503000000020004" pitchFamily="2" charset="0"/>
              </a:rPr>
              <a:t> sono le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origini</a:t>
            </a:r>
            <a:r>
              <a:rPr lang="it-IT" dirty="0">
                <a:effectLst/>
                <a:latin typeface="Helvetica Neue" panose="02000503000000020004" pitchFamily="2" charset="0"/>
              </a:rPr>
              <a:t> e la propria storia familiare ma anche tutte quelle esperienze (viaggi, luoghi visitati, libri letti, film visti, canzoni ascoltate, episodi di vita, persone incontrate, ecc..) che hanno contribuito a renderti la persona che sei oggi.</a:t>
            </a:r>
          </a:p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 Terreno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Il terreno rappresenta il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presente</a:t>
            </a:r>
            <a:r>
              <a:rPr lang="it-IT" dirty="0">
                <a:effectLst/>
                <a:latin typeface="Helvetica Neue" panose="02000503000000020004" pitchFamily="2" charset="0"/>
              </a:rPr>
              <a:t>: dove vivi, i luoghi che frequenti e ciò che ti piace fare.</a:t>
            </a:r>
            <a:br>
              <a:rPr lang="it-IT" dirty="0">
                <a:effectLst/>
                <a:latin typeface="Helvetica Neue" panose="02000503000000020004" pitchFamily="2" charset="0"/>
              </a:rPr>
            </a:b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 Tronco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Il tronco simboleggia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ciò a cui si dà valore, quello di cui importa e le competenze ed abilità</a:t>
            </a:r>
            <a:r>
              <a:rPr lang="it-IT" dirty="0">
                <a:effectLst/>
                <a:latin typeface="Helvetica Neue" panose="02000503000000020004" pitchFamily="2" charset="0"/>
              </a:rPr>
              <a:t>. Possono essere capacità fisiche, intellettuali e relazionali. </a:t>
            </a:r>
          </a:p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 Rami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I rami rappresentano le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speranze condivise, i sogni e i desideri che si hanno per se stessi e per gli altri</a:t>
            </a:r>
            <a:r>
              <a:rPr lang="it-IT" dirty="0">
                <a:effectLst/>
                <a:latin typeface="Helvetica Neue" panose="02000503000000020004" pitchFamily="2" charset="0"/>
              </a:rPr>
              <a:t>. </a:t>
            </a:r>
            <a:br>
              <a:rPr lang="it-IT" dirty="0">
                <a:effectLst/>
                <a:latin typeface="Helvetica Neue" panose="02000503000000020004" pitchFamily="2" charset="0"/>
              </a:rPr>
            </a:b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-Foglie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Le foglie dell’albero rappresentano le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persone importanti</a:t>
            </a:r>
            <a:r>
              <a:rPr lang="it-IT" dirty="0">
                <a:effectLst/>
                <a:latin typeface="Helvetica Neue" panose="02000503000000020004" pitchFamily="2" charset="0"/>
              </a:rPr>
              <a:t>. Possono essere sia persone ancora in vita sia persone che non ci sono più.</a:t>
            </a:r>
          </a:p>
          <a:p>
            <a:pPr marL="0" indent="0">
              <a:buNone/>
            </a:pP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-Frutti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I frutti rappresentano i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doni che sono stati lasciati a </a:t>
            </a:r>
            <a:r>
              <a:rPr lang="it-IT" b="1" dirty="0" err="1">
                <a:effectLst/>
                <a:latin typeface="Helvetica Neue" panose="02000503000000020004" pitchFamily="2" charset="0"/>
              </a:rPr>
              <a:t>teo</a:t>
            </a:r>
            <a:r>
              <a:rPr lang="it-IT" b="1" dirty="0">
                <a:effectLst/>
                <a:latin typeface="Helvetica Neue" panose="02000503000000020004" pitchFamily="2" charset="0"/>
              </a:rPr>
              <a:t> i contributi che gli altri hanno dato alla </a:t>
            </a:r>
            <a:r>
              <a:rPr lang="it-IT" b="1" dirty="0">
                <a:latin typeface="Helvetica Neue" panose="02000503000000020004" pitchFamily="2" charset="0"/>
              </a:rPr>
              <a:t>tua</a:t>
            </a:r>
            <a:r>
              <a:rPr lang="it-IT" b="1" dirty="0">
                <a:effectLst/>
                <a:latin typeface="Helvetica Neue" panose="02000503000000020004" pitchFamily="2" charset="0"/>
              </a:rPr>
              <a:t> vita</a:t>
            </a:r>
            <a:r>
              <a:rPr lang="it-IT" dirty="0">
                <a:effectLst/>
                <a:latin typeface="Helvetica Neue" panose="02000503000000020004" pitchFamily="2" charset="0"/>
              </a:rPr>
              <a:t>.</a:t>
            </a:r>
            <a:br>
              <a:rPr lang="it-IT" dirty="0">
                <a:effectLst/>
                <a:latin typeface="Helvetica Neue" panose="02000503000000020004" pitchFamily="2" charset="0"/>
              </a:rPr>
            </a:b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b="1" dirty="0">
                <a:effectLst/>
                <a:latin typeface="Helvetica Neue" panose="02000503000000020004" pitchFamily="2" charset="0"/>
              </a:rPr>
              <a:t>- Fiori e semi</a:t>
            </a:r>
            <a:endParaRPr lang="it-IT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I fiori e semi simboleggiano i </a:t>
            </a:r>
            <a:r>
              <a:rPr lang="it-IT" b="1" dirty="0">
                <a:effectLst/>
                <a:latin typeface="Helvetica Neue" panose="02000503000000020004" pitchFamily="2" charset="0"/>
              </a:rPr>
              <a:t>doni e i contributi che si desidera passare agli altri</a:t>
            </a:r>
            <a:r>
              <a:rPr lang="it-IT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46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A2A3C-39F9-21F5-4840-395459D9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Grazie, per questo bellissimo viaggio insieme.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F77A91-059A-BFED-6269-0B340B1C1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Info.aliceagazzi@gmail.com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99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ADC78F-170D-6638-EC4C-2705BDBB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62084"/>
            <a:ext cx="5961321" cy="4333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accent2"/>
                </a:solidFill>
                <a:latin typeface="Gill Sans MT" panose="020B0502020104020203" pitchFamily="34" charset="77"/>
              </a:rPr>
              <a:t>DESTINAZIONE RAGGIUNTA!</a:t>
            </a:r>
            <a:br>
              <a:rPr lang="it-IT" sz="3600" dirty="0">
                <a:solidFill>
                  <a:schemeClr val="accent2"/>
                </a:solidFill>
                <a:latin typeface="Gill Sans MT" panose="020B0502020104020203" pitchFamily="34" charset="77"/>
              </a:rPr>
            </a:br>
            <a:r>
              <a:rPr lang="it-IT" sz="3600" dirty="0">
                <a:solidFill>
                  <a:schemeClr val="accent2"/>
                </a:solidFill>
                <a:latin typeface="Gill Sans MT" panose="020B0502020104020203" pitchFamily="34" charset="77"/>
              </a:rPr>
              <a:t>RACCONTIAMO QUESTO BELLISSIMO VIAGGIO! COSA CONSERVO DI QUESTO VIAGGIO, ORA CHE HO RIEMPITO DI BENESSERE IL MIO SERBATOIO?</a:t>
            </a:r>
            <a:br>
              <a:rPr lang="it-IT" sz="1800" dirty="0">
                <a:solidFill>
                  <a:schemeClr val="accent2"/>
                </a:solidFill>
                <a:latin typeface="Gill Sans MT" panose="020B0502020104020203" pitchFamily="34" charset="77"/>
              </a:rPr>
            </a:b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AD679B-80A4-D6A3-AEBA-4D1A98D1B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5" b="10625"/>
          <a:stretch/>
        </p:blipFill>
        <p:spPr>
          <a:xfrm>
            <a:off x="7620080" y="614363"/>
            <a:ext cx="3827718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725B9D-FAA2-F815-FBEF-11BE650D0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65823" y="1880427"/>
            <a:ext cx="6529387" cy="4606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b="0" i="1" dirty="0" err="1">
                <a:solidFill>
                  <a:srgbClr val="3C3C3C"/>
                </a:solidFill>
                <a:effectLst/>
              </a:rPr>
              <a:t>Mys</a:t>
            </a:r>
            <a:r>
              <a:rPr lang="it-IT" sz="2000" b="0" i="0" dirty="0">
                <a:solidFill>
                  <a:srgbClr val="3C3C3C"/>
                </a:solidFill>
                <a:effectLst/>
              </a:rPr>
              <a:t> è </a:t>
            </a:r>
            <a:r>
              <a:rPr lang="it-IT" sz="2000" b="1" i="0" dirty="0">
                <a:solidFill>
                  <a:srgbClr val="3C3C3C"/>
                </a:solidFill>
                <a:effectLst/>
              </a:rPr>
              <a:t>un senso di benessere, di calore familiare, una sensazione che ci fa chiudere gli occhi e ci fa sentire bene.</a:t>
            </a:r>
            <a:r>
              <a:rPr lang="it-IT" sz="2000" b="0" i="0" dirty="0">
                <a:solidFill>
                  <a:srgbClr val="3C3C3C"/>
                </a:solidFill>
                <a:effectLst/>
              </a:rPr>
              <a:t> È quello che proviamo quando indossiamo un paio di comodi calzini di lana, ci raggomitoliamo sotto una coperta, beviamo il nostro tè preferito, con magari il maglione più morbido che abbiamo. </a:t>
            </a:r>
            <a:r>
              <a:rPr lang="it-IT" sz="2000" dirty="0">
                <a:solidFill>
                  <a:srgbClr val="3C3C3C"/>
                </a:solidFill>
              </a:rPr>
              <a:t>I</a:t>
            </a:r>
            <a:r>
              <a:rPr lang="it-IT" sz="2000" b="0" i="0" dirty="0">
                <a:solidFill>
                  <a:srgbClr val="3C3C3C"/>
                </a:solidFill>
                <a:effectLst/>
              </a:rPr>
              <a:t>l </a:t>
            </a:r>
            <a:r>
              <a:rPr lang="it-IT" sz="2000" b="0" i="1" dirty="0" err="1">
                <a:solidFill>
                  <a:srgbClr val="3C3C3C"/>
                </a:solidFill>
                <a:effectLst/>
              </a:rPr>
              <a:t>Mys</a:t>
            </a:r>
            <a:r>
              <a:rPr lang="it-IT" sz="2000" b="0" i="0" dirty="0">
                <a:solidFill>
                  <a:srgbClr val="3C3C3C"/>
                </a:solidFill>
                <a:effectLst/>
              </a:rPr>
              <a:t> è legato all’inverno: questo concetto illumina e riscalda i giorni freddi e bui, donandoci un’atmosfera rilassante. Il </a:t>
            </a:r>
            <a:r>
              <a:rPr lang="it-IT" sz="2000" dirty="0" err="1">
                <a:solidFill>
                  <a:srgbClr val="3C3C3C"/>
                </a:solidFill>
              </a:rPr>
              <a:t>Mys</a:t>
            </a:r>
            <a:r>
              <a:rPr lang="it-IT" sz="2000" dirty="0">
                <a:solidFill>
                  <a:srgbClr val="3C3C3C"/>
                </a:solidFill>
              </a:rPr>
              <a:t> è quella coccola di cui abbiamo bisogno e che ci concediamo! </a:t>
            </a:r>
            <a:r>
              <a:rPr lang="it-IT" sz="2000" b="0" i="0" dirty="0">
                <a:solidFill>
                  <a:srgbClr val="3C3C3C"/>
                </a:solidFill>
                <a:effectLst/>
              </a:rPr>
              <a:t>Un esempio è il </a:t>
            </a:r>
            <a:r>
              <a:rPr lang="it-IT" sz="2000" b="0" i="1" dirty="0" err="1">
                <a:solidFill>
                  <a:srgbClr val="3C3C3C"/>
                </a:solidFill>
                <a:effectLst/>
              </a:rPr>
              <a:t>fredagsmys</a:t>
            </a:r>
            <a:r>
              <a:rPr lang="it-IT" sz="2000" b="0" i="0" dirty="0">
                <a:solidFill>
                  <a:srgbClr val="3C3C3C"/>
                </a:solidFill>
                <a:effectLst/>
              </a:rPr>
              <a:t>, una tradizione svedese del trascorrere il venerdì con amici e parenti attorno a un tavolo piuttosto che in locali, stando in ambienti accoglienti per  il piacere di trascorrere una serata in compagnia tra cibi deliziosi e candele.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8E066CB-E5C8-8E96-9228-4FAB48CFCDBA}"/>
              </a:ext>
            </a:extLst>
          </p:cNvPr>
          <p:cNvSpPr/>
          <p:nvPr/>
        </p:nvSpPr>
        <p:spPr>
          <a:xfrm>
            <a:off x="1070426" y="622530"/>
            <a:ext cx="10051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ill Sans Ultra Bold" panose="020B0A02020104020203" pitchFamily="34" charset="77"/>
              </a:rPr>
              <a:t>LA </a:t>
            </a:r>
            <a:r>
              <a:rPr lang="it-IT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ill Sans Ultra Bold" panose="020B0A02020104020203" pitchFamily="34" charset="77"/>
              </a:rPr>
              <a:t> IN SVEZIA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9BEACAD-D85D-7BB4-16E8-C279BEBC6676}"/>
              </a:ext>
            </a:extLst>
          </p:cNvPr>
          <p:cNvSpPr/>
          <p:nvPr/>
        </p:nvSpPr>
        <p:spPr>
          <a:xfrm>
            <a:off x="164126" y="3582068"/>
            <a:ext cx="2052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ill Sans Ultra Bold" panose="020B0A02020104020203" pitchFamily="34" charset="77"/>
              </a:rPr>
              <a:t>MYS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4E72360-432F-07C2-AC12-CC61EE2E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63"/>
          <a:stretch/>
        </p:blipFill>
        <p:spPr>
          <a:xfrm>
            <a:off x="2217060" y="1859448"/>
            <a:ext cx="3048763" cy="46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81D630-8C01-2884-F24E-E7F468FF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9057" y="1731803"/>
            <a:ext cx="6800538" cy="4594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0" i="0" dirty="0">
                <a:solidFill>
                  <a:srgbClr val="4D4D4D"/>
                </a:solidFill>
                <a:effectLst/>
              </a:rPr>
              <a:t>Intraducibile in italiano, il termine che più si avvicina è “accoglienza”. Adottare questa filosofia </a:t>
            </a:r>
            <a:r>
              <a:rPr lang="it-IT" sz="2000" b="1" i="0" dirty="0">
                <a:solidFill>
                  <a:srgbClr val="4D4D4D"/>
                </a:solidFill>
                <a:effectLst/>
              </a:rPr>
              <a:t>vuol dire avere un approccio positivo all’inverno</a:t>
            </a:r>
            <a:r>
              <a:rPr lang="it-IT" sz="2000" dirty="0">
                <a:solidFill>
                  <a:srgbClr val="4D4D4D"/>
                </a:solidFill>
              </a:rPr>
              <a:t>: è</a:t>
            </a:r>
            <a:r>
              <a:rPr lang="it-IT" sz="2000" b="0" i="0" dirty="0">
                <a:solidFill>
                  <a:srgbClr val="4D4D4D"/>
                </a:solidFill>
                <a:effectLst/>
              </a:rPr>
              <a:t> </a:t>
            </a:r>
            <a:r>
              <a:rPr lang="it-IT" sz="2000" dirty="0">
                <a:solidFill>
                  <a:srgbClr val="4D4D4D"/>
                </a:solidFill>
              </a:rPr>
              <a:t>i</a:t>
            </a:r>
            <a:r>
              <a:rPr lang="it-IT" sz="2000" b="0" i="0" dirty="0">
                <a:solidFill>
                  <a:srgbClr val="4D4D4D"/>
                </a:solidFill>
                <a:effectLst/>
              </a:rPr>
              <a:t>nutile lamentarsi delle temperature basse e della poca luce, </a:t>
            </a:r>
            <a:r>
              <a:rPr lang="it-IT" sz="2000" b="1" i="0" dirty="0">
                <a:solidFill>
                  <a:srgbClr val="4D4D4D"/>
                </a:solidFill>
                <a:effectLst/>
              </a:rPr>
              <a:t>meglio trovare delle alternative</a:t>
            </a:r>
            <a:r>
              <a:rPr lang="it-IT" sz="2000" b="0" i="0" dirty="0">
                <a:solidFill>
                  <a:srgbClr val="4D4D4D"/>
                </a:solidFill>
                <a:effectLst/>
              </a:rPr>
              <a:t>. I norvegesi quindi passano molto tempo all’aria aperta </a:t>
            </a:r>
            <a:r>
              <a:rPr lang="it-IT" sz="2000" b="0" i="0" dirty="0" err="1">
                <a:solidFill>
                  <a:srgbClr val="4D4D4D"/>
                </a:solidFill>
                <a:effectLst/>
              </a:rPr>
              <a:t>perchè</a:t>
            </a:r>
            <a:r>
              <a:rPr lang="it-IT" sz="2000" b="1" i="0" dirty="0">
                <a:solidFill>
                  <a:srgbClr val="4D4D4D"/>
                </a:solidFill>
                <a:effectLst/>
              </a:rPr>
              <a:t> il contatto con la natura è fondamentale</a:t>
            </a:r>
            <a:r>
              <a:rPr lang="it-IT" sz="2000" dirty="0">
                <a:solidFill>
                  <a:srgbClr val="4D4D4D"/>
                </a:solidFill>
              </a:rPr>
              <a:t>: </a:t>
            </a:r>
            <a:r>
              <a:rPr lang="it-IT" sz="2000" b="0" i="0" dirty="0">
                <a:solidFill>
                  <a:srgbClr val="4D4D4D"/>
                </a:solidFill>
                <a:effectLst/>
              </a:rPr>
              <a:t>fare una passeggiata in un parco, anche col freddo, aiuta moltissimo se stessi e a rigenerare mente e spirito. </a:t>
            </a:r>
            <a:r>
              <a:rPr lang="it-IT" sz="2000" b="1" dirty="0">
                <a:solidFill>
                  <a:srgbClr val="4D4D4D"/>
                </a:solidFill>
              </a:rPr>
              <a:t>I</a:t>
            </a:r>
            <a:r>
              <a:rPr lang="it-IT" sz="2000" b="1" i="0" dirty="0">
                <a:solidFill>
                  <a:srgbClr val="4D4D4D"/>
                </a:solidFill>
                <a:effectLst/>
              </a:rPr>
              <a:t>l </a:t>
            </a:r>
            <a:r>
              <a:rPr lang="it-IT" sz="2000" b="1" i="0" dirty="0" err="1">
                <a:solidFill>
                  <a:srgbClr val="4D4D4D"/>
                </a:solidFill>
                <a:effectLst/>
              </a:rPr>
              <a:t>Koselig</a:t>
            </a:r>
            <a:r>
              <a:rPr lang="it-IT" sz="2000" b="1" i="0" dirty="0">
                <a:solidFill>
                  <a:srgbClr val="4D4D4D"/>
                </a:solidFill>
                <a:effectLst/>
              </a:rPr>
              <a:t> mette al centro il rapporto con gli altri.</a:t>
            </a:r>
            <a:r>
              <a:rPr lang="it-IT" sz="2000" b="0" i="0" dirty="0">
                <a:solidFill>
                  <a:srgbClr val="4D4D4D"/>
                </a:solidFill>
                <a:effectLst/>
              </a:rPr>
              <a:t> Quindi sì a uscite con gli amici, passeggiate pomeridiane o tè con l’amica, cene organizzate. </a:t>
            </a:r>
            <a:r>
              <a:rPr lang="it-IT" sz="2000" b="1" i="0" dirty="0">
                <a:solidFill>
                  <a:srgbClr val="4D4D4D"/>
                </a:solidFill>
                <a:effectLst/>
              </a:rPr>
              <a:t>Per i norvegesi mantenere vivi i rapporti è fondamentale, sotto qualsiasi forma</a:t>
            </a:r>
            <a:r>
              <a:rPr lang="it-IT" sz="2000" b="0" i="0" dirty="0">
                <a:solidFill>
                  <a:srgbClr val="4D4D4D"/>
                </a:solidFill>
                <a:effectLst/>
              </a:rPr>
              <a:t>. Il tutto in un’atmosfera accogliente, tra candele, buon cibo e buone chiacchiere.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112118-0BEE-9245-ACDF-5E47506646BE}"/>
              </a:ext>
            </a:extLst>
          </p:cNvPr>
          <p:cNvSpPr txBox="1"/>
          <p:nvPr/>
        </p:nvSpPr>
        <p:spPr>
          <a:xfrm>
            <a:off x="684551" y="531475"/>
            <a:ext cx="11032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Gill Sans Ultra Bold" panose="020B0A02020104020203" pitchFamily="34" charset="77"/>
              </a:rPr>
              <a:t>LA </a:t>
            </a:r>
            <a:r>
              <a:rPr lang="it-IT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Gill Sans Ultra Bold" panose="020B0A02020104020203" pitchFamily="34" charset="77"/>
              </a:rPr>
              <a:t> IN NORVEGIA</a:t>
            </a:r>
          </a:p>
          <a:p>
            <a:endParaRPr lang="it-IT" sz="5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4A501C-1613-8CBD-DF5F-B88E804930FB}"/>
              </a:ext>
            </a:extLst>
          </p:cNvPr>
          <p:cNvSpPr/>
          <p:nvPr/>
        </p:nvSpPr>
        <p:spPr>
          <a:xfrm>
            <a:off x="474689" y="1731803"/>
            <a:ext cx="392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Gill Sans Ultra Bold" panose="020B0A02020104020203" pitchFamily="34" charset="77"/>
              </a:rPr>
              <a:t>KOSELIG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57C60B1-4DA2-7511-FC30-D9192B9B4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51" y="2528829"/>
            <a:ext cx="3221520" cy="37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7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81D630-8C01-2884-F24E-E7F468FF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11" y="2090250"/>
            <a:ext cx="6800538" cy="459472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it-IT" sz="2000" i="0" dirty="0">
                <a:solidFill>
                  <a:srgbClr val="111111"/>
                </a:solidFill>
                <a:effectLst/>
              </a:rPr>
              <a:t>Il significato 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ha a che fare con il creare un’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atmosfera accogliente e godere della compagnia delle persone care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, coccolandosi un </a:t>
            </a:r>
            <a:r>
              <a:rPr lang="it-IT" sz="2000" b="0" i="0" dirty="0" err="1">
                <a:solidFill>
                  <a:srgbClr val="111111"/>
                </a:solidFill>
                <a:effectLst/>
              </a:rPr>
              <a:t>pò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.</a:t>
            </a:r>
          </a:p>
          <a:p>
            <a:pPr marL="0" indent="0" algn="just" fontAlgn="base">
              <a:buNone/>
            </a:pPr>
            <a:r>
              <a:rPr lang="it-IT" sz="2000" b="0" i="0" dirty="0">
                <a:solidFill>
                  <a:srgbClr val="111111"/>
                </a:solidFill>
                <a:effectLst/>
              </a:rPr>
              <a:t>“</a:t>
            </a:r>
            <a:r>
              <a:rPr lang="it-IT" sz="2000" b="1" i="0" dirty="0" err="1">
                <a:solidFill>
                  <a:srgbClr val="111111"/>
                </a:solidFill>
                <a:effectLst/>
              </a:rPr>
              <a:t>Hygge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” è relax, condivisione, è stare bene con se stessi, prendersi del tempo, ma non ha niente a che fare con la pigrizia, o l’ozio, anzi! Ha più a che fare con l’</a:t>
            </a:r>
            <a:r>
              <a:rPr lang="it-IT" sz="2000" b="0" i="1" dirty="0">
                <a:solidFill>
                  <a:srgbClr val="111111"/>
                </a:solidFill>
                <a:effectLst/>
              </a:rPr>
              <a:t>otium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 degli antichi romani, che davano molta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 importanza al tempo da dedicare alla cura di sé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 – che allora si identificava con lo studio e l’accrescimento delle proprie conoscenze – in contrapposizione al </a:t>
            </a:r>
            <a:r>
              <a:rPr lang="it-IT" sz="2000" b="0" i="1" dirty="0" err="1">
                <a:solidFill>
                  <a:srgbClr val="111111"/>
                </a:solidFill>
                <a:effectLst/>
              </a:rPr>
              <a:t>negotium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, che era il tempo dedicato alla vita pubblica, al profitto – oggi diremmo al lavoro.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112118-0BEE-9245-ACDF-5E47506646BE}"/>
              </a:ext>
            </a:extLst>
          </p:cNvPr>
          <p:cNvSpPr txBox="1"/>
          <p:nvPr/>
        </p:nvSpPr>
        <p:spPr>
          <a:xfrm>
            <a:off x="474689" y="468323"/>
            <a:ext cx="11032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ill Sans Ultra Bold" panose="020B0A02020104020203" pitchFamily="34" charset="77"/>
              </a:rPr>
              <a:t>LA </a:t>
            </a:r>
            <a:r>
              <a:rPr lang="it-IT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ill Sans Ultra Bold" panose="020B0A02020104020203" pitchFamily="34" charset="77"/>
              </a:rPr>
              <a:t> IN DANIMARCA</a:t>
            </a:r>
          </a:p>
          <a:p>
            <a:endParaRPr lang="it-IT" sz="5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4A501C-1613-8CBD-DF5F-B88E804930FB}"/>
              </a:ext>
            </a:extLst>
          </p:cNvPr>
          <p:cNvSpPr/>
          <p:nvPr/>
        </p:nvSpPr>
        <p:spPr>
          <a:xfrm>
            <a:off x="821227" y="1731803"/>
            <a:ext cx="323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ill Sans Ultra Bold" panose="020B0A02020104020203" pitchFamily="34" charset="77"/>
              </a:rPr>
              <a:t>HYGGE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F5FBC5-3EF1-9034-AE69-59DEB691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95" y="2664621"/>
            <a:ext cx="2711841" cy="37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997A67-7772-2A3B-62DD-AC89F55F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423746"/>
            <a:ext cx="7472337" cy="6077415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it-IT" sz="2000" b="0" i="0" dirty="0">
                <a:solidFill>
                  <a:srgbClr val="111111"/>
                </a:solidFill>
                <a:effectLst/>
              </a:rPr>
              <a:t>L’</a:t>
            </a:r>
            <a:r>
              <a:rPr lang="it-IT" sz="2000" b="1" i="0" dirty="0" err="1">
                <a:solidFill>
                  <a:srgbClr val="111111"/>
                </a:solidFill>
                <a:effectLst/>
              </a:rPr>
              <a:t>hygge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 si concretizza con 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regole ben precise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: quando si sta insieme agli altri non si parla di nulla di negativo: niente discorsi su argomenti su cui si può essere in disaccordo! Si devono lasciare fuori dalla porta stress, pettegolezzi, lavoro, politica, tutto ciò che può portare tensione o imbarazzo. Niente telefoni, tablet, ma ci si concentra sul tempo condiviso: si tratta di 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momenti speciali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, in cui si sta insieme senza barriere e 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in perfetta serenità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, in cui si possono condividere ricordi, esperienze positive, cibo, affettuosità. Si tratta di momenti di convivialità in cui si possono fare anche cose come cantare o giocare.</a:t>
            </a:r>
            <a:br>
              <a:rPr lang="it-IT" sz="2000" dirty="0"/>
            </a:br>
            <a:r>
              <a:rPr lang="it-IT" sz="2000" b="0" i="0" dirty="0">
                <a:solidFill>
                  <a:srgbClr val="111111"/>
                </a:solidFill>
                <a:effectLst/>
              </a:rPr>
              <a:t>In questo contesto, la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 famiglia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 è particolarmente importante. In particolare, questa è intesa come una</a:t>
            </a:r>
            <a:r>
              <a:rPr lang="it-IT" sz="2000" b="1" i="0" dirty="0">
                <a:solidFill>
                  <a:srgbClr val="111111"/>
                </a:solidFill>
                <a:effectLst/>
              </a:rPr>
              <a:t> squadra in cui tutti lavorano in sinergia</a:t>
            </a:r>
            <a:r>
              <a:rPr lang="it-IT" sz="2000" b="0" i="0" dirty="0">
                <a:solidFill>
                  <a:srgbClr val="111111"/>
                </a:solidFill>
                <a:effectLst/>
              </a:rPr>
              <a:t>: non ci sono mamme esasperatamente indaffarate, papà assenti dediti solo al lavoro, bambini viziati e urlanti, rigide divisioni di ruoli, ma persone che si alzano tutte insieme da tavola per sparecchiare.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594358-9045-21FE-C2DF-90F748CF4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436AF5-28CD-A284-7F38-EE54BCD4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57" y="680803"/>
            <a:ext cx="3982105" cy="51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6CAF14C-01A2-E803-7C90-FBD07168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8048"/>
            <a:ext cx="10058400" cy="1371600"/>
          </a:xfrm>
        </p:spPr>
        <p:txBody>
          <a:bodyPr>
            <a:normAutofit/>
          </a:bodyPr>
          <a:lstStyle/>
          <a:p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Gill Sans Ultra Bold" panose="020B0A02020104020203" pitchFamily="34" charset="77"/>
              </a:rPr>
              <a:t>LA </a:t>
            </a:r>
            <a:r>
              <a:rPr lang="it-IT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Gill Sans Ultra Bold" panose="020B0A02020104020203" pitchFamily="34" charset="77"/>
              </a:rPr>
              <a:t> IN GIAPPONE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D9026B9-ADDA-8BAF-2B62-C0FCFD90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19" y="3191470"/>
            <a:ext cx="319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ill Sans Ultra Bold" panose="020B0A02020104020203" pitchFamily="34" charset="77"/>
              </a:rPr>
              <a:t>IKIGAI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Gill Sans Ultra Bold" panose="020B0A02020104020203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4AAFF0-5302-771D-4128-4F4C2D4E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36" y="1490826"/>
            <a:ext cx="5028487" cy="48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0CDB5C0-7886-A069-95C4-F0F4868D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609599"/>
            <a:ext cx="7993380" cy="569550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IKIGAI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 è il nome di una 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filosofia giapponese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. </a:t>
            </a:r>
            <a:br>
              <a:rPr lang="it-IT" sz="2400" dirty="0"/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In pratica, si tratta della 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capacità di saper trovare un equilibrio nelle attività che si svolgono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 e che riempiono la nostra vita in un percorso di autoriflessione e consapevolezza. </a:t>
            </a:r>
            <a:br>
              <a:rPr lang="it-IT" sz="2400" dirty="0"/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La finalità è la 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realizzazione personale e professionale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 in bilico tra la 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dimensione personale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 e quella 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sociale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. </a:t>
            </a:r>
            <a:br>
              <a:rPr lang="it-IT" sz="2400" dirty="0"/>
            </a:b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Il termine può essere tradotto proprio come </a:t>
            </a:r>
            <a:r>
              <a:rPr lang="it-IT" sz="2400" b="1" i="0" u="none" strike="noStrike" dirty="0">
                <a:solidFill>
                  <a:srgbClr val="333333"/>
                </a:solidFill>
                <a:effectLst/>
              </a:rPr>
              <a:t>scopo, ragione di vita o ragione di esistere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</a:rPr>
              <a:t> oppure ancora come ciò che ci spinge la mattina ad alzarci e a lottare.</a:t>
            </a:r>
            <a:br>
              <a:rPr lang="it-IT" sz="2400" dirty="0"/>
            </a:br>
            <a:r>
              <a:rPr lang="it-IT" sz="2400" dirty="0">
                <a:solidFill>
                  <a:srgbClr val="000000"/>
                </a:solidFill>
              </a:rPr>
              <a:t>L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’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</a:rPr>
              <a:t>Ikigai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 è anche un 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metodo pratico per capire qual è lo scopo della tua vita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. È infatti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 l’intersezione di 4 elementi: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ciò che ami fare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ciò in cui sei bravo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ciò che può apportare un cambiamento positivo al mondo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ciò con cui puoi guadagnarti da vivere.</a:t>
            </a:r>
            <a:endParaRPr lang="it-IT" sz="24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Trova una strada che rispetti ognuno di questi quattro parametri e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 troverai il tuo scopo nella vita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C33D545-2D5F-9C1D-B0F2-85B9F1A0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122" y="2816226"/>
            <a:ext cx="2721440" cy="36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81D630-8C01-2884-F24E-E7F468FF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3627" y="1977656"/>
            <a:ext cx="7317238" cy="456136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La felicità che può essere riscontrata in cose che, in apparenza, risultano minori. </a:t>
            </a:r>
            <a:r>
              <a:rPr lang="it-IT" sz="2000" b="0" i="1" u="none" strike="noStrike" dirty="0" err="1">
                <a:solidFill>
                  <a:srgbClr val="000000"/>
                </a:solidFill>
                <a:effectLst/>
              </a:rPr>
              <a:t>Mepak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 significa</a:t>
            </a:r>
            <a:r>
              <a:rPr lang="it-IT" sz="2000" b="0" i="1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it-IT" sz="2000" b="1" i="1" u="none" strike="noStrike" dirty="0">
                <a:solidFill>
                  <a:srgbClr val="000000"/>
                </a:solidFill>
                <a:effectLst/>
              </a:rPr>
              <a:t>”il piacere delle piccole cose”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. Secondo la filosofia insita nel termine, non bisogna andare alla ricerca della felicità nella magnificenza, l’opulenza o nei grandi avvenimenti.</a:t>
            </a:r>
          </a:p>
          <a:p>
            <a:pPr marL="0" indent="0" algn="just" fontAlgn="base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Questo tipo di </a:t>
            </a:r>
            <a:r>
              <a:rPr lang="it-IT" sz="2000" b="0" i="0" u="none" strike="noStrike" dirty="0">
                <a:effectLst/>
              </a:rPr>
              <a:t>serenità 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che arreca gioia all’esistenza della persona, va ricercata in piccoli piaceri quotidiani. I piccoli piaceri diventano importanti per apprezzare quelli grandi. Godere degli atti quotidiani con rinnovata meraviglia, ritempra il proprio essere e dà energia e vigore, predisponendo la propria persona verso un atteggiamento positivo; un atteggiamento che implica, anche, un sentimento di inclusione totalizzante e di compartecipazione con l’intero universo.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112118-0BEE-9245-ACDF-5E47506646BE}"/>
              </a:ext>
            </a:extLst>
          </p:cNvPr>
          <p:cNvSpPr txBox="1"/>
          <p:nvPr/>
        </p:nvSpPr>
        <p:spPr>
          <a:xfrm>
            <a:off x="474689" y="396411"/>
            <a:ext cx="11032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Gill Sans Ultra Bold" panose="020B0A02020104020203" pitchFamily="34" charset="77"/>
              </a:rPr>
              <a:t>LA </a:t>
            </a:r>
            <a:r>
              <a:rPr lang="it-IT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Gill Sans Ultra Bold" panose="020B0A02020104020203" pitchFamily="34" charset="77"/>
              </a:rPr>
              <a:t>FELICITà</a:t>
            </a:r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Gill Sans Ultra Bold" panose="020B0A02020104020203" pitchFamily="34" charset="77"/>
              </a:rPr>
              <a:t> IN SERBIA</a:t>
            </a:r>
          </a:p>
          <a:p>
            <a:endParaRPr lang="it-IT" sz="5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4A501C-1613-8CBD-DF5F-B88E804930FB}"/>
              </a:ext>
            </a:extLst>
          </p:cNvPr>
          <p:cNvSpPr/>
          <p:nvPr/>
        </p:nvSpPr>
        <p:spPr>
          <a:xfrm>
            <a:off x="768105" y="1731803"/>
            <a:ext cx="3339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Gill Sans Ultra Bold" panose="020B0A02020104020203" pitchFamily="34" charset="77"/>
              </a:rPr>
              <a:t>MEPAK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0A3D78-81DC-2628-D20D-EFB14188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50" y="2655133"/>
            <a:ext cx="2961937" cy="3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5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{AF30EE4E-C8E6-D246-B96D-4C3C0A63D182}tf10001067</Template>
  <TotalTime>785</TotalTime>
  <Words>1398</Words>
  <Application>Microsoft Macintosh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Garamond</vt:lpstr>
      <vt:lpstr>Gill Sans MT</vt:lpstr>
      <vt:lpstr>Gill Sans Ultra Bold</vt:lpstr>
      <vt:lpstr>Helvetica Neue</vt:lpstr>
      <vt:lpstr>Sapone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FELICITà IN GIAPPONE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COSTRUIAMO L’ALBERO DELLA NOSTRA VITA</vt:lpstr>
      <vt:lpstr>Presentazione standard di PowerPoint</vt:lpstr>
      <vt:lpstr>Grazie, per questo bellissimo viaggio insieme.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Alice Agazzi</dc:creator>
  <cp:lastModifiedBy>Alice Agazzi</cp:lastModifiedBy>
  <cp:revision>8</cp:revision>
  <dcterms:created xsi:type="dcterms:W3CDTF">2024-02-12T15:54:50Z</dcterms:created>
  <dcterms:modified xsi:type="dcterms:W3CDTF">2024-02-22T13:22:21Z</dcterms:modified>
</cp:coreProperties>
</file>