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sldIdLst>
    <p:sldId id="256" r:id="rId2"/>
    <p:sldId id="257" r:id="rId3"/>
    <p:sldId id="264" r:id="rId4"/>
    <p:sldId id="261" r:id="rId5"/>
    <p:sldId id="258" r:id="rId6"/>
    <p:sldId id="259" r:id="rId7"/>
    <p:sldId id="260" r:id="rId8"/>
    <p:sldId id="262" r:id="rId9"/>
    <p:sldId id="263" r:id="rId10"/>
    <p:sldId id="268" r:id="rId11"/>
    <p:sldId id="269" r:id="rId12"/>
    <p:sldId id="270" r:id="rId13"/>
    <p:sldId id="271" r:id="rId14"/>
    <p:sldId id="272" r:id="rId15"/>
    <p:sldId id="274" r:id="rId16"/>
    <p:sldId id="267" r:id="rId17"/>
    <p:sldId id="265"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55"/>
    <p:restoredTop sz="94719"/>
  </p:normalViewPr>
  <p:slideViewPr>
    <p:cSldViewPr snapToGrid="0">
      <p:cViewPr varScale="1">
        <p:scale>
          <a:sx n="119" d="100"/>
          <a:sy n="119" d="100"/>
        </p:scale>
        <p:origin x="208"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D898D44-4C2F-FF40-BF88-2D80D970FCCF}" type="datetimeFigureOut">
              <a:rPr lang="it-IT" smtClean="0"/>
              <a:t>06/02/24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78EB181-2A80-5C43-AF7D-306ED1B0DE17}" type="slidenum">
              <a:rPr lang="it-IT" smtClean="0"/>
              <a:t>‹N›</a:t>
            </a:fld>
            <a:endParaRPr lang="it-IT"/>
          </a:p>
        </p:txBody>
      </p:sp>
    </p:spTree>
    <p:extLst>
      <p:ext uri="{BB962C8B-B14F-4D97-AF65-F5344CB8AC3E}">
        <p14:creationId xmlns:p14="http://schemas.microsoft.com/office/powerpoint/2010/main" val="3920196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D898D44-4C2F-FF40-BF88-2D80D970FCCF}" type="datetimeFigureOut">
              <a:rPr lang="it-IT" smtClean="0"/>
              <a:t>06/02/24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78EB181-2A80-5C43-AF7D-306ED1B0DE17}" type="slidenum">
              <a:rPr lang="it-IT" smtClean="0"/>
              <a:t>‹N›</a:t>
            </a:fld>
            <a:endParaRPr lang="it-IT"/>
          </a:p>
        </p:txBody>
      </p:sp>
    </p:spTree>
    <p:extLst>
      <p:ext uri="{BB962C8B-B14F-4D97-AF65-F5344CB8AC3E}">
        <p14:creationId xmlns:p14="http://schemas.microsoft.com/office/powerpoint/2010/main" val="2128344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D898D44-4C2F-FF40-BF88-2D80D970FCCF}" type="datetimeFigureOut">
              <a:rPr lang="it-IT" smtClean="0"/>
              <a:t>06/02/24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78EB181-2A80-5C43-AF7D-306ED1B0DE17}" type="slidenum">
              <a:rPr lang="it-IT" smtClean="0"/>
              <a:t>‹N›</a:t>
            </a:fld>
            <a:endParaRPr lang="it-IT"/>
          </a:p>
        </p:txBody>
      </p:sp>
    </p:spTree>
    <p:extLst>
      <p:ext uri="{BB962C8B-B14F-4D97-AF65-F5344CB8AC3E}">
        <p14:creationId xmlns:p14="http://schemas.microsoft.com/office/powerpoint/2010/main" val="2112759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D898D44-4C2F-FF40-BF88-2D80D970FCCF}" type="datetimeFigureOut">
              <a:rPr lang="it-IT" smtClean="0"/>
              <a:t>06/02/24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78EB181-2A80-5C43-AF7D-306ED1B0DE17}" type="slidenum">
              <a:rPr lang="it-IT" smtClean="0"/>
              <a:t>‹N›</a:t>
            </a:fld>
            <a:endParaRPr lang="it-IT"/>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36726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D898D44-4C2F-FF40-BF88-2D80D970FCCF}" type="datetimeFigureOut">
              <a:rPr lang="it-IT" smtClean="0"/>
              <a:t>06/02/24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78EB181-2A80-5C43-AF7D-306ED1B0DE17}" type="slidenum">
              <a:rPr lang="it-IT" smtClean="0"/>
              <a:t>‹N›</a:t>
            </a:fld>
            <a:endParaRPr lang="it-IT"/>
          </a:p>
        </p:txBody>
      </p:sp>
    </p:spTree>
    <p:extLst>
      <p:ext uri="{BB962C8B-B14F-4D97-AF65-F5344CB8AC3E}">
        <p14:creationId xmlns:p14="http://schemas.microsoft.com/office/powerpoint/2010/main" val="3946779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0D898D44-4C2F-FF40-BF88-2D80D970FCCF}" type="datetimeFigureOut">
              <a:rPr lang="it-IT" smtClean="0"/>
              <a:t>06/02/24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78EB181-2A80-5C43-AF7D-306ED1B0DE17}" type="slidenum">
              <a:rPr lang="it-IT" smtClean="0"/>
              <a:t>‹N›</a:t>
            </a:fld>
            <a:endParaRPr lang="it-IT"/>
          </a:p>
        </p:txBody>
      </p:sp>
    </p:spTree>
    <p:extLst>
      <p:ext uri="{BB962C8B-B14F-4D97-AF65-F5344CB8AC3E}">
        <p14:creationId xmlns:p14="http://schemas.microsoft.com/office/powerpoint/2010/main" val="2345742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0D898D44-4C2F-FF40-BF88-2D80D970FCCF}" type="datetimeFigureOut">
              <a:rPr lang="it-IT" smtClean="0"/>
              <a:t>06/02/24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78EB181-2A80-5C43-AF7D-306ED1B0DE17}" type="slidenum">
              <a:rPr lang="it-IT" smtClean="0"/>
              <a:t>‹N›</a:t>
            </a:fld>
            <a:endParaRPr lang="it-IT"/>
          </a:p>
        </p:txBody>
      </p:sp>
    </p:spTree>
    <p:extLst>
      <p:ext uri="{BB962C8B-B14F-4D97-AF65-F5344CB8AC3E}">
        <p14:creationId xmlns:p14="http://schemas.microsoft.com/office/powerpoint/2010/main" val="934373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D898D44-4C2F-FF40-BF88-2D80D970FCCF}" type="datetimeFigureOut">
              <a:rPr lang="it-IT" smtClean="0"/>
              <a:t>06/02/24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78EB181-2A80-5C43-AF7D-306ED1B0DE17}" type="slidenum">
              <a:rPr lang="it-IT" smtClean="0"/>
              <a:t>‹N›</a:t>
            </a:fld>
            <a:endParaRPr lang="it-IT"/>
          </a:p>
        </p:txBody>
      </p:sp>
    </p:spTree>
    <p:extLst>
      <p:ext uri="{BB962C8B-B14F-4D97-AF65-F5344CB8AC3E}">
        <p14:creationId xmlns:p14="http://schemas.microsoft.com/office/powerpoint/2010/main" val="1800487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it-IT"/>
              <a:t>Fare clic per modificare lo stile del titolo dello schema</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D898D44-4C2F-FF40-BF88-2D80D970FCCF}" type="datetimeFigureOut">
              <a:rPr lang="it-IT" smtClean="0"/>
              <a:t>06/02/24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78EB181-2A80-5C43-AF7D-306ED1B0DE17}" type="slidenum">
              <a:rPr lang="it-IT" smtClean="0"/>
              <a:t>‹N›</a:t>
            </a:fld>
            <a:endParaRPr lang="it-IT"/>
          </a:p>
        </p:txBody>
      </p:sp>
    </p:spTree>
    <p:extLst>
      <p:ext uri="{BB962C8B-B14F-4D97-AF65-F5344CB8AC3E}">
        <p14:creationId xmlns:p14="http://schemas.microsoft.com/office/powerpoint/2010/main" val="1852808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D898D44-4C2F-FF40-BF88-2D80D970FCCF}" type="datetimeFigureOut">
              <a:rPr lang="it-IT" smtClean="0"/>
              <a:t>06/02/24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78EB181-2A80-5C43-AF7D-306ED1B0DE17}" type="slidenum">
              <a:rPr lang="it-IT" smtClean="0"/>
              <a:t>‹N›</a:t>
            </a:fld>
            <a:endParaRPr lang="it-IT"/>
          </a:p>
        </p:txBody>
      </p:sp>
    </p:spTree>
    <p:extLst>
      <p:ext uri="{BB962C8B-B14F-4D97-AF65-F5344CB8AC3E}">
        <p14:creationId xmlns:p14="http://schemas.microsoft.com/office/powerpoint/2010/main" val="910108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0D898D44-4C2F-FF40-BF88-2D80D970FCCF}" type="datetimeFigureOut">
              <a:rPr lang="it-IT" smtClean="0"/>
              <a:t>06/02/24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78EB181-2A80-5C43-AF7D-306ED1B0DE17}" type="slidenum">
              <a:rPr lang="it-IT" smtClean="0"/>
              <a:t>‹N›</a:t>
            </a:fld>
            <a:endParaRPr lang="it-IT"/>
          </a:p>
        </p:txBody>
      </p:sp>
    </p:spTree>
    <p:extLst>
      <p:ext uri="{BB962C8B-B14F-4D97-AF65-F5344CB8AC3E}">
        <p14:creationId xmlns:p14="http://schemas.microsoft.com/office/powerpoint/2010/main" val="3707701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D898D44-4C2F-FF40-BF88-2D80D970FCCF}" type="datetimeFigureOut">
              <a:rPr lang="it-IT" smtClean="0"/>
              <a:t>06/02/24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78EB181-2A80-5C43-AF7D-306ED1B0DE17}" type="slidenum">
              <a:rPr lang="it-IT" smtClean="0"/>
              <a:t>‹N›</a:t>
            </a:fld>
            <a:endParaRPr lang="it-IT"/>
          </a:p>
        </p:txBody>
      </p:sp>
    </p:spTree>
    <p:extLst>
      <p:ext uri="{BB962C8B-B14F-4D97-AF65-F5344CB8AC3E}">
        <p14:creationId xmlns:p14="http://schemas.microsoft.com/office/powerpoint/2010/main" val="436968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Content Placeholder 3"/>
          <p:cNvSpPr>
            <a:spLocks noGrp="1"/>
          </p:cNvSpPr>
          <p:nvPr>
            <p:ph sz="quarter" idx="13"/>
          </p:nvPr>
        </p:nvSpPr>
        <p:spPr>
          <a:xfrm>
            <a:off x="913774" y="3051012"/>
            <a:ext cx="5106027" cy="274018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3" name="Content Placeholder 5"/>
          <p:cNvSpPr>
            <a:spLocks noGrp="1"/>
          </p:cNvSpPr>
          <p:nvPr>
            <p:ph sz="quarter" idx="14"/>
          </p:nvPr>
        </p:nvSpPr>
        <p:spPr>
          <a:xfrm>
            <a:off x="6172200" y="3051012"/>
            <a:ext cx="5105401" cy="274018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0D898D44-4C2F-FF40-BF88-2D80D970FCCF}" type="datetimeFigureOut">
              <a:rPr lang="it-IT" smtClean="0"/>
              <a:t>06/02/24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78EB181-2A80-5C43-AF7D-306ED1B0DE17}" type="slidenum">
              <a:rPr lang="it-IT" smtClean="0"/>
              <a:t>‹N›</a:t>
            </a:fld>
            <a:endParaRPr lang="it-IT"/>
          </a:p>
        </p:txBody>
      </p:sp>
    </p:spTree>
    <p:extLst>
      <p:ext uri="{BB962C8B-B14F-4D97-AF65-F5344CB8AC3E}">
        <p14:creationId xmlns:p14="http://schemas.microsoft.com/office/powerpoint/2010/main" val="1656798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0D898D44-4C2F-FF40-BF88-2D80D970FCCF}" type="datetimeFigureOut">
              <a:rPr lang="it-IT" smtClean="0"/>
              <a:t>06/02/24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78EB181-2A80-5C43-AF7D-306ED1B0DE17}" type="slidenum">
              <a:rPr lang="it-IT" smtClean="0"/>
              <a:t>‹N›</a:t>
            </a:fld>
            <a:endParaRPr lang="it-IT"/>
          </a:p>
        </p:txBody>
      </p:sp>
    </p:spTree>
    <p:extLst>
      <p:ext uri="{BB962C8B-B14F-4D97-AF65-F5344CB8AC3E}">
        <p14:creationId xmlns:p14="http://schemas.microsoft.com/office/powerpoint/2010/main" val="3641271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0D898D44-4C2F-FF40-BF88-2D80D970FCCF}" type="datetimeFigureOut">
              <a:rPr lang="it-IT" smtClean="0"/>
              <a:t>06/02/24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78EB181-2A80-5C43-AF7D-306ED1B0DE17}" type="slidenum">
              <a:rPr lang="it-IT" smtClean="0"/>
              <a:t>‹N›</a:t>
            </a:fld>
            <a:endParaRPr lang="it-IT"/>
          </a:p>
        </p:txBody>
      </p:sp>
    </p:spTree>
    <p:extLst>
      <p:ext uri="{BB962C8B-B14F-4D97-AF65-F5344CB8AC3E}">
        <p14:creationId xmlns:p14="http://schemas.microsoft.com/office/powerpoint/2010/main" val="1068609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it-IT"/>
              <a:t>Fare clic per modificare lo stile del titolo dello schema</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D898D44-4C2F-FF40-BF88-2D80D970FCCF}" type="datetimeFigureOut">
              <a:rPr lang="it-IT" smtClean="0"/>
              <a:t>06/02/24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78EB181-2A80-5C43-AF7D-306ED1B0DE17}" type="slidenum">
              <a:rPr lang="it-IT" smtClean="0"/>
              <a:t>‹N›</a:t>
            </a:fld>
            <a:endParaRPr lang="it-IT"/>
          </a:p>
        </p:txBody>
      </p:sp>
    </p:spTree>
    <p:extLst>
      <p:ext uri="{BB962C8B-B14F-4D97-AF65-F5344CB8AC3E}">
        <p14:creationId xmlns:p14="http://schemas.microsoft.com/office/powerpoint/2010/main" val="1180341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D898D44-4C2F-FF40-BF88-2D80D970FCCF}" type="datetimeFigureOut">
              <a:rPr lang="it-IT" smtClean="0"/>
              <a:t>06/02/24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78EB181-2A80-5C43-AF7D-306ED1B0DE17}" type="slidenum">
              <a:rPr lang="it-IT" smtClean="0"/>
              <a:t>‹N›</a:t>
            </a:fld>
            <a:endParaRPr lang="it-IT"/>
          </a:p>
        </p:txBody>
      </p:sp>
    </p:spTree>
    <p:extLst>
      <p:ext uri="{BB962C8B-B14F-4D97-AF65-F5344CB8AC3E}">
        <p14:creationId xmlns:p14="http://schemas.microsoft.com/office/powerpoint/2010/main" val="701135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D898D44-4C2F-FF40-BF88-2D80D970FCCF}" type="datetimeFigureOut">
              <a:rPr lang="it-IT" smtClean="0"/>
              <a:t>06/02/24</a:t>
            </a:fld>
            <a:endParaRPr lang="it-IT"/>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it-IT"/>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B78EB181-2A80-5C43-AF7D-306ED1B0DE17}" type="slidenum">
              <a:rPr lang="it-IT" smtClean="0"/>
              <a:t>‹N›</a:t>
            </a:fld>
            <a:endParaRPr lang="it-IT"/>
          </a:p>
        </p:txBody>
      </p:sp>
    </p:spTree>
    <p:extLst>
      <p:ext uri="{BB962C8B-B14F-4D97-AF65-F5344CB8AC3E}">
        <p14:creationId xmlns:p14="http://schemas.microsoft.com/office/powerpoint/2010/main" val="108170205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B97E7DD4-F85D-9140-AF0D-8679E7A70CC5}"/>
              </a:ext>
            </a:extLst>
          </p:cNvPr>
          <p:cNvSpPr>
            <a:spLocks noGrp="1"/>
          </p:cNvSpPr>
          <p:nvPr>
            <p:ph type="subTitle" idx="1"/>
          </p:nvPr>
        </p:nvSpPr>
        <p:spPr>
          <a:xfrm>
            <a:off x="1751012" y="4162567"/>
            <a:ext cx="8689976" cy="1095232"/>
          </a:xfrm>
        </p:spPr>
        <p:txBody>
          <a:bodyPr/>
          <a:lstStyle/>
          <a:p>
            <a:r>
              <a:rPr lang="it-IT" dirty="0"/>
              <a:t>Dott.ssa Alice </a:t>
            </a:r>
            <a:r>
              <a:rPr lang="it-IT" dirty="0" err="1"/>
              <a:t>agazzi</a:t>
            </a:r>
            <a:endParaRPr lang="it-IT" dirty="0"/>
          </a:p>
          <a:p>
            <a:r>
              <a:rPr lang="it-IT" dirty="0" err="1"/>
              <a:t>Info.aliceagazzi@gmail.com</a:t>
            </a:r>
            <a:endParaRPr lang="it-IT" dirty="0"/>
          </a:p>
        </p:txBody>
      </p:sp>
      <p:sp>
        <p:nvSpPr>
          <p:cNvPr id="4" name="Rettangolo 3">
            <a:extLst>
              <a:ext uri="{FF2B5EF4-FFF2-40B4-BE49-F238E27FC236}">
                <a16:creationId xmlns:a16="http://schemas.microsoft.com/office/drawing/2014/main" id="{6CC9C05E-70BB-71BC-12E0-AC3344331B28}"/>
              </a:ext>
            </a:extLst>
          </p:cNvPr>
          <p:cNvSpPr/>
          <p:nvPr/>
        </p:nvSpPr>
        <p:spPr>
          <a:xfrm>
            <a:off x="2157486" y="1577244"/>
            <a:ext cx="7877028" cy="2585323"/>
          </a:xfrm>
          <a:prstGeom prst="rect">
            <a:avLst/>
          </a:prstGeom>
          <a:noFill/>
        </p:spPr>
        <p:txBody>
          <a:bodyPr wrap="none" lIns="91440" tIns="45720" rIns="91440" bIns="45720">
            <a:spAutoFit/>
          </a:bodyPr>
          <a:lstStyle/>
          <a:p>
            <a:pPr algn="ctr"/>
            <a:r>
              <a:rPr lang="it-IT" sz="5400" b="1" cap="none" spc="0" dirty="0">
                <a:ln w="22225">
                  <a:solidFill>
                    <a:schemeClr val="accent2"/>
                  </a:solidFill>
                  <a:prstDash val="solid"/>
                </a:ln>
                <a:solidFill>
                  <a:schemeClr val="accent2">
                    <a:lumMod val="40000"/>
                    <a:lumOff val="60000"/>
                  </a:schemeClr>
                </a:solidFill>
                <a:effectLst/>
              </a:rPr>
              <a:t>FACCIAMO UN </a:t>
            </a:r>
            <a:br>
              <a:rPr lang="it-IT" sz="5400" b="1" cap="none" spc="0" dirty="0">
                <a:ln w="22225">
                  <a:solidFill>
                    <a:schemeClr val="accent2"/>
                  </a:solidFill>
                  <a:prstDash val="solid"/>
                </a:ln>
                <a:solidFill>
                  <a:schemeClr val="accent2">
                    <a:lumMod val="40000"/>
                    <a:lumOff val="60000"/>
                  </a:schemeClr>
                </a:solidFill>
                <a:effectLst/>
              </a:rPr>
            </a:br>
            <a:r>
              <a:rPr lang="it-IT" sz="5400" b="1" cap="none" spc="0" dirty="0">
                <a:ln w="22225">
                  <a:solidFill>
                    <a:schemeClr val="accent2"/>
                  </a:solidFill>
                  <a:prstDash val="solid"/>
                </a:ln>
                <a:solidFill>
                  <a:schemeClr val="accent2">
                    <a:lumMod val="40000"/>
                    <a:lumOff val="60000"/>
                  </a:schemeClr>
                </a:solidFill>
                <a:effectLst/>
              </a:rPr>
              <a:t>VIAGGIO. </a:t>
            </a:r>
            <a:br>
              <a:rPr lang="it-IT" sz="5400" b="1" cap="none" spc="0" dirty="0">
                <a:ln w="22225">
                  <a:solidFill>
                    <a:schemeClr val="accent2"/>
                  </a:solidFill>
                  <a:prstDash val="solid"/>
                </a:ln>
                <a:solidFill>
                  <a:schemeClr val="accent2">
                    <a:lumMod val="40000"/>
                    <a:lumOff val="60000"/>
                  </a:schemeClr>
                </a:solidFill>
                <a:effectLst/>
              </a:rPr>
            </a:br>
            <a:r>
              <a:rPr lang="it-IT" sz="5400" b="1" cap="none" spc="0" dirty="0">
                <a:ln w="22225">
                  <a:solidFill>
                    <a:schemeClr val="accent2"/>
                  </a:solidFill>
                  <a:prstDash val="solid"/>
                </a:ln>
                <a:solidFill>
                  <a:schemeClr val="accent2">
                    <a:lumMod val="40000"/>
                    <a:lumOff val="60000"/>
                  </a:schemeClr>
                </a:solidFill>
                <a:effectLst/>
              </a:rPr>
              <a:t>DESTINAZIONE: FELICITA’!!</a:t>
            </a:r>
          </a:p>
        </p:txBody>
      </p:sp>
    </p:spTree>
    <p:extLst>
      <p:ext uri="{BB962C8B-B14F-4D97-AF65-F5344CB8AC3E}">
        <p14:creationId xmlns:p14="http://schemas.microsoft.com/office/powerpoint/2010/main" val="3004734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280496B-A1B3-C8A7-E6E7-25934A3C43C9}"/>
              </a:ext>
            </a:extLst>
          </p:cNvPr>
          <p:cNvSpPr>
            <a:spLocks noGrp="1"/>
          </p:cNvSpPr>
          <p:nvPr>
            <p:ph sz="quarter" idx="13"/>
          </p:nvPr>
        </p:nvSpPr>
        <p:spPr>
          <a:xfrm>
            <a:off x="726832" y="2669069"/>
            <a:ext cx="10773506" cy="3878142"/>
          </a:xfrm>
        </p:spPr>
        <p:txBody>
          <a:bodyPr>
            <a:normAutofit/>
          </a:bodyPr>
          <a:lstStyle/>
          <a:p>
            <a:pPr marL="0" indent="0" algn="ctr">
              <a:buNone/>
            </a:pPr>
            <a:r>
              <a:rPr lang="it-IT" sz="2800" b="0" i="0" u="none" strike="noStrike" cap="none" dirty="0">
                <a:solidFill>
                  <a:srgbClr val="000000"/>
                </a:solidFill>
                <a:effectLst/>
              </a:rPr>
              <a:t>“I compiti che  l’individuo deve affrontare, i compiti di sviluppo della vita, sono il presupposto di una crescita sana e soddisfacente nella nostra società. Un compito di sviluppo è un compito che si presenta in un determinato periodo della vita di un individuo e la cui buona risoluzione conduce alla felicità e al successo nell’affrontare i problemi successivi, mentre il fallimento di fronte ad esso conduce all’infelicità”</a:t>
            </a:r>
          </a:p>
          <a:p>
            <a:pPr marL="0" indent="0">
              <a:buNone/>
            </a:pPr>
            <a:endParaRPr lang="it-IT" dirty="0"/>
          </a:p>
        </p:txBody>
      </p:sp>
      <p:sp>
        <p:nvSpPr>
          <p:cNvPr id="5" name="Rettangolo 4">
            <a:extLst>
              <a:ext uri="{FF2B5EF4-FFF2-40B4-BE49-F238E27FC236}">
                <a16:creationId xmlns:a16="http://schemas.microsoft.com/office/drawing/2014/main" id="{A2C9D770-6312-A44D-BF28-1F2377E90DD4}"/>
              </a:ext>
            </a:extLst>
          </p:cNvPr>
          <p:cNvSpPr/>
          <p:nvPr/>
        </p:nvSpPr>
        <p:spPr>
          <a:xfrm>
            <a:off x="1140318" y="612766"/>
            <a:ext cx="10180992" cy="1754326"/>
          </a:xfrm>
          <a:prstGeom prst="rect">
            <a:avLst/>
          </a:prstGeom>
          <a:noFill/>
        </p:spPr>
        <p:txBody>
          <a:bodyPr wrap="none" lIns="91440" tIns="45720" rIns="91440" bIns="45720">
            <a:spAutoFit/>
          </a:bodyPr>
          <a:lstStyle/>
          <a:p>
            <a:pPr algn="ctr"/>
            <a:r>
              <a:rPr lang="it-IT" sz="5400" b="1" cap="none" spc="0" dirty="0">
                <a:ln w="22225">
                  <a:solidFill>
                    <a:schemeClr val="accent2"/>
                  </a:solidFill>
                  <a:prstDash val="solid"/>
                </a:ln>
                <a:solidFill>
                  <a:schemeClr val="accent2">
                    <a:lumMod val="40000"/>
                    <a:lumOff val="60000"/>
                  </a:schemeClr>
                </a:solidFill>
                <a:effectLst/>
              </a:rPr>
              <a:t>TEORIA DEI COMPITI DI SVILUPPO</a:t>
            </a:r>
          </a:p>
          <a:p>
            <a:pPr algn="ctr"/>
            <a:r>
              <a:rPr lang="it-IT" sz="5400" b="1" dirty="0">
                <a:ln w="22225">
                  <a:solidFill>
                    <a:schemeClr val="accent2"/>
                  </a:solidFill>
                  <a:prstDash val="solid"/>
                </a:ln>
                <a:solidFill>
                  <a:schemeClr val="accent2">
                    <a:lumMod val="40000"/>
                    <a:lumOff val="60000"/>
                  </a:schemeClr>
                </a:solidFill>
              </a:rPr>
              <a:t>DI HAVIGHURST</a:t>
            </a:r>
            <a:endParaRPr lang="it-IT"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244303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918F176-907F-C319-78D1-94B8D8AE49B3}"/>
              </a:ext>
            </a:extLst>
          </p:cNvPr>
          <p:cNvSpPr>
            <a:spLocks noGrp="1"/>
          </p:cNvSpPr>
          <p:nvPr>
            <p:ph sz="quarter" idx="13"/>
          </p:nvPr>
        </p:nvSpPr>
        <p:spPr>
          <a:xfrm>
            <a:off x="5538181" y="609600"/>
            <a:ext cx="6360742" cy="5545015"/>
          </a:xfrm>
        </p:spPr>
        <p:txBody>
          <a:bodyPr>
            <a:normAutofit lnSpcReduction="10000"/>
          </a:bodyPr>
          <a:lstStyle/>
          <a:p>
            <a:pPr marL="0" indent="0">
              <a:buNone/>
            </a:pPr>
            <a:r>
              <a:rPr lang="it-IT" sz="1400" cap="none" dirty="0"/>
              <a:t>I compiti di sviluppo sono legate a determinanti biofisiche (imparare a camminare per esempio) e a pressioni culturali. </a:t>
            </a:r>
          </a:p>
          <a:p>
            <a:pPr marL="0" indent="0">
              <a:buNone/>
            </a:pPr>
            <a:r>
              <a:rPr lang="it-IT" sz="1400" cap="none" dirty="0">
                <a:solidFill>
                  <a:schemeClr val="accent2"/>
                </a:solidFill>
              </a:rPr>
              <a:t>Alcuni compiti sono universali e presenti in ogni cultura, mentre altri sono definiti dalla società</a:t>
            </a:r>
            <a:r>
              <a:rPr lang="it-IT" sz="1400" cap="none" dirty="0"/>
              <a:t>. </a:t>
            </a:r>
          </a:p>
          <a:p>
            <a:pPr marL="0" indent="0">
              <a:buNone/>
            </a:pPr>
            <a:r>
              <a:rPr lang="it-IT" sz="1400" cap="none" dirty="0"/>
              <a:t>Compiti di sviluppo e coping: compiti di sviluppo si riferisce ai problemi che gli adolescenti incontrano </a:t>
            </a:r>
          </a:p>
          <a:p>
            <a:pPr marL="0" indent="0">
              <a:buNone/>
            </a:pPr>
            <a:r>
              <a:rPr lang="it-IT" sz="1400" cap="none" dirty="0"/>
              <a:t>Nei vari momenti delle loro esperienza. Man mano che procedono lungo il ciclo di vita, gli individui si trovano a dover risolvere una serie di compiti Particolari che derivano dall’interazione tra: </a:t>
            </a:r>
          </a:p>
          <a:p>
            <a:pPr marL="0" indent="0">
              <a:buNone/>
            </a:pPr>
            <a:r>
              <a:rPr lang="it-IT" sz="1400" cap="none" dirty="0"/>
              <a:t>- maturazione biologica</a:t>
            </a:r>
          </a:p>
          <a:p>
            <a:pPr marL="0" indent="0">
              <a:buNone/>
            </a:pPr>
            <a:r>
              <a:rPr lang="it-IT" sz="1400" cap="none" dirty="0"/>
              <a:t>- nuove capacità cognitive e relazionali</a:t>
            </a:r>
          </a:p>
          <a:p>
            <a:pPr marL="0" indent="0">
              <a:buNone/>
            </a:pPr>
            <a:r>
              <a:rPr lang="it-IT" sz="1400" cap="none" dirty="0"/>
              <a:t>- aspirazioni di un individuo da un lato e l’insieme delle influenze, delle richieste e delle norme sociali dall’altro. </a:t>
            </a:r>
          </a:p>
          <a:p>
            <a:pPr marL="0" indent="0">
              <a:buNone/>
            </a:pPr>
            <a:r>
              <a:rPr lang="it-IT" sz="1400" cap="none" dirty="0" err="1"/>
              <a:t>Havighurst</a:t>
            </a:r>
            <a:r>
              <a:rPr lang="it-IT" sz="1400" cap="none" dirty="0"/>
              <a:t> suddivide i compiti di sviluppo in categorie: </a:t>
            </a:r>
          </a:p>
          <a:p>
            <a:pPr marL="0" indent="0">
              <a:buNone/>
            </a:pPr>
            <a:r>
              <a:rPr lang="it-IT" sz="1400" cap="none" dirty="0"/>
              <a:t>- </a:t>
            </a:r>
            <a:r>
              <a:rPr lang="it-IT" sz="1400" b="1" cap="none" dirty="0"/>
              <a:t>ricorrenti</a:t>
            </a:r>
            <a:r>
              <a:rPr lang="it-IT" sz="1400" cap="none" dirty="0"/>
              <a:t>: si manifestano per un lungo periodo di tempo, o addirittura, per tutta la vita</a:t>
            </a:r>
          </a:p>
          <a:p>
            <a:pPr marL="0" indent="0">
              <a:buNone/>
            </a:pPr>
            <a:r>
              <a:rPr lang="it-IT" sz="1400" cap="none" dirty="0"/>
              <a:t>- </a:t>
            </a:r>
            <a:r>
              <a:rPr lang="it-IT" sz="1400" b="1" cap="none" dirty="0"/>
              <a:t>Non ricorrenti</a:t>
            </a:r>
            <a:r>
              <a:rPr lang="it-IT" sz="1400" cap="none" dirty="0"/>
              <a:t>: ES. Imparare a camminare e a parlare, vengono affrontati in modo definitivo nell’infanzia. </a:t>
            </a:r>
          </a:p>
        </p:txBody>
      </p:sp>
      <p:pic>
        <p:nvPicPr>
          <p:cNvPr id="6" name="Immagine 5">
            <a:extLst>
              <a:ext uri="{FF2B5EF4-FFF2-40B4-BE49-F238E27FC236}">
                <a16:creationId xmlns:a16="http://schemas.microsoft.com/office/drawing/2014/main" id="{F894D4E8-7B51-58CB-D2F9-F54CA0798D11}"/>
              </a:ext>
            </a:extLst>
          </p:cNvPr>
          <p:cNvPicPr>
            <a:picLocks noChangeAspect="1"/>
          </p:cNvPicPr>
          <p:nvPr/>
        </p:nvPicPr>
        <p:blipFill>
          <a:blip r:embed="rId2"/>
          <a:stretch>
            <a:fillRect/>
          </a:stretch>
        </p:blipFill>
        <p:spPr>
          <a:xfrm>
            <a:off x="128954" y="1990503"/>
            <a:ext cx="5409227" cy="3158348"/>
          </a:xfrm>
          <a:prstGeom prst="rect">
            <a:avLst/>
          </a:prstGeom>
        </p:spPr>
      </p:pic>
    </p:spTree>
    <p:extLst>
      <p:ext uri="{BB962C8B-B14F-4D97-AF65-F5344CB8AC3E}">
        <p14:creationId xmlns:p14="http://schemas.microsoft.com/office/powerpoint/2010/main" val="1947452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723DB9-44FC-44B8-4E70-4D8251AC8E2D}"/>
              </a:ext>
            </a:extLst>
          </p:cNvPr>
          <p:cNvSpPr>
            <a:spLocks noGrp="1"/>
          </p:cNvSpPr>
          <p:nvPr>
            <p:ph type="title"/>
          </p:nvPr>
        </p:nvSpPr>
        <p:spPr/>
        <p:txBody>
          <a:bodyPr/>
          <a:lstStyle/>
          <a:p>
            <a:r>
              <a:rPr lang="it-IT" dirty="0">
                <a:solidFill>
                  <a:schemeClr val="accent2"/>
                </a:solidFill>
                <a:latin typeface="Gill Sans Ultra Bold" panose="020B0A02020104020203" pitchFamily="34" charset="77"/>
              </a:rPr>
              <a:t>LE SEI FASI DI HAVIGHURST</a:t>
            </a:r>
          </a:p>
        </p:txBody>
      </p:sp>
      <p:sp>
        <p:nvSpPr>
          <p:cNvPr id="3" name="Segnaposto contenuto 2">
            <a:extLst>
              <a:ext uri="{FF2B5EF4-FFF2-40B4-BE49-F238E27FC236}">
                <a16:creationId xmlns:a16="http://schemas.microsoft.com/office/drawing/2014/main" id="{20121DB8-3533-12F3-3294-28A1E8056B53}"/>
              </a:ext>
            </a:extLst>
          </p:cNvPr>
          <p:cNvSpPr>
            <a:spLocks noGrp="1"/>
          </p:cNvSpPr>
          <p:nvPr>
            <p:ph sz="quarter" idx="13"/>
          </p:nvPr>
        </p:nvSpPr>
        <p:spPr>
          <a:xfrm>
            <a:off x="515815" y="2004646"/>
            <a:ext cx="11277600" cy="4337539"/>
          </a:xfrm>
        </p:spPr>
        <p:txBody>
          <a:bodyPr>
            <a:normAutofit fontScale="70000" lnSpcReduction="20000"/>
          </a:bodyPr>
          <a:lstStyle/>
          <a:p>
            <a:pPr algn="just"/>
            <a:r>
              <a:rPr lang="it-IT" b="1" cap="none" dirty="0">
                <a:solidFill>
                  <a:schemeClr val="accent2"/>
                </a:solidFill>
              </a:rPr>
              <a:t>Prima infanzia</a:t>
            </a:r>
            <a:r>
              <a:rPr lang="it-IT" cap="none" dirty="0"/>
              <a:t>= 1. Imparare abilità di base 2. Costruire concetti di base riguardo la realtà 3. Costruire relazioni affettive 4. Sviluppare una coscienza 5. Imparare le differenze di genere</a:t>
            </a:r>
          </a:p>
          <a:p>
            <a:pPr algn="just"/>
            <a:r>
              <a:rPr lang="it-IT" b="1" cap="none" dirty="0">
                <a:solidFill>
                  <a:schemeClr val="accent2"/>
                </a:solidFill>
              </a:rPr>
              <a:t>Seconda infanzia</a:t>
            </a:r>
            <a:r>
              <a:rPr lang="it-IT" cap="none" dirty="0"/>
              <a:t>= 1. Sviluppare una moralità 2. Sviluppare concetti necessari per la vita quotidiana 3. Indipendenza personale 4. Imparare a stare con gli altri</a:t>
            </a:r>
          </a:p>
          <a:p>
            <a:pPr algn="just"/>
            <a:r>
              <a:rPr lang="it-IT" b="1" cap="none" dirty="0">
                <a:solidFill>
                  <a:schemeClr val="accent2"/>
                </a:solidFill>
              </a:rPr>
              <a:t>Adolescenza</a:t>
            </a:r>
            <a:r>
              <a:rPr lang="it-IT" cap="none" dirty="0"/>
              <a:t>= 1. Instaurare relazioni con entrambi i sessi 2. Acquisire un ruolo sociale femminile o maschile 3. Accettare il proprio corpo 4. Conseguire indipendenza emotiva da genitori e adulti 5.Orientarsi verso un’occupazione 6. Prepararsi alla vita familiare 7. Sviluppare attività intellettuali e conoscenze per la competenza civica 8. Acquisire un comportamento socialmente responsabile 9. Acquisire un sistema di valori come guida al comportamento</a:t>
            </a:r>
          </a:p>
          <a:p>
            <a:pPr algn="just"/>
            <a:r>
              <a:rPr lang="it-IT" b="1" cap="none" dirty="0">
                <a:solidFill>
                  <a:schemeClr val="accent2"/>
                </a:solidFill>
              </a:rPr>
              <a:t>Prima età adulta</a:t>
            </a:r>
            <a:r>
              <a:rPr lang="it-IT" cap="none" dirty="0"/>
              <a:t>= 1. Scegliere un coniuge 2. Imparare a convivere 3. Dare avvio a una famiglia 4. Allevare figli 5. Amministrare casa 6. Avviare un lavoro 7. Assumere responsabilità civiche 8. Trovare un gruppo sociale</a:t>
            </a:r>
          </a:p>
          <a:p>
            <a:pPr algn="just"/>
            <a:r>
              <a:rPr lang="it-IT" b="1" cap="none" dirty="0">
                <a:solidFill>
                  <a:schemeClr val="accent2"/>
                </a:solidFill>
              </a:rPr>
              <a:t>Età di mezzo</a:t>
            </a:r>
            <a:r>
              <a:rPr lang="it-IT" cap="none" dirty="0"/>
              <a:t>= 1. ottenere responsabilità civili e sociali 2. Stabilire e mantenere uno stile di vita sul piano economico 3. Sviluppare attività nel tempo libero 4. Aiutare i figli a diventare adulti felici 5. Relazionarsi col coniuge 6. Accettare e adattarsi ai cambiamenti fisiologici 7. Adattarsi ai genitori che invecchiano</a:t>
            </a:r>
          </a:p>
          <a:p>
            <a:pPr algn="just"/>
            <a:r>
              <a:rPr lang="it-IT" b="1" cap="none" dirty="0">
                <a:solidFill>
                  <a:schemeClr val="accent2"/>
                </a:solidFill>
              </a:rPr>
              <a:t>Tarda maturità</a:t>
            </a:r>
            <a:r>
              <a:rPr lang="it-IT" cap="none" dirty="0"/>
              <a:t>= 1. Adattarsi al diminuire della forza e della salute 2. Adattarsi alla pensione e alla diminuzione delle entrate 3. Adattarsi alla morte del coniuge 4. Legarsi a un gruppo di coetanei 5. Soddisfare doveri civici e sociali 6. Stabilire sistemazioni soddisfacenti per la vita fisica</a:t>
            </a:r>
          </a:p>
        </p:txBody>
      </p:sp>
    </p:spTree>
    <p:extLst>
      <p:ext uri="{BB962C8B-B14F-4D97-AF65-F5344CB8AC3E}">
        <p14:creationId xmlns:p14="http://schemas.microsoft.com/office/powerpoint/2010/main" val="2412925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9F64489-1BA1-05E3-4340-C8DF78D7DD8D}"/>
              </a:ext>
            </a:extLst>
          </p:cNvPr>
          <p:cNvSpPr>
            <a:spLocks noGrp="1"/>
          </p:cNvSpPr>
          <p:nvPr>
            <p:ph sz="quarter" idx="13"/>
          </p:nvPr>
        </p:nvSpPr>
        <p:spPr/>
        <p:txBody>
          <a:bodyPr>
            <a:normAutofit/>
          </a:bodyPr>
          <a:lstStyle/>
          <a:p>
            <a:pPr marL="0" indent="0">
              <a:buNone/>
            </a:pPr>
            <a:r>
              <a:rPr lang="it-IT" cap="none" dirty="0">
                <a:effectLst/>
              </a:rPr>
              <a:t>Anche la famiglia, essendo un organismo sociale, ha un ciclo vitale:  </a:t>
            </a:r>
            <a:r>
              <a:rPr lang="it-IT" cap="none" dirty="0">
                <a:solidFill>
                  <a:srgbClr val="BF0000"/>
                </a:solidFill>
                <a:effectLst/>
              </a:rPr>
              <a:t>nasce, cresce, si riproduce e muore. </a:t>
            </a:r>
            <a:endParaRPr lang="it-IT" cap="none" dirty="0">
              <a:effectLst/>
            </a:endParaRPr>
          </a:p>
          <a:p>
            <a:pPr marL="0" indent="0">
              <a:buNone/>
            </a:pPr>
            <a:r>
              <a:rPr lang="it-IT" cap="none" dirty="0">
                <a:effectLst/>
              </a:rPr>
              <a:t>Esistono momenti di crisi che: </a:t>
            </a:r>
            <a:endParaRPr lang="it-IT" cap="none" dirty="0"/>
          </a:p>
          <a:p>
            <a:r>
              <a:rPr lang="it-IT" cap="none" dirty="0">
                <a:effectLst/>
              </a:rPr>
              <a:t>Mettono alla prova la salute e la </a:t>
            </a:r>
            <a:r>
              <a:rPr lang="it-IT" cap="none" dirty="0" err="1">
                <a:effectLst/>
              </a:rPr>
              <a:t>maturita</a:t>
            </a:r>
            <a:r>
              <a:rPr lang="it-IT" cap="none" dirty="0">
                <a:effectLst/>
              </a:rPr>
              <a:t>̀ del gruppo familiare; </a:t>
            </a:r>
          </a:p>
          <a:p>
            <a:pPr>
              <a:buFont typeface="Arial" panose="020B0604020202020204" pitchFamily="34" charset="0"/>
              <a:buChar char="•"/>
            </a:pPr>
            <a:r>
              <a:rPr lang="it-IT" cap="none" dirty="0">
                <a:effectLst/>
              </a:rPr>
              <a:t>Implicano momenti evolutivi, di crescita; </a:t>
            </a:r>
          </a:p>
          <a:p>
            <a:pPr>
              <a:buFont typeface="Arial" panose="020B0604020202020204" pitchFamily="34" charset="0"/>
              <a:buChar char="•"/>
            </a:pPr>
            <a:r>
              <a:rPr lang="it-IT" cap="none" dirty="0">
                <a:effectLst/>
              </a:rPr>
              <a:t>Bloccano il suo sviluppo. </a:t>
            </a:r>
          </a:p>
          <a:p>
            <a:pPr marL="0" indent="0">
              <a:buNone/>
            </a:pPr>
            <a:r>
              <a:rPr lang="it-IT" cap="none" dirty="0">
                <a:effectLst/>
              </a:rPr>
              <a:t>Ogni crisi implica il far fronte a situazioni di perdita, necessità di elaborare. </a:t>
            </a:r>
          </a:p>
          <a:p>
            <a:pPr marL="0" indent="0">
              <a:buNone/>
            </a:pPr>
            <a:endParaRPr lang="it-IT" dirty="0"/>
          </a:p>
        </p:txBody>
      </p:sp>
      <p:sp>
        <p:nvSpPr>
          <p:cNvPr id="4" name="Rettangolo 3">
            <a:extLst>
              <a:ext uri="{FF2B5EF4-FFF2-40B4-BE49-F238E27FC236}">
                <a16:creationId xmlns:a16="http://schemas.microsoft.com/office/drawing/2014/main" id="{F76E6492-3E30-3065-1081-450A74F3BC25}"/>
              </a:ext>
            </a:extLst>
          </p:cNvPr>
          <p:cNvSpPr/>
          <p:nvPr/>
        </p:nvSpPr>
        <p:spPr>
          <a:xfrm>
            <a:off x="1255676" y="1066801"/>
            <a:ext cx="9680022" cy="923330"/>
          </a:xfrm>
          <a:prstGeom prst="rect">
            <a:avLst/>
          </a:prstGeom>
          <a:noFill/>
        </p:spPr>
        <p:txBody>
          <a:bodyPr wrap="none" lIns="91440" tIns="45720" rIns="91440" bIns="45720">
            <a:spAutoFit/>
          </a:bodyPr>
          <a:lstStyle/>
          <a:p>
            <a:pPr algn="ctr"/>
            <a:r>
              <a:rPr lang="it-IT"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LA FAMIGLIA NEL CICLO DI VITA</a:t>
            </a:r>
          </a:p>
        </p:txBody>
      </p:sp>
    </p:spTree>
    <p:extLst>
      <p:ext uri="{BB962C8B-B14F-4D97-AF65-F5344CB8AC3E}">
        <p14:creationId xmlns:p14="http://schemas.microsoft.com/office/powerpoint/2010/main" val="1387951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a:extLst>
              <a:ext uri="{FF2B5EF4-FFF2-40B4-BE49-F238E27FC236}">
                <a16:creationId xmlns:a16="http://schemas.microsoft.com/office/drawing/2014/main" id="{92C4FCC5-60DC-C693-6900-C225CCD7B08F}"/>
              </a:ext>
            </a:extLst>
          </p:cNvPr>
          <p:cNvPicPr>
            <a:picLocks noGrp="1" noChangeAspect="1"/>
          </p:cNvPicPr>
          <p:nvPr>
            <p:ph sz="quarter" idx="13"/>
          </p:nvPr>
        </p:nvPicPr>
        <p:blipFill>
          <a:blip r:embed="rId2"/>
          <a:stretch>
            <a:fillRect/>
          </a:stretch>
        </p:blipFill>
        <p:spPr>
          <a:xfrm>
            <a:off x="6308174" y="1237536"/>
            <a:ext cx="5250779" cy="4113110"/>
          </a:xfrm>
        </p:spPr>
      </p:pic>
      <p:sp>
        <p:nvSpPr>
          <p:cNvPr id="4" name="Segnaposto testo 3">
            <a:extLst>
              <a:ext uri="{FF2B5EF4-FFF2-40B4-BE49-F238E27FC236}">
                <a16:creationId xmlns:a16="http://schemas.microsoft.com/office/drawing/2014/main" id="{6F14B1BD-3A1F-1BE6-2BC5-9862669E73EE}"/>
              </a:ext>
            </a:extLst>
          </p:cNvPr>
          <p:cNvSpPr>
            <a:spLocks noGrp="1"/>
          </p:cNvSpPr>
          <p:nvPr>
            <p:ph type="body" sz="half" idx="2"/>
          </p:nvPr>
        </p:nvSpPr>
        <p:spPr>
          <a:xfrm>
            <a:off x="1257102" y="1333011"/>
            <a:ext cx="4626725" cy="4583724"/>
          </a:xfrm>
        </p:spPr>
        <p:txBody>
          <a:bodyPr>
            <a:normAutofit fontScale="85000" lnSpcReduction="10000"/>
          </a:bodyPr>
          <a:lstStyle/>
          <a:p>
            <a:pPr algn="just"/>
            <a:r>
              <a:rPr lang="it-IT" sz="1900" dirty="0">
                <a:effectLst/>
              </a:rPr>
              <a:t>Il concetto di sviluppo familiare include compiti di sviluppo, </a:t>
            </a:r>
            <a:r>
              <a:rPr lang="it-IT" sz="1900" dirty="0">
                <a:solidFill>
                  <a:srgbClr val="BF0000"/>
                </a:solidFill>
                <a:effectLst/>
              </a:rPr>
              <a:t>fasi evolutive</a:t>
            </a:r>
            <a:r>
              <a:rPr lang="it-IT" sz="1900" dirty="0">
                <a:effectLst/>
              </a:rPr>
              <a:t>, </a:t>
            </a:r>
            <a:r>
              <a:rPr lang="it-IT" sz="1900" dirty="0">
                <a:solidFill>
                  <a:srgbClr val="BF0000"/>
                </a:solidFill>
                <a:effectLst/>
              </a:rPr>
              <a:t>eventi critici </a:t>
            </a:r>
            <a:r>
              <a:rPr lang="it-IT" sz="1900" dirty="0">
                <a:effectLst/>
              </a:rPr>
              <a:t>e </a:t>
            </a:r>
            <a:r>
              <a:rPr lang="it-IT" sz="1900" dirty="0" err="1">
                <a:solidFill>
                  <a:srgbClr val="BF0000"/>
                </a:solidFill>
                <a:effectLst/>
              </a:rPr>
              <a:t>microtransizioni</a:t>
            </a:r>
            <a:r>
              <a:rPr lang="it-IT" sz="1900" dirty="0">
                <a:effectLst/>
              </a:rPr>
              <a:t>. </a:t>
            </a:r>
          </a:p>
          <a:p>
            <a:pPr algn="just"/>
            <a:r>
              <a:rPr lang="it-IT" sz="1900" dirty="0">
                <a:effectLst/>
              </a:rPr>
              <a:t>Momenti di </a:t>
            </a:r>
            <a:r>
              <a:rPr lang="it-IT" sz="1900" dirty="0" err="1">
                <a:effectLst/>
              </a:rPr>
              <a:t>continuita</a:t>
            </a:r>
            <a:r>
              <a:rPr lang="it-IT" sz="1900" dirty="0">
                <a:effectLst/>
              </a:rPr>
              <a:t>̀ =MICROTRANSIZIONI Momenti di </a:t>
            </a:r>
            <a:r>
              <a:rPr lang="it-IT" sz="1900" dirty="0" err="1">
                <a:effectLst/>
              </a:rPr>
              <a:t>discontinuita</a:t>
            </a:r>
            <a:r>
              <a:rPr lang="it-IT" sz="1900" dirty="0">
                <a:effectLst/>
              </a:rPr>
              <a:t>̀ = EVENTI CRITICI </a:t>
            </a:r>
          </a:p>
          <a:p>
            <a:pPr algn="just"/>
            <a:r>
              <a:rPr lang="it-IT" sz="1900" dirty="0">
                <a:effectLst/>
              </a:rPr>
              <a:t>Un sistema famigliare cambia in funzione </a:t>
            </a:r>
          </a:p>
          <a:p>
            <a:pPr algn="just">
              <a:buFont typeface="Arial" panose="020B0604020202020204" pitchFamily="34" charset="0"/>
              <a:buChar char="•"/>
            </a:pPr>
            <a:r>
              <a:rPr lang="it-IT" sz="1900" dirty="0">
                <a:effectLst/>
              </a:rPr>
              <a:t>Di eventi </a:t>
            </a:r>
            <a:r>
              <a:rPr lang="it-IT" sz="1900" dirty="0">
                <a:solidFill>
                  <a:srgbClr val="BF0000"/>
                </a:solidFill>
                <a:effectLst/>
              </a:rPr>
              <a:t>interni </a:t>
            </a:r>
            <a:r>
              <a:rPr lang="it-IT" sz="1900" dirty="0">
                <a:effectLst/>
              </a:rPr>
              <a:t>ed </a:t>
            </a:r>
            <a:r>
              <a:rPr lang="it-IT" sz="1900" dirty="0">
                <a:solidFill>
                  <a:srgbClr val="BF0000"/>
                </a:solidFill>
                <a:effectLst/>
              </a:rPr>
              <a:t>esterni</a:t>
            </a:r>
            <a:r>
              <a:rPr lang="it-IT" sz="1900" dirty="0">
                <a:effectLst/>
              </a:rPr>
              <a:t>: nascita di un figlio, lavoro, matrimonio, pensionamento </a:t>
            </a:r>
          </a:p>
          <a:p>
            <a:pPr algn="just">
              <a:buFont typeface="Arial" panose="020B0604020202020204" pitchFamily="34" charset="0"/>
              <a:buChar char="•"/>
            </a:pPr>
            <a:r>
              <a:rPr lang="it-IT" sz="1900" dirty="0">
                <a:solidFill>
                  <a:srgbClr val="BF0000"/>
                </a:solidFill>
                <a:effectLst/>
              </a:rPr>
              <a:t>Prevedibili e imprevedibili: malattia, incidente, vincita al superenalotto, morte precoce, disastro naturale, sfratto... </a:t>
            </a:r>
          </a:p>
          <a:p>
            <a:endParaRPr lang="it-IT" dirty="0"/>
          </a:p>
        </p:txBody>
      </p:sp>
    </p:spTree>
    <p:extLst>
      <p:ext uri="{BB962C8B-B14F-4D97-AF65-F5344CB8AC3E}">
        <p14:creationId xmlns:p14="http://schemas.microsoft.com/office/powerpoint/2010/main" val="3541840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36273661-BB49-E7C1-D74E-D1A20523B90F}"/>
              </a:ext>
            </a:extLst>
          </p:cNvPr>
          <p:cNvSpPr/>
          <p:nvPr/>
        </p:nvSpPr>
        <p:spPr>
          <a:xfrm>
            <a:off x="733687" y="77109"/>
            <a:ext cx="10724626" cy="1754326"/>
          </a:xfrm>
          <a:prstGeom prst="rect">
            <a:avLst/>
          </a:prstGeom>
          <a:noFill/>
        </p:spPr>
        <p:txBody>
          <a:bodyPr wrap="square" lIns="91440" tIns="45720" rIns="91440" bIns="45720">
            <a:spAutoFit/>
          </a:bodyPr>
          <a:lstStyle/>
          <a:p>
            <a:pPr algn="ctr"/>
            <a:r>
              <a:rPr lang="it-IT" sz="3600" b="1" dirty="0">
                <a:ln w="22225">
                  <a:solidFill>
                    <a:schemeClr val="accent2"/>
                  </a:solidFill>
                  <a:prstDash val="solid"/>
                </a:ln>
                <a:solidFill>
                  <a:schemeClr val="accent2">
                    <a:lumMod val="40000"/>
                    <a:lumOff val="60000"/>
                  </a:schemeClr>
                </a:solidFill>
              </a:rPr>
              <a:t>E QUALI SONO I COMPITI </a:t>
            </a:r>
          </a:p>
          <a:p>
            <a:pPr algn="ctr"/>
            <a:r>
              <a:rPr lang="it-IT" sz="3600" b="1" dirty="0">
                <a:ln w="22225">
                  <a:solidFill>
                    <a:schemeClr val="accent2"/>
                  </a:solidFill>
                  <a:prstDash val="solid"/>
                </a:ln>
                <a:solidFill>
                  <a:schemeClr val="accent2">
                    <a:lumMod val="40000"/>
                    <a:lumOff val="60000"/>
                  </a:schemeClr>
                </a:solidFill>
              </a:rPr>
              <a:t>CHE SENTITE DI DOVER PORTARE AVANTI IN </a:t>
            </a:r>
          </a:p>
          <a:p>
            <a:pPr algn="ctr"/>
            <a:r>
              <a:rPr lang="it-IT" sz="3600" b="1" dirty="0">
                <a:ln w="22225">
                  <a:solidFill>
                    <a:schemeClr val="accent2"/>
                  </a:solidFill>
                  <a:prstDash val="solid"/>
                </a:ln>
                <a:solidFill>
                  <a:schemeClr val="accent2">
                    <a:lumMod val="40000"/>
                    <a:lumOff val="60000"/>
                  </a:schemeClr>
                </a:solidFill>
              </a:rPr>
              <a:t>QUESTO MOMENTO DI VITA?</a:t>
            </a:r>
            <a:endParaRPr lang="it-IT" sz="5400" b="1" dirty="0">
              <a:ln w="22225">
                <a:solidFill>
                  <a:schemeClr val="accent2"/>
                </a:solidFill>
                <a:prstDash val="solid"/>
              </a:ln>
              <a:solidFill>
                <a:schemeClr val="accent2">
                  <a:lumMod val="40000"/>
                  <a:lumOff val="60000"/>
                </a:schemeClr>
              </a:solidFill>
            </a:endParaRPr>
          </a:p>
        </p:txBody>
      </p:sp>
      <p:sp>
        <p:nvSpPr>
          <p:cNvPr id="2" name="CasellaDiTesto 1">
            <a:extLst>
              <a:ext uri="{FF2B5EF4-FFF2-40B4-BE49-F238E27FC236}">
                <a16:creationId xmlns:a16="http://schemas.microsoft.com/office/drawing/2014/main" id="{50D04FAF-5755-1EA4-FA28-1A3CB7436134}"/>
              </a:ext>
            </a:extLst>
          </p:cNvPr>
          <p:cNvSpPr txBox="1"/>
          <p:nvPr/>
        </p:nvSpPr>
        <p:spPr>
          <a:xfrm>
            <a:off x="78980" y="2671828"/>
            <a:ext cx="2080532" cy="646331"/>
          </a:xfrm>
          <a:prstGeom prst="rect">
            <a:avLst/>
          </a:prstGeom>
          <a:noFill/>
        </p:spPr>
        <p:txBody>
          <a:bodyPr wrap="square" rtlCol="0">
            <a:spAutoFit/>
          </a:bodyPr>
          <a:lstStyle/>
          <a:p>
            <a:r>
              <a:rPr lang="it-IT" dirty="0"/>
              <a:t>GODERE DEI FRUTTI RACCOLTI</a:t>
            </a:r>
          </a:p>
        </p:txBody>
      </p:sp>
      <p:sp>
        <p:nvSpPr>
          <p:cNvPr id="3" name="CasellaDiTesto 2">
            <a:extLst>
              <a:ext uri="{FF2B5EF4-FFF2-40B4-BE49-F238E27FC236}">
                <a16:creationId xmlns:a16="http://schemas.microsoft.com/office/drawing/2014/main" id="{15423D05-EADA-A690-AE14-BABBB1C7ABF5}"/>
              </a:ext>
            </a:extLst>
          </p:cNvPr>
          <p:cNvSpPr txBox="1"/>
          <p:nvPr/>
        </p:nvSpPr>
        <p:spPr>
          <a:xfrm>
            <a:off x="2670526" y="3671779"/>
            <a:ext cx="2734811" cy="646331"/>
          </a:xfrm>
          <a:prstGeom prst="rect">
            <a:avLst/>
          </a:prstGeom>
          <a:noFill/>
        </p:spPr>
        <p:txBody>
          <a:bodyPr wrap="square" rtlCol="0">
            <a:spAutoFit/>
          </a:bodyPr>
          <a:lstStyle/>
          <a:p>
            <a:r>
              <a:rPr lang="it-IT" dirty="0"/>
              <a:t>DARSI IL PERMESSO DI ESSERE FELICI </a:t>
            </a:r>
          </a:p>
        </p:txBody>
      </p:sp>
      <p:sp>
        <p:nvSpPr>
          <p:cNvPr id="5" name="CasellaDiTesto 4">
            <a:extLst>
              <a:ext uri="{FF2B5EF4-FFF2-40B4-BE49-F238E27FC236}">
                <a16:creationId xmlns:a16="http://schemas.microsoft.com/office/drawing/2014/main" id="{C1FD5534-F857-2B92-9669-2534401DF4B6}"/>
              </a:ext>
            </a:extLst>
          </p:cNvPr>
          <p:cNvSpPr txBox="1"/>
          <p:nvPr/>
        </p:nvSpPr>
        <p:spPr>
          <a:xfrm>
            <a:off x="9996548" y="2217683"/>
            <a:ext cx="2080470" cy="646331"/>
          </a:xfrm>
          <a:prstGeom prst="rect">
            <a:avLst/>
          </a:prstGeom>
          <a:noFill/>
        </p:spPr>
        <p:txBody>
          <a:bodyPr wrap="square" rtlCol="0">
            <a:spAutoFit/>
          </a:bodyPr>
          <a:lstStyle/>
          <a:p>
            <a:r>
              <a:rPr lang="it-IT" dirty="0"/>
              <a:t>LASCIARMI VIVERE E STUPIRMI</a:t>
            </a:r>
          </a:p>
        </p:txBody>
      </p:sp>
      <p:sp>
        <p:nvSpPr>
          <p:cNvPr id="6" name="CasellaDiTesto 5">
            <a:extLst>
              <a:ext uri="{FF2B5EF4-FFF2-40B4-BE49-F238E27FC236}">
                <a16:creationId xmlns:a16="http://schemas.microsoft.com/office/drawing/2014/main" id="{B8EB6EA5-F933-6ED7-30BD-F7E108CA6462}"/>
              </a:ext>
            </a:extLst>
          </p:cNvPr>
          <p:cNvSpPr txBox="1"/>
          <p:nvPr/>
        </p:nvSpPr>
        <p:spPr>
          <a:xfrm>
            <a:off x="5833510" y="2503822"/>
            <a:ext cx="1856763" cy="923330"/>
          </a:xfrm>
          <a:prstGeom prst="rect">
            <a:avLst/>
          </a:prstGeom>
          <a:noFill/>
        </p:spPr>
        <p:txBody>
          <a:bodyPr wrap="square" rtlCol="0">
            <a:spAutoFit/>
          </a:bodyPr>
          <a:lstStyle/>
          <a:p>
            <a:r>
              <a:rPr lang="it-IT" dirty="0"/>
              <a:t>METTERE ME STESSA AL PRIMO POSTO</a:t>
            </a:r>
          </a:p>
        </p:txBody>
      </p:sp>
      <p:sp>
        <p:nvSpPr>
          <p:cNvPr id="7" name="CasellaDiTesto 6">
            <a:extLst>
              <a:ext uri="{FF2B5EF4-FFF2-40B4-BE49-F238E27FC236}">
                <a16:creationId xmlns:a16="http://schemas.microsoft.com/office/drawing/2014/main" id="{C748B778-C8E4-1413-0DA7-9AFEA548600E}"/>
              </a:ext>
            </a:extLst>
          </p:cNvPr>
          <p:cNvSpPr txBox="1"/>
          <p:nvPr/>
        </p:nvSpPr>
        <p:spPr>
          <a:xfrm>
            <a:off x="5240563" y="6334757"/>
            <a:ext cx="2449710" cy="369332"/>
          </a:xfrm>
          <a:prstGeom prst="rect">
            <a:avLst/>
          </a:prstGeom>
          <a:noFill/>
        </p:spPr>
        <p:txBody>
          <a:bodyPr wrap="none" rtlCol="0">
            <a:spAutoFit/>
          </a:bodyPr>
          <a:lstStyle/>
          <a:p>
            <a:r>
              <a:rPr lang="it-IT" dirty="0"/>
              <a:t>SELEZIONARE GLI AMICI</a:t>
            </a:r>
          </a:p>
        </p:txBody>
      </p:sp>
      <p:sp>
        <p:nvSpPr>
          <p:cNvPr id="8" name="CasellaDiTesto 7">
            <a:extLst>
              <a:ext uri="{FF2B5EF4-FFF2-40B4-BE49-F238E27FC236}">
                <a16:creationId xmlns:a16="http://schemas.microsoft.com/office/drawing/2014/main" id="{D67051CB-EAF3-1478-A4B0-215A530AE976}"/>
              </a:ext>
            </a:extLst>
          </p:cNvPr>
          <p:cNvSpPr txBox="1"/>
          <p:nvPr/>
        </p:nvSpPr>
        <p:spPr>
          <a:xfrm>
            <a:off x="9941318" y="3969538"/>
            <a:ext cx="2592198" cy="646331"/>
          </a:xfrm>
          <a:prstGeom prst="rect">
            <a:avLst/>
          </a:prstGeom>
          <a:noFill/>
        </p:spPr>
        <p:txBody>
          <a:bodyPr wrap="square" rtlCol="0">
            <a:spAutoFit/>
          </a:bodyPr>
          <a:lstStyle/>
          <a:p>
            <a:r>
              <a:rPr lang="it-IT" dirty="0"/>
              <a:t>PORTARE AVANTI IL LAVORO DI NONNA</a:t>
            </a:r>
          </a:p>
        </p:txBody>
      </p:sp>
      <p:sp>
        <p:nvSpPr>
          <p:cNvPr id="9" name="CasellaDiTesto 8">
            <a:extLst>
              <a:ext uri="{FF2B5EF4-FFF2-40B4-BE49-F238E27FC236}">
                <a16:creationId xmlns:a16="http://schemas.microsoft.com/office/drawing/2014/main" id="{D0AFD193-A82B-E458-978A-E6915872E309}"/>
              </a:ext>
            </a:extLst>
          </p:cNvPr>
          <p:cNvSpPr txBox="1"/>
          <p:nvPr/>
        </p:nvSpPr>
        <p:spPr>
          <a:xfrm>
            <a:off x="260060" y="5593738"/>
            <a:ext cx="1593908" cy="923330"/>
          </a:xfrm>
          <a:prstGeom prst="rect">
            <a:avLst/>
          </a:prstGeom>
          <a:noFill/>
        </p:spPr>
        <p:txBody>
          <a:bodyPr wrap="square" rtlCol="0">
            <a:spAutoFit/>
          </a:bodyPr>
          <a:lstStyle/>
          <a:p>
            <a:r>
              <a:rPr lang="it-IT" dirty="0"/>
              <a:t>ESSERE UN PILASTRO PER I MIEI NIPOTI</a:t>
            </a:r>
          </a:p>
        </p:txBody>
      </p:sp>
      <p:sp>
        <p:nvSpPr>
          <p:cNvPr id="10" name="CasellaDiTesto 9">
            <a:extLst>
              <a:ext uri="{FF2B5EF4-FFF2-40B4-BE49-F238E27FC236}">
                <a16:creationId xmlns:a16="http://schemas.microsoft.com/office/drawing/2014/main" id="{D51D85C3-CF17-E828-06D4-80A5BC94D51B}"/>
              </a:ext>
            </a:extLst>
          </p:cNvPr>
          <p:cNvSpPr txBox="1"/>
          <p:nvPr/>
        </p:nvSpPr>
        <p:spPr>
          <a:xfrm>
            <a:off x="3187442" y="5549379"/>
            <a:ext cx="1904301" cy="1200329"/>
          </a:xfrm>
          <a:prstGeom prst="rect">
            <a:avLst/>
          </a:prstGeom>
          <a:noFill/>
        </p:spPr>
        <p:txBody>
          <a:bodyPr wrap="square" rtlCol="0">
            <a:spAutoFit/>
          </a:bodyPr>
          <a:lstStyle/>
          <a:p>
            <a:r>
              <a:rPr lang="it-IT" dirty="0"/>
              <a:t>LASCIARE UNA TRACCIA DEL PROPRIO PASSAGGIO</a:t>
            </a:r>
          </a:p>
        </p:txBody>
      </p:sp>
      <p:sp>
        <p:nvSpPr>
          <p:cNvPr id="11" name="CasellaDiTesto 10">
            <a:extLst>
              <a:ext uri="{FF2B5EF4-FFF2-40B4-BE49-F238E27FC236}">
                <a16:creationId xmlns:a16="http://schemas.microsoft.com/office/drawing/2014/main" id="{FC352739-EC4B-5E17-3971-7BB698B5F8E3}"/>
              </a:ext>
            </a:extLst>
          </p:cNvPr>
          <p:cNvSpPr txBox="1"/>
          <p:nvPr/>
        </p:nvSpPr>
        <p:spPr>
          <a:xfrm>
            <a:off x="9724556" y="4808907"/>
            <a:ext cx="2214693" cy="646331"/>
          </a:xfrm>
          <a:prstGeom prst="rect">
            <a:avLst/>
          </a:prstGeom>
          <a:noFill/>
        </p:spPr>
        <p:txBody>
          <a:bodyPr wrap="square" rtlCol="0">
            <a:spAutoFit/>
          </a:bodyPr>
          <a:lstStyle/>
          <a:p>
            <a:r>
              <a:rPr lang="it-IT" dirty="0"/>
              <a:t>MANTENERE UN EQUILIBRIO</a:t>
            </a:r>
          </a:p>
        </p:txBody>
      </p:sp>
      <p:sp>
        <p:nvSpPr>
          <p:cNvPr id="12" name="CasellaDiTesto 11">
            <a:extLst>
              <a:ext uri="{FF2B5EF4-FFF2-40B4-BE49-F238E27FC236}">
                <a16:creationId xmlns:a16="http://schemas.microsoft.com/office/drawing/2014/main" id="{94EE1829-2A84-4109-60BE-735052B157EB}"/>
              </a:ext>
            </a:extLst>
          </p:cNvPr>
          <p:cNvSpPr txBox="1"/>
          <p:nvPr/>
        </p:nvSpPr>
        <p:spPr>
          <a:xfrm>
            <a:off x="4268626" y="4434823"/>
            <a:ext cx="2273421" cy="923330"/>
          </a:xfrm>
          <a:prstGeom prst="rect">
            <a:avLst/>
          </a:prstGeom>
          <a:noFill/>
        </p:spPr>
        <p:txBody>
          <a:bodyPr wrap="square" rtlCol="0">
            <a:spAutoFit/>
          </a:bodyPr>
          <a:lstStyle/>
          <a:p>
            <a:r>
              <a:rPr lang="it-IT" dirty="0"/>
              <a:t>CERCARE DI AVERE UN RIFERIMENTO DI PERSONE AMICHE</a:t>
            </a:r>
          </a:p>
        </p:txBody>
      </p:sp>
      <p:sp>
        <p:nvSpPr>
          <p:cNvPr id="13" name="CasellaDiTesto 12">
            <a:extLst>
              <a:ext uri="{FF2B5EF4-FFF2-40B4-BE49-F238E27FC236}">
                <a16:creationId xmlns:a16="http://schemas.microsoft.com/office/drawing/2014/main" id="{3E1C3039-CB10-5076-F068-088A967E6E70}"/>
              </a:ext>
            </a:extLst>
          </p:cNvPr>
          <p:cNvSpPr txBox="1"/>
          <p:nvPr/>
        </p:nvSpPr>
        <p:spPr>
          <a:xfrm>
            <a:off x="115318" y="3820671"/>
            <a:ext cx="2080532" cy="1200329"/>
          </a:xfrm>
          <a:prstGeom prst="rect">
            <a:avLst/>
          </a:prstGeom>
          <a:noFill/>
        </p:spPr>
        <p:txBody>
          <a:bodyPr wrap="square" rtlCol="0">
            <a:spAutoFit/>
          </a:bodyPr>
          <a:lstStyle/>
          <a:p>
            <a:r>
              <a:rPr lang="it-IT" dirty="0"/>
              <a:t>TROVARE STIMOLI PER SCOPRIRE COSE NUOVE NELLA VITA</a:t>
            </a:r>
          </a:p>
        </p:txBody>
      </p:sp>
      <p:sp>
        <p:nvSpPr>
          <p:cNvPr id="14" name="CasellaDiTesto 13">
            <a:extLst>
              <a:ext uri="{FF2B5EF4-FFF2-40B4-BE49-F238E27FC236}">
                <a16:creationId xmlns:a16="http://schemas.microsoft.com/office/drawing/2014/main" id="{9205BBAE-4241-2E25-0AE1-7B0F1EA1D8E6}"/>
              </a:ext>
            </a:extLst>
          </p:cNvPr>
          <p:cNvSpPr txBox="1"/>
          <p:nvPr/>
        </p:nvSpPr>
        <p:spPr>
          <a:xfrm>
            <a:off x="2382045" y="2594480"/>
            <a:ext cx="2080532" cy="923330"/>
          </a:xfrm>
          <a:prstGeom prst="rect">
            <a:avLst/>
          </a:prstGeom>
          <a:noFill/>
        </p:spPr>
        <p:txBody>
          <a:bodyPr wrap="square" rtlCol="0">
            <a:spAutoFit/>
          </a:bodyPr>
          <a:lstStyle/>
          <a:p>
            <a:r>
              <a:rPr lang="it-IT" dirty="0"/>
              <a:t>VIVERE UNA VITA DIVERSA RISPETTO A PRIMA</a:t>
            </a:r>
          </a:p>
        </p:txBody>
      </p:sp>
      <p:sp>
        <p:nvSpPr>
          <p:cNvPr id="15" name="CasellaDiTesto 14">
            <a:extLst>
              <a:ext uri="{FF2B5EF4-FFF2-40B4-BE49-F238E27FC236}">
                <a16:creationId xmlns:a16="http://schemas.microsoft.com/office/drawing/2014/main" id="{88353572-4205-E97A-5E5F-074F782BFE62}"/>
              </a:ext>
            </a:extLst>
          </p:cNvPr>
          <p:cNvSpPr txBox="1"/>
          <p:nvPr/>
        </p:nvSpPr>
        <p:spPr>
          <a:xfrm>
            <a:off x="4328721" y="2382357"/>
            <a:ext cx="1297497" cy="646331"/>
          </a:xfrm>
          <a:prstGeom prst="rect">
            <a:avLst/>
          </a:prstGeom>
          <a:noFill/>
        </p:spPr>
        <p:txBody>
          <a:bodyPr wrap="square" rtlCol="0">
            <a:spAutoFit/>
          </a:bodyPr>
          <a:lstStyle/>
          <a:p>
            <a:r>
              <a:rPr lang="it-IT" dirty="0"/>
              <a:t>COLTIVARE GLI AFFETTI</a:t>
            </a:r>
          </a:p>
        </p:txBody>
      </p:sp>
      <p:sp>
        <p:nvSpPr>
          <p:cNvPr id="16" name="CasellaDiTesto 15">
            <a:extLst>
              <a:ext uri="{FF2B5EF4-FFF2-40B4-BE49-F238E27FC236}">
                <a16:creationId xmlns:a16="http://schemas.microsoft.com/office/drawing/2014/main" id="{0CBC7906-0E3A-EA47-227C-B88375AFDD2C}"/>
              </a:ext>
            </a:extLst>
          </p:cNvPr>
          <p:cNvSpPr txBox="1"/>
          <p:nvPr/>
        </p:nvSpPr>
        <p:spPr>
          <a:xfrm>
            <a:off x="9158333" y="2989091"/>
            <a:ext cx="2147581" cy="923330"/>
          </a:xfrm>
          <a:prstGeom prst="rect">
            <a:avLst/>
          </a:prstGeom>
          <a:noFill/>
        </p:spPr>
        <p:txBody>
          <a:bodyPr wrap="square" rtlCol="0">
            <a:spAutoFit/>
          </a:bodyPr>
          <a:lstStyle/>
          <a:p>
            <a:r>
              <a:rPr lang="it-IT" dirty="0"/>
              <a:t>ESSERE PRONTI A DONARE E ASCOLTARE</a:t>
            </a:r>
          </a:p>
        </p:txBody>
      </p:sp>
      <p:sp>
        <p:nvSpPr>
          <p:cNvPr id="17" name="CasellaDiTesto 16">
            <a:extLst>
              <a:ext uri="{FF2B5EF4-FFF2-40B4-BE49-F238E27FC236}">
                <a16:creationId xmlns:a16="http://schemas.microsoft.com/office/drawing/2014/main" id="{74F87D90-DFA6-7F67-6236-DE7EB866FF36}"/>
              </a:ext>
            </a:extLst>
          </p:cNvPr>
          <p:cNvSpPr txBox="1"/>
          <p:nvPr/>
        </p:nvSpPr>
        <p:spPr>
          <a:xfrm>
            <a:off x="7361342" y="3314235"/>
            <a:ext cx="1601249" cy="923330"/>
          </a:xfrm>
          <a:prstGeom prst="rect">
            <a:avLst/>
          </a:prstGeom>
          <a:noFill/>
        </p:spPr>
        <p:txBody>
          <a:bodyPr wrap="square" rtlCol="0">
            <a:spAutoFit/>
          </a:bodyPr>
          <a:lstStyle/>
          <a:p>
            <a:r>
              <a:rPr lang="it-IT" dirty="0"/>
              <a:t>OZIARE SENZA SENTIRMI IN COLPA</a:t>
            </a:r>
          </a:p>
        </p:txBody>
      </p:sp>
      <p:sp>
        <p:nvSpPr>
          <p:cNvPr id="18" name="CasellaDiTesto 17">
            <a:extLst>
              <a:ext uri="{FF2B5EF4-FFF2-40B4-BE49-F238E27FC236}">
                <a16:creationId xmlns:a16="http://schemas.microsoft.com/office/drawing/2014/main" id="{1D097794-C244-5FAA-9E99-630A5BBCE52B}"/>
              </a:ext>
            </a:extLst>
          </p:cNvPr>
          <p:cNvSpPr txBox="1"/>
          <p:nvPr/>
        </p:nvSpPr>
        <p:spPr>
          <a:xfrm>
            <a:off x="5540922" y="3839411"/>
            <a:ext cx="1501631" cy="369332"/>
          </a:xfrm>
          <a:prstGeom prst="rect">
            <a:avLst/>
          </a:prstGeom>
          <a:noFill/>
        </p:spPr>
        <p:txBody>
          <a:bodyPr wrap="square" rtlCol="0">
            <a:spAutoFit/>
          </a:bodyPr>
          <a:lstStyle/>
          <a:p>
            <a:r>
              <a:rPr lang="it-IT" dirty="0"/>
              <a:t>VOLERSI BENE</a:t>
            </a:r>
          </a:p>
        </p:txBody>
      </p:sp>
      <p:sp>
        <p:nvSpPr>
          <p:cNvPr id="19" name="CasellaDiTesto 18">
            <a:extLst>
              <a:ext uri="{FF2B5EF4-FFF2-40B4-BE49-F238E27FC236}">
                <a16:creationId xmlns:a16="http://schemas.microsoft.com/office/drawing/2014/main" id="{0AAF39F5-570B-D70E-85B3-1E37C1E255C3}"/>
              </a:ext>
            </a:extLst>
          </p:cNvPr>
          <p:cNvSpPr txBox="1"/>
          <p:nvPr/>
        </p:nvSpPr>
        <p:spPr>
          <a:xfrm>
            <a:off x="1853968" y="4509336"/>
            <a:ext cx="1677798" cy="923330"/>
          </a:xfrm>
          <a:prstGeom prst="rect">
            <a:avLst/>
          </a:prstGeom>
          <a:noFill/>
        </p:spPr>
        <p:txBody>
          <a:bodyPr wrap="square" rtlCol="0">
            <a:spAutoFit/>
          </a:bodyPr>
          <a:lstStyle/>
          <a:p>
            <a:r>
              <a:rPr lang="it-IT" dirty="0"/>
              <a:t>RISOLVERE I PROBLEMI QUOTIDIANI</a:t>
            </a:r>
          </a:p>
        </p:txBody>
      </p:sp>
      <p:sp>
        <p:nvSpPr>
          <p:cNvPr id="20" name="CasellaDiTesto 19">
            <a:extLst>
              <a:ext uri="{FF2B5EF4-FFF2-40B4-BE49-F238E27FC236}">
                <a16:creationId xmlns:a16="http://schemas.microsoft.com/office/drawing/2014/main" id="{1BE213D7-6C85-0F9C-0813-3647E4A38BEA}"/>
              </a:ext>
            </a:extLst>
          </p:cNvPr>
          <p:cNvSpPr txBox="1"/>
          <p:nvPr/>
        </p:nvSpPr>
        <p:spPr>
          <a:xfrm>
            <a:off x="78980" y="1583731"/>
            <a:ext cx="2046914" cy="646331"/>
          </a:xfrm>
          <a:prstGeom prst="rect">
            <a:avLst/>
          </a:prstGeom>
          <a:noFill/>
        </p:spPr>
        <p:txBody>
          <a:bodyPr wrap="square" rtlCol="0">
            <a:spAutoFit/>
          </a:bodyPr>
          <a:lstStyle/>
          <a:p>
            <a:r>
              <a:rPr lang="it-IT" dirty="0"/>
              <a:t>TRAMANDARE LE ESPERIENZE</a:t>
            </a:r>
          </a:p>
        </p:txBody>
      </p:sp>
      <p:sp>
        <p:nvSpPr>
          <p:cNvPr id="21" name="CasellaDiTesto 20">
            <a:extLst>
              <a:ext uri="{FF2B5EF4-FFF2-40B4-BE49-F238E27FC236}">
                <a16:creationId xmlns:a16="http://schemas.microsoft.com/office/drawing/2014/main" id="{377E2FD4-2E6B-AA44-BF5B-99D37C9F738F}"/>
              </a:ext>
            </a:extLst>
          </p:cNvPr>
          <p:cNvSpPr txBox="1"/>
          <p:nvPr/>
        </p:nvSpPr>
        <p:spPr>
          <a:xfrm>
            <a:off x="7715056" y="1705035"/>
            <a:ext cx="1601248" cy="1200329"/>
          </a:xfrm>
          <a:prstGeom prst="rect">
            <a:avLst/>
          </a:prstGeom>
          <a:noFill/>
        </p:spPr>
        <p:txBody>
          <a:bodyPr wrap="square" rtlCol="0">
            <a:spAutoFit/>
          </a:bodyPr>
          <a:lstStyle/>
          <a:p>
            <a:r>
              <a:rPr lang="it-IT" dirty="0"/>
              <a:t>IMPARARE A STARE SOLI NEI MOMENTI VUOTI</a:t>
            </a:r>
          </a:p>
        </p:txBody>
      </p:sp>
      <p:sp>
        <p:nvSpPr>
          <p:cNvPr id="22" name="CasellaDiTesto 21">
            <a:extLst>
              <a:ext uri="{FF2B5EF4-FFF2-40B4-BE49-F238E27FC236}">
                <a16:creationId xmlns:a16="http://schemas.microsoft.com/office/drawing/2014/main" id="{764148C6-D260-231E-9E2B-19DA4780DC7E}"/>
              </a:ext>
            </a:extLst>
          </p:cNvPr>
          <p:cNvSpPr txBox="1"/>
          <p:nvPr/>
        </p:nvSpPr>
        <p:spPr>
          <a:xfrm>
            <a:off x="7617204" y="4639557"/>
            <a:ext cx="1601248" cy="646331"/>
          </a:xfrm>
          <a:prstGeom prst="rect">
            <a:avLst/>
          </a:prstGeom>
          <a:noFill/>
        </p:spPr>
        <p:txBody>
          <a:bodyPr wrap="square" rtlCol="0">
            <a:spAutoFit/>
          </a:bodyPr>
          <a:lstStyle/>
          <a:p>
            <a:r>
              <a:rPr lang="it-IT" dirty="0"/>
              <a:t>PARTECIPARE AD </a:t>
            </a:r>
            <a:r>
              <a:rPr lang="it-IT" dirty="0" err="1"/>
              <a:t>ATTIVITà</a:t>
            </a:r>
            <a:endParaRPr lang="it-IT" dirty="0"/>
          </a:p>
        </p:txBody>
      </p:sp>
      <p:sp>
        <p:nvSpPr>
          <p:cNvPr id="23" name="CasellaDiTesto 22">
            <a:extLst>
              <a:ext uri="{FF2B5EF4-FFF2-40B4-BE49-F238E27FC236}">
                <a16:creationId xmlns:a16="http://schemas.microsoft.com/office/drawing/2014/main" id="{5A1EEBB3-B547-F1AB-0A2C-8F8D0DDF0486}"/>
              </a:ext>
            </a:extLst>
          </p:cNvPr>
          <p:cNvSpPr txBox="1"/>
          <p:nvPr/>
        </p:nvSpPr>
        <p:spPr>
          <a:xfrm>
            <a:off x="9218452" y="6055403"/>
            <a:ext cx="2429659" cy="369332"/>
          </a:xfrm>
          <a:prstGeom prst="rect">
            <a:avLst/>
          </a:prstGeom>
          <a:noFill/>
        </p:spPr>
        <p:txBody>
          <a:bodyPr wrap="square" rtlCol="0">
            <a:spAutoFit/>
          </a:bodyPr>
          <a:lstStyle/>
          <a:p>
            <a:r>
              <a:rPr lang="it-IT" dirty="0"/>
              <a:t>TENERSI AGGIORNATO</a:t>
            </a:r>
          </a:p>
        </p:txBody>
      </p:sp>
      <p:sp>
        <p:nvSpPr>
          <p:cNvPr id="24" name="CasellaDiTesto 23">
            <a:extLst>
              <a:ext uri="{FF2B5EF4-FFF2-40B4-BE49-F238E27FC236}">
                <a16:creationId xmlns:a16="http://schemas.microsoft.com/office/drawing/2014/main" id="{103BCFB4-87A8-04D9-E883-D83896955AE7}"/>
              </a:ext>
            </a:extLst>
          </p:cNvPr>
          <p:cNvSpPr txBox="1"/>
          <p:nvPr/>
        </p:nvSpPr>
        <p:spPr>
          <a:xfrm>
            <a:off x="7617204" y="5694759"/>
            <a:ext cx="1753296" cy="369332"/>
          </a:xfrm>
          <a:prstGeom prst="rect">
            <a:avLst/>
          </a:prstGeom>
          <a:noFill/>
        </p:spPr>
        <p:txBody>
          <a:bodyPr wrap="square" rtlCol="0">
            <a:spAutoFit/>
          </a:bodyPr>
          <a:lstStyle/>
          <a:p>
            <a:r>
              <a:rPr lang="it-IT" dirty="0"/>
              <a:t>VOLONTARIATO</a:t>
            </a:r>
          </a:p>
        </p:txBody>
      </p:sp>
      <p:sp>
        <p:nvSpPr>
          <p:cNvPr id="25" name="CasellaDiTesto 24">
            <a:extLst>
              <a:ext uri="{FF2B5EF4-FFF2-40B4-BE49-F238E27FC236}">
                <a16:creationId xmlns:a16="http://schemas.microsoft.com/office/drawing/2014/main" id="{4C790424-E6E7-61DE-0B36-BA0F4E47E04E}"/>
              </a:ext>
            </a:extLst>
          </p:cNvPr>
          <p:cNvSpPr txBox="1"/>
          <p:nvPr/>
        </p:nvSpPr>
        <p:spPr>
          <a:xfrm>
            <a:off x="5454515" y="5530694"/>
            <a:ext cx="1831973" cy="646331"/>
          </a:xfrm>
          <a:prstGeom prst="rect">
            <a:avLst/>
          </a:prstGeom>
          <a:noFill/>
        </p:spPr>
        <p:txBody>
          <a:bodyPr wrap="square" rtlCol="0">
            <a:spAutoFit/>
          </a:bodyPr>
          <a:lstStyle/>
          <a:p>
            <a:r>
              <a:rPr lang="it-IT" dirty="0"/>
              <a:t>SENTIRSI UTILI PER GLI ALTRI</a:t>
            </a:r>
          </a:p>
        </p:txBody>
      </p:sp>
      <p:sp>
        <p:nvSpPr>
          <p:cNvPr id="26" name="CasellaDiTesto 25">
            <a:extLst>
              <a:ext uri="{FF2B5EF4-FFF2-40B4-BE49-F238E27FC236}">
                <a16:creationId xmlns:a16="http://schemas.microsoft.com/office/drawing/2014/main" id="{2B70788B-81B6-EDA6-EAB0-9F47144AD63A}"/>
              </a:ext>
            </a:extLst>
          </p:cNvPr>
          <p:cNvSpPr txBox="1"/>
          <p:nvPr/>
        </p:nvSpPr>
        <p:spPr>
          <a:xfrm>
            <a:off x="2020976" y="1554437"/>
            <a:ext cx="2204962" cy="923330"/>
          </a:xfrm>
          <a:prstGeom prst="rect">
            <a:avLst/>
          </a:prstGeom>
          <a:noFill/>
        </p:spPr>
        <p:txBody>
          <a:bodyPr wrap="square" rtlCol="0">
            <a:spAutoFit/>
          </a:bodyPr>
          <a:lstStyle/>
          <a:p>
            <a:r>
              <a:rPr lang="it-IT" dirty="0"/>
              <a:t>NON ACCONTENTARSI, ANDARE OLTRE</a:t>
            </a:r>
          </a:p>
        </p:txBody>
      </p:sp>
      <p:sp>
        <p:nvSpPr>
          <p:cNvPr id="27" name="CasellaDiTesto 26">
            <a:extLst>
              <a:ext uri="{FF2B5EF4-FFF2-40B4-BE49-F238E27FC236}">
                <a16:creationId xmlns:a16="http://schemas.microsoft.com/office/drawing/2014/main" id="{A2935D2E-77B0-B57E-0027-808B441A17EC}"/>
              </a:ext>
            </a:extLst>
          </p:cNvPr>
          <p:cNvSpPr txBox="1"/>
          <p:nvPr/>
        </p:nvSpPr>
        <p:spPr>
          <a:xfrm>
            <a:off x="5405336" y="1906896"/>
            <a:ext cx="1750473" cy="369332"/>
          </a:xfrm>
          <a:prstGeom prst="rect">
            <a:avLst/>
          </a:prstGeom>
          <a:noFill/>
        </p:spPr>
        <p:txBody>
          <a:bodyPr wrap="square" rtlCol="0">
            <a:spAutoFit/>
          </a:bodyPr>
          <a:lstStyle/>
          <a:p>
            <a:r>
              <a:rPr lang="it-IT" dirty="0"/>
              <a:t>PASSIONI</a:t>
            </a:r>
          </a:p>
        </p:txBody>
      </p:sp>
      <p:sp>
        <p:nvSpPr>
          <p:cNvPr id="28" name="CasellaDiTesto 27">
            <a:extLst>
              <a:ext uri="{FF2B5EF4-FFF2-40B4-BE49-F238E27FC236}">
                <a16:creationId xmlns:a16="http://schemas.microsoft.com/office/drawing/2014/main" id="{5666FEC0-324E-A2B4-3645-67E2FCC8AD96}"/>
              </a:ext>
            </a:extLst>
          </p:cNvPr>
          <p:cNvSpPr txBox="1"/>
          <p:nvPr/>
        </p:nvSpPr>
        <p:spPr>
          <a:xfrm>
            <a:off x="10177926" y="1101315"/>
            <a:ext cx="1839633" cy="923330"/>
          </a:xfrm>
          <a:prstGeom prst="rect">
            <a:avLst/>
          </a:prstGeom>
          <a:noFill/>
        </p:spPr>
        <p:txBody>
          <a:bodyPr wrap="square" rtlCol="0">
            <a:spAutoFit/>
          </a:bodyPr>
          <a:lstStyle/>
          <a:p>
            <a:r>
              <a:rPr lang="it-IT" dirty="0"/>
              <a:t>MANTENERE IL CORPO E LA MENTE SANI</a:t>
            </a:r>
          </a:p>
        </p:txBody>
      </p:sp>
    </p:spTree>
    <p:extLst>
      <p:ext uri="{BB962C8B-B14F-4D97-AF65-F5344CB8AC3E}">
        <p14:creationId xmlns:p14="http://schemas.microsoft.com/office/powerpoint/2010/main" val="473362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880AF0-EBB2-5CAF-57FF-3C177D38A385}"/>
              </a:ext>
            </a:extLst>
          </p:cNvPr>
          <p:cNvSpPr>
            <a:spLocks noGrp="1"/>
          </p:cNvSpPr>
          <p:nvPr>
            <p:ph type="title"/>
          </p:nvPr>
        </p:nvSpPr>
        <p:spPr>
          <a:xfrm>
            <a:off x="913774" y="2267013"/>
            <a:ext cx="10364451" cy="1596177"/>
          </a:xfrm>
        </p:spPr>
        <p:txBody>
          <a:bodyPr/>
          <a:lstStyle/>
          <a:p>
            <a:r>
              <a:rPr lang="it-IT" dirty="0"/>
              <a:t>https://</a:t>
            </a:r>
            <a:r>
              <a:rPr lang="it-IT" dirty="0" err="1"/>
              <a:t>www.disneyplus.com</a:t>
            </a:r>
            <a:r>
              <a:rPr lang="it-IT" dirty="0"/>
              <a:t>/</a:t>
            </a:r>
            <a:r>
              <a:rPr lang="it-IT" dirty="0" err="1"/>
              <a:t>it-it</a:t>
            </a:r>
            <a:r>
              <a:rPr lang="it-IT" dirty="0"/>
              <a:t>/movies/bao/2NOY3PbUN9os</a:t>
            </a:r>
          </a:p>
        </p:txBody>
      </p:sp>
    </p:spTree>
    <p:extLst>
      <p:ext uri="{BB962C8B-B14F-4D97-AF65-F5344CB8AC3E}">
        <p14:creationId xmlns:p14="http://schemas.microsoft.com/office/powerpoint/2010/main" val="758448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egnaposto contenuto 8">
            <a:extLst>
              <a:ext uri="{FF2B5EF4-FFF2-40B4-BE49-F238E27FC236}">
                <a16:creationId xmlns:a16="http://schemas.microsoft.com/office/drawing/2014/main" id="{2C2E08E0-F11C-2FFD-1966-108AC2A7D120}"/>
              </a:ext>
            </a:extLst>
          </p:cNvPr>
          <p:cNvPicPr>
            <a:picLocks noGrp="1" noChangeAspect="1"/>
          </p:cNvPicPr>
          <p:nvPr>
            <p:ph sz="quarter" idx="13"/>
          </p:nvPr>
        </p:nvPicPr>
        <p:blipFill>
          <a:blip r:embed="rId2"/>
          <a:stretch>
            <a:fillRect/>
          </a:stretch>
        </p:blipFill>
        <p:spPr>
          <a:xfrm>
            <a:off x="6467248" y="297942"/>
            <a:ext cx="4810978" cy="6262116"/>
          </a:xfrm>
        </p:spPr>
      </p:pic>
      <p:sp>
        <p:nvSpPr>
          <p:cNvPr id="11" name="Segnaposto testo 10">
            <a:extLst>
              <a:ext uri="{FF2B5EF4-FFF2-40B4-BE49-F238E27FC236}">
                <a16:creationId xmlns:a16="http://schemas.microsoft.com/office/drawing/2014/main" id="{EDA40878-BFB7-E2C9-370C-2748E0155594}"/>
              </a:ext>
            </a:extLst>
          </p:cNvPr>
          <p:cNvSpPr>
            <a:spLocks noGrp="1"/>
          </p:cNvSpPr>
          <p:nvPr>
            <p:ph type="body" sz="half" idx="2"/>
          </p:nvPr>
        </p:nvSpPr>
        <p:spPr>
          <a:xfrm>
            <a:off x="463638" y="2781836"/>
            <a:ext cx="5499279" cy="3778221"/>
          </a:xfrm>
        </p:spPr>
        <p:txBody>
          <a:bodyPr>
            <a:normAutofit/>
          </a:bodyPr>
          <a:lstStyle/>
          <a:p>
            <a:r>
              <a:rPr lang="it-IT" b="0" i="0" u="none" strike="noStrike" dirty="0">
                <a:solidFill>
                  <a:srgbClr val="444444"/>
                </a:solidFill>
                <a:effectLst/>
              </a:rPr>
              <a:t>Nel ciclo della natura, non esistono né vittoria né sconfitta: esiste solo il moto del cambiamento. L'inverno lotta per imporre il suo regno ma, alla fine, è costretto ad accettare la vittoria della primavera, che porta fiori e allegrezza. L'estate cerca di estendere il dominio dei suoi giorni caldi, giacché è convinta che il calore sia un elemento benefico per le genti. Ma finisce per piegarsi all'arrivo dell'autunno, che regala un meritato riposo alla terra.</a:t>
            </a:r>
            <a:br>
              <a:rPr lang="it-IT" dirty="0"/>
            </a:br>
            <a:endParaRPr lang="it-IT" dirty="0"/>
          </a:p>
          <a:p>
            <a:r>
              <a:rPr lang="it-IT" b="1" i="0" u="none" strike="noStrike" dirty="0">
                <a:solidFill>
                  <a:srgbClr val="444444"/>
                </a:solidFill>
                <a:effectLst/>
              </a:rPr>
              <a:t>Paulo Coelho</a:t>
            </a:r>
            <a:endParaRPr lang="it-IT" dirty="0"/>
          </a:p>
        </p:txBody>
      </p:sp>
      <p:sp>
        <p:nvSpPr>
          <p:cNvPr id="7" name="Rettangolo 6">
            <a:extLst>
              <a:ext uri="{FF2B5EF4-FFF2-40B4-BE49-F238E27FC236}">
                <a16:creationId xmlns:a16="http://schemas.microsoft.com/office/drawing/2014/main" id="{90E35EA0-36A8-7269-9D9B-06D994130E94}"/>
              </a:ext>
            </a:extLst>
          </p:cNvPr>
          <p:cNvSpPr/>
          <p:nvPr/>
        </p:nvSpPr>
        <p:spPr>
          <a:xfrm>
            <a:off x="1173135" y="878526"/>
            <a:ext cx="4080284" cy="1754326"/>
          </a:xfrm>
          <a:prstGeom prst="rect">
            <a:avLst/>
          </a:prstGeom>
          <a:noFill/>
        </p:spPr>
        <p:txBody>
          <a:bodyPr wrap="none" lIns="91440" tIns="45720" rIns="91440" bIns="45720">
            <a:spAutoFit/>
          </a:bodyPr>
          <a:lstStyle/>
          <a:p>
            <a:pPr algn="ctr"/>
            <a:r>
              <a:rPr lang="it-IT"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LE STAGIONI </a:t>
            </a:r>
          </a:p>
          <a:p>
            <a:r>
              <a:rPr lang="it-IT"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DELLA VITA</a:t>
            </a:r>
          </a:p>
        </p:txBody>
      </p:sp>
    </p:spTree>
    <p:extLst>
      <p:ext uri="{BB962C8B-B14F-4D97-AF65-F5344CB8AC3E}">
        <p14:creationId xmlns:p14="http://schemas.microsoft.com/office/powerpoint/2010/main" val="3314873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egnaposto immagine 9">
            <a:extLst>
              <a:ext uri="{FF2B5EF4-FFF2-40B4-BE49-F238E27FC236}">
                <a16:creationId xmlns:a16="http://schemas.microsoft.com/office/drawing/2014/main" id="{F4FA077A-E6C3-CCED-1360-CD893908FE1C}"/>
              </a:ext>
            </a:extLst>
          </p:cNvPr>
          <p:cNvPicPr>
            <a:picLocks noGrp="1" noChangeAspect="1"/>
          </p:cNvPicPr>
          <p:nvPr>
            <p:ph type="pic" idx="1"/>
          </p:nvPr>
        </p:nvPicPr>
        <p:blipFill>
          <a:blip r:embed="rId2"/>
          <a:srcRect l="5360" r="5360"/>
          <a:stretch>
            <a:fillRect/>
          </a:stretch>
        </p:blipFill>
        <p:spPr>
          <a:xfrm>
            <a:off x="7136774" y="609600"/>
            <a:ext cx="4141432" cy="5568907"/>
          </a:xfrm>
        </p:spPr>
      </p:pic>
      <p:sp>
        <p:nvSpPr>
          <p:cNvPr id="7" name="Segnaposto testo 6">
            <a:extLst>
              <a:ext uri="{FF2B5EF4-FFF2-40B4-BE49-F238E27FC236}">
                <a16:creationId xmlns:a16="http://schemas.microsoft.com/office/drawing/2014/main" id="{DE037839-1F48-9DCD-760B-286A4DF03C8E}"/>
              </a:ext>
            </a:extLst>
          </p:cNvPr>
          <p:cNvSpPr>
            <a:spLocks noGrp="1"/>
          </p:cNvSpPr>
          <p:nvPr>
            <p:ph type="body" sz="half" idx="2"/>
          </p:nvPr>
        </p:nvSpPr>
        <p:spPr>
          <a:xfrm>
            <a:off x="521885" y="3699653"/>
            <a:ext cx="5934949" cy="3158347"/>
          </a:xfrm>
        </p:spPr>
        <p:txBody>
          <a:bodyPr/>
          <a:lstStyle/>
          <a:p>
            <a:r>
              <a:rPr lang="it-IT" dirty="0"/>
              <a:t>LABORATORIO</a:t>
            </a:r>
          </a:p>
        </p:txBody>
      </p:sp>
      <p:sp>
        <p:nvSpPr>
          <p:cNvPr id="8" name="Rettangolo 7">
            <a:extLst>
              <a:ext uri="{FF2B5EF4-FFF2-40B4-BE49-F238E27FC236}">
                <a16:creationId xmlns:a16="http://schemas.microsoft.com/office/drawing/2014/main" id="{2F3BDD86-0365-A12E-B13E-9479F4C9AA04}"/>
              </a:ext>
            </a:extLst>
          </p:cNvPr>
          <p:cNvSpPr/>
          <p:nvPr/>
        </p:nvSpPr>
        <p:spPr>
          <a:xfrm>
            <a:off x="780280" y="1945327"/>
            <a:ext cx="5676554" cy="1754326"/>
          </a:xfrm>
          <a:prstGeom prst="rect">
            <a:avLst/>
          </a:prstGeom>
          <a:noFill/>
        </p:spPr>
        <p:txBody>
          <a:bodyPr wrap="none" lIns="91440" tIns="45720" rIns="91440" bIns="45720">
            <a:spAutoFit/>
          </a:bodyPr>
          <a:lstStyle/>
          <a:p>
            <a:pPr algn="ctr"/>
            <a:r>
              <a:rPr lang="it-IT"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LE TAPPE DEL </a:t>
            </a:r>
          </a:p>
          <a:p>
            <a:pPr algn="ctr"/>
            <a:r>
              <a:rPr lang="it-IT"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NOSTRO VIAGGIO</a:t>
            </a:r>
          </a:p>
        </p:txBody>
      </p:sp>
    </p:spTree>
    <p:extLst>
      <p:ext uri="{BB962C8B-B14F-4D97-AF65-F5344CB8AC3E}">
        <p14:creationId xmlns:p14="http://schemas.microsoft.com/office/powerpoint/2010/main" val="2568977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F481FB70-30A3-78EB-9C5E-AA9211AD3075}"/>
              </a:ext>
            </a:extLst>
          </p:cNvPr>
          <p:cNvSpPr/>
          <p:nvPr/>
        </p:nvSpPr>
        <p:spPr>
          <a:xfrm>
            <a:off x="1306222" y="117693"/>
            <a:ext cx="9579555" cy="6740307"/>
          </a:xfrm>
          <a:prstGeom prst="rect">
            <a:avLst/>
          </a:prstGeom>
          <a:noFill/>
        </p:spPr>
        <p:txBody>
          <a:bodyPr wrap="square" lIns="91440" tIns="45720" rIns="91440" bIns="45720">
            <a:spAutoFit/>
          </a:bodyPr>
          <a:lstStyle/>
          <a:p>
            <a:pPr algn="ctr"/>
            <a:r>
              <a:rPr lang="it-IT"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Gill Sans MT" panose="020B0502020104020203" pitchFamily="34" charset="77"/>
              </a:rPr>
              <a:t>PROGRAMMIAMO </a:t>
            </a:r>
          </a:p>
          <a:p>
            <a:pPr algn="ctr"/>
            <a:r>
              <a:rPr lang="it-IT"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Gill Sans MT" panose="020B0502020104020203" pitchFamily="34" charset="77"/>
              </a:rPr>
              <a:t>IL VIAGGIO: </a:t>
            </a:r>
          </a:p>
          <a:p>
            <a:pPr algn="ctr"/>
            <a:r>
              <a:rPr lang="it-IT"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Gill Sans MT" panose="020B0502020104020203" pitchFamily="34" charset="77"/>
              </a:rPr>
              <a:t>STILIAMO LE TAPPE </a:t>
            </a:r>
          </a:p>
          <a:p>
            <a:pPr algn="ctr"/>
            <a:r>
              <a:rPr lang="it-IT"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Gill Sans MT" panose="020B0502020104020203" pitchFamily="34" charset="77"/>
              </a:rPr>
              <a:t>DEL PERCORSO.  </a:t>
            </a:r>
          </a:p>
          <a:p>
            <a:pPr algn="ctr"/>
            <a:r>
              <a:rPr lang="it-IT"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Gill Sans MT" panose="020B0502020104020203" pitchFamily="34" charset="77"/>
              </a:rPr>
              <a:t>CHI HA PERCORSO </a:t>
            </a:r>
          </a:p>
          <a:p>
            <a:pPr algn="ctr"/>
            <a:r>
              <a:rPr lang="it-IT"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Gill Sans MT" panose="020B0502020104020203" pitchFamily="34" charset="77"/>
              </a:rPr>
              <a:t>QUESTO VIAGGIO </a:t>
            </a:r>
          </a:p>
          <a:p>
            <a:pPr algn="ctr"/>
            <a:r>
              <a:rPr lang="it-IT"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Gill Sans MT" panose="020B0502020104020203" pitchFamily="34" charset="77"/>
              </a:rPr>
              <a:t>PER LA FELICITA’ CON ME?</a:t>
            </a:r>
            <a:endParaRPr lang="it-IT"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527738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0DB1B62-90C6-8D98-E791-760BF7606FBC}"/>
              </a:ext>
            </a:extLst>
          </p:cNvPr>
          <p:cNvSpPr>
            <a:spLocks noGrp="1"/>
          </p:cNvSpPr>
          <p:nvPr>
            <p:ph sz="quarter" idx="13"/>
          </p:nvPr>
        </p:nvSpPr>
        <p:spPr>
          <a:xfrm>
            <a:off x="647835" y="2379971"/>
            <a:ext cx="6234001" cy="3424107"/>
          </a:xfrm>
        </p:spPr>
        <p:txBody>
          <a:bodyPr/>
          <a:lstStyle/>
          <a:p>
            <a:pPr marL="0" indent="0">
              <a:buNone/>
            </a:pPr>
            <a:r>
              <a:rPr lang="it-IT" dirty="0"/>
              <a:t>Ogni fase di vita inizia con una sfida e, quando la sfida viene superata, avviene lo sviluppo. Per ogni fase e per ogni individuo sono fondamentali le risorse che può mettere in atto per affrontare con successo le sfide. </a:t>
            </a:r>
          </a:p>
        </p:txBody>
      </p:sp>
      <p:pic>
        <p:nvPicPr>
          <p:cNvPr id="5" name="Immagine 4">
            <a:extLst>
              <a:ext uri="{FF2B5EF4-FFF2-40B4-BE49-F238E27FC236}">
                <a16:creationId xmlns:a16="http://schemas.microsoft.com/office/drawing/2014/main" id="{BA32BB59-C726-194B-4623-1ADC0DF2B163}"/>
              </a:ext>
            </a:extLst>
          </p:cNvPr>
          <p:cNvPicPr>
            <a:picLocks noChangeAspect="1"/>
          </p:cNvPicPr>
          <p:nvPr/>
        </p:nvPicPr>
        <p:blipFill>
          <a:blip r:embed="rId2"/>
          <a:stretch>
            <a:fillRect/>
          </a:stretch>
        </p:blipFill>
        <p:spPr>
          <a:xfrm>
            <a:off x="6881836" y="2176843"/>
            <a:ext cx="5082637" cy="2904364"/>
          </a:xfrm>
          <a:prstGeom prst="rect">
            <a:avLst/>
          </a:prstGeom>
        </p:spPr>
      </p:pic>
    </p:spTree>
    <p:extLst>
      <p:ext uri="{BB962C8B-B14F-4D97-AF65-F5344CB8AC3E}">
        <p14:creationId xmlns:p14="http://schemas.microsoft.com/office/powerpoint/2010/main" val="2297356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a:extLst>
              <a:ext uri="{FF2B5EF4-FFF2-40B4-BE49-F238E27FC236}">
                <a16:creationId xmlns:a16="http://schemas.microsoft.com/office/drawing/2014/main" id="{EE99616E-FDC8-2BE7-8314-3CBD8568D9FD}"/>
              </a:ext>
            </a:extLst>
          </p:cNvPr>
          <p:cNvPicPr>
            <a:picLocks noGrp="1" noChangeAspect="1"/>
          </p:cNvPicPr>
          <p:nvPr>
            <p:ph type="pic" idx="1"/>
          </p:nvPr>
        </p:nvPicPr>
        <p:blipFill>
          <a:blip r:embed="rId2"/>
          <a:srcRect t="2298" b="2298"/>
          <a:stretch>
            <a:fillRect/>
          </a:stretch>
        </p:blipFill>
        <p:spPr>
          <a:xfrm>
            <a:off x="8429355" y="609599"/>
            <a:ext cx="3255358" cy="5181600"/>
          </a:xfrm>
        </p:spPr>
      </p:pic>
      <p:sp>
        <p:nvSpPr>
          <p:cNvPr id="4" name="Segnaposto testo 3">
            <a:extLst>
              <a:ext uri="{FF2B5EF4-FFF2-40B4-BE49-F238E27FC236}">
                <a16:creationId xmlns:a16="http://schemas.microsoft.com/office/drawing/2014/main" id="{74474D0F-6573-FC83-E16F-AD207F44DFDD}"/>
              </a:ext>
            </a:extLst>
          </p:cNvPr>
          <p:cNvSpPr>
            <a:spLocks noGrp="1"/>
          </p:cNvSpPr>
          <p:nvPr>
            <p:ph type="body" sz="half" idx="2"/>
          </p:nvPr>
        </p:nvSpPr>
        <p:spPr>
          <a:xfrm>
            <a:off x="127000" y="1738648"/>
            <a:ext cx="7935175" cy="4687552"/>
          </a:xfrm>
        </p:spPr>
        <p:txBody>
          <a:bodyPr>
            <a:normAutofit fontScale="77500" lnSpcReduction="20000"/>
          </a:bodyPr>
          <a:lstStyle/>
          <a:p>
            <a:pPr algn="just"/>
            <a:r>
              <a:rPr lang="it-IT" dirty="0"/>
              <a:t>1</a:t>
            </a:r>
            <a:r>
              <a:rPr lang="it-IT" b="1" dirty="0"/>
              <a:t>. infanzia</a:t>
            </a:r>
            <a:r>
              <a:rPr lang="it-IT" dirty="0"/>
              <a:t>: </a:t>
            </a:r>
            <a:r>
              <a:rPr lang="it-IT" i="0" u="none" strike="noStrike" dirty="0">
                <a:solidFill>
                  <a:srgbClr val="000000"/>
                </a:solidFill>
                <a:effectLst/>
              </a:rPr>
              <a:t>coinvolge maturazione fisica, cognitiva e fonda le basi per la socializzazione e per i legami di attaccamento. </a:t>
            </a:r>
            <a:endParaRPr lang="it-IT" dirty="0"/>
          </a:p>
          <a:p>
            <a:pPr algn="just"/>
            <a:r>
              <a:rPr lang="it-IT" dirty="0"/>
              <a:t>2</a:t>
            </a:r>
            <a:r>
              <a:rPr lang="it-IT" b="1" dirty="0"/>
              <a:t>. Adolescenza</a:t>
            </a:r>
            <a:r>
              <a:rPr lang="it-IT" dirty="0"/>
              <a:t>: </a:t>
            </a:r>
            <a:r>
              <a:rPr lang="it-IT" i="0" u="none" strike="noStrike" dirty="0">
                <a:solidFill>
                  <a:srgbClr val="000000"/>
                </a:solidFill>
                <a:effectLst/>
              </a:rPr>
              <a:t>Richiede una ristrutturazione della propria identità a causa dei cambiamenti cognitivi ed emotivi. È anche la fase della maturazione sessuale e dell’acquisizione di un sé diverso rispetto al sé bambino.</a:t>
            </a:r>
            <a:endParaRPr lang="it-IT" dirty="0"/>
          </a:p>
          <a:p>
            <a:pPr algn="just"/>
            <a:r>
              <a:rPr lang="it-IT" dirty="0"/>
              <a:t>3. </a:t>
            </a:r>
            <a:r>
              <a:rPr lang="it-IT" b="1" dirty="0"/>
              <a:t>Età del giovane adulto</a:t>
            </a:r>
            <a:r>
              <a:rPr lang="it-IT" dirty="0"/>
              <a:t>: tra i 18 e i 25 anni circa. </a:t>
            </a:r>
            <a:r>
              <a:rPr lang="it-IT" i="0" u="none" strike="noStrike" dirty="0">
                <a:solidFill>
                  <a:srgbClr val="000000"/>
                </a:solidFill>
                <a:effectLst/>
              </a:rPr>
              <a:t>Si acquisisce autonomia fisica e mentale dai propri genitori, l’identità sessuale diviene  stabile e la moralità  viene interiorizzata.</a:t>
            </a:r>
            <a:endParaRPr lang="it-IT" dirty="0"/>
          </a:p>
          <a:p>
            <a:pPr algn="just"/>
            <a:r>
              <a:rPr lang="it-IT" dirty="0"/>
              <a:t>4</a:t>
            </a:r>
            <a:r>
              <a:rPr lang="it-IT" b="1" dirty="0"/>
              <a:t>. Prima età adulta</a:t>
            </a:r>
            <a:r>
              <a:rPr lang="it-IT" dirty="0"/>
              <a:t>: tra i 25 e i 40 anni. Il sé si consolida, le relazioni diventano stabili, c’è desiderio di creare un nucleo familiare e di realizzarsi lavorativamente. </a:t>
            </a:r>
          </a:p>
          <a:p>
            <a:pPr algn="just"/>
            <a:r>
              <a:rPr lang="it-IT" dirty="0"/>
              <a:t>5. </a:t>
            </a:r>
            <a:r>
              <a:rPr lang="it-IT" b="1" dirty="0"/>
              <a:t>Età adulta media</a:t>
            </a:r>
            <a:r>
              <a:rPr lang="it-IT" dirty="0"/>
              <a:t>: dai 40 ai 60 anni. s</a:t>
            </a:r>
            <a:r>
              <a:rPr lang="it-IT" i="0" u="none" strike="noStrike" dirty="0">
                <a:solidFill>
                  <a:srgbClr val="000000"/>
                </a:solidFill>
                <a:effectLst/>
              </a:rPr>
              <a:t>i osservano i compiti di gestione della carriera  e della cura della vita familiare e della coppia. Il rapporto con i figli diviene via via più simmetrico. Si osserva il massimo equilibrio nell’assetto di personalità.</a:t>
            </a:r>
          </a:p>
          <a:p>
            <a:pPr algn="l"/>
            <a:r>
              <a:rPr lang="it-IT" dirty="0"/>
              <a:t>6</a:t>
            </a:r>
            <a:r>
              <a:rPr lang="it-IT" b="1" dirty="0"/>
              <a:t>. Età adulta avanzata</a:t>
            </a:r>
            <a:r>
              <a:rPr lang="it-IT" dirty="0"/>
              <a:t>: tra i 60 e i 75 anni. </a:t>
            </a:r>
            <a:r>
              <a:rPr lang="it-IT" i="0" u="none" strike="noStrike" dirty="0">
                <a:solidFill>
                  <a:srgbClr val="000000"/>
                </a:solidFill>
                <a:effectLst/>
              </a:rPr>
              <a:t>I figli escono di casa, arriva il periodo del pensionamento e si assiste ad un progressivo invecchiamento, aspetti che richiedono una progressiva ridefinizione dei ruoli. Aumenta la riflessione sulla mortalità così come le capacità introspettive si dedicano ad analisi sulla propria vita. La vita viene accettata per quella che è stata.</a:t>
            </a:r>
            <a:endParaRPr lang="it-IT" dirty="0"/>
          </a:p>
          <a:p>
            <a:pPr algn="just"/>
            <a:r>
              <a:rPr lang="it-IT" dirty="0"/>
              <a:t>7. </a:t>
            </a:r>
            <a:r>
              <a:rPr lang="it-IT" b="1" dirty="0"/>
              <a:t>Tarda età adulta</a:t>
            </a:r>
            <a:r>
              <a:rPr lang="it-IT" dirty="0"/>
              <a:t>: oltre i 75 anni. </a:t>
            </a:r>
            <a:r>
              <a:rPr lang="it-IT" i="0" u="none" strike="noStrike" dirty="0">
                <a:solidFill>
                  <a:srgbClr val="000000"/>
                </a:solidFill>
                <a:effectLst/>
              </a:rPr>
              <a:t>variabile deterioramento fisico e cognitivo, le competenze acquisite nella vita permangono ma con minori performance. Si ha una riorganizzazione del sé e l’adattamento ai cambiamenti dovuti all’età. Spesso inoltre, la relazione familiare va incontro ad un ribaltamento, dove si assiste alla cura dei figli nei confronti dei genitori.</a:t>
            </a:r>
            <a:endParaRPr lang="it-IT" dirty="0"/>
          </a:p>
        </p:txBody>
      </p:sp>
      <p:sp>
        <p:nvSpPr>
          <p:cNvPr id="7" name="Rettangolo 6">
            <a:extLst>
              <a:ext uri="{FF2B5EF4-FFF2-40B4-BE49-F238E27FC236}">
                <a16:creationId xmlns:a16="http://schemas.microsoft.com/office/drawing/2014/main" id="{BE3633C8-8238-D698-4D37-22763DF1B1E3}"/>
              </a:ext>
            </a:extLst>
          </p:cNvPr>
          <p:cNvSpPr/>
          <p:nvPr/>
        </p:nvSpPr>
        <p:spPr>
          <a:xfrm>
            <a:off x="843488" y="681335"/>
            <a:ext cx="7321556" cy="923330"/>
          </a:xfrm>
          <a:prstGeom prst="rect">
            <a:avLst/>
          </a:prstGeom>
          <a:noFill/>
        </p:spPr>
        <p:txBody>
          <a:bodyPr wrap="none" lIns="91440" tIns="45720" rIns="91440" bIns="45720">
            <a:spAutoFit/>
          </a:bodyPr>
          <a:lstStyle/>
          <a:p>
            <a:pPr algn="ctr"/>
            <a:r>
              <a:rPr lang="it-IT" sz="5400" b="1" cap="none" spc="50" dirty="0">
                <a:ln w="0"/>
                <a:solidFill>
                  <a:schemeClr val="bg2"/>
                </a:solidFill>
                <a:effectLst>
                  <a:innerShdw blurRad="63500" dist="50800" dir="13500000">
                    <a:srgbClr val="000000">
                      <a:alpha val="50000"/>
                    </a:srgbClr>
                  </a:innerShdw>
                </a:effectLst>
              </a:rPr>
              <a:t>Le 7 fasi del ciclo di vita</a:t>
            </a:r>
          </a:p>
        </p:txBody>
      </p:sp>
    </p:spTree>
    <p:extLst>
      <p:ext uri="{BB962C8B-B14F-4D97-AF65-F5344CB8AC3E}">
        <p14:creationId xmlns:p14="http://schemas.microsoft.com/office/powerpoint/2010/main" val="3160621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a:extLst>
              <a:ext uri="{FF2B5EF4-FFF2-40B4-BE49-F238E27FC236}">
                <a16:creationId xmlns:a16="http://schemas.microsoft.com/office/drawing/2014/main" id="{E4ACBCC4-5A7F-CEA0-A0E5-07398555E37E}"/>
              </a:ext>
            </a:extLst>
          </p:cNvPr>
          <p:cNvPicPr>
            <a:picLocks noGrp="1" noChangeAspect="1"/>
          </p:cNvPicPr>
          <p:nvPr>
            <p:ph sz="quarter" idx="13"/>
          </p:nvPr>
        </p:nvPicPr>
        <p:blipFill>
          <a:blip r:embed="rId2"/>
          <a:stretch>
            <a:fillRect/>
          </a:stretch>
        </p:blipFill>
        <p:spPr>
          <a:xfrm>
            <a:off x="1311494" y="984357"/>
            <a:ext cx="3867806" cy="5181600"/>
          </a:xfrm>
        </p:spPr>
      </p:pic>
      <p:sp>
        <p:nvSpPr>
          <p:cNvPr id="4" name="Segnaposto testo 3">
            <a:extLst>
              <a:ext uri="{FF2B5EF4-FFF2-40B4-BE49-F238E27FC236}">
                <a16:creationId xmlns:a16="http://schemas.microsoft.com/office/drawing/2014/main" id="{5EC4CAFD-EF5D-C64B-7366-9068427C62AE}"/>
              </a:ext>
            </a:extLst>
          </p:cNvPr>
          <p:cNvSpPr>
            <a:spLocks noGrp="1"/>
          </p:cNvSpPr>
          <p:nvPr>
            <p:ph type="body" sz="half" idx="2"/>
          </p:nvPr>
        </p:nvSpPr>
        <p:spPr>
          <a:xfrm>
            <a:off x="5911404" y="2466696"/>
            <a:ext cx="5447762" cy="3158348"/>
          </a:xfrm>
        </p:spPr>
        <p:txBody>
          <a:bodyPr/>
          <a:lstStyle/>
          <a:p>
            <a:r>
              <a:rPr lang="it-IT" sz="2000" b="1" dirty="0"/>
              <a:t>Erikson</a:t>
            </a:r>
            <a:r>
              <a:rPr lang="it-IT" sz="2000" dirty="0"/>
              <a:t> identifica otto fasi del ciclo di vita, ognuna caratterizzata da un dilemma da superare. </a:t>
            </a:r>
          </a:p>
          <a:p>
            <a:r>
              <a:rPr lang="it-IT" sz="2000" b="0" i="0" u="none" strike="noStrike" dirty="0">
                <a:solidFill>
                  <a:srgbClr val="3A3A3A"/>
                </a:solidFill>
                <a:effectLst/>
                <a:latin typeface="Cabin"/>
              </a:rPr>
              <a:t>Le 8 fasi di Erikson sono messe in relazione con la dimensione culturale e sociale, per questo motivo la teoria di questo psicanalista viene indicata come </a:t>
            </a:r>
            <a:r>
              <a:rPr lang="it-IT" sz="2000" b="1" i="0" u="none" strike="noStrike" dirty="0">
                <a:solidFill>
                  <a:srgbClr val="3A3A3A"/>
                </a:solidFill>
                <a:effectLst/>
                <a:latin typeface="Cabin"/>
              </a:rPr>
              <a:t>Teoria dello sviluppo psico-sociale</a:t>
            </a:r>
            <a:r>
              <a:rPr lang="it-IT" sz="2000" b="0" i="0" u="none" strike="noStrike" dirty="0">
                <a:solidFill>
                  <a:srgbClr val="3A3A3A"/>
                </a:solidFill>
                <a:effectLst/>
                <a:latin typeface="Cabin"/>
              </a:rPr>
              <a:t>.</a:t>
            </a:r>
            <a:endParaRPr lang="it-IT" sz="2000" dirty="0"/>
          </a:p>
          <a:p>
            <a:endParaRPr lang="it-IT" dirty="0"/>
          </a:p>
        </p:txBody>
      </p:sp>
      <p:sp>
        <p:nvSpPr>
          <p:cNvPr id="2" name="Rettangolo 1">
            <a:extLst>
              <a:ext uri="{FF2B5EF4-FFF2-40B4-BE49-F238E27FC236}">
                <a16:creationId xmlns:a16="http://schemas.microsoft.com/office/drawing/2014/main" id="{ED4A5CDC-F190-42CD-0E10-AB1528925C28}"/>
              </a:ext>
            </a:extLst>
          </p:cNvPr>
          <p:cNvSpPr/>
          <p:nvPr/>
        </p:nvSpPr>
        <p:spPr>
          <a:xfrm>
            <a:off x="5450846" y="430886"/>
            <a:ext cx="5908320" cy="1938992"/>
          </a:xfrm>
          <a:prstGeom prst="rect">
            <a:avLst/>
          </a:prstGeom>
          <a:noFill/>
        </p:spPr>
        <p:txBody>
          <a:bodyPr wrap="square" lIns="91440" tIns="45720" rIns="91440" bIns="45720">
            <a:spAutoFit/>
          </a:bodyPr>
          <a:lstStyle/>
          <a:p>
            <a:pPr algn="ctr"/>
            <a:r>
              <a:rPr lang="it-IT" sz="4000" b="1" cap="none" spc="0" dirty="0">
                <a:ln w="22225">
                  <a:solidFill>
                    <a:schemeClr val="accent2"/>
                  </a:solidFill>
                  <a:prstDash val="solid"/>
                </a:ln>
                <a:solidFill>
                  <a:schemeClr val="accent2">
                    <a:lumMod val="40000"/>
                    <a:lumOff val="60000"/>
                  </a:schemeClr>
                </a:solidFill>
                <a:effectLst/>
              </a:rPr>
              <a:t>ERIKSON E LA TEORIA</a:t>
            </a:r>
          </a:p>
          <a:p>
            <a:pPr algn="ctr"/>
            <a:r>
              <a:rPr lang="it-IT" sz="4000" b="1" cap="none" spc="0" dirty="0">
                <a:ln w="22225">
                  <a:solidFill>
                    <a:schemeClr val="accent2"/>
                  </a:solidFill>
                  <a:prstDash val="solid"/>
                </a:ln>
                <a:solidFill>
                  <a:schemeClr val="accent2">
                    <a:lumMod val="40000"/>
                    <a:lumOff val="60000"/>
                  </a:schemeClr>
                </a:solidFill>
                <a:effectLst/>
              </a:rPr>
              <a:t> DELLE OTTO FASI DI SVILUPPO</a:t>
            </a:r>
          </a:p>
        </p:txBody>
      </p:sp>
    </p:spTree>
    <p:extLst>
      <p:ext uri="{BB962C8B-B14F-4D97-AF65-F5344CB8AC3E}">
        <p14:creationId xmlns:p14="http://schemas.microsoft.com/office/powerpoint/2010/main" val="2960010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egnaposto contenuto 7">
            <a:extLst>
              <a:ext uri="{FF2B5EF4-FFF2-40B4-BE49-F238E27FC236}">
                <a16:creationId xmlns:a16="http://schemas.microsoft.com/office/drawing/2014/main" id="{E8B55A00-1EA2-2EB7-2D2D-1F740D694FF9}"/>
              </a:ext>
            </a:extLst>
          </p:cNvPr>
          <p:cNvPicPr>
            <a:picLocks noGrp="1" noChangeAspect="1"/>
          </p:cNvPicPr>
          <p:nvPr>
            <p:ph sz="quarter" idx="13"/>
          </p:nvPr>
        </p:nvPicPr>
        <p:blipFill>
          <a:blip r:embed="rId2"/>
          <a:stretch>
            <a:fillRect/>
          </a:stretch>
        </p:blipFill>
        <p:spPr>
          <a:xfrm>
            <a:off x="746627" y="0"/>
            <a:ext cx="10741328" cy="6490732"/>
          </a:xfrm>
        </p:spPr>
      </p:pic>
    </p:spTree>
    <p:extLst>
      <p:ext uri="{BB962C8B-B14F-4D97-AF65-F5344CB8AC3E}">
        <p14:creationId xmlns:p14="http://schemas.microsoft.com/office/powerpoint/2010/main" val="1799169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A8435EB2-51D0-7A08-E825-B4D68F1971F4}"/>
              </a:ext>
            </a:extLst>
          </p:cNvPr>
          <p:cNvSpPr>
            <a:spLocks noGrp="1"/>
          </p:cNvSpPr>
          <p:nvPr>
            <p:ph sz="quarter" idx="13"/>
          </p:nvPr>
        </p:nvSpPr>
        <p:spPr>
          <a:xfrm>
            <a:off x="177203" y="1572680"/>
            <a:ext cx="5588166" cy="4967606"/>
          </a:xfrm>
        </p:spPr>
        <p:txBody>
          <a:bodyPr>
            <a:normAutofit fontScale="77500" lnSpcReduction="20000"/>
          </a:bodyPr>
          <a:lstStyle/>
          <a:p>
            <a:pPr marL="0" indent="0" algn="just">
              <a:buNone/>
            </a:pPr>
            <a:r>
              <a:rPr lang="it-IT" b="0" i="0" u="none" strike="noStrike" dirty="0">
                <a:solidFill>
                  <a:srgbClr val="3A3A3A"/>
                </a:solidFill>
                <a:effectLst/>
              </a:rPr>
              <a:t>1</a:t>
            </a:r>
            <a:r>
              <a:rPr lang="it-IT" sz="2500" b="0" i="0" u="none" strike="noStrike" dirty="0">
                <a:solidFill>
                  <a:srgbClr val="3A3A3A"/>
                </a:solidFill>
                <a:effectLst/>
              </a:rPr>
              <a:t>. </a:t>
            </a:r>
            <a:r>
              <a:rPr lang="it-IT" sz="2500" b="1" i="0" u="none" strike="noStrike" dirty="0">
                <a:solidFill>
                  <a:srgbClr val="3A3A3A"/>
                </a:solidFill>
                <a:effectLst/>
              </a:rPr>
              <a:t>fiducia/sfiducia: </a:t>
            </a:r>
            <a:r>
              <a:rPr lang="it-IT" sz="2500" i="0" u="none" strike="noStrike" dirty="0">
                <a:solidFill>
                  <a:srgbClr val="3A3A3A"/>
                </a:solidFill>
                <a:effectLst/>
              </a:rPr>
              <a:t>1 anno</a:t>
            </a:r>
            <a:r>
              <a:rPr lang="it-IT" sz="2500" b="1" i="0" u="none" strike="noStrike" dirty="0">
                <a:solidFill>
                  <a:srgbClr val="3A3A3A"/>
                </a:solidFill>
                <a:effectLst/>
              </a:rPr>
              <a:t>.</a:t>
            </a:r>
            <a:r>
              <a:rPr lang="it-IT" sz="2500" b="0" i="0" u="none" strike="noStrike" dirty="0">
                <a:solidFill>
                  <a:srgbClr val="3A3A3A"/>
                </a:solidFill>
                <a:effectLst/>
              </a:rPr>
              <a:t> Se le persone che accudiscono il bambino sono premurose soddisfano i suoi bisogni, egli svilupperà sentimenti di </a:t>
            </a:r>
            <a:r>
              <a:rPr lang="it-IT" sz="2500" b="0" i="0" u="none" strike="noStrike" dirty="0">
                <a:solidFill>
                  <a:schemeClr val="accent2"/>
                </a:solidFill>
                <a:effectLst/>
              </a:rPr>
              <a:t>fiducia che tenderà ad estendere agli altri</a:t>
            </a:r>
            <a:r>
              <a:rPr lang="it-IT" sz="2500" b="0" i="0" u="none" strike="noStrike" dirty="0">
                <a:solidFill>
                  <a:srgbClr val="3A3A3A"/>
                </a:solidFill>
                <a:effectLst/>
              </a:rPr>
              <a:t>. se le cure sono carenti, il bambino svilupperà un senso di sfiducia che investirà il resto delle persone. Questo senso di sfiducia caratterizzerà anche l’autostima del bambino, che avvertirà l’inadeguatezza di se stesso nei confronti dell’ambiente.</a:t>
            </a:r>
          </a:p>
          <a:p>
            <a:pPr marL="0" indent="0" algn="just">
              <a:buNone/>
            </a:pPr>
            <a:r>
              <a:rPr lang="it-IT" sz="2500" b="0" i="0" u="none" strike="noStrike" dirty="0">
                <a:solidFill>
                  <a:srgbClr val="3A3A3A"/>
                </a:solidFill>
                <a:effectLst/>
              </a:rPr>
              <a:t>2. </a:t>
            </a:r>
            <a:r>
              <a:rPr lang="it-IT" sz="2500" b="1" i="0" u="none" strike="noStrike" dirty="0">
                <a:solidFill>
                  <a:srgbClr val="3A3A3A"/>
                </a:solidFill>
                <a:effectLst/>
              </a:rPr>
              <a:t>Autonomia</a:t>
            </a:r>
            <a:r>
              <a:rPr lang="it-IT" sz="2500" b="1" dirty="0">
                <a:solidFill>
                  <a:srgbClr val="3A3A3A"/>
                </a:solidFill>
              </a:rPr>
              <a:t>/vergogna</a:t>
            </a:r>
            <a:r>
              <a:rPr lang="it-IT" sz="2500" dirty="0">
                <a:solidFill>
                  <a:srgbClr val="3A3A3A"/>
                </a:solidFill>
              </a:rPr>
              <a:t>: 2/3 anni. </a:t>
            </a:r>
            <a:r>
              <a:rPr lang="it-IT" sz="2500" b="0" i="0" u="none" strike="noStrike" dirty="0">
                <a:solidFill>
                  <a:srgbClr val="3A3A3A"/>
                </a:solidFill>
                <a:effectLst/>
              </a:rPr>
              <a:t>il bambino cresce tra l</a:t>
            </a:r>
            <a:r>
              <a:rPr lang="it-IT" sz="2500" b="0" i="0" u="none" strike="noStrike" dirty="0">
                <a:solidFill>
                  <a:schemeClr val="accent2"/>
                </a:solidFill>
                <a:effectLst/>
              </a:rPr>
              <a:t>’esigenza di essere autonomo E la sperimentazione</a:t>
            </a:r>
            <a:r>
              <a:rPr lang="it-IT" sz="2500" b="0" i="0" u="none" strike="noStrike" dirty="0">
                <a:solidFill>
                  <a:srgbClr val="3A3A3A"/>
                </a:solidFill>
                <a:effectLst/>
              </a:rPr>
              <a:t> </a:t>
            </a:r>
            <a:r>
              <a:rPr lang="it-IT" sz="2500" b="0" i="0" u="none" strike="noStrike" dirty="0">
                <a:solidFill>
                  <a:schemeClr val="accent2"/>
                </a:solidFill>
                <a:effectLst/>
              </a:rPr>
              <a:t>dei primi insuccessi </a:t>
            </a:r>
            <a:r>
              <a:rPr lang="it-IT" sz="2500" b="0" i="0" u="none" strike="noStrike" dirty="0">
                <a:solidFill>
                  <a:srgbClr val="3A3A3A"/>
                </a:solidFill>
                <a:effectLst/>
              </a:rPr>
              <a:t>che alimenteranno il sentimento di vergogna e il dubbio di non riuscire a portare a termine le sfide che lo sviluppo motorio prevede. </a:t>
            </a:r>
          </a:p>
        </p:txBody>
      </p:sp>
      <p:sp>
        <p:nvSpPr>
          <p:cNvPr id="6" name="Segnaposto contenuto 5">
            <a:extLst>
              <a:ext uri="{FF2B5EF4-FFF2-40B4-BE49-F238E27FC236}">
                <a16:creationId xmlns:a16="http://schemas.microsoft.com/office/drawing/2014/main" id="{788E1017-4A8A-9781-BA1F-DD8E393DC6EA}"/>
              </a:ext>
            </a:extLst>
          </p:cNvPr>
          <p:cNvSpPr>
            <a:spLocks noGrp="1"/>
          </p:cNvSpPr>
          <p:nvPr>
            <p:ph sz="quarter" idx="14"/>
          </p:nvPr>
        </p:nvSpPr>
        <p:spPr>
          <a:xfrm>
            <a:off x="5889356" y="356461"/>
            <a:ext cx="6013342" cy="5920353"/>
          </a:xfrm>
        </p:spPr>
        <p:txBody>
          <a:bodyPr>
            <a:normAutofit fontScale="92500" lnSpcReduction="10000"/>
          </a:bodyPr>
          <a:lstStyle/>
          <a:p>
            <a:pPr marL="0" indent="0" algn="just">
              <a:buNone/>
            </a:pPr>
            <a:r>
              <a:rPr lang="it-IT" sz="1600" dirty="0">
                <a:solidFill>
                  <a:srgbClr val="3A3A3A"/>
                </a:solidFill>
              </a:rPr>
              <a:t>3. </a:t>
            </a:r>
            <a:r>
              <a:rPr lang="it-IT" sz="1600" b="1" dirty="0">
                <a:solidFill>
                  <a:srgbClr val="3A3A3A"/>
                </a:solidFill>
              </a:rPr>
              <a:t>Iniziativa/senso di colpa</a:t>
            </a:r>
            <a:r>
              <a:rPr lang="it-IT" sz="1600" dirty="0">
                <a:solidFill>
                  <a:srgbClr val="3A3A3A"/>
                </a:solidFill>
              </a:rPr>
              <a:t>: 3/6 anni. </a:t>
            </a:r>
            <a:r>
              <a:rPr lang="it-IT" sz="1600" b="0" i="0" u="none" strike="noStrike" dirty="0">
                <a:solidFill>
                  <a:srgbClr val="3A3A3A"/>
                </a:solidFill>
                <a:effectLst/>
              </a:rPr>
              <a:t>il bambino deve superare il dilemma tra </a:t>
            </a:r>
            <a:r>
              <a:rPr lang="it-IT" sz="1600" b="0" i="0" u="none" strike="noStrike" dirty="0">
                <a:solidFill>
                  <a:schemeClr val="accent2"/>
                </a:solidFill>
                <a:effectLst/>
              </a:rPr>
              <a:t>l’esigenza di coperta e di esplorazione e il senso di colpa dovuto a questa sua esuberanza</a:t>
            </a:r>
            <a:r>
              <a:rPr lang="it-IT" sz="1600" b="0" i="0" u="none" strike="noStrike" dirty="0">
                <a:solidFill>
                  <a:srgbClr val="3A3A3A"/>
                </a:solidFill>
                <a:effectLst/>
              </a:rPr>
              <a:t>. cerca di sperimentare e scoprire. Questa sua esuberanza alimenta un certo conflitto con i genitori e con gli adulti, che premono per contenere il comportamento a volte un po’ aggressivo del bambino. Sono anche gli anni dell’identificazione con il genitore dello stesso sesso e quindi dello sviluppo morale. Nascono le prime amicizie e il bambino svilupperà il senso dell’altro. L’identificazione col genitore, gli interventi dell’adulto per contenere l’esuberanza, porteranno il bambino a sviluppare il senso di colpa, che se presente in modo eccessivo potrà causare problemi al regolare sviluppo e al passaggio alla fase successiva. Il bambino in questo stadio deve imparare ad agire in modo responsabile preservando la propria spontaneità.</a:t>
            </a:r>
          </a:p>
          <a:p>
            <a:pPr marL="0" indent="0" algn="just">
              <a:buNone/>
            </a:pPr>
            <a:r>
              <a:rPr lang="it-IT" sz="1600" dirty="0">
                <a:solidFill>
                  <a:srgbClr val="3A3A3A"/>
                </a:solidFill>
              </a:rPr>
              <a:t>4. </a:t>
            </a:r>
            <a:r>
              <a:rPr lang="it-IT" sz="1600" b="1" dirty="0">
                <a:solidFill>
                  <a:srgbClr val="3A3A3A"/>
                </a:solidFill>
              </a:rPr>
              <a:t>Industriosità/senso di inferiorità</a:t>
            </a:r>
            <a:r>
              <a:rPr lang="it-IT" sz="1600" dirty="0">
                <a:solidFill>
                  <a:srgbClr val="3A3A3A"/>
                </a:solidFill>
              </a:rPr>
              <a:t>: 6/12 anni. È una fase di </a:t>
            </a:r>
            <a:r>
              <a:rPr lang="it-IT" sz="1600" dirty="0">
                <a:solidFill>
                  <a:schemeClr val="accent2"/>
                </a:solidFill>
              </a:rPr>
              <a:t>conquiste (si pensi alla scuola) e il confronto con i pari può far sperimentare un senso di inferiorità</a:t>
            </a:r>
            <a:r>
              <a:rPr lang="it-IT" sz="1600" dirty="0">
                <a:solidFill>
                  <a:srgbClr val="3A3A3A"/>
                </a:solidFill>
              </a:rPr>
              <a:t>. Se si sperimenta un eccessivo senso di inferiorità, in futuro si svilupperà scarsa autostima o depressione. </a:t>
            </a:r>
            <a:endParaRPr lang="it-IT" sz="1600" b="0" i="0" u="none" strike="noStrike" dirty="0">
              <a:solidFill>
                <a:srgbClr val="3A3A3A"/>
              </a:solidFill>
              <a:effectLst/>
            </a:endParaRPr>
          </a:p>
          <a:p>
            <a:pPr marL="0" indent="0">
              <a:buNone/>
            </a:pPr>
            <a:endParaRPr lang="it-IT" sz="1600" dirty="0"/>
          </a:p>
        </p:txBody>
      </p:sp>
    </p:spTree>
    <p:extLst>
      <p:ext uri="{BB962C8B-B14F-4D97-AF65-F5344CB8AC3E}">
        <p14:creationId xmlns:p14="http://schemas.microsoft.com/office/powerpoint/2010/main" val="398259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down)">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FA9A101E-659A-E278-19E0-FEDAED85B87F}"/>
              </a:ext>
            </a:extLst>
          </p:cNvPr>
          <p:cNvSpPr>
            <a:spLocks noGrp="1"/>
          </p:cNvSpPr>
          <p:nvPr>
            <p:ph sz="quarter" idx="13"/>
          </p:nvPr>
        </p:nvSpPr>
        <p:spPr>
          <a:xfrm>
            <a:off x="184687" y="1813302"/>
            <a:ext cx="5911313" cy="4876800"/>
          </a:xfrm>
        </p:spPr>
        <p:txBody>
          <a:bodyPr>
            <a:normAutofit fontScale="77500" lnSpcReduction="20000"/>
          </a:bodyPr>
          <a:lstStyle/>
          <a:p>
            <a:pPr marL="0" indent="0" algn="just">
              <a:buNone/>
            </a:pPr>
            <a:r>
              <a:rPr lang="it-IT" dirty="0">
                <a:latin typeface="Calibri" panose="020F0502020204030204" pitchFamily="34" charset="0"/>
                <a:cs typeface="Calibri" panose="020F0502020204030204" pitchFamily="34" charset="0"/>
              </a:rPr>
              <a:t>5</a:t>
            </a:r>
            <a:r>
              <a:rPr lang="it-IT" dirty="0">
                <a:cs typeface="Calibri" panose="020F0502020204030204" pitchFamily="34" charset="0"/>
              </a:rPr>
              <a:t>. </a:t>
            </a:r>
            <a:r>
              <a:rPr lang="it-IT" b="1" dirty="0">
                <a:cs typeface="Calibri" panose="020F0502020204030204" pitchFamily="34" charset="0"/>
              </a:rPr>
              <a:t>Identità/dispersione</a:t>
            </a:r>
            <a:r>
              <a:rPr lang="it-IT" dirty="0">
                <a:cs typeface="Calibri" panose="020F0502020204030204" pitchFamily="34" charset="0"/>
              </a:rPr>
              <a:t>: 13/18 anni. </a:t>
            </a:r>
            <a:r>
              <a:rPr lang="it-IT" b="0" i="0" u="none" strike="noStrike" dirty="0">
                <a:solidFill>
                  <a:srgbClr val="3A3A3A"/>
                </a:solidFill>
                <a:effectLst/>
                <a:cs typeface="Calibri" panose="020F0502020204030204" pitchFamily="34" charset="0"/>
              </a:rPr>
              <a:t> il ragazzo deve fare i conti con la </a:t>
            </a:r>
            <a:r>
              <a:rPr lang="it-IT" b="0" i="0" u="none" strike="noStrike" dirty="0">
                <a:solidFill>
                  <a:schemeClr val="accent2"/>
                </a:solidFill>
                <a:effectLst/>
                <a:cs typeface="Calibri" panose="020F0502020204030204" pitchFamily="34" charset="0"/>
              </a:rPr>
              <a:t>conquista della propria identità</a:t>
            </a:r>
            <a:r>
              <a:rPr lang="it-IT" b="0" i="0" u="none" strike="noStrike" dirty="0">
                <a:solidFill>
                  <a:srgbClr val="3A3A3A"/>
                </a:solidFill>
                <a:effectLst/>
                <a:cs typeface="Calibri" panose="020F0502020204030204" pitchFamily="34" charset="0"/>
              </a:rPr>
              <a:t>. In questo processo di ricerca è costretto a sperimentare più ruoli. Se la confusione nell’assumere ruoli perdura e il ragazzo non riesce a formulare delle scelte chiare avremo un individuo “disperso” che avvertirà una scarsa continuità nel proprio Io.</a:t>
            </a:r>
          </a:p>
          <a:p>
            <a:pPr marL="0" indent="0" algn="just">
              <a:buNone/>
            </a:pPr>
            <a:r>
              <a:rPr lang="it-IT" dirty="0">
                <a:solidFill>
                  <a:srgbClr val="3A3A3A"/>
                </a:solidFill>
                <a:cs typeface="Calibri" panose="020F0502020204030204" pitchFamily="34" charset="0"/>
              </a:rPr>
              <a:t>6. </a:t>
            </a:r>
            <a:r>
              <a:rPr lang="it-IT" b="1" dirty="0">
                <a:solidFill>
                  <a:srgbClr val="3A3A3A"/>
                </a:solidFill>
                <a:cs typeface="Calibri" panose="020F0502020204030204" pitchFamily="34" charset="0"/>
              </a:rPr>
              <a:t>Intimità/isolamento</a:t>
            </a:r>
            <a:r>
              <a:rPr lang="it-IT" dirty="0">
                <a:solidFill>
                  <a:srgbClr val="3A3A3A"/>
                </a:solidFill>
                <a:cs typeface="Calibri" panose="020F0502020204030204" pitchFamily="34" charset="0"/>
              </a:rPr>
              <a:t>: 19/25 anni. Da un lato c’è </a:t>
            </a:r>
            <a:r>
              <a:rPr lang="it-IT" dirty="0">
                <a:solidFill>
                  <a:schemeClr val="accent2"/>
                </a:solidFill>
                <a:cs typeface="Calibri" panose="020F0502020204030204" pitchFamily="34" charset="0"/>
              </a:rPr>
              <a:t>l’esigenza di fondersi con l’altro e dall’altro quella di preservare la propria identità isolandos</a:t>
            </a:r>
            <a:r>
              <a:rPr lang="it-IT" dirty="0">
                <a:solidFill>
                  <a:srgbClr val="3A3A3A"/>
                </a:solidFill>
                <a:cs typeface="Calibri" panose="020F0502020204030204" pitchFamily="34" charset="0"/>
              </a:rPr>
              <a:t>i. </a:t>
            </a:r>
            <a:r>
              <a:rPr lang="it-IT" b="0" i="0" u="none" strike="noStrike" dirty="0">
                <a:solidFill>
                  <a:srgbClr val="3A3A3A"/>
                </a:solidFill>
                <a:effectLst/>
              </a:rPr>
              <a:t> Il ragazzo riesce a uscire da questo dilemma quando consolida un legame di coppia che può sfociare nella convivenza o nel matrimonio. In questo caso, si consolidano le amicizie e ci si dedica alla vita professionale in maniera produttiva. Se questo non avviene, l’individuò si chiuderà in se stesso avvertendo negli altri una minaccia alla propria identità e alla vita di coppia</a:t>
            </a:r>
            <a:r>
              <a:rPr lang="it-IT" dirty="0">
                <a:solidFill>
                  <a:srgbClr val="3A3A3A"/>
                </a:solidFill>
              </a:rPr>
              <a:t>.</a:t>
            </a:r>
            <a:endParaRPr lang="it-IT" dirty="0"/>
          </a:p>
        </p:txBody>
      </p:sp>
      <p:sp>
        <p:nvSpPr>
          <p:cNvPr id="6" name="Segnaposto contenuto 5">
            <a:extLst>
              <a:ext uri="{FF2B5EF4-FFF2-40B4-BE49-F238E27FC236}">
                <a16:creationId xmlns:a16="http://schemas.microsoft.com/office/drawing/2014/main" id="{00BBA0A5-37B4-84B9-B128-9626ED214214}"/>
              </a:ext>
            </a:extLst>
          </p:cNvPr>
          <p:cNvSpPr>
            <a:spLocks noGrp="1"/>
          </p:cNvSpPr>
          <p:nvPr>
            <p:ph sz="quarter" idx="14"/>
          </p:nvPr>
        </p:nvSpPr>
        <p:spPr>
          <a:xfrm>
            <a:off x="6245818" y="990600"/>
            <a:ext cx="5761495" cy="4876799"/>
          </a:xfrm>
        </p:spPr>
        <p:txBody>
          <a:bodyPr>
            <a:normAutofit fontScale="92500"/>
          </a:bodyPr>
          <a:lstStyle/>
          <a:p>
            <a:pPr marL="0" indent="0" algn="just">
              <a:buNone/>
            </a:pPr>
            <a:r>
              <a:rPr lang="it-IT" dirty="0"/>
              <a:t>7. </a:t>
            </a:r>
            <a:r>
              <a:rPr lang="it-IT" b="1" i="0" u="none" strike="noStrike" dirty="0" err="1">
                <a:solidFill>
                  <a:srgbClr val="2A2A2A"/>
                </a:solidFill>
                <a:effectLst/>
              </a:rPr>
              <a:t>generatività</a:t>
            </a:r>
            <a:r>
              <a:rPr lang="it-IT" b="1" dirty="0">
                <a:solidFill>
                  <a:srgbClr val="2A2A2A"/>
                </a:solidFill>
              </a:rPr>
              <a:t>/</a:t>
            </a:r>
            <a:r>
              <a:rPr lang="it-IT" b="1" i="0" u="none" strike="noStrike" dirty="0">
                <a:solidFill>
                  <a:srgbClr val="2A2A2A"/>
                </a:solidFill>
                <a:effectLst/>
              </a:rPr>
              <a:t>stagnazione: </a:t>
            </a:r>
            <a:r>
              <a:rPr lang="it-IT" i="0" u="none" strike="noStrike" dirty="0">
                <a:solidFill>
                  <a:srgbClr val="2A2A2A"/>
                </a:solidFill>
                <a:effectLst/>
              </a:rPr>
              <a:t>26/40 anni. </a:t>
            </a:r>
            <a:r>
              <a:rPr lang="it-IT" b="0" i="0" u="none" strike="noStrike" dirty="0">
                <a:solidFill>
                  <a:srgbClr val="3A3A3A"/>
                </a:solidFill>
                <a:effectLst/>
              </a:rPr>
              <a:t>L’individuo avverte l’esigenza che </a:t>
            </a:r>
            <a:r>
              <a:rPr lang="it-IT" b="0" i="0" u="none" strike="noStrike" dirty="0">
                <a:solidFill>
                  <a:schemeClr val="accent2"/>
                </a:solidFill>
                <a:effectLst/>
              </a:rPr>
              <a:t>gli altri abbiano bisogno di lui</a:t>
            </a:r>
            <a:r>
              <a:rPr lang="it-IT" b="0" i="0" u="none" strike="noStrike" dirty="0">
                <a:solidFill>
                  <a:srgbClr val="3A3A3A"/>
                </a:solidFill>
                <a:effectLst/>
              </a:rPr>
              <a:t> perciò cerca di realizzare qualcosa avvertito come positivo sia dal punto di vista professionale sia dal punto di vista familiare, magari mettendo al mondo dei figli.</a:t>
            </a:r>
          </a:p>
          <a:p>
            <a:pPr marL="0" indent="0" algn="just">
              <a:buNone/>
            </a:pPr>
            <a:r>
              <a:rPr lang="it-IT" dirty="0">
                <a:solidFill>
                  <a:srgbClr val="3A3A3A"/>
                </a:solidFill>
              </a:rPr>
              <a:t>8. </a:t>
            </a:r>
            <a:r>
              <a:rPr lang="it-IT" b="1" dirty="0">
                <a:solidFill>
                  <a:srgbClr val="3A3A3A"/>
                </a:solidFill>
              </a:rPr>
              <a:t>Integrità dell’io/disperazione</a:t>
            </a:r>
            <a:r>
              <a:rPr lang="it-IT" dirty="0">
                <a:solidFill>
                  <a:srgbClr val="3A3A3A"/>
                </a:solidFill>
              </a:rPr>
              <a:t>: dai 40 anni. L</a:t>
            </a:r>
            <a:r>
              <a:rPr lang="it-IT" b="0" i="0" u="none" strike="noStrike" dirty="0">
                <a:solidFill>
                  <a:srgbClr val="3A3A3A"/>
                </a:solidFill>
                <a:effectLst/>
              </a:rPr>
              <a:t>’individuo tenta un </a:t>
            </a:r>
            <a:r>
              <a:rPr lang="it-IT" b="0" i="0" u="none" strike="noStrike" dirty="0">
                <a:solidFill>
                  <a:schemeClr val="accent2"/>
                </a:solidFill>
                <a:effectLst/>
              </a:rPr>
              <a:t>bilancio di quanto è riuscito a realizzare nella vita. </a:t>
            </a:r>
            <a:r>
              <a:rPr lang="it-IT" b="0" i="0" u="sng" strike="noStrike" dirty="0">
                <a:solidFill>
                  <a:schemeClr val="accent2"/>
                </a:solidFill>
                <a:effectLst/>
              </a:rPr>
              <a:t>Deve accettarsi così com’è</a:t>
            </a:r>
            <a:r>
              <a:rPr lang="it-IT" b="0" i="0" u="sng" strike="noStrike" dirty="0">
                <a:solidFill>
                  <a:srgbClr val="3A3A3A"/>
                </a:solidFill>
                <a:effectLst/>
              </a:rPr>
              <a:t>. </a:t>
            </a:r>
            <a:r>
              <a:rPr lang="it-IT" b="0" i="0" u="none" strike="noStrike" dirty="0">
                <a:solidFill>
                  <a:srgbClr val="3A3A3A"/>
                </a:solidFill>
                <a:effectLst/>
              </a:rPr>
              <a:t>Se avverte che ha realizzato molte cose avrà </a:t>
            </a:r>
            <a:r>
              <a:rPr lang="it-IT" b="0" i="0" u="none" strike="noStrike" dirty="0" err="1">
                <a:solidFill>
                  <a:srgbClr val="3A3A3A"/>
                </a:solidFill>
                <a:effectLst/>
              </a:rPr>
              <a:t>un’Io</a:t>
            </a:r>
            <a:r>
              <a:rPr lang="it-IT" b="0" i="0" u="none" strike="noStrike" dirty="0">
                <a:solidFill>
                  <a:srgbClr val="3A3A3A"/>
                </a:solidFill>
                <a:effectLst/>
              </a:rPr>
              <a:t> integro, diversamente sopraggiungerà la disperazione.</a:t>
            </a:r>
            <a:endParaRPr lang="it-IT" i="0" u="none" strike="noStrike" dirty="0">
              <a:solidFill>
                <a:srgbClr val="2A2A2A"/>
              </a:solidFill>
              <a:effectLst/>
            </a:endParaRPr>
          </a:p>
          <a:p>
            <a:pPr marL="0" indent="0">
              <a:buNone/>
            </a:pPr>
            <a:endParaRPr lang="it-IT" dirty="0"/>
          </a:p>
        </p:txBody>
      </p:sp>
    </p:spTree>
    <p:extLst>
      <p:ext uri="{BB962C8B-B14F-4D97-AF65-F5344CB8AC3E}">
        <p14:creationId xmlns:p14="http://schemas.microsoft.com/office/powerpoint/2010/main" val="107473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down)">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3BEB1EDC-2599-280B-9D61-2487E5DD63DB}"/>
              </a:ext>
            </a:extLst>
          </p:cNvPr>
          <p:cNvSpPr>
            <a:spLocks noGrp="1"/>
          </p:cNvSpPr>
          <p:nvPr>
            <p:ph sz="quarter" idx="13"/>
          </p:nvPr>
        </p:nvSpPr>
        <p:spPr>
          <a:xfrm>
            <a:off x="566044" y="2600252"/>
            <a:ext cx="5106027" cy="3491455"/>
          </a:xfrm>
        </p:spPr>
        <p:txBody>
          <a:bodyPr>
            <a:normAutofit fontScale="85000" lnSpcReduction="10000"/>
          </a:bodyPr>
          <a:lstStyle/>
          <a:p>
            <a:pPr marL="0" indent="0">
              <a:buNone/>
            </a:pPr>
            <a:r>
              <a:rPr lang="it-IT" dirty="0"/>
              <a:t>PER STUDIARE IL CORSO DELLA VITA DOBBIAMO TENERE CONTO DI 5 ELEMENTI: </a:t>
            </a:r>
          </a:p>
          <a:p>
            <a:pPr marL="457200" indent="-457200">
              <a:buAutoNum type="arabicPeriod"/>
            </a:pPr>
            <a:r>
              <a:rPr lang="it-IT" dirty="0"/>
              <a:t>TEMPO E LUOGO STORICO: </a:t>
            </a:r>
            <a:r>
              <a:rPr lang="it-IT" cap="none" dirty="0"/>
              <a:t>Siamo frutto di un contesto. Ogni generazione è frutto di un contesto storico-sociale che ha ripercussioni diverse in base all’età in cui la si vive. </a:t>
            </a:r>
          </a:p>
          <a:p>
            <a:pPr marL="457200" indent="-457200">
              <a:buAutoNum type="arabicPeriod"/>
            </a:pPr>
            <a:r>
              <a:rPr lang="it-IT" dirty="0" err="1"/>
              <a:t>TEMPORALITà</a:t>
            </a:r>
            <a:r>
              <a:rPr lang="it-IT" dirty="0"/>
              <a:t> DEGLI EVENTI DELLA VITA: </a:t>
            </a:r>
            <a:r>
              <a:rPr lang="it-IT" b="0" i="0" u="none" strike="noStrike" cap="none" dirty="0">
                <a:solidFill>
                  <a:srgbClr val="222222"/>
                </a:solidFill>
                <a:effectLst/>
              </a:rPr>
              <a:t>Gli eventi significativi del corso della vita non vengono vissuti nello stesso modo a seconda dell'età biologica o della fase della vita degli individui interessati</a:t>
            </a:r>
            <a:r>
              <a:rPr lang="it-IT" cap="none" dirty="0"/>
              <a:t> (si pensi a perdere il lavoro a 25 anni o a 55)</a:t>
            </a:r>
            <a:endParaRPr lang="it-IT" dirty="0"/>
          </a:p>
        </p:txBody>
      </p:sp>
      <p:sp>
        <p:nvSpPr>
          <p:cNvPr id="6" name="Segnaposto contenuto 5">
            <a:extLst>
              <a:ext uri="{FF2B5EF4-FFF2-40B4-BE49-F238E27FC236}">
                <a16:creationId xmlns:a16="http://schemas.microsoft.com/office/drawing/2014/main" id="{BCB2D5B4-C5EE-A314-1112-96F5D1D17B2E}"/>
              </a:ext>
            </a:extLst>
          </p:cNvPr>
          <p:cNvSpPr>
            <a:spLocks noGrp="1"/>
          </p:cNvSpPr>
          <p:nvPr>
            <p:ph sz="quarter" idx="14"/>
          </p:nvPr>
        </p:nvSpPr>
        <p:spPr>
          <a:xfrm>
            <a:off x="6323526" y="2472744"/>
            <a:ext cx="5473521" cy="3760631"/>
          </a:xfrm>
        </p:spPr>
        <p:txBody>
          <a:bodyPr>
            <a:noAutofit/>
          </a:bodyPr>
          <a:lstStyle/>
          <a:p>
            <a:pPr marL="0" indent="0" algn="just">
              <a:buNone/>
            </a:pPr>
            <a:r>
              <a:rPr lang="it-IT" sz="1600" dirty="0"/>
              <a:t>3. VITE COLLEGATE: </a:t>
            </a:r>
            <a:r>
              <a:rPr lang="it-IT" sz="1600" cap="none" dirty="0"/>
              <a:t>Tutti siamo coinvolti in una rete di relazioni e ciò che accade ad un individuo influenza ed influisce su tutti quelli della rete.</a:t>
            </a:r>
          </a:p>
          <a:p>
            <a:pPr marL="0" indent="0" algn="just">
              <a:buNone/>
            </a:pPr>
            <a:r>
              <a:rPr lang="it-IT" sz="1600" dirty="0"/>
              <a:t>4. SVILUPPO PERMANENTE: </a:t>
            </a:r>
            <a:r>
              <a:rPr lang="it-IT" sz="1600" cap="none" dirty="0"/>
              <a:t>Gli individui sperimentano guadagni e perdite nelle loro risorse fisiche, psicologiche, sociali, culturali, economiche e istituzionali, nonché nelle loro riserve psicologiche, relazionali ed economiche. La diminuzione di una risorsa può essere compensata dall'aumento di un'altra.</a:t>
            </a:r>
          </a:p>
          <a:p>
            <a:pPr marL="0" indent="0" algn="just">
              <a:buNone/>
            </a:pPr>
            <a:r>
              <a:rPr lang="it-IT" sz="1600" dirty="0"/>
              <a:t>5. </a:t>
            </a:r>
            <a:r>
              <a:rPr lang="it-IT" sz="1600" dirty="0" err="1"/>
              <a:t>INTENZIONALITà</a:t>
            </a:r>
            <a:r>
              <a:rPr lang="it-IT" sz="1600" dirty="0"/>
              <a:t>: </a:t>
            </a:r>
            <a:r>
              <a:rPr lang="it-IT" sz="1600" b="0" i="0" u="none" strike="noStrike" cap="none" dirty="0">
                <a:solidFill>
                  <a:srgbClr val="222222"/>
                </a:solidFill>
                <a:effectLst/>
              </a:rPr>
              <a:t>Gli individui conservano un certo margine di manovra e si trovano di fronte a scelte che determinano il resto della loro vita. </a:t>
            </a:r>
            <a:r>
              <a:rPr lang="it-IT" sz="1600" cap="none" dirty="0">
                <a:solidFill>
                  <a:srgbClr val="222222"/>
                </a:solidFill>
              </a:rPr>
              <a:t>Dipende dalle risorse disponibili</a:t>
            </a:r>
            <a:r>
              <a:rPr lang="it-IT" sz="1800" cap="none" dirty="0">
                <a:solidFill>
                  <a:srgbClr val="222222"/>
                </a:solidFill>
              </a:rPr>
              <a:t>. </a:t>
            </a:r>
            <a:endParaRPr lang="it-IT" sz="1800" dirty="0"/>
          </a:p>
        </p:txBody>
      </p:sp>
      <p:sp>
        <p:nvSpPr>
          <p:cNvPr id="7" name="Rettangolo 6">
            <a:extLst>
              <a:ext uri="{FF2B5EF4-FFF2-40B4-BE49-F238E27FC236}">
                <a16:creationId xmlns:a16="http://schemas.microsoft.com/office/drawing/2014/main" id="{6A653C1C-DC3B-27C7-A899-C17AF69DF4BF}"/>
              </a:ext>
            </a:extLst>
          </p:cNvPr>
          <p:cNvSpPr/>
          <p:nvPr/>
        </p:nvSpPr>
        <p:spPr>
          <a:xfrm>
            <a:off x="1370372" y="455955"/>
            <a:ext cx="9603655" cy="175432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5400" b="1" cap="none" spc="0" dirty="0">
                <a:ln/>
                <a:solidFill>
                  <a:schemeClr val="accent3"/>
                </a:solidFill>
                <a:effectLst/>
              </a:rPr>
              <a:t>TEORIA DEL CORSO DELLA VITA</a:t>
            </a:r>
          </a:p>
          <a:p>
            <a:pPr algn="ctr"/>
            <a:r>
              <a:rPr lang="it-IT" sz="5400" b="1" cap="none" spc="0" dirty="0">
                <a:ln/>
                <a:solidFill>
                  <a:schemeClr val="accent3"/>
                </a:solidFill>
                <a:effectLst/>
              </a:rPr>
              <a:t> DI ELDER (1934)</a:t>
            </a:r>
          </a:p>
        </p:txBody>
      </p:sp>
      <p:cxnSp>
        <p:nvCxnSpPr>
          <p:cNvPr id="11" name="Connettore 1 10">
            <a:extLst>
              <a:ext uri="{FF2B5EF4-FFF2-40B4-BE49-F238E27FC236}">
                <a16:creationId xmlns:a16="http://schemas.microsoft.com/office/drawing/2014/main" id="{DE21A83D-7431-C6BD-BDF4-B1317E1FEBFB}"/>
              </a:ext>
            </a:extLst>
          </p:cNvPr>
          <p:cNvCxnSpPr/>
          <p:nvPr/>
        </p:nvCxnSpPr>
        <p:spPr>
          <a:xfrm>
            <a:off x="5898524" y="2472744"/>
            <a:ext cx="0" cy="376063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05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heel(1)">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heel(1)">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heel(1)">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heel(1)">
                                      <p:cBhvr>
                                        <p:cTn id="27" dur="20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wheel(1)">
                                      <p:cBhvr>
                                        <p:cTn id="32"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theme/theme1.xml><?xml version="1.0" encoding="utf-8"?>
<a:theme xmlns:a="http://schemas.openxmlformats.org/drawingml/2006/main" name="Goccia">
  <a:themeElements>
    <a:clrScheme name="Goccia">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Gocci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cci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{F95CBFB1-383A-6743-93C0-8161442167C0}tf10001073</Template>
  <TotalTime>1411</TotalTime>
  <Words>2210</Words>
  <Application>Microsoft Macintosh PowerPoint</Application>
  <PresentationFormat>Widescreen</PresentationFormat>
  <Paragraphs>108</Paragraphs>
  <Slides>18</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18</vt:i4>
      </vt:variant>
    </vt:vector>
  </HeadingPairs>
  <TitlesOfParts>
    <vt:vector size="25" baseType="lpstr">
      <vt:lpstr>Arial</vt:lpstr>
      <vt:lpstr>Cabin</vt:lpstr>
      <vt:lpstr>Calibri</vt:lpstr>
      <vt:lpstr>Gill Sans MT</vt:lpstr>
      <vt:lpstr>Gill Sans Ultra Bold</vt:lpstr>
      <vt:lpstr>Tw Cen MT</vt:lpstr>
      <vt:lpstr>Goccia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 SEI FASI DI HAVIGHURST</vt:lpstr>
      <vt:lpstr>Presentazione standard di PowerPoint</vt:lpstr>
      <vt:lpstr>Presentazione standard di PowerPoint</vt:lpstr>
      <vt:lpstr>Presentazione standard di PowerPoint</vt:lpstr>
      <vt:lpstr>https://www.disneyplus.com/it-it/movies/bao/2NOY3PbUN9os</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Alice Agazzi</dc:creator>
  <cp:lastModifiedBy>Alice Agazzi</cp:lastModifiedBy>
  <cp:revision>8</cp:revision>
  <dcterms:created xsi:type="dcterms:W3CDTF">2024-01-29T14:14:33Z</dcterms:created>
  <dcterms:modified xsi:type="dcterms:W3CDTF">2024-02-06T10:44:01Z</dcterms:modified>
</cp:coreProperties>
</file>