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27"/>
  </p:notesMasterIdLst>
  <p:handoutMasterIdLst>
    <p:handoutMasterId r:id="rId28"/>
  </p:handoutMasterIdLst>
  <p:sldIdLst>
    <p:sldId id="357" r:id="rId5"/>
    <p:sldId id="356" r:id="rId6"/>
    <p:sldId id="368" r:id="rId7"/>
    <p:sldId id="358" r:id="rId8"/>
    <p:sldId id="363" r:id="rId9"/>
    <p:sldId id="379" r:id="rId10"/>
    <p:sldId id="365" r:id="rId11"/>
    <p:sldId id="376" r:id="rId12"/>
    <p:sldId id="374" r:id="rId13"/>
    <p:sldId id="377" r:id="rId14"/>
    <p:sldId id="364" r:id="rId15"/>
    <p:sldId id="372" r:id="rId16"/>
    <p:sldId id="366" r:id="rId17"/>
    <p:sldId id="359" r:id="rId18"/>
    <p:sldId id="362" r:id="rId19"/>
    <p:sldId id="369" r:id="rId20"/>
    <p:sldId id="370" r:id="rId21"/>
    <p:sldId id="371" r:id="rId22"/>
    <p:sldId id="375" r:id="rId23"/>
    <p:sldId id="378" r:id="rId24"/>
    <p:sldId id="361" r:id="rId25"/>
    <p:sldId id="3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5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239"/>
    <a:srgbClr val="547DFF"/>
    <a:srgbClr val="F460D5"/>
    <a:srgbClr val="FFFFFF"/>
    <a:srgbClr val="EDEFF7"/>
    <a:srgbClr val="D0D1D9"/>
    <a:srgbClr val="F6F9FF"/>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125" autoAdjust="0"/>
    <p:restoredTop sz="95581" autoAdjust="0"/>
  </p:normalViewPr>
  <p:slideViewPr>
    <p:cSldViewPr snapToGrid="0">
      <p:cViewPr varScale="1">
        <p:scale>
          <a:sx n="70" d="100"/>
          <a:sy n="70" d="100"/>
        </p:scale>
        <p:origin x="184" y="1416"/>
      </p:cViewPr>
      <p:guideLst>
        <p:guide pos="3840"/>
        <p:guide orient="horz" pos="2568"/>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375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FBC89A01-A5C8-4339-ACEA-B1C5FCFA4E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05DDCA35-6D4C-4279-85C5-F71A578F2E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A7BDBED-C522-42BB-B2A1-D74F8EBC52B7}" type="datetime1">
              <a:rPr lang="it-IT" smtClean="0"/>
              <a:t>05/01/24</a:t>
            </a:fld>
            <a:endParaRPr lang="it-IT" dirty="0"/>
          </a:p>
        </p:txBody>
      </p:sp>
      <p:sp>
        <p:nvSpPr>
          <p:cNvPr id="4" name="Segnaposto piè di pagina 3">
            <a:extLst>
              <a:ext uri="{FF2B5EF4-FFF2-40B4-BE49-F238E27FC236}">
                <a16:creationId xmlns:a16="http://schemas.microsoft.com/office/drawing/2014/main" id="{E580FEFB-2BC1-4CF9-8B77-B0D75B6E16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9395EDB6-8D14-418D-914B-7C023E9955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D5864-DF60-490B-BE3C-166E6D9CB7B5}" type="slidenum">
              <a:rPr lang="it-IT" smtClean="0"/>
              <a:t>‹N›</a:t>
            </a:fld>
            <a:endParaRPr lang="it-IT"/>
          </a:p>
        </p:txBody>
      </p:sp>
    </p:spTree>
    <p:extLst>
      <p:ext uri="{BB962C8B-B14F-4D97-AF65-F5344CB8AC3E}">
        <p14:creationId xmlns:p14="http://schemas.microsoft.com/office/powerpoint/2010/main" val="31792894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E13AD-1EDC-454F-9812-087D888C71D5}" type="datetime1">
              <a:rPr lang="it-IT" smtClean="0"/>
              <a:pPr/>
              <a:t>05/01/24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lo stile del titolo</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67E557C-9E66-43F1-9F87-179A985BA47D}" type="slidenum">
              <a:rPr lang="it-IT" noProof="0" smtClean="0"/>
              <a:t>‹N›</a:t>
            </a:fld>
            <a:endParaRPr lang="it-IT" noProof="0"/>
          </a:p>
        </p:txBody>
      </p:sp>
    </p:spTree>
    <p:extLst>
      <p:ext uri="{BB962C8B-B14F-4D97-AF65-F5344CB8AC3E}">
        <p14:creationId xmlns:p14="http://schemas.microsoft.com/office/powerpoint/2010/main" val="12932136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767E557C-9E66-43F1-9F87-179A985BA47D}" type="slidenum">
              <a:rPr lang="it-IT" smtClean="0"/>
              <a:t>2</a:t>
            </a:fld>
            <a:endParaRPr lang="it-IT"/>
          </a:p>
        </p:txBody>
      </p:sp>
    </p:spTree>
    <p:extLst>
      <p:ext uri="{BB962C8B-B14F-4D97-AF65-F5344CB8AC3E}">
        <p14:creationId xmlns:p14="http://schemas.microsoft.com/office/powerpoint/2010/main" val="9731284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‹N›</a:t>
            </a:fld>
            <a:endParaRPr lang="en-US" dirty="0"/>
          </a:p>
        </p:txBody>
      </p:sp>
      <p:sp>
        <p:nvSpPr>
          <p:cNvPr id="13" name="Rettangolo">
            <a:extLst>
              <a:ext uri="{FF2B5EF4-FFF2-40B4-BE49-F238E27FC236}">
                <a16:creationId xmlns:a16="http://schemas.microsoft.com/office/drawing/2014/main" id="{E58D4366-F32C-7F88-2CED-0156D81A5B13}"/>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it-IT" sz="1600" noProof="0"/>
          </a:p>
        </p:txBody>
      </p:sp>
      <p:sp>
        <p:nvSpPr>
          <p:cNvPr id="14" name="Rettangolo">
            <a:extLst>
              <a:ext uri="{FF2B5EF4-FFF2-40B4-BE49-F238E27FC236}">
                <a16:creationId xmlns:a16="http://schemas.microsoft.com/office/drawing/2014/main" id="{0DE8DBFA-653E-E6DC-D43D-1F19B39A369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Tree>
    <p:extLst>
      <p:ext uri="{BB962C8B-B14F-4D97-AF65-F5344CB8AC3E}">
        <p14:creationId xmlns:p14="http://schemas.microsoft.com/office/powerpoint/2010/main" val="106481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pPr rtl="0"/>
            <a:fld id="{EA3A156B-EC2F-4AF5-ACFE-03F40669064C}" type="datetime1">
              <a:rPr lang="it-IT" noProof="0" smtClean="0"/>
              <a:t>05/01/24</a:t>
            </a:fld>
            <a:endParaRPr lang="it-IT" noProof="0"/>
          </a:p>
        </p:txBody>
      </p:sp>
      <p:sp>
        <p:nvSpPr>
          <p:cNvPr id="5" name="Footer Placeholder 4"/>
          <p:cNvSpPr>
            <a:spLocks noGrp="1"/>
          </p:cNvSpPr>
          <p:nvPr>
            <p:ph type="ftr" sz="quarter" idx="11"/>
          </p:nvPr>
        </p:nvSpPr>
        <p:spPr/>
        <p:txBody>
          <a:bodyPr/>
          <a:lstStyle/>
          <a:p>
            <a:pPr rtl="0"/>
            <a:endParaRPr lang="it-IT" noProof="0"/>
          </a:p>
        </p:txBody>
      </p:sp>
      <p:sp>
        <p:nvSpPr>
          <p:cNvPr id="6" name="Slide Number Placeholder 5"/>
          <p:cNvSpPr>
            <a:spLocks noGrp="1"/>
          </p:cNvSpPr>
          <p:nvPr>
            <p:ph type="sldNum" sz="quarter" idx="12"/>
          </p:nvPr>
        </p:nvSpPr>
        <p:spPr/>
        <p:txBody>
          <a:bodyPr/>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7035523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EA3A156B-EC2F-4AF5-ACFE-03F40669064C}" type="datetime1">
              <a:rPr lang="it-IT" noProof="0" smtClean="0"/>
              <a:t>05/01/24</a:t>
            </a:fld>
            <a:endParaRPr lang="it-IT" noProof="0"/>
          </a:p>
        </p:txBody>
      </p:sp>
      <p:sp>
        <p:nvSpPr>
          <p:cNvPr id="5" name="Footer Placeholder 4"/>
          <p:cNvSpPr>
            <a:spLocks noGrp="1"/>
          </p:cNvSpPr>
          <p:nvPr>
            <p:ph type="ftr" sz="quarter" idx="11"/>
          </p:nvPr>
        </p:nvSpPr>
        <p:spPr/>
        <p:txBody>
          <a:bodyPr/>
          <a:lstStyle/>
          <a:p>
            <a:pPr rtl="0"/>
            <a:endParaRPr lang="it-IT" noProof="0"/>
          </a:p>
        </p:txBody>
      </p:sp>
      <p:sp>
        <p:nvSpPr>
          <p:cNvPr id="6" name="Slide Number Placeholder 5"/>
          <p:cNvSpPr>
            <a:spLocks noGrp="1"/>
          </p:cNvSpPr>
          <p:nvPr>
            <p:ph type="sldNum" sz="quarter" idx="12"/>
          </p:nvPr>
        </p:nvSpPr>
        <p:spPr/>
        <p:txBody>
          <a:bodyPr/>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21092880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uto e immagine">
    <p:bg>
      <p:bgPr>
        <a:solidFill>
          <a:schemeClr val="bg1"/>
        </a:solidFill>
        <a:effectLst/>
      </p:bgPr>
    </p:bg>
    <p:spTree>
      <p:nvGrpSpPr>
        <p:cNvPr id="1" name=""/>
        <p:cNvGrpSpPr/>
        <p:nvPr/>
      </p:nvGrpSpPr>
      <p:grpSpPr>
        <a:xfrm>
          <a:off x="0" y="0"/>
          <a:ext cx="0" cy="0"/>
          <a:chOff x="0" y="0"/>
          <a:chExt cx="0" cy="0"/>
        </a:xfrm>
      </p:grpSpPr>
      <p:sp>
        <p:nvSpPr>
          <p:cNvPr id="5" name="Rettangolo">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it-IT" sz="1600" noProof="0"/>
          </a:p>
        </p:txBody>
      </p:sp>
      <p:sp>
        <p:nvSpPr>
          <p:cNvPr id="6" name="Rettangolo">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
        <p:nvSpPr>
          <p:cNvPr id="10" name="Segnaposto immagine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rtlCol="0" anchor="ctr"/>
          <a:lstStyle>
            <a:lvl1pPr algn="ctr">
              <a:defRPr>
                <a:solidFill>
                  <a:schemeClr val="bg1"/>
                </a:solidFill>
              </a:defRPr>
            </a:lvl1pPr>
          </a:lstStyle>
          <a:p>
            <a:pPr rtl="0"/>
            <a:r>
              <a:rPr lang="it-IT" noProof="0"/>
              <a:t>Fare clic sull'icona per inserire un'immagine</a:t>
            </a:r>
          </a:p>
        </p:txBody>
      </p:sp>
      <p:sp>
        <p:nvSpPr>
          <p:cNvPr id="11" name="Segnaposto titolo 1">
            <a:extLst>
              <a:ext uri="{FF2B5EF4-FFF2-40B4-BE49-F238E27FC236}">
                <a16:creationId xmlns:a16="http://schemas.microsoft.com/office/drawing/2014/main" id="{ACB6E588-2EB7-9A41-A93A-7757596EF9D6}"/>
              </a:ext>
            </a:extLst>
          </p:cNvPr>
          <p:cNvSpPr>
            <a:spLocks noGrp="1"/>
          </p:cNvSpPr>
          <p:nvPr>
            <p:ph type="title" hasCustomPrompt="1"/>
          </p:nvPr>
        </p:nvSpPr>
        <p:spPr>
          <a:xfrm>
            <a:off x="1097280" y="942870"/>
            <a:ext cx="4157296" cy="1292750"/>
          </a:xfrm>
          <a:prstGeom prst="rect">
            <a:avLst/>
          </a:prstGeom>
        </p:spPr>
        <p:txBody>
          <a:bodyPr vert="horz" lIns="91440" tIns="45720" rIns="91440" bIns="45720" rtlCol="0" anchor="ctr">
            <a:normAutofit/>
          </a:bodyPr>
          <a:lstStyle>
            <a:lvl1pPr>
              <a:defRPr cap="all" baseline="0"/>
            </a:lvl1pPr>
          </a:lstStyle>
          <a:p>
            <a:pPr rtl="0"/>
            <a:r>
              <a:rPr lang="it-IT" noProof="0"/>
              <a:t>Inserire qui il titolo</a:t>
            </a:r>
          </a:p>
        </p:txBody>
      </p:sp>
      <p:sp>
        <p:nvSpPr>
          <p:cNvPr id="12" name="Segnaposto contenuto 3">
            <a:extLst>
              <a:ext uri="{FF2B5EF4-FFF2-40B4-BE49-F238E27FC236}">
                <a16:creationId xmlns:a16="http://schemas.microsoft.com/office/drawing/2014/main" id="{A6C0FE70-F6BB-3D40-AD3C-E704CABE499C}"/>
              </a:ext>
            </a:extLst>
          </p:cNvPr>
          <p:cNvSpPr>
            <a:spLocks noGrp="1"/>
          </p:cNvSpPr>
          <p:nvPr>
            <p:ph sz="half" idx="2"/>
          </p:nvPr>
        </p:nvSpPr>
        <p:spPr>
          <a:xfrm>
            <a:off x="1097280" y="2281657"/>
            <a:ext cx="4157296" cy="3633471"/>
          </a:xfrm>
        </p:spPr>
        <p:txBody>
          <a:bodyPr rtlCol="0">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3774040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p:bg>
      <p:bgPr>
        <a:solidFill>
          <a:schemeClr val="bg1"/>
        </a:solidFill>
        <a:effectLst/>
      </p:bgPr>
    </p:bg>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A5596FD6-B607-45D5-A96E-8E1A5C00B28A}" type="datetime1">
              <a:rPr lang="it-IT" noProof="0" smtClean="0"/>
              <a:t>05/01/24</a:t>
            </a:fld>
            <a:endParaRPr lang="it-IT" noProof="0"/>
          </a:p>
        </p:txBody>
      </p:sp>
      <p:sp>
        <p:nvSpPr>
          <p:cNvPr id="4" name="Segnaposto numero diapositiva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
        <p:nvSpPr>
          <p:cNvPr id="5" name="Rettangolo">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it-IT" sz="1600" noProof="0"/>
          </a:p>
        </p:txBody>
      </p:sp>
      <p:sp>
        <p:nvSpPr>
          <p:cNvPr id="6" name="Rettangolo">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
        <p:nvSpPr>
          <p:cNvPr id="10" name="Segnaposto titolo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pPr rtl="0"/>
            <a:r>
              <a:rPr lang="it-IT" noProof="0"/>
              <a:t>Inserire qui il titolo</a:t>
            </a:r>
          </a:p>
        </p:txBody>
      </p:sp>
      <p:sp>
        <p:nvSpPr>
          <p:cNvPr id="12" name="Segnaposto contenuto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rtlCol="0" anchor="ctr">
            <a:normAutofit/>
          </a:bodyPr>
          <a:lstStyle>
            <a:lvl1pPr marL="342900" indent="-342900">
              <a:lnSpc>
                <a:spcPts val="2000"/>
              </a:lnSpc>
              <a:buClr>
                <a:schemeClr val="tx1"/>
              </a:buClr>
              <a:buFont typeface="+mj-lt"/>
              <a:buAutoNum type="arabicPeriod"/>
              <a:defRPr sz="1600">
                <a:solidFill>
                  <a:schemeClr val="tx1"/>
                </a:solidFill>
              </a:defRPr>
            </a:lvl1pPr>
            <a:lvl2pPr marL="544068" indent="-342900">
              <a:lnSpc>
                <a:spcPts val="2000"/>
              </a:lnSpc>
              <a:buClr>
                <a:schemeClr val="tx1"/>
              </a:buClr>
              <a:buFont typeface="+mj-lt"/>
              <a:buAutoNum type="arabicPeriod"/>
              <a:defRPr sz="1600">
                <a:solidFill>
                  <a:schemeClr val="tx1"/>
                </a:solidFill>
              </a:defRPr>
            </a:lvl2pPr>
            <a:lvl3pPr marL="612648" indent="-228600">
              <a:lnSpc>
                <a:spcPts val="2000"/>
              </a:lnSpc>
              <a:buClr>
                <a:schemeClr val="tx1"/>
              </a:buClr>
              <a:buFont typeface="+mj-lt"/>
              <a:buAutoNum type="arabicPeriod"/>
              <a:defRPr sz="1600">
                <a:solidFill>
                  <a:schemeClr val="tx1"/>
                </a:solidFill>
              </a:defRPr>
            </a:lvl3pPr>
            <a:lvl4pPr marL="795528" indent="-228600">
              <a:lnSpc>
                <a:spcPts val="2000"/>
              </a:lnSpc>
              <a:buClr>
                <a:schemeClr val="tx1"/>
              </a:buClr>
              <a:buFont typeface="+mj-lt"/>
              <a:buAutoNum type="arabicPeriod"/>
              <a:defRPr sz="1600">
                <a:solidFill>
                  <a:schemeClr val="tx1"/>
                </a:solidFill>
              </a:defRPr>
            </a:lvl4pPr>
            <a:lvl5pPr marL="978408" indent="-228600">
              <a:lnSpc>
                <a:spcPts val="2000"/>
              </a:lnSpc>
              <a:buClr>
                <a:schemeClr val="tx1"/>
              </a:buClr>
              <a:buFont typeface="+mj-lt"/>
              <a:buAutoNum type="arabicPeriod"/>
              <a:defRPr sz="16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1638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ue contenuti">
    <p:bg>
      <p:bgPr>
        <a:solidFill>
          <a:schemeClr val="bg1"/>
        </a:solidFill>
        <a:effectLst/>
      </p:bgPr>
    </p:bg>
    <p:spTree>
      <p:nvGrpSpPr>
        <p:cNvPr id="1" name=""/>
        <p:cNvGrpSpPr/>
        <p:nvPr/>
      </p:nvGrpSpPr>
      <p:grpSpPr>
        <a:xfrm>
          <a:off x="0" y="0"/>
          <a:ext cx="0" cy="0"/>
          <a:chOff x="0" y="0"/>
          <a:chExt cx="0" cy="0"/>
        </a:xfrm>
      </p:grpSpPr>
      <p:sp>
        <p:nvSpPr>
          <p:cNvPr id="5" name="Rettangolo">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it-IT" sz="1600" noProof="0"/>
          </a:p>
        </p:txBody>
      </p:sp>
      <p:sp>
        <p:nvSpPr>
          <p:cNvPr id="6" name="Rettangolo">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
        <p:nvSpPr>
          <p:cNvPr id="7" name="Segnaposto titolo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1283833"/>
            <a:ext cx="5711810" cy="587584"/>
          </a:xfrm>
          <a:prstGeom prst="rect">
            <a:avLst/>
          </a:prstGeom>
        </p:spPr>
        <p:txBody>
          <a:bodyPr vert="horz" lIns="91440" tIns="45720" rIns="91440" bIns="45720" rtlCol="0" anchor="ctr">
            <a:normAutofit/>
          </a:bodyPr>
          <a:lstStyle/>
          <a:p>
            <a:pPr rtl="0"/>
            <a:r>
              <a:rPr lang="it-IT" noProof="0"/>
              <a:t>FARE CLIC PER MODIFICARE LO STILE DEL TITOLO DELLO SCHEMA</a:t>
            </a:r>
          </a:p>
        </p:txBody>
      </p:sp>
      <p:sp>
        <p:nvSpPr>
          <p:cNvPr id="9" name="Segnaposto contenuto 3">
            <a:extLst>
              <a:ext uri="{FF2B5EF4-FFF2-40B4-BE49-F238E27FC236}">
                <a16:creationId xmlns:a16="http://schemas.microsoft.com/office/drawing/2014/main" id="{4CD13CD4-3E4F-2E41-ACF4-2446257D236F}"/>
              </a:ext>
            </a:extLst>
          </p:cNvPr>
          <p:cNvSpPr>
            <a:spLocks noGrp="1"/>
          </p:cNvSpPr>
          <p:nvPr>
            <p:ph sz="half" idx="2"/>
          </p:nvPr>
        </p:nvSpPr>
        <p:spPr>
          <a:xfrm>
            <a:off x="5443870" y="2286000"/>
            <a:ext cx="5711810" cy="3630168"/>
          </a:xfrm>
        </p:spPr>
        <p:txBody>
          <a:bodyPr rtlCol="0">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4" name="Segnaposto contenuto 3">
            <a:extLst>
              <a:ext uri="{FF2B5EF4-FFF2-40B4-BE49-F238E27FC236}">
                <a16:creationId xmlns:a16="http://schemas.microsoft.com/office/drawing/2014/main" id="{D8E69886-8907-DB47-87C2-0621AF156D9F}"/>
              </a:ext>
            </a:extLst>
          </p:cNvPr>
          <p:cNvSpPr>
            <a:spLocks noGrp="1"/>
          </p:cNvSpPr>
          <p:nvPr>
            <p:ph sz="half" idx="14"/>
          </p:nvPr>
        </p:nvSpPr>
        <p:spPr>
          <a:xfrm>
            <a:off x="605170" y="630936"/>
            <a:ext cx="4589130" cy="5586984"/>
          </a:xfrm>
          <a:solidFill>
            <a:srgbClr val="EDEFF7"/>
          </a:solidFill>
        </p:spPr>
        <p:txBody>
          <a:bodyPr rtlCol="0">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2198023364"/>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m ">
    <p:bg>
      <p:bgPr>
        <a:solidFill>
          <a:schemeClr val="bg1"/>
        </a:solidFill>
        <a:effectLst/>
      </p:bgPr>
    </p:bg>
    <p:spTree>
      <p:nvGrpSpPr>
        <p:cNvPr id="1" name=""/>
        <p:cNvGrpSpPr/>
        <p:nvPr/>
      </p:nvGrpSpPr>
      <p:grpSpPr>
        <a:xfrm>
          <a:off x="0" y="0"/>
          <a:ext cx="0" cy="0"/>
          <a:chOff x="0" y="0"/>
          <a:chExt cx="0" cy="0"/>
        </a:xfrm>
      </p:grpSpPr>
      <p:sp>
        <p:nvSpPr>
          <p:cNvPr id="11" name="Rettangolo">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it-IT" sz="1600" noProof="0"/>
          </a:p>
        </p:txBody>
      </p:sp>
      <p:sp>
        <p:nvSpPr>
          <p:cNvPr id="10" name="Rettangolo">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
        <p:nvSpPr>
          <p:cNvPr id="19" name="Segnaposto immagine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2163331"/>
            <a:ext cx="2919413" cy="2919413"/>
          </a:xfrm>
          <a:solidFill>
            <a:srgbClr val="EDEFF7"/>
          </a:solidFill>
        </p:spPr>
        <p:txBody>
          <a:bodyPr rtlCol="0" anchor="ctr"/>
          <a:lstStyle>
            <a:lvl1pPr algn="ctr">
              <a:defRPr/>
            </a:lvl1pPr>
          </a:lstStyle>
          <a:p>
            <a:pPr rtl="0"/>
            <a:r>
              <a:rPr lang="it-IT" noProof="0"/>
              <a:t>Fare clic sull'icona per inserire un'immagine</a:t>
            </a:r>
          </a:p>
        </p:txBody>
      </p:sp>
      <p:sp>
        <p:nvSpPr>
          <p:cNvPr id="20" name="Segnaposto immagine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2163331"/>
            <a:ext cx="2919413" cy="2919413"/>
          </a:xfrm>
          <a:solidFill>
            <a:srgbClr val="EDEFF7"/>
          </a:solidFill>
        </p:spPr>
        <p:txBody>
          <a:bodyPr rtlCol="0" anchor="ctr"/>
          <a:lstStyle>
            <a:lvl1pPr algn="ctr">
              <a:defRPr/>
            </a:lvl1pPr>
          </a:lstStyle>
          <a:p>
            <a:pPr rtl="0"/>
            <a:r>
              <a:rPr lang="it-IT" noProof="0"/>
              <a:t>Fare clic sull'icona per inserire un'immagine</a:t>
            </a:r>
          </a:p>
        </p:txBody>
      </p:sp>
      <p:sp>
        <p:nvSpPr>
          <p:cNvPr id="21" name="Segnaposto immagine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2163331"/>
            <a:ext cx="2919413" cy="2919413"/>
          </a:xfrm>
          <a:solidFill>
            <a:srgbClr val="EDEFF7"/>
          </a:solidFill>
        </p:spPr>
        <p:txBody>
          <a:bodyPr rtlCol="0" anchor="ctr"/>
          <a:lstStyle>
            <a:lvl1pPr algn="ctr">
              <a:defRPr/>
            </a:lvl1pPr>
          </a:lstStyle>
          <a:p>
            <a:pPr rtl="0"/>
            <a:r>
              <a:rPr lang="it-IT" noProof="0"/>
              <a:t>Fare clic sull'icona per inserire un'immagine</a:t>
            </a:r>
          </a:p>
        </p:txBody>
      </p:sp>
      <p:sp>
        <p:nvSpPr>
          <p:cNvPr id="22" name="Segnaposto testo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rtlCol="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Inserire qui il nome</a:t>
            </a:r>
          </a:p>
        </p:txBody>
      </p:sp>
      <p:sp>
        <p:nvSpPr>
          <p:cNvPr id="23" name="Segnaposto testo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rtlCol="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Inserire qui il nome</a:t>
            </a:r>
          </a:p>
        </p:txBody>
      </p:sp>
      <p:sp>
        <p:nvSpPr>
          <p:cNvPr id="24" name="Segnaposto testo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rtlCol="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Inserire qui il nome</a:t>
            </a:r>
          </a:p>
        </p:txBody>
      </p:sp>
      <p:sp>
        <p:nvSpPr>
          <p:cNvPr id="25" name="Segnaposto titolo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1268337"/>
            <a:ext cx="10058400" cy="587584"/>
          </a:xfrm>
          <a:prstGeom prst="rect">
            <a:avLst/>
          </a:prstGeom>
        </p:spPr>
        <p:txBody>
          <a:bodyPr vert="horz" lIns="91440" tIns="45720" rIns="91440" bIns="45720" rtlCol="0" anchor="ctr">
            <a:normAutofit/>
          </a:bodyPr>
          <a:lstStyle>
            <a:lvl1pPr>
              <a:defRPr cap="all" baseline="0"/>
            </a:lvl1pPr>
          </a:lstStyle>
          <a:p>
            <a:pPr rtl="0"/>
            <a:r>
              <a:rPr lang="it-IT" noProof="0"/>
              <a:t>FARE CLIC PER MODIFICARE LO STILE DEL TITOLO DELLO SCHEMA</a:t>
            </a:r>
          </a:p>
        </p:txBody>
      </p:sp>
    </p:spTree>
    <p:extLst>
      <p:ext uri="{BB962C8B-B14F-4D97-AF65-F5344CB8AC3E}">
        <p14:creationId xmlns:p14="http://schemas.microsoft.com/office/powerpoint/2010/main" val="151436241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olo e Vidow">
    <p:bg>
      <p:bgPr>
        <a:solidFill>
          <a:schemeClr val="bg1"/>
        </a:solidFill>
        <a:effectLst/>
      </p:bgPr>
    </p:bg>
    <p:spTree>
      <p:nvGrpSpPr>
        <p:cNvPr id="1" name=""/>
        <p:cNvGrpSpPr/>
        <p:nvPr/>
      </p:nvGrpSpPr>
      <p:grpSpPr>
        <a:xfrm>
          <a:off x="0" y="0"/>
          <a:ext cx="0" cy="0"/>
          <a:chOff x="0" y="0"/>
          <a:chExt cx="0" cy="0"/>
        </a:xfrm>
      </p:grpSpPr>
      <p:sp>
        <p:nvSpPr>
          <p:cNvPr id="12" name="Rettangolo">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it-IT" sz="1600" noProof="0"/>
          </a:p>
        </p:txBody>
      </p:sp>
      <p:sp>
        <p:nvSpPr>
          <p:cNvPr id="13" name="Rettangolo">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
        <p:nvSpPr>
          <p:cNvPr id="3" name="Segnaposto contenuto 2"/>
          <p:cNvSpPr>
            <a:spLocks noGrp="1"/>
          </p:cNvSpPr>
          <p:nvPr>
            <p:ph idx="1" hasCustomPrompt="1"/>
          </p:nvPr>
        </p:nvSpPr>
        <p:spPr>
          <a:xfrm>
            <a:off x="1097280" y="2459736"/>
            <a:ext cx="9912096" cy="3760891"/>
          </a:xfrm>
          <a:solidFill>
            <a:schemeClr val="bg1"/>
          </a:solidFill>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it-IT" noProof="0"/>
              <a:t>Fare clic per aggiungere video</a:t>
            </a:r>
          </a:p>
        </p:txBody>
      </p:sp>
      <p:sp>
        <p:nvSpPr>
          <p:cNvPr id="11" name="Segnaposto titolo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1289304"/>
          </a:xfrm>
          <a:prstGeom prst="rect">
            <a:avLst/>
          </a:prstGeom>
        </p:spPr>
        <p:txBody>
          <a:bodyPr vert="horz" lIns="91440" tIns="45720" rIns="91440" bIns="45720" rtlCol="0" anchor="ctr">
            <a:normAutofit/>
          </a:bodyPr>
          <a:lstStyle>
            <a:lvl1pPr>
              <a:defRPr cap="all" baseline="0"/>
            </a:lvl1pPr>
          </a:lstStyle>
          <a:p>
            <a:pPr rtl="0"/>
            <a:r>
              <a:rPr lang="it-IT" noProof="0"/>
              <a:t>FARE CLIC PER MODIFICARE LO STILE DEL TITOLO DELLO SCHEMA</a:t>
            </a:r>
          </a:p>
        </p:txBody>
      </p:sp>
    </p:spTree>
    <p:extLst>
      <p:ext uri="{BB962C8B-B14F-4D97-AF65-F5344CB8AC3E}">
        <p14:creationId xmlns:p14="http://schemas.microsoft.com/office/powerpoint/2010/main" val="318018308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olo e contenuto">
    <p:bg>
      <p:bgPr>
        <a:solidFill>
          <a:schemeClr val="bg1"/>
        </a:solidFill>
        <a:effectLst/>
      </p:bgPr>
    </p:bg>
    <p:spTree>
      <p:nvGrpSpPr>
        <p:cNvPr id="1" name=""/>
        <p:cNvGrpSpPr/>
        <p:nvPr/>
      </p:nvGrpSpPr>
      <p:grpSpPr>
        <a:xfrm>
          <a:off x="0" y="0"/>
          <a:ext cx="0" cy="0"/>
          <a:chOff x="0" y="0"/>
          <a:chExt cx="0" cy="0"/>
        </a:xfrm>
      </p:grpSpPr>
      <p:sp>
        <p:nvSpPr>
          <p:cNvPr id="13" name="Rettangolo">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
        <p:nvSpPr>
          <p:cNvPr id="3" name="Segnaposto contenuto 2"/>
          <p:cNvSpPr>
            <a:spLocks noGrp="1"/>
          </p:cNvSpPr>
          <p:nvPr>
            <p:ph idx="1"/>
          </p:nvPr>
        </p:nvSpPr>
        <p:spPr>
          <a:xfrm>
            <a:off x="1097280" y="2343884"/>
            <a:ext cx="10058400" cy="3760891"/>
          </a:xfrm>
          <a:noFill/>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1" name="Segnaposto titolo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1289304"/>
          </a:xfrm>
          <a:prstGeom prst="rect">
            <a:avLst/>
          </a:prstGeom>
        </p:spPr>
        <p:txBody>
          <a:bodyPr vert="horz" lIns="91440" tIns="45720" rIns="91440" bIns="45720" rtlCol="0" anchor="ctr">
            <a:normAutofit/>
          </a:bodyPr>
          <a:lstStyle>
            <a:lvl1pPr>
              <a:defRPr cap="all" baseline="0"/>
            </a:lvl1pPr>
          </a:lstStyle>
          <a:p>
            <a:pPr rtl="0"/>
            <a:r>
              <a:rPr lang="it-IT" noProof="0"/>
              <a:t>FARE CLIC PER MODIFICARE LO STILE DEL TITOLO DELLO SCHEMA</a:t>
            </a:r>
          </a:p>
        </p:txBody>
      </p:sp>
    </p:spTree>
    <p:extLst>
      <p:ext uri="{BB962C8B-B14F-4D97-AF65-F5344CB8AC3E}">
        <p14:creationId xmlns:p14="http://schemas.microsoft.com/office/powerpoint/2010/main" val="3432407088"/>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itazione">
    <p:bg>
      <p:bgPr>
        <a:solidFill>
          <a:schemeClr val="bg1"/>
        </a:solidFill>
        <a:effectLst/>
      </p:bgPr>
    </p:bg>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AC5E91C1-DED7-4D3E-A8C2-7B8D3FD3F705}" type="datetime1">
              <a:rPr lang="it-IT" noProof="0" smtClean="0"/>
              <a:t>05/01/24</a:t>
            </a:fld>
            <a:endParaRPr lang="it-IT" noProof="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it-IT" noProof="0"/>
          </a:p>
        </p:txBody>
      </p:sp>
      <p:sp>
        <p:nvSpPr>
          <p:cNvPr id="4" name="Segnaposto numero diapositiva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
        <p:nvSpPr>
          <p:cNvPr id="5" name="Rettangolo">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it-IT" sz="1600" noProof="0"/>
          </a:p>
        </p:txBody>
      </p:sp>
      <p:sp>
        <p:nvSpPr>
          <p:cNvPr id="6" name="Rettangolo">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cxnSp>
        <p:nvCxnSpPr>
          <p:cNvPr id="7" name="Connettore diritto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egnaposto titolo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pPr rtl="0"/>
            <a:r>
              <a:rPr lang="it-IT" noProof="0"/>
              <a:t>Inserire qui il titolo</a:t>
            </a:r>
          </a:p>
        </p:txBody>
      </p:sp>
      <p:sp>
        <p:nvSpPr>
          <p:cNvPr id="12" name="Segnaposto contenuto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rtlCol="0"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rtl="0"/>
            <a:r>
              <a:rPr lang="it-IT" noProof="0"/>
              <a:t>Inserire qui la citazione</a:t>
            </a:r>
          </a:p>
        </p:txBody>
      </p:sp>
    </p:spTree>
    <p:extLst>
      <p:ext uri="{BB962C8B-B14F-4D97-AF65-F5344CB8AC3E}">
        <p14:creationId xmlns:p14="http://schemas.microsoft.com/office/powerpoint/2010/main" val="418493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a:p>
        </p:txBody>
      </p:sp>
      <p:sp>
        <p:nvSpPr>
          <p:cNvPr id="7" name="Rettangolo">
            <a:extLst>
              <a:ext uri="{FF2B5EF4-FFF2-40B4-BE49-F238E27FC236}">
                <a16:creationId xmlns:a16="http://schemas.microsoft.com/office/drawing/2014/main" id="{0BD7FF74-ECD1-1B5C-7F7D-795339861AC0}"/>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Tree>
    <p:extLst>
      <p:ext uri="{BB962C8B-B14F-4D97-AF65-F5344CB8AC3E}">
        <p14:creationId xmlns:p14="http://schemas.microsoft.com/office/powerpoint/2010/main" val="3337842336"/>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8593667" y="6272784"/>
            <a:ext cx="2644309" cy="365125"/>
          </a:xfrm>
        </p:spPr>
        <p:txBody>
          <a:bodyPr/>
          <a:lstStyle/>
          <a:p>
            <a:pPr rtl="0"/>
            <a:fld id="{EA3A156B-EC2F-4AF5-ACFE-03F40669064C}" type="datetime1">
              <a:rPr lang="it-IT" noProof="0" smtClean="0"/>
              <a:t>05/01/24</a:t>
            </a:fld>
            <a:endParaRPr lang="it-IT" noProof="0"/>
          </a:p>
        </p:txBody>
      </p:sp>
      <p:sp>
        <p:nvSpPr>
          <p:cNvPr id="5" name="Footer Placeholder 4"/>
          <p:cNvSpPr>
            <a:spLocks noGrp="1"/>
          </p:cNvSpPr>
          <p:nvPr>
            <p:ph type="ftr" sz="quarter" idx="11"/>
          </p:nvPr>
        </p:nvSpPr>
        <p:spPr>
          <a:xfrm>
            <a:off x="2182708" y="6272784"/>
            <a:ext cx="6327648" cy="365125"/>
          </a:xfrm>
        </p:spPr>
        <p:txBody>
          <a:bodyPr/>
          <a:lstStyle/>
          <a:p>
            <a:pPr rtl="0"/>
            <a:endParaRPr lang="it-IT" noProof="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16330285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rtl="0"/>
            <a:fld id="{EA3A156B-EC2F-4AF5-ACFE-03F40669064C}" type="datetime1">
              <a:rPr lang="it-IT" noProof="0" smtClean="0"/>
              <a:t>05/01/24</a:t>
            </a:fld>
            <a:endParaRPr lang="it-IT" noProof="0"/>
          </a:p>
        </p:txBody>
      </p:sp>
      <p:sp>
        <p:nvSpPr>
          <p:cNvPr id="6" name="Footer Placeholder 5"/>
          <p:cNvSpPr>
            <a:spLocks noGrp="1"/>
          </p:cNvSpPr>
          <p:nvPr>
            <p:ph type="ftr" sz="quarter" idx="11"/>
          </p:nvPr>
        </p:nvSpPr>
        <p:spPr/>
        <p:txBody>
          <a:bodyPr/>
          <a:lstStyle/>
          <a:p>
            <a:pPr rtl="0"/>
            <a:endParaRPr lang="it-IT" noProof="0"/>
          </a:p>
        </p:txBody>
      </p:sp>
      <p:sp>
        <p:nvSpPr>
          <p:cNvPr id="7" name="Slide Number Placeholder 6"/>
          <p:cNvSpPr>
            <a:spLocks noGrp="1"/>
          </p:cNvSpPr>
          <p:nvPr>
            <p:ph type="sldNum" sz="quarter" idx="12"/>
          </p:nvPr>
        </p:nvSpPr>
        <p:spPr/>
        <p:txBody>
          <a:bodyPr/>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165258552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rtl="0"/>
            <a:fld id="{EA3A156B-EC2F-4AF5-ACFE-03F40669064C}" type="datetime1">
              <a:rPr lang="it-IT" noProof="0" smtClean="0"/>
              <a:t>05/01/24</a:t>
            </a:fld>
            <a:endParaRPr lang="it-IT" noProof="0"/>
          </a:p>
        </p:txBody>
      </p:sp>
      <p:sp>
        <p:nvSpPr>
          <p:cNvPr id="8" name="Footer Placeholder 7"/>
          <p:cNvSpPr>
            <a:spLocks noGrp="1"/>
          </p:cNvSpPr>
          <p:nvPr>
            <p:ph type="ftr" sz="quarter" idx="11"/>
          </p:nvPr>
        </p:nvSpPr>
        <p:spPr/>
        <p:txBody>
          <a:bodyPr/>
          <a:lstStyle/>
          <a:p>
            <a:pPr rtl="0"/>
            <a:endParaRPr lang="it-IT" noProof="0"/>
          </a:p>
        </p:txBody>
      </p:sp>
      <p:sp>
        <p:nvSpPr>
          <p:cNvPr id="9" name="Slide Number Placeholder 8"/>
          <p:cNvSpPr>
            <a:spLocks noGrp="1"/>
          </p:cNvSpPr>
          <p:nvPr>
            <p:ph type="sldNum" sz="quarter" idx="12"/>
          </p:nvPr>
        </p:nvSpPr>
        <p:spPr/>
        <p:txBody>
          <a:bodyPr/>
          <a:lstStyle/>
          <a:p>
            <a:pPr rtl="0"/>
            <a:fld id="{3A98EE3D-8CD1-4C3F-BD1C-C98C9596463C}" type="slidenum">
              <a:rPr lang="it-IT" noProof="0" smtClean="0"/>
              <a:t>‹N›</a:t>
            </a:fld>
            <a:endParaRPr lang="it-IT" noProof="0"/>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7790831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rtl="0"/>
            <a:fld id="{EA3A156B-EC2F-4AF5-ACFE-03F40669064C}" type="datetime1">
              <a:rPr lang="it-IT" noProof="0" smtClean="0"/>
              <a:t>05/01/24</a:t>
            </a:fld>
            <a:endParaRPr lang="it-IT" noProof="0"/>
          </a:p>
        </p:txBody>
      </p:sp>
      <p:sp>
        <p:nvSpPr>
          <p:cNvPr id="4" name="Footer Placeholder 3"/>
          <p:cNvSpPr>
            <a:spLocks noGrp="1"/>
          </p:cNvSpPr>
          <p:nvPr>
            <p:ph type="ftr" sz="quarter" idx="11"/>
          </p:nvPr>
        </p:nvSpPr>
        <p:spPr/>
        <p:txBody>
          <a:bodyPr/>
          <a:lstStyle/>
          <a:p>
            <a:pPr rtl="0"/>
            <a:endParaRPr lang="it-IT" noProof="0"/>
          </a:p>
        </p:txBody>
      </p:sp>
      <p:sp>
        <p:nvSpPr>
          <p:cNvPr id="5" name="Slide Number Placeholder 4"/>
          <p:cNvSpPr>
            <a:spLocks noGrp="1"/>
          </p:cNvSpPr>
          <p:nvPr>
            <p:ph type="sldNum" sz="quarter" idx="12"/>
          </p:nvPr>
        </p:nvSpPr>
        <p:spPr/>
        <p:txBody>
          <a:bodyPr/>
          <a:lstStyle/>
          <a:p>
            <a:pPr rtl="0"/>
            <a:fld id="{3A98EE3D-8CD1-4C3F-BD1C-C98C9596463C}" type="slidenum">
              <a:rPr lang="it-IT" noProof="0" smtClean="0"/>
              <a:t>‹N›</a:t>
            </a:fld>
            <a:endParaRPr lang="it-IT" noProof="0"/>
          </a:p>
        </p:txBody>
      </p:sp>
      <p:sp>
        <p:nvSpPr>
          <p:cNvPr id="6" name="Title 5"/>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3928504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EA3A156B-EC2F-4AF5-ACFE-03F40669064C}" type="datetime1">
              <a:rPr lang="it-IT" noProof="0" smtClean="0"/>
              <a:t>05/01/24</a:t>
            </a:fld>
            <a:endParaRPr lang="it-IT" noProof="0"/>
          </a:p>
        </p:txBody>
      </p:sp>
      <p:sp>
        <p:nvSpPr>
          <p:cNvPr id="3" name="Footer Placeholder 2"/>
          <p:cNvSpPr>
            <a:spLocks noGrp="1"/>
          </p:cNvSpPr>
          <p:nvPr>
            <p:ph type="ftr" sz="quarter" idx="11"/>
          </p:nvPr>
        </p:nvSpPr>
        <p:spPr/>
        <p:txBody>
          <a:bodyPr/>
          <a:lstStyle/>
          <a:p>
            <a:pPr rtl="0"/>
            <a:endParaRPr lang="it-IT" noProof="0"/>
          </a:p>
        </p:txBody>
      </p:sp>
      <p:sp>
        <p:nvSpPr>
          <p:cNvPr id="4" name="Slide Number Placeholder 3"/>
          <p:cNvSpPr>
            <a:spLocks noGrp="1"/>
          </p:cNvSpPr>
          <p:nvPr>
            <p:ph type="sldNum" sz="quarter" idx="12"/>
          </p:nvPr>
        </p:nvSpPr>
        <p:spPr/>
        <p:txBody>
          <a:bodyPr/>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398580688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rtl="0"/>
            <a:fld id="{EA3A156B-EC2F-4AF5-ACFE-03F40669064C}" type="datetime1">
              <a:rPr lang="it-IT" noProof="0" smtClean="0"/>
              <a:t>05/01/24</a:t>
            </a:fld>
            <a:endParaRPr lang="it-IT" noProof="0"/>
          </a:p>
        </p:txBody>
      </p:sp>
      <p:sp>
        <p:nvSpPr>
          <p:cNvPr id="6" name="Footer Placeholder 5"/>
          <p:cNvSpPr>
            <a:spLocks noGrp="1"/>
          </p:cNvSpPr>
          <p:nvPr>
            <p:ph type="ftr" sz="quarter" idx="11"/>
          </p:nvPr>
        </p:nvSpPr>
        <p:spPr/>
        <p:txBody>
          <a:bodyPr/>
          <a:lstStyle/>
          <a:p>
            <a:pPr rtl="0"/>
            <a:endParaRPr lang="it-IT" noProof="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49176197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772C379-9A7C-4C87-A116-CBE9F58B04C5}" type="datetimeFigureOut">
              <a:rPr lang="en-US" smtClean="0"/>
              <a:t>1/5/24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a:p>
        </p:txBody>
      </p:sp>
      <p:sp>
        <p:nvSpPr>
          <p:cNvPr id="6" name="Rettangolo">
            <a:extLst>
              <a:ext uri="{FF2B5EF4-FFF2-40B4-BE49-F238E27FC236}">
                <a16:creationId xmlns:a16="http://schemas.microsoft.com/office/drawing/2014/main" id="{00AA5F18-EC69-512F-0224-FD23AEF89FA6}"/>
              </a:ext>
            </a:extLst>
          </p:cNvPr>
          <p:cNvSpPr/>
          <p:nvPr userDrawn="1"/>
        </p:nvSpPr>
        <p:spPr>
          <a:xfrm>
            <a:off x="10993582" y="0"/>
            <a:ext cx="1198418" cy="6858000"/>
          </a:xfrm>
          <a:prstGeom prst="rect">
            <a:avLst/>
          </a:prstGeom>
          <a:solidFill>
            <a:schemeClr val="accent4"/>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it-IT" sz="1600" noProof="0"/>
          </a:p>
        </p:txBody>
      </p:sp>
      <p:sp>
        <p:nvSpPr>
          <p:cNvPr id="12" name="Rettangolo">
            <a:extLst>
              <a:ext uri="{FF2B5EF4-FFF2-40B4-BE49-F238E27FC236}">
                <a16:creationId xmlns:a16="http://schemas.microsoft.com/office/drawing/2014/main" id="{45D84AB0-42AB-EAEC-FC34-9FCFD1058BF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Tree>
    <p:extLst>
      <p:ext uri="{BB962C8B-B14F-4D97-AF65-F5344CB8AC3E}">
        <p14:creationId xmlns:p14="http://schemas.microsoft.com/office/powerpoint/2010/main" val="279889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rtl="0"/>
            <a:fld id="{EA3A156B-EC2F-4AF5-ACFE-03F40669064C}" type="datetime1">
              <a:rPr lang="it-IT" noProof="0" smtClean="0"/>
              <a:t>05/01/24</a:t>
            </a:fld>
            <a:endParaRPr lang="it-IT" noProof="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rtl="0"/>
            <a:endParaRPr lang="it-IT" noProof="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20">
                <a:duotone>
                  <a:schemeClr val="accent1">
                    <a:shade val="45000"/>
                    <a:satMod val="135000"/>
                  </a:schemeClr>
                  <a:prstClr val="white"/>
                </a:duotone>
                <a:extLst>
                  <a:ext uri="{BEBA8EAE-BF5A-486C-A8C5-ECC9F3942E4B}">
                    <a14:imgProps xmlns:a14="http://schemas.microsoft.com/office/drawing/2010/main">
                      <a14:imgLayer r:embed="rId21">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rtl="0"/>
            <a:fld id="{3A98EE3D-8CD1-4C3F-BD1C-C98C9596463C}" type="slidenum">
              <a:rPr lang="it-IT" noProof="0" smtClean="0"/>
              <a:t>‹N›</a:t>
            </a:fld>
            <a:endParaRPr lang="it-IT" noProof="0"/>
          </a:p>
        </p:txBody>
      </p:sp>
      <p:sp>
        <p:nvSpPr>
          <p:cNvPr id="10" name="Rettangolo">
            <a:extLst>
              <a:ext uri="{FF2B5EF4-FFF2-40B4-BE49-F238E27FC236}">
                <a16:creationId xmlns:a16="http://schemas.microsoft.com/office/drawing/2014/main" id="{D479AFED-DF64-F221-5770-30A6C2AE35A0}"/>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rtlCol="0" anchor="ctr"/>
          <a:lstStyle/>
          <a:p>
            <a:pPr rtl="0">
              <a:defRPr sz="3200" b="0">
                <a:solidFill>
                  <a:srgbClr val="E8ECF2"/>
                </a:solidFill>
                <a:latin typeface="+mn-lt"/>
                <a:ea typeface="+mn-ea"/>
                <a:cs typeface="+mn-cs"/>
                <a:sym typeface="Helvetica Neue Medium"/>
              </a:defRPr>
            </a:pPr>
            <a:endParaRPr lang="it-IT" sz="1600" noProof="0"/>
          </a:p>
        </p:txBody>
      </p:sp>
    </p:spTree>
    <p:extLst>
      <p:ext uri="{BB962C8B-B14F-4D97-AF65-F5344CB8AC3E}">
        <p14:creationId xmlns:p14="http://schemas.microsoft.com/office/powerpoint/2010/main" val="328419035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675" r:id="rId17"/>
    <p:sldLayoutId id="2147483691" r:id="rId18"/>
  </p:sldLayoutIdLst>
  <p:hf sldNum="0" hdr="0" ftr="0" dt="0"/>
  <p:txStyles>
    <p:titleStyle>
      <a:lvl1pPr algn="l" defTabSz="914400" rtl="0" eaLnBrk="1" latinLnBrk="0" hangingPunct="1">
        <a:lnSpc>
          <a:spcPct val="90000"/>
        </a:lnSpc>
        <a:spcBef>
          <a:spcPct val="0"/>
        </a:spcBef>
        <a:buNone/>
        <a:defRPr sz="5400" kern="1200" cap="all" baseline="0">
          <a:blipFill>
            <a:blip r:embed="rId22">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5.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34E03038-B68C-5642-7D5E-705E765B5A1A}"/>
              </a:ext>
            </a:extLst>
          </p:cNvPr>
          <p:cNvSpPr>
            <a:spLocks noGrp="1"/>
          </p:cNvSpPr>
          <p:nvPr>
            <p:ph type="subTitle" idx="1"/>
          </p:nvPr>
        </p:nvSpPr>
        <p:spPr>
          <a:xfrm>
            <a:off x="1224228" y="5640380"/>
            <a:ext cx="10058400" cy="509016"/>
          </a:xfrm>
        </p:spPr>
        <p:txBody>
          <a:bodyPr>
            <a:normAutofit/>
          </a:bodyPr>
          <a:lstStyle/>
          <a:p>
            <a:pPr algn="r"/>
            <a:r>
              <a:rPr lang="it-IT" sz="1400" dirty="0"/>
              <a:t>DOTT.SSA ALICE AGAZZI</a:t>
            </a:r>
          </a:p>
          <a:p>
            <a:pPr algn="r"/>
            <a:endParaRPr lang="it-IT" sz="1400" dirty="0"/>
          </a:p>
        </p:txBody>
      </p:sp>
      <p:sp>
        <p:nvSpPr>
          <p:cNvPr id="4" name="Rettangolo 3">
            <a:extLst>
              <a:ext uri="{FF2B5EF4-FFF2-40B4-BE49-F238E27FC236}">
                <a16:creationId xmlns:a16="http://schemas.microsoft.com/office/drawing/2014/main" id="{BC582D31-0C58-E14A-C60E-AA935BEF81F7}"/>
              </a:ext>
            </a:extLst>
          </p:cNvPr>
          <p:cNvSpPr/>
          <p:nvPr/>
        </p:nvSpPr>
        <p:spPr>
          <a:xfrm>
            <a:off x="1653117" y="2551837"/>
            <a:ext cx="8885766" cy="1754326"/>
          </a:xfrm>
          <a:prstGeom prst="rect">
            <a:avLst/>
          </a:prstGeom>
          <a:noFill/>
        </p:spPr>
        <p:txBody>
          <a:bodyPr wrap="none" lIns="91440" tIns="45720" rIns="91440" bIns="45720">
            <a:spAutoFit/>
          </a:bodyPr>
          <a:lstStyle/>
          <a:p>
            <a:pPr algn="ctr"/>
            <a:r>
              <a:rPr lang="it-IT"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FACCIAMO UN VIAGGIO. </a:t>
            </a:r>
            <a:br>
              <a:rPr lang="it-IT"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it-IT"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DESTINAZIONE: FELICITA’!</a:t>
            </a:r>
          </a:p>
        </p:txBody>
      </p:sp>
    </p:spTree>
    <p:extLst>
      <p:ext uri="{BB962C8B-B14F-4D97-AF65-F5344CB8AC3E}">
        <p14:creationId xmlns:p14="http://schemas.microsoft.com/office/powerpoint/2010/main" val="231092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8542DC6-FD1D-118E-07A1-F59A1D80551A}"/>
              </a:ext>
            </a:extLst>
          </p:cNvPr>
          <p:cNvSpPr>
            <a:spLocks noGrp="1"/>
          </p:cNvSpPr>
          <p:nvPr>
            <p:ph type="title"/>
          </p:nvPr>
        </p:nvSpPr>
        <p:spPr>
          <a:xfrm>
            <a:off x="1097280" y="942870"/>
            <a:ext cx="7187184" cy="1292750"/>
          </a:xfrm>
        </p:spPr>
        <p:txBody>
          <a:bodyPr>
            <a:normAutofit fontScale="90000"/>
          </a:bodyPr>
          <a:lstStyle/>
          <a:p>
            <a:r>
              <a:rPr lang="it-IT" dirty="0"/>
              <a:t>I tre momenti dell’emozione</a:t>
            </a:r>
          </a:p>
        </p:txBody>
      </p:sp>
      <p:pic>
        <p:nvPicPr>
          <p:cNvPr id="6" name="Segnaposto contenuto 5">
            <a:extLst>
              <a:ext uri="{FF2B5EF4-FFF2-40B4-BE49-F238E27FC236}">
                <a16:creationId xmlns:a16="http://schemas.microsoft.com/office/drawing/2014/main" id="{76B48472-5239-8AFC-C3E7-C2A634EB970B}"/>
              </a:ext>
            </a:extLst>
          </p:cNvPr>
          <p:cNvPicPr>
            <a:picLocks noGrp="1" noChangeAspect="1"/>
          </p:cNvPicPr>
          <p:nvPr>
            <p:ph sz="half" idx="2"/>
          </p:nvPr>
        </p:nvPicPr>
        <p:blipFill>
          <a:blip r:embed="rId2"/>
          <a:stretch>
            <a:fillRect/>
          </a:stretch>
        </p:blipFill>
        <p:spPr>
          <a:xfrm>
            <a:off x="1096963" y="2682868"/>
            <a:ext cx="4157662" cy="2830527"/>
          </a:xfrm>
        </p:spPr>
      </p:pic>
      <p:sp>
        <p:nvSpPr>
          <p:cNvPr id="7" name="CasellaDiTesto 6">
            <a:extLst>
              <a:ext uri="{FF2B5EF4-FFF2-40B4-BE49-F238E27FC236}">
                <a16:creationId xmlns:a16="http://schemas.microsoft.com/office/drawing/2014/main" id="{F7A8D4AA-C5E5-F638-08A9-84BF823CFCC6}"/>
              </a:ext>
            </a:extLst>
          </p:cNvPr>
          <p:cNvSpPr txBox="1"/>
          <p:nvPr/>
        </p:nvSpPr>
        <p:spPr>
          <a:xfrm>
            <a:off x="6222670" y="2682868"/>
            <a:ext cx="4764314" cy="1631216"/>
          </a:xfrm>
          <a:prstGeom prst="rect">
            <a:avLst/>
          </a:prstGeom>
          <a:noFill/>
        </p:spPr>
        <p:txBody>
          <a:bodyPr wrap="square" rtlCol="0">
            <a:spAutoFit/>
          </a:bodyPr>
          <a:lstStyle/>
          <a:p>
            <a:r>
              <a:rPr lang="it-IT" sz="2000" dirty="0">
                <a:latin typeface="Calibri" panose="020F0502020204030204" pitchFamily="34" charset="0"/>
                <a:cs typeface="Calibri" panose="020F0502020204030204" pitchFamily="34" charset="0"/>
              </a:rPr>
              <a:t>1. Presenza di un evento antecedente che richiede una valutazione cognitiva</a:t>
            </a:r>
          </a:p>
          <a:p>
            <a:r>
              <a:rPr lang="it-IT" sz="2000" dirty="0">
                <a:latin typeface="Calibri" panose="020F0502020204030204" pitchFamily="34" charset="0"/>
                <a:cs typeface="Calibri" panose="020F0502020204030204" pitchFamily="34" charset="0"/>
              </a:rPr>
              <a:t>2. Cambiamenti fisiologici</a:t>
            </a:r>
          </a:p>
          <a:p>
            <a:r>
              <a:rPr lang="it-IT" sz="2000" dirty="0">
                <a:latin typeface="Calibri" panose="020F0502020204030204" pitchFamily="34" charset="0"/>
                <a:cs typeface="Calibri" panose="020F0502020204030204" pitchFamily="34" charset="0"/>
              </a:rPr>
              <a:t>3. Comportamenti espressivi e comunicativi (espressione facciale, verbale o gestuale)</a:t>
            </a:r>
          </a:p>
        </p:txBody>
      </p:sp>
    </p:spTree>
    <p:extLst>
      <p:ext uri="{BB962C8B-B14F-4D97-AF65-F5344CB8AC3E}">
        <p14:creationId xmlns:p14="http://schemas.microsoft.com/office/powerpoint/2010/main" val="152264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F9065530-DE59-0271-0FFB-8C3965C98067}"/>
              </a:ext>
            </a:extLst>
          </p:cNvPr>
          <p:cNvSpPr>
            <a:spLocks noGrp="1"/>
          </p:cNvSpPr>
          <p:nvPr>
            <p:ph type="body" idx="1"/>
          </p:nvPr>
        </p:nvSpPr>
        <p:spPr/>
        <p:txBody>
          <a:bodyPr/>
          <a:lstStyle/>
          <a:p>
            <a:r>
              <a:rPr lang="it-IT" dirty="0"/>
              <a:t>Funzione adattiva</a:t>
            </a:r>
          </a:p>
        </p:txBody>
      </p:sp>
      <p:sp>
        <p:nvSpPr>
          <p:cNvPr id="7" name="Segnaposto contenuto 6">
            <a:extLst>
              <a:ext uri="{FF2B5EF4-FFF2-40B4-BE49-F238E27FC236}">
                <a16:creationId xmlns:a16="http://schemas.microsoft.com/office/drawing/2014/main" id="{FC233CE3-DE0F-1AB8-282D-2FE382FD7366}"/>
              </a:ext>
            </a:extLst>
          </p:cNvPr>
          <p:cNvSpPr>
            <a:spLocks noGrp="1"/>
          </p:cNvSpPr>
          <p:nvPr>
            <p:ph sz="half" idx="2"/>
          </p:nvPr>
        </p:nvSpPr>
        <p:spPr/>
        <p:txBody>
          <a:bodyPr>
            <a:normAutofit/>
          </a:bodyPr>
          <a:lstStyle/>
          <a:p>
            <a:pPr marL="0" indent="0" algn="just">
              <a:buNone/>
            </a:pPr>
            <a:r>
              <a:rPr lang="it-IT" dirty="0">
                <a:latin typeface="Calibri" panose="020F0502020204030204" pitchFamily="34" charset="0"/>
                <a:cs typeface="Calibri" panose="020F0502020204030204" pitchFamily="34" charset="0"/>
              </a:rPr>
              <a:t>Le emozioni sono risposte adattive all’ambiente e si muovono in funzione della sopravvivenza. La funzione adattiva riguarda quindi la valutazione costante degli stimoli, interni ed esterni, in relazione alla loro rilevanza per l’organismo. Allo stimolo (per esempio, una persona che ci segue) segue una risposta che prepara all’azione (scappare!). Queste azioni di risposta possono aver luogo solo grazie alle emozioni. </a:t>
            </a:r>
          </a:p>
        </p:txBody>
      </p:sp>
      <p:sp>
        <p:nvSpPr>
          <p:cNvPr id="8" name="Segnaposto testo 7">
            <a:extLst>
              <a:ext uri="{FF2B5EF4-FFF2-40B4-BE49-F238E27FC236}">
                <a16:creationId xmlns:a16="http://schemas.microsoft.com/office/drawing/2014/main" id="{15D26502-C8F3-9FAF-E1DE-8D82880436CF}"/>
              </a:ext>
            </a:extLst>
          </p:cNvPr>
          <p:cNvSpPr>
            <a:spLocks noGrp="1"/>
          </p:cNvSpPr>
          <p:nvPr>
            <p:ph type="body" sz="quarter" idx="3"/>
          </p:nvPr>
        </p:nvSpPr>
        <p:spPr/>
        <p:txBody>
          <a:bodyPr/>
          <a:lstStyle/>
          <a:p>
            <a:r>
              <a:rPr lang="it-IT" dirty="0"/>
              <a:t>Funzione comunicativa</a:t>
            </a:r>
          </a:p>
        </p:txBody>
      </p:sp>
      <p:sp>
        <p:nvSpPr>
          <p:cNvPr id="9" name="Segnaposto contenuto 8">
            <a:extLst>
              <a:ext uri="{FF2B5EF4-FFF2-40B4-BE49-F238E27FC236}">
                <a16:creationId xmlns:a16="http://schemas.microsoft.com/office/drawing/2014/main" id="{B214977A-65FA-3FD0-2B0F-3BEEFF4B5BB9}"/>
              </a:ext>
            </a:extLst>
          </p:cNvPr>
          <p:cNvSpPr>
            <a:spLocks noGrp="1"/>
          </p:cNvSpPr>
          <p:nvPr>
            <p:ph sz="quarter" idx="4"/>
          </p:nvPr>
        </p:nvSpPr>
        <p:spPr/>
        <p:txBody>
          <a:bodyPr>
            <a:normAutofit fontScale="92500" lnSpcReduction="20000"/>
          </a:bodyPr>
          <a:lstStyle/>
          <a:p>
            <a:pPr marL="0" indent="0" algn="just">
              <a:buNone/>
            </a:pPr>
            <a:r>
              <a:rPr lang="it-IT" dirty="0">
                <a:latin typeface="Calibri" panose="020F0502020204030204" pitchFamily="34" charset="0"/>
                <a:cs typeface="Calibri" panose="020F0502020204030204" pitchFamily="34" charset="0"/>
              </a:rPr>
              <a:t>In questo senso, il contesto e l’intenzione sono prioritari: l’esibizione di un’emozione diventa uno strumento per comunicare con l’altro, uno strumento relazionale. Si pensi al bambino che piange. Inoltre, riconoscendo l’emozione sul volto dell’altro, otteniamo due scopi: il primo è la capacità di distinguere gli individui, così da prevedere la percezione che loro avranno delle nostre azioni e poter quindi migliorare la reciprocità nelle relazioni, il secondo è la possibilità di auto-individualizzarsi e di sperimentare i propri limiti tramite il rispecchiamento, nelle espressioni altrui, del modo in cui gli altri considerano le nostre azioni. </a:t>
            </a:r>
          </a:p>
        </p:txBody>
      </p:sp>
      <p:sp>
        <p:nvSpPr>
          <p:cNvPr id="2" name="Rettangolo 1">
            <a:extLst>
              <a:ext uri="{FF2B5EF4-FFF2-40B4-BE49-F238E27FC236}">
                <a16:creationId xmlns:a16="http://schemas.microsoft.com/office/drawing/2014/main" id="{A7CEA964-4907-16F4-7C97-2DC6EEB6B26C}"/>
              </a:ext>
            </a:extLst>
          </p:cNvPr>
          <p:cNvSpPr/>
          <p:nvPr/>
        </p:nvSpPr>
        <p:spPr>
          <a:xfrm>
            <a:off x="1937955" y="613970"/>
            <a:ext cx="8273419" cy="1754326"/>
          </a:xfrm>
          <a:prstGeom prst="rect">
            <a:avLst/>
          </a:prstGeom>
          <a:noFill/>
        </p:spPr>
        <p:txBody>
          <a:bodyPr wrap="none" lIns="91440" tIns="45720" rIns="91440" bIns="45720">
            <a:spAutoFit/>
          </a:bodyPr>
          <a:lstStyle/>
          <a:p>
            <a:pPr algn="ctr"/>
            <a:r>
              <a:rPr lang="it-IT" sz="54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Ma che funzione hanno </a:t>
            </a:r>
          </a:p>
          <a:p>
            <a:pPr algn="ctr"/>
            <a:r>
              <a:rPr lang="it-IT" sz="54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le emozioni?</a:t>
            </a:r>
          </a:p>
        </p:txBody>
      </p:sp>
    </p:spTree>
    <p:extLst>
      <p:ext uri="{BB962C8B-B14F-4D97-AF65-F5344CB8AC3E}">
        <p14:creationId xmlns:p14="http://schemas.microsoft.com/office/powerpoint/2010/main" val="185478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p:cTn id="3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p:cTn id="3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F9065530-DE59-0271-0FFB-8C3965C98067}"/>
              </a:ext>
            </a:extLst>
          </p:cNvPr>
          <p:cNvSpPr>
            <a:spLocks noGrp="1"/>
          </p:cNvSpPr>
          <p:nvPr>
            <p:ph type="body" idx="1"/>
          </p:nvPr>
        </p:nvSpPr>
        <p:spPr/>
        <p:txBody>
          <a:bodyPr/>
          <a:lstStyle/>
          <a:p>
            <a:r>
              <a:rPr lang="it-IT" dirty="0"/>
              <a:t>Funzione di spinta motivazionale all’azione </a:t>
            </a:r>
          </a:p>
        </p:txBody>
      </p:sp>
      <p:sp>
        <p:nvSpPr>
          <p:cNvPr id="7" name="Segnaposto contenuto 6">
            <a:extLst>
              <a:ext uri="{FF2B5EF4-FFF2-40B4-BE49-F238E27FC236}">
                <a16:creationId xmlns:a16="http://schemas.microsoft.com/office/drawing/2014/main" id="{FC233CE3-DE0F-1AB8-282D-2FE382FD7366}"/>
              </a:ext>
            </a:extLst>
          </p:cNvPr>
          <p:cNvSpPr>
            <a:spLocks noGrp="1"/>
          </p:cNvSpPr>
          <p:nvPr>
            <p:ph sz="half" idx="2"/>
          </p:nvPr>
        </p:nvSpPr>
        <p:spPr/>
        <p:txBody>
          <a:bodyPr>
            <a:normAutofit/>
          </a:bodyPr>
          <a:lstStyle/>
          <a:p>
            <a:pPr marL="0" indent="0" algn="just">
              <a:buNone/>
            </a:pPr>
            <a:r>
              <a:rPr lang="it-IT" dirty="0">
                <a:latin typeface="Calibri" panose="020F0502020204030204" pitchFamily="34" charset="0"/>
                <a:cs typeface="Calibri" panose="020F0502020204030204" pitchFamily="34" charset="0"/>
              </a:rPr>
              <a:t>Ogni emozione include una tendenza all’azione. Le risposte comportamentali elicitate dalle emozioni sono delle risposte adattive all’ambiente: se proviamo disgusto, non mangiamo un cibo e questo forse ci salva.</a:t>
            </a:r>
          </a:p>
        </p:txBody>
      </p:sp>
      <p:sp>
        <p:nvSpPr>
          <p:cNvPr id="8" name="Segnaposto testo 7">
            <a:extLst>
              <a:ext uri="{FF2B5EF4-FFF2-40B4-BE49-F238E27FC236}">
                <a16:creationId xmlns:a16="http://schemas.microsoft.com/office/drawing/2014/main" id="{15D26502-C8F3-9FAF-E1DE-8D82880436CF}"/>
              </a:ext>
            </a:extLst>
          </p:cNvPr>
          <p:cNvSpPr>
            <a:spLocks noGrp="1"/>
          </p:cNvSpPr>
          <p:nvPr>
            <p:ph type="body" sz="quarter" idx="3"/>
          </p:nvPr>
        </p:nvSpPr>
        <p:spPr/>
        <p:txBody>
          <a:bodyPr>
            <a:normAutofit fontScale="92500"/>
          </a:bodyPr>
          <a:lstStyle/>
          <a:p>
            <a:r>
              <a:rPr lang="it-IT" dirty="0"/>
              <a:t>Funzione di formazione del senso di sé e dei legami intra e interpersonali</a:t>
            </a:r>
          </a:p>
        </p:txBody>
      </p:sp>
      <p:sp>
        <p:nvSpPr>
          <p:cNvPr id="9" name="Segnaposto contenuto 8">
            <a:extLst>
              <a:ext uri="{FF2B5EF4-FFF2-40B4-BE49-F238E27FC236}">
                <a16:creationId xmlns:a16="http://schemas.microsoft.com/office/drawing/2014/main" id="{B214977A-65FA-3FD0-2B0F-3BEEFF4B5BB9}"/>
              </a:ext>
            </a:extLst>
          </p:cNvPr>
          <p:cNvSpPr>
            <a:spLocks noGrp="1"/>
          </p:cNvSpPr>
          <p:nvPr>
            <p:ph sz="quarter" idx="4"/>
          </p:nvPr>
        </p:nvSpPr>
        <p:spPr/>
        <p:txBody>
          <a:bodyPr>
            <a:normAutofit fontScale="92500" lnSpcReduction="20000"/>
          </a:bodyPr>
          <a:lstStyle/>
          <a:p>
            <a:pPr marL="0" indent="0" algn="just">
              <a:buNone/>
            </a:pPr>
            <a:r>
              <a:rPr lang="it-IT" dirty="0">
                <a:latin typeface="Calibri" panose="020F0502020204030204" pitchFamily="34" charset="0"/>
                <a:cs typeface="Calibri" panose="020F0502020204030204" pitchFamily="34" charset="0"/>
              </a:rPr>
              <a:t>L’uomo è un animale-sociale: riusciamo quindi ad acquisire una consapevolezza e conoscenza di noi stessi solo tramite gli altri significativi del nostro ambiente. Proprio nelle dinamiche affettive lungo il corso di vita possiamo mantenere nel tempo la continuità e la coerenza del Sé. Ed è la costanza nella percezione dell’esperienza emotiva che possiamo trovare la forza di passare nei cambiamenti con un senso stabile di sé. (esempio: bimbo che cresce con una mamma che dà affetto, si sentirà degno di affetto e si muoverà nel mondo vedendo sé e l’altro come una persona che può chiedere aiuto, che consolerà, che proverà gioia…)</a:t>
            </a:r>
          </a:p>
        </p:txBody>
      </p:sp>
    </p:spTree>
    <p:extLst>
      <p:ext uri="{BB962C8B-B14F-4D97-AF65-F5344CB8AC3E}">
        <p14:creationId xmlns:p14="http://schemas.microsoft.com/office/powerpoint/2010/main" val="23230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p:cTn id="2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p:cTn id="31"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0BE13BAF-B118-F548-C178-B50034C66E10}"/>
              </a:ext>
            </a:extLst>
          </p:cNvPr>
          <p:cNvSpPr>
            <a:spLocks noGrp="1"/>
          </p:cNvSpPr>
          <p:nvPr>
            <p:ph type="title"/>
          </p:nvPr>
        </p:nvSpPr>
        <p:spPr>
          <a:xfrm>
            <a:off x="688975" y="2334768"/>
            <a:ext cx="4886854" cy="1918375"/>
          </a:xfrm>
        </p:spPr>
        <p:txBody>
          <a:bodyPr>
            <a:normAutofit/>
          </a:bodyPr>
          <a:lstStyle/>
          <a:p>
            <a:r>
              <a:rPr lang="it-IT" dirty="0"/>
              <a:t>Come vengono comunicate?</a:t>
            </a:r>
          </a:p>
        </p:txBody>
      </p:sp>
      <p:sp>
        <p:nvSpPr>
          <p:cNvPr id="10" name="Segnaposto contenuto 9">
            <a:extLst>
              <a:ext uri="{FF2B5EF4-FFF2-40B4-BE49-F238E27FC236}">
                <a16:creationId xmlns:a16="http://schemas.microsoft.com/office/drawing/2014/main" id="{E4BE24CC-3F0B-387C-1C57-CA292915DDEE}"/>
              </a:ext>
            </a:extLst>
          </p:cNvPr>
          <p:cNvSpPr>
            <a:spLocks noGrp="1"/>
          </p:cNvSpPr>
          <p:nvPr>
            <p:ph sz="half" idx="2"/>
          </p:nvPr>
        </p:nvSpPr>
        <p:spPr/>
        <p:txBody>
          <a:bodyPr>
            <a:normAutofit/>
          </a:bodyPr>
          <a:lstStyle/>
          <a:p>
            <a:pPr marL="0" indent="0">
              <a:buNone/>
            </a:pPr>
            <a:r>
              <a:rPr lang="it-IT" sz="2000" dirty="0">
                <a:latin typeface="Calibri" panose="020F0502020204030204" pitchFamily="34" charset="0"/>
                <a:cs typeface="Calibri" panose="020F0502020204030204" pitchFamily="34" charset="0"/>
              </a:rPr>
              <a:t>Con le espressioni facciali le emozioni vengono comunicate e influenzano anche l’altro.</a:t>
            </a:r>
          </a:p>
        </p:txBody>
      </p:sp>
    </p:spTree>
    <p:extLst>
      <p:ext uri="{BB962C8B-B14F-4D97-AF65-F5344CB8AC3E}">
        <p14:creationId xmlns:p14="http://schemas.microsoft.com/office/powerpoint/2010/main" val="90001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immagine 9">
            <a:extLst>
              <a:ext uri="{FF2B5EF4-FFF2-40B4-BE49-F238E27FC236}">
                <a16:creationId xmlns:a16="http://schemas.microsoft.com/office/drawing/2014/main" id="{1EDE273B-439D-0750-14D4-0FB0370EF81D}"/>
              </a:ext>
            </a:extLst>
          </p:cNvPr>
          <p:cNvPicPr>
            <a:picLocks noGrp="1" noChangeAspect="1"/>
          </p:cNvPicPr>
          <p:nvPr>
            <p:ph type="pic" sz="quarter" idx="13"/>
          </p:nvPr>
        </p:nvPicPr>
        <p:blipFill rotWithShape="1">
          <a:blip r:embed="rId2"/>
          <a:srcRect l="1620" t="16236" r="66481" b="59367"/>
          <a:stretch/>
        </p:blipFill>
        <p:spPr>
          <a:xfrm>
            <a:off x="2073455" y="1295797"/>
            <a:ext cx="3468902" cy="1989916"/>
          </a:xfrm>
        </p:spPr>
      </p:pic>
      <p:pic>
        <p:nvPicPr>
          <p:cNvPr id="12" name="Segnaposto immagine 11">
            <a:extLst>
              <a:ext uri="{FF2B5EF4-FFF2-40B4-BE49-F238E27FC236}">
                <a16:creationId xmlns:a16="http://schemas.microsoft.com/office/drawing/2014/main" id="{8C44BA14-D8C7-6E82-69A1-992276AD45C9}"/>
              </a:ext>
            </a:extLst>
          </p:cNvPr>
          <p:cNvPicPr>
            <a:picLocks noGrp="1" noChangeAspect="1"/>
          </p:cNvPicPr>
          <p:nvPr>
            <p:ph type="pic" sz="quarter" idx="14"/>
          </p:nvPr>
        </p:nvPicPr>
        <p:blipFill rotWithShape="1">
          <a:blip r:embed="rId2"/>
          <a:srcRect l="34741" t="16565" r="32619" b="59037"/>
          <a:stretch/>
        </p:blipFill>
        <p:spPr>
          <a:xfrm>
            <a:off x="6568967" y="1295797"/>
            <a:ext cx="3549578" cy="1989916"/>
          </a:xfrm>
        </p:spPr>
      </p:pic>
      <p:pic>
        <p:nvPicPr>
          <p:cNvPr id="14" name="Segnaposto immagine 13">
            <a:extLst>
              <a:ext uri="{FF2B5EF4-FFF2-40B4-BE49-F238E27FC236}">
                <a16:creationId xmlns:a16="http://schemas.microsoft.com/office/drawing/2014/main" id="{60BBA330-C75D-2891-F348-10AB327DC7C2}"/>
              </a:ext>
            </a:extLst>
          </p:cNvPr>
          <p:cNvPicPr>
            <a:picLocks noGrp="1" noChangeAspect="1"/>
          </p:cNvPicPr>
          <p:nvPr>
            <p:ph type="pic" sz="quarter" idx="15"/>
          </p:nvPr>
        </p:nvPicPr>
        <p:blipFill rotWithShape="1">
          <a:blip r:embed="rId2"/>
          <a:srcRect l="18166" t="47326" r="17489" b="28843"/>
          <a:stretch/>
        </p:blipFill>
        <p:spPr>
          <a:xfrm>
            <a:off x="1416424" y="3921913"/>
            <a:ext cx="6370929" cy="1872650"/>
          </a:xfrm>
        </p:spPr>
      </p:pic>
      <p:pic>
        <p:nvPicPr>
          <p:cNvPr id="17" name="Immagine 16">
            <a:extLst>
              <a:ext uri="{FF2B5EF4-FFF2-40B4-BE49-F238E27FC236}">
                <a16:creationId xmlns:a16="http://schemas.microsoft.com/office/drawing/2014/main" id="{3E5D673F-4B08-0BB6-EB68-1905A81942F9}"/>
              </a:ext>
            </a:extLst>
          </p:cNvPr>
          <p:cNvPicPr>
            <a:picLocks noChangeAspect="1"/>
          </p:cNvPicPr>
          <p:nvPr/>
        </p:nvPicPr>
        <p:blipFill rotWithShape="1">
          <a:blip r:embed="rId2"/>
          <a:srcRect l="68627" t="17993" b="58939"/>
          <a:stretch/>
        </p:blipFill>
        <p:spPr>
          <a:xfrm>
            <a:off x="7992184" y="3921913"/>
            <a:ext cx="3395741" cy="1872650"/>
          </a:xfrm>
          <a:prstGeom prst="rect">
            <a:avLst/>
          </a:prstGeom>
        </p:spPr>
      </p:pic>
    </p:spTree>
    <p:extLst>
      <p:ext uri="{BB962C8B-B14F-4D97-AF65-F5344CB8AC3E}">
        <p14:creationId xmlns:p14="http://schemas.microsoft.com/office/powerpoint/2010/main" val="15205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80">
                                          <p:stCondLst>
                                            <p:cond delay="0"/>
                                          </p:stCondLst>
                                        </p:cTn>
                                        <p:tgtEl>
                                          <p:spTgt spid="17"/>
                                        </p:tgtEl>
                                      </p:cBhvr>
                                    </p:animEffect>
                                    <p:anim calcmode="lin" valueType="num">
                                      <p:cBhvr>
                                        <p:cTn id="6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7" dur="26">
                                          <p:stCondLst>
                                            <p:cond delay="650"/>
                                          </p:stCondLst>
                                        </p:cTn>
                                        <p:tgtEl>
                                          <p:spTgt spid="17"/>
                                        </p:tgtEl>
                                      </p:cBhvr>
                                      <p:to x="100000" y="60000"/>
                                    </p:animScale>
                                    <p:animScale>
                                      <p:cBhvr>
                                        <p:cTn id="68" dur="166" decel="50000">
                                          <p:stCondLst>
                                            <p:cond delay="676"/>
                                          </p:stCondLst>
                                        </p:cTn>
                                        <p:tgtEl>
                                          <p:spTgt spid="17"/>
                                        </p:tgtEl>
                                      </p:cBhvr>
                                      <p:to x="100000" y="100000"/>
                                    </p:animScale>
                                    <p:animScale>
                                      <p:cBhvr>
                                        <p:cTn id="69" dur="26">
                                          <p:stCondLst>
                                            <p:cond delay="1312"/>
                                          </p:stCondLst>
                                        </p:cTn>
                                        <p:tgtEl>
                                          <p:spTgt spid="17"/>
                                        </p:tgtEl>
                                      </p:cBhvr>
                                      <p:to x="100000" y="80000"/>
                                    </p:animScale>
                                    <p:animScale>
                                      <p:cBhvr>
                                        <p:cTn id="70" dur="166" decel="50000">
                                          <p:stCondLst>
                                            <p:cond delay="1338"/>
                                          </p:stCondLst>
                                        </p:cTn>
                                        <p:tgtEl>
                                          <p:spTgt spid="17"/>
                                        </p:tgtEl>
                                      </p:cBhvr>
                                      <p:to x="100000" y="100000"/>
                                    </p:animScale>
                                    <p:animScale>
                                      <p:cBhvr>
                                        <p:cTn id="71" dur="26">
                                          <p:stCondLst>
                                            <p:cond delay="1642"/>
                                          </p:stCondLst>
                                        </p:cTn>
                                        <p:tgtEl>
                                          <p:spTgt spid="17"/>
                                        </p:tgtEl>
                                      </p:cBhvr>
                                      <p:to x="100000" y="90000"/>
                                    </p:animScale>
                                    <p:animScale>
                                      <p:cBhvr>
                                        <p:cTn id="72" dur="166" decel="50000">
                                          <p:stCondLst>
                                            <p:cond delay="1668"/>
                                          </p:stCondLst>
                                        </p:cTn>
                                        <p:tgtEl>
                                          <p:spTgt spid="17"/>
                                        </p:tgtEl>
                                      </p:cBhvr>
                                      <p:to x="100000" y="100000"/>
                                    </p:animScale>
                                    <p:animScale>
                                      <p:cBhvr>
                                        <p:cTn id="73" dur="26">
                                          <p:stCondLst>
                                            <p:cond delay="1808"/>
                                          </p:stCondLst>
                                        </p:cTn>
                                        <p:tgtEl>
                                          <p:spTgt spid="17"/>
                                        </p:tgtEl>
                                      </p:cBhvr>
                                      <p:to x="100000" y="95000"/>
                                    </p:animScale>
                                    <p:animScale>
                                      <p:cBhvr>
                                        <p:cTn id="74"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7A9BC53E-9ACF-EEDD-E49D-DB105C5B35A7}"/>
              </a:ext>
            </a:extLst>
          </p:cNvPr>
          <p:cNvPicPr>
            <a:picLocks noGrp="1" noChangeAspect="1"/>
          </p:cNvPicPr>
          <p:nvPr>
            <p:ph type="pic" sz="quarter" idx="13"/>
          </p:nvPr>
        </p:nvPicPr>
        <p:blipFill rotWithShape="1">
          <a:blip r:embed="rId2"/>
          <a:srcRect l="427" r="3622"/>
          <a:stretch/>
        </p:blipFill>
        <p:spPr>
          <a:xfrm>
            <a:off x="630880" y="974529"/>
            <a:ext cx="6649816" cy="4908941"/>
          </a:xfrm>
        </p:spPr>
      </p:pic>
      <p:sp>
        <p:nvSpPr>
          <p:cNvPr id="7" name="Rettangolo 6">
            <a:extLst>
              <a:ext uri="{FF2B5EF4-FFF2-40B4-BE49-F238E27FC236}">
                <a16:creationId xmlns:a16="http://schemas.microsoft.com/office/drawing/2014/main" id="{66094419-B3A7-5111-E0A2-A44C6D0823FC}"/>
              </a:ext>
            </a:extLst>
          </p:cNvPr>
          <p:cNvSpPr/>
          <p:nvPr/>
        </p:nvSpPr>
        <p:spPr>
          <a:xfrm>
            <a:off x="7280696" y="1305340"/>
            <a:ext cx="4157296" cy="4247317"/>
          </a:xfrm>
          <a:prstGeom prst="rect">
            <a:avLst/>
          </a:prstGeom>
          <a:noFill/>
        </p:spPr>
        <p:txBody>
          <a:bodyPr wrap="square" lIns="91440" tIns="45720" rIns="91440" bIns="45720">
            <a:spAutoFit/>
          </a:bodyPr>
          <a:lstStyle/>
          <a:p>
            <a:pPr algn="ctr"/>
            <a:r>
              <a:rPr lang="it-I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Dove sentiamo le emozioni</a:t>
            </a:r>
            <a:br>
              <a:rPr lang="it-I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it-I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nel nostro corpo?</a:t>
            </a:r>
          </a:p>
        </p:txBody>
      </p:sp>
    </p:spTree>
    <p:extLst>
      <p:ext uri="{BB962C8B-B14F-4D97-AF65-F5344CB8AC3E}">
        <p14:creationId xmlns:p14="http://schemas.microsoft.com/office/powerpoint/2010/main" val="235533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Scale>
                                      <p:cBhvr>
                                        <p:cTn id="1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6"/>
                                        </p:tgtEl>
                                        <p:attrNameLst>
                                          <p:attrName>ppt_x</p:attrName>
                                          <p:attrName>ppt_y</p:attrName>
                                        </p:attrNameLst>
                                      </p:cBhvr>
                                    </p:animMotion>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a:extLst>
              <a:ext uri="{FF2B5EF4-FFF2-40B4-BE49-F238E27FC236}">
                <a16:creationId xmlns:a16="http://schemas.microsoft.com/office/drawing/2014/main" id="{67BFCDB0-37B9-6FC9-179D-617F9285B2AD}"/>
              </a:ext>
            </a:extLst>
          </p:cNvPr>
          <p:cNvPicPr>
            <a:picLocks noGrp="1" noChangeAspect="1"/>
          </p:cNvPicPr>
          <p:nvPr>
            <p:ph type="pic" sz="quarter" idx="14"/>
          </p:nvPr>
        </p:nvPicPr>
        <p:blipFill>
          <a:blip r:embed="rId2"/>
          <a:srcRect t="6296" b="6296"/>
          <a:stretch>
            <a:fillRect/>
          </a:stretch>
        </p:blipFill>
        <p:spPr>
          <a:xfrm>
            <a:off x="1097279" y="2163330"/>
            <a:ext cx="2919413" cy="2919413"/>
          </a:xfrm>
        </p:spPr>
      </p:pic>
      <p:pic>
        <p:nvPicPr>
          <p:cNvPr id="14" name="Segnaposto immagine 13">
            <a:extLst>
              <a:ext uri="{FF2B5EF4-FFF2-40B4-BE49-F238E27FC236}">
                <a16:creationId xmlns:a16="http://schemas.microsoft.com/office/drawing/2014/main" id="{A19ABFA7-A820-DAED-82B2-03819AE8C1FA}"/>
              </a:ext>
            </a:extLst>
          </p:cNvPr>
          <p:cNvPicPr>
            <a:picLocks noGrp="1" noChangeAspect="1"/>
          </p:cNvPicPr>
          <p:nvPr>
            <p:ph type="pic" sz="quarter" idx="15"/>
          </p:nvPr>
        </p:nvPicPr>
        <p:blipFill>
          <a:blip r:embed="rId3"/>
          <a:srcRect t="23975" b="23975"/>
          <a:stretch>
            <a:fillRect/>
          </a:stretch>
        </p:blipFill>
        <p:spPr/>
      </p:pic>
      <p:pic>
        <p:nvPicPr>
          <p:cNvPr id="20" name="Segnaposto immagine 19">
            <a:extLst>
              <a:ext uri="{FF2B5EF4-FFF2-40B4-BE49-F238E27FC236}">
                <a16:creationId xmlns:a16="http://schemas.microsoft.com/office/drawing/2014/main" id="{8D81CFB6-A152-F418-364B-DC99FE41E85C}"/>
              </a:ext>
            </a:extLst>
          </p:cNvPr>
          <p:cNvPicPr>
            <a:picLocks noGrp="1" noChangeAspect="1"/>
          </p:cNvPicPr>
          <p:nvPr>
            <p:ph type="pic" sz="quarter" idx="13"/>
          </p:nvPr>
        </p:nvPicPr>
        <p:blipFill>
          <a:blip r:embed="rId4"/>
          <a:srcRect t="4545" b="4545"/>
          <a:stretch>
            <a:fillRect/>
          </a:stretch>
        </p:blipFill>
        <p:spPr>
          <a:xfrm>
            <a:off x="4659186" y="2163329"/>
            <a:ext cx="2919413" cy="2919413"/>
          </a:xfrm>
        </p:spPr>
      </p:pic>
    </p:spTree>
    <p:extLst>
      <p:ext uri="{BB962C8B-B14F-4D97-AF65-F5344CB8AC3E}">
        <p14:creationId xmlns:p14="http://schemas.microsoft.com/office/powerpoint/2010/main" val="18795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immagine 10">
            <a:extLst>
              <a:ext uri="{FF2B5EF4-FFF2-40B4-BE49-F238E27FC236}">
                <a16:creationId xmlns:a16="http://schemas.microsoft.com/office/drawing/2014/main" id="{50EB6C98-E4A1-6A5E-6481-52E3052E426B}"/>
              </a:ext>
            </a:extLst>
          </p:cNvPr>
          <p:cNvPicPr>
            <a:picLocks noGrp="1" noChangeAspect="1"/>
          </p:cNvPicPr>
          <p:nvPr>
            <p:ph type="pic" sz="quarter" idx="14"/>
          </p:nvPr>
        </p:nvPicPr>
        <p:blipFill>
          <a:blip r:embed="rId2"/>
          <a:srcRect t="12828" b="12828"/>
          <a:stretch>
            <a:fillRect/>
          </a:stretch>
        </p:blipFill>
        <p:spPr>
          <a:xfrm>
            <a:off x="4636293" y="1060704"/>
            <a:ext cx="2919413" cy="4788005"/>
          </a:xfrm>
        </p:spPr>
      </p:pic>
      <p:pic>
        <p:nvPicPr>
          <p:cNvPr id="15" name="Segnaposto immagine 14">
            <a:extLst>
              <a:ext uri="{FF2B5EF4-FFF2-40B4-BE49-F238E27FC236}">
                <a16:creationId xmlns:a16="http://schemas.microsoft.com/office/drawing/2014/main" id="{B4E9BC23-002D-6FBE-9101-95E65ADFB5CE}"/>
              </a:ext>
            </a:extLst>
          </p:cNvPr>
          <p:cNvPicPr>
            <a:picLocks noGrp="1" noChangeAspect="1"/>
          </p:cNvPicPr>
          <p:nvPr>
            <p:ph type="pic" sz="quarter" idx="15"/>
          </p:nvPr>
        </p:nvPicPr>
        <p:blipFill rotWithShape="1">
          <a:blip r:embed="rId3"/>
          <a:srcRect t="5012" b="344"/>
          <a:stretch/>
        </p:blipFill>
        <p:spPr>
          <a:xfrm>
            <a:off x="8221093" y="1060704"/>
            <a:ext cx="2929400" cy="4788005"/>
          </a:xfrm>
        </p:spPr>
      </p:pic>
      <p:pic>
        <p:nvPicPr>
          <p:cNvPr id="5" name="Segnaposto immagine 4">
            <a:extLst>
              <a:ext uri="{FF2B5EF4-FFF2-40B4-BE49-F238E27FC236}">
                <a16:creationId xmlns:a16="http://schemas.microsoft.com/office/drawing/2014/main" id="{7699DB20-92AD-D967-3883-CD06A132F79F}"/>
              </a:ext>
            </a:extLst>
          </p:cNvPr>
          <p:cNvPicPr>
            <a:picLocks noGrp="1" noChangeAspect="1"/>
          </p:cNvPicPr>
          <p:nvPr>
            <p:ph type="pic" sz="quarter" idx="13"/>
          </p:nvPr>
        </p:nvPicPr>
        <p:blipFill>
          <a:blip r:embed="rId4"/>
          <a:srcRect t="24619" b="24619"/>
          <a:stretch>
            <a:fillRect/>
          </a:stretch>
        </p:blipFill>
        <p:spPr>
          <a:xfrm>
            <a:off x="1097279" y="1060705"/>
            <a:ext cx="2919413" cy="4788004"/>
          </a:xfrm>
        </p:spPr>
      </p:pic>
    </p:spTree>
    <p:extLst>
      <p:ext uri="{BB962C8B-B14F-4D97-AF65-F5344CB8AC3E}">
        <p14:creationId xmlns:p14="http://schemas.microsoft.com/office/powerpoint/2010/main" val="115517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immagine 9">
            <a:extLst>
              <a:ext uri="{FF2B5EF4-FFF2-40B4-BE49-F238E27FC236}">
                <a16:creationId xmlns:a16="http://schemas.microsoft.com/office/drawing/2014/main" id="{41167A21-B21F-C29F-8C82-2FE4938B2369}"/>
              </a:ext>
            </a:extLst>
          </p:cNvPr>
          <p:cNvPicPr>
            <a:picLocks noGrp="1" noChangeAspect="1"/>
          </p:cNvPicPr>
          <p:nvPr>
            <p:ph type="pic" sz="quarter" idx="13"/>
          </p:nvPr>
        </p:nvPicPr>
        <p:blipFill>
          <a:blip r:embed="rId2"/>
          <a:srcRect t="8333" b="8333"/>
          <a:stretch>
            <a:fillRect/>
          </a:stretch>
        </p:blipFill>
        <p:spPr/>
      </p:pic>
      <p:pic>
        <p:nvPicPr>
          <p:cNvPr id="12" name="Segnaposto immagine 11">
            <a:extLst>
              <a:ext uri="{FF2B5EF4-FFF2-40B4-BE49-F238E27FC236}">
                <a16:creationId xmlns:a16="http://schemas.microsoft.com/office/drawing/2014/main" id="{CC32B36F-4605-6E10-99DF-6EA50E06A926}"/>
              </a:ext>
            </a:extLst>
          </p:cNvPr>
          <p:cNvPicPr>
            <a:picLocks noGrp="1" noChangeAspect="1"/>
          </p:cNvPicPr>
          <p:nvPr>
            <p:ph type="pic" sz="quarter" idx="14"/>
          </p:nvPr>
        </p:nvPicPr>
        <p:blipFill>
          <a:blip r:embed="rId3"/>
          <a:srcRect t="12500" b="12500"/>
          <a:stretch>
            <a:fillRect/>
          </a:stretch>
        </p:blipFill>
        <p:spPr/>
      </p:pic>
      <p:pic>
        <p:nvPicPr>
          <p:cNvPr id="14" name="Segnaposto immagine 13">
            <a:extLst>
              <a:ext uri="{FF2B5EF4-FFF2-40B4-BE49-F238E27FC236}">
                <a16:creationId xmlns:a16="http://schemas.microsoft.com/office/drawing/2014/main" id="{69354E21-8072-5FFD-8C6F-630DE89297DF}"/>
              </a:ext>
            </a:extLst>
          </p:cNvPr>
          <p:cNvPicPr>
            <a:picLocks noGrp="1" noChangeAspect="1"/>
          </p:cNvPicPr>
          <p:nvPr>
            <p:ph type="pic" sz="quarter" idx="15"/>
          </p:nvPr>
        </p:nvPicPr>
        <p:blipFill>
          <a:blip r:embed="rId4"/>
          <a:srcRect t="16867" b="16867"/>
          <a:stretch>
            <a:fillRect/>
          </a:stretch>
        </p:blipFill>
        <p:spPr/>
      </p:pic>
    </p:spTree>
    <p:extLst>
      <p:ext uri="{BB962C8B-B14F-4D97-AF65-F5344CB8AC3E}">
        <p14:creationId xmlns:p14="http://schemas.microsoft.com/office/powerpoint/2010/main" val="42912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egnaposto immagine 12">
            <a:extLst>
              <a:ext uri="{FF2B5EF4-FFF2-40B4-BE49-F238E27FC236}">
                <a16:creationId xmlns:a16="http://schemas.microsoft.com/office/drawing/2014/main" id="{BD1D11C3-A3A0-1710-56E2-CF0C00FE4FFF}"/>
              </a:ext>
            </a:extLst>
          </p:cNvPr>
          <p:cNvPicPr>
            <a:picLocks noGrp="1" noChangeAspect="1"/>
          </p:cNvPicPr>
          <p:nvPr>
            <p:ph type="pic" sz="quarter" idx="13"/>
          </p:nvPr>
        </p:nvPicPr>
        <p:blipFill rotWithShape="1">
          <a:blip r:embed="rId2"/>
          <a:srcRect t="2236" b="6540"/>
          <a:stretch/>
        </p:blipFill>
        <p:spPr>
          <a:xfrm>
            <a:off x="716279" y="2163331"/>
            <a:ext cx="2919413" cy="4034269"/>
          </a:xfrm>
        </p:spPr>
      </p:pic>
      <p:pic>
        <p:nvPicPr>
          <p:cNvPr id="15" name="Segnaposto immagine 14">
            <a:extLst>
              <a:ext uri="{FF2B5EF4-FFF2-40B4-BE49-F238E27FC236}">
                <a16:creationId xmlns:a16="http://schemas.microsoft.com/office/drawing/2014/main" id="{3E4C5081-426C-EF81-C069-117C94A78428}"/>
              </a:ext>
            </a:extLst>
          </p:cNvPr>
          <p:cNvPicPr>
            <a:picLocks noGrp="1" noChangeAspect="1"/>
          </p:cNvPicPr>
          <p:nvPr>
            <p:ph type="pic" sz="quarter" idx="14"/>
          </p:nvPr>
        </p:nvPicPr>
        <p:blipFill rotWithShape="1">
          <a:blip r:embed="rId3"/>
          <a:srcRect l="1028" r="2072"/>
          <a:stretch/>
        </p:blipFill>
        <p:spPr>
          <a:xfrm>
            <a:off x="3785715" y="2458752"/>
            <a:ext cx="4250185" cy="2919413"/>
          </a:xfrm>
        </p:spPr>
      </p:pic>
      <p:pic>
        <p:nvPicPr>
          <p:cNvPr id="17" name="Segnaposto immagine 16">
            <a:extLst>
              <a:ext uri="{FF2B5EF4-FFF2-40B4-BE49-F238E27FC236}">
                <a16:creationId xmlns:a16="http://schemas.microsoft.com/office/drawing/2014/main" id="{D9306D46-3F36-E45D-47FA-9763B1BEEF26}"/>
              </a:ext>
            </a:extLst>
          </p:cNvPr>
          <p:cNvPicPr>
            <a:picLocks noGrp="1" noChangeAspect="1"/>
          </p:cNvPicPr>
          <p:nvPr>
            <p:ph type="pic" sz="quarter" idx="15"/>
          </p:nvPr>
        </p:nvPicPr>
        <p:blipFill rotWithShape="1">
          <a:blip r:embed="rId4"/>
          <a:srcRect l="1949" t="2296" r="4164" b="-2296"/>
          <a:stretch/>
        </p:blipFill>
        <p:spPr>
          <a:xfrm>
            <a:off x="8185923" y="3542373"/>
            <a:ext cx="3676659" cy="2919413"/>
          </a:xfrm>
        </p:spPr>
      </p:pic>
      <p:sp>
        <p:nvSpPr>
          <p:cNvPr id="2" name="Rettangolo 1">
            <a:extLst>
              <a:ext uri="{FF2B5EF4-FFF2-40B4-BE49-F238E27FC236}">
                <a16:creationId xmlns:a16="http://schemas.microsoft.com/office/drawing/2014/main" id="{2B5ADD0B-9E67-E71D-A623-36D9805DC297}"/>
              </a:ext>
            </a:extLst>
          </p:cNvPr>
          <p:cNvSpPr/>
          <p:nvPr/>
        </p:nvSpPr>
        <p:spPr>
          <a:xfrm>
            <a:off x="1802695" y="660400"/>
            <a:ext cx="8804974" cy="1446550"/>
          </a:xfrm>
          <a:prstGeom prst="rect">
            <a:avLst/>
          </a:prstGeom>
          <a:noFill/>
        </p:spPr>
        <p:txBody>
          <a:bodyPr wrap="none" lIns="91440" tIns="45720" rIns="91440" bIns="45720">
            <a:spAutoFit/>
          </a:bodyPr>
          <a:lstStyle/>
          <a:p>
            <a:pPr algn="ctr"/>
            <a:r>
              <a:rPr lang="it-IT" sz="4400" b="1" cap="none" spc="0" dirty="0">
                <a:ln w="10160">
                  <a:solidFill>
                    <a:schemeClr val="accent5">
                      <a:lumMod val="75000"/>
                    </a:schemeClr>
                  </a:solidFill>
                  <a:prstDash val="solid"/>
                </a:ln>
                <a:solidFill>
                  <a:schemeClr val="bg2">
                    <a:lumMod val="90000"/>
                  </a:schemeClr>
                </a:solidFill>
                <a:effectLst>
                  <a:outerShdw blurRad="38100" dist="22860" dir="5400000" algn="tl" rotWithShape="0">
                    <a:srgbClr val="000000">
                      <a:alpha val="30000"/>
                    </a:srgbClr>
                  </a:outerShdw>
                </a:effectLst>
                <a:latin typeface="Gill Sans Ultra Bold" panose="020B0A02020104020203" pitchFamily="34" charset="77"/>
              </a:rPr>
              <a:t>Alcuni spunti dall’arte: </a:t>
            </a:r>
          </a:p>
          <a:p>
            <a:pPr algn="ctr"/>
            <a:r>
              <a:rPr lang="it-IT" sz="4400" b="1" cap="none" spc="0" dirty="0">
                <a:ln w="10160">
                  <a:solidFill>
                    <a:schemeClr val="accent5">
                      <a:lumMod val="75000"/>
                    </a:schemeClr>
                  </a:solidFill>
                  <a:prstDash val="solid"/>
                </a:ln>
                <a:solidFill>
                  <a:schemeClr val="bg2">
                    <a:lumMod val="90000"/>
                  </a:schemeClr>
                </a:solidFill>
                <a:effectLst>
                  <a:outerShdw blurRad="38100" dist="22860" dir="5400000" algn="tl" rotWithShape="0">
                    <a:srgbClr val="000000">
                      <a:alpha val="30000"/>
                    </a:srgbClr>
                  </a:outerShdw>
                </a:effectLst>
                <a:latin typeface="Gill Sans Ultra Bold" panose="020B0A02020104020203" pitchFamily="34" charset="77"/>
              </a:rPr>
              <a:t>che cosa sta provando?</a:t>
            </a:r>
          </a:p>
        </p:txBody>
      </p:sp>
    </p:spTree>
    <p:extLst>
      <p:ext uri="{BB962C8B-B14F-4D97-AF65-F5344CB8AC3E}">
        <p14:creationId xmlns:p14="http://schemas.microsoft.com/office/powerpoint/2010/main" val="6580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A7FD5D1-D6EF-40C8-5357-4699EEAAE90A}"/>
              </a:ext>
            </a:extLst>
          </p:cNvPr>
          <p:cNvSpPr/>
          <p:nvPr/>
        </p:nvSpPr>
        <p:spPr>
          <a:xfrm>
            <a:off x="938784" y="889843"/>
            <a:ext cx="5157216" cy="5078313"/>
          </a:xfrm>
          <a:prstGeom prst="rect">
            <a:avLst/>
          </a:prstGeom>
          <a:noFill/>
        </p:spPr>
        <p:txBody>
          <a:bodyPr wrap="square" lIns="91440" tIns="45720" rIns="91440" bIns="45720">
            <a:spAutoFit/>
          </a:bodyPr>
          <a:lstStyle/>
          <a:p>
            <a:r>
              <a:rPr lang="it-IT" sz="5400" b="1" dirty="0">
                <a:ln w="12700">
                  <a:solidFill>
                    <a:schemeClr val="accent5"/>
                  </a:solidFill>
                  <a:prstDash val="solid"/>
                </a:ln>
                <a:solidFill>
                  <a:srgbClr val="FF0000"/>
                </a:solidFill>
              </a:rPr>
              <a:t>VIAGGIAMO </a:t>
            </a:r>
          </a:p>
          <a:p>
            <a:r>
              <a:rPr lang="it-IT" sz="5400" b="1" dirty="0">
                <a:ln w="12700">
                  <a:solidFill>
                    <a:schemeClr val="accent5"/>
                  </a:solidFill>
                  <a:prstDash val="solid"/>
                </a:ln>
                <a:solidFill>
                  <a:srgbClr val="FF0000"/>
                </a:solidFill>
              </a:rPr>
              <a:t>DENTRO</a:t>
            </a:r>
          </a:p>
          <a:p>
            <a:r>
              <a:rPr lang="it-IT" sz="5400" b="1" dirty="0">
                <a:ln w="12700">
                  <a:solidFill>
                    <a:schemeClr val="accent5"/>
                  </a:solidFill>
                  <a:prstDash val="solid"/>
                </a:ln>
                <a:solidFill>
                  <a:srgbClr val="FF0000"/>
                </a:solidFill>
              </a:rPr>
              <a:t>AL CUORE. </a:t>
            </a:r>
          </a:p>
          <a:p>
            <a:r>
              <a:rPr lang="it-IT" sz="5400" b="1" dirty="0">
                <a:ln w="12700">
                  <a:solidFill>
                    <a:schemeClr val="accent5"/>
                  </a:solidFill>
                  <a:prstDash val="solid"/>
                </a:ln>
                <a:solidFill>
                  <a:srgbClr val="FF0000"/>
                </a:solidFill>
              </a:rPr>
              <a:t>SCOPRIAMO </a:t>
            </a:r>
          </a:p>
          <a:p>
            <a:r>
              <a:rPr lang="it-IT" sz="5400" b="1" dirty="0">
                <a:ln w="12700">
                  <a:solidFill>
                    <a:schemeClr val="accent5"/>
                  </a:solidFill>
                  <a:prstDash val="solid"/>
                </a:ln>
                <a:solidFill>
                  <a:srgbClr val="FF0000"/>
                </a:solidFill>
              </a:rPr>
              <a:t>LE EMOZIONI</a:t>
            </a:r>
          </a:p>
        </p:txBody>
      </p:sp>
      <p:pic>
        <p:nvPicPr>
          <p:cNvPr id="4" name="Immagine 3">
            <a:extLst>
              <a:ext uri="{FF2B5EF4-FFF2-40B4-BE49-F238E27FC236}">
                <a16:creationId xmlns:a16="http://schemas.microsoft.com/office/drawing/2014/main" id="{8CE3A55A-9C85-BC6E-A27A-21D454655D12}"/>
              </a:ext>
            </a:extLst>
          </p:cNvPr>
          <p:cNvPicPr>
            <a:picLocks noChangeAspect="1"/>
          </p:cNvPicPr>
          <p:nvPr/>
        </p:nvPicPr>
        <p:blipFill>
          <a:blip r:embed="rId3"/>
          <a:stretch>
            <a:fillRect/>
          </a:stretch>
        </p:blipFill>
        <p:spPr>
          <a:xfrm>
            <a:off x="6096000" y="1305341"/>
            <a:ext cx="4900751" cy="4247317"/>
          </a:xfrm>
          <a:prstGeom prst="rect">
            <a:avLst/>
          </a:prstGeom>
        </p:spPr>
      </p:pic>
    </p:spTree>
    <p:extLst>
      <p:ext uri="{BB962C8B-B14F-4D97-AF65-F5344CB8AC3E}">
        <p14:creationId xmlns:p14="http://schemas.microsoft.com/office/powerpoint/2010/main" val="3451096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immagine 9">
            <a:extLst>
              <a:ext uri="{FF2B5EF4-FFF2-40B4-BE49-F238E27FC236}">
                <a16:creationId xmlns:a16="http://schemas.microsoft.com/office/drawing/2014/main" id="{AE9DB5B3-1C3F-FC71-B89B-DA154D36FFFB}"/>
              </a:ext>
            </a:extLst>
          </p:cNvPr>
          <p:cNvPicPr>
            <a:picLocks noGrp="1" noChangeAspect="1"/>
          </p:cNvPicPr>
          <p:nvPr>
            <p:ph type="pic" sz="quarter" idx="13"/>
          </p:nvPr>
        </p:nvPicPr>
        <p:blipFill rotWithShape="1">
          <a:blip r:embed="rId2"/>
          <a:srcRect t="9579" b="-2848"/>
          <a:stretch/>
        </p:blipFill>
        <p:spPr>
          <a:xfrm>
            <a:off x="878915" y="1044215"/>
            <a:ext cx="2919413" cy="3368181"/>
          </a:xfrm>
        </p:spPr>
      </p:pic>
      <p:pic>
        <p:nvPicPr>
          <p:cNvPr id="12" name="Segnaposto immagine 11">
            <a:extLst>
              <a:ext uri="{FF2B5EF4-FFF2-40B4-BE49-F238E27FC236}">
                <a16:creationId xmlns:a16="http://schemas.microsoft.com/office/drawing/2014/main" id="{81085D10-C498-8B87-3255-E22B7AD22A91}"/>
              </a:ext>
            </a:extLst>
          </p:cNvPr>
          <p:cNvPicPr>
            <a:picLocks noGrp="1" noChangeAspect="1"/>
          </p:cNvPicPr>
          <p:nvPr>
            <p:ph type="pic" sz="quarter" idx="14"/>
          </p:nvPr>
        </p:nvPicPr>
        <p:blipFill rotWithShape="1">
          <a:blip r:embed="rId3"/>
          <a:srcRect t="13061" b="1704"/>
          <a:stretch/>
        </p:blipFill>
        <p:spPr>
          <a:xfrm>
            <a:off x="3970908" y="2400473"/>
            <a:ext cx="3241142" cy="3739366"/>
          </a:xfrm>
        </p:spPr>
      </p:pic>
      <p:pic>
        <p:nvPicPr>
          <p:cNvPr id="14" name="Segnaposto immagine 13">
            <a:extLst>
              <a:ext uri="{FF2B5EF4-FFF2-40B4-BE49-F238E27FC236}">
                <a16:creationId xmlns:a16="http://schemas.microsoft.com/office/drawing/2014/main" id="{90534B10-46DF-3492-6689-899BE3EF1B40}"/>
              </a:ext>
            </a:extLst>
          </p:cNvPr>
          <p:cNvPicPr>
            <a:picLocks noGrp="1" noChangeAspect="1"/>
          </p:cNvPicPr>
          <p:nvPr>
            <p:ph type="pic" sz="quarter" idx="15"/>
          </p:nvPr>
        </p:nvPicPr>
        <p:blipFill rotWithShape="1">
          <a:blip r:embed="rId4"/>
          <a:srcRect l="246" r="158"/>
          <a:stretch/>
        </p:blipFill>
        <p:spPr>
          <a:xfrm>
            <a:off x="7274524" y="800369"/>
            <a:ext cx="4209864" cy="3200208"/>
          </a:xfrm>
        </p:spPr>
      </p:pic>
    </p:spTree>
    <p:extLst>
      <p:ext uri="{BB962C8B-B14F-4D97-AF65-F5344CB8AC3E}">
        <p14:creationId xmlns:p14="http://schemas.microsoft.com/office/powerpoint/2010/main" val="356104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7">
            <a:extLst>
              <a:ext uri="{FF2B5EF4-FFF2-40B4-BE49-F238E27FC236}">
                <a16:creationId xmlns:a16="http://schemas.microsoft.com/office/drawing/2014/main" id="{0A63E409-8F6F-2947-F2F3-0D670AF2BAB4}"/>
              </a:ext>
            </a:extLst>
          </p:cNvPr>
          <p:cNvPicPr>
            <a:picLocks noGrp="1" noChangeAspect="1"/>
          </p:cNvPicPr>
          <p:nvPr>
            <p:ph type="pic" idx="1"/>
          </p:nvPr>
        </p:nvPicPr>
        <p:blipFill>
          <a:blip r:embed="rId2"/>
          <a:srcRect t="28778" b="28778"/>
          <a:stretch>
            <a:fillRect/>
          </a:stretch>
        </p:blipFill>
        <p:spPr>
          <a:xfrm>
            <a:off x="635001" y="630936"/>
            <a:ext cx="10921998" cy="3232202"/>
          </a:xfrm>
        </p:spPr>
      </p:pic>
      <p:sp>
        <p:nvSpPr>
          <p:cNvPr id="6" name="Segnaposto testo 5">
            <a:extLst>
              <a:ext uri="{FF2B5EF4-FFF2-40B4-BE49-F238E27FC236}">
                <a16:creationId xmlns:a16="http://schemas.microsoft.com/office/drawing/2014/main" id="{EEA2428C-731D-02F0-EDAF-58BD893F4C70}"/>
              </a:ext>
            </a:extLst>
          </p:cNvPr>
          <p:cNvSpPr>
            <a:spLocks noGrp="1"/>
          </p:cNvSpPr>
          <p:nvPr>
            <p:ph type="body" sz="half" idx="2"/>
          </p:nvPr>
        </p:nvSpPr>
        <p:spPr>
          <a:xfrm>
            <a:off x="1039368" y="5617464"/>
            <a:ext cx="10113264" cy="609600"/>
          </a:xfrm>
        </p:spPr>
        <p:txBody>
          <a:bodyPr>
            <a:normAutofit/>
          </a:bodyPr>
          <a:lstStyle/>
          <a:p>
            <a:pPr algn="ctr"/>
            <a:r>
              <a:rPr lang="it-IT" sz="2000" b="1" dirty="0"/>
              <a:t>Laboratorio</a:t>
            </a:r>
          </a:p>
        </p:txBody>
      </p:sp>
      <p:sp>
        <p:nvSpPr>
          <p:cNvPr id="9" name="Rettangolo 8">
            <a:extLst>
              <a:ext uri="{FF2B5EF4-FFF2-40B4-BE49-F238E27FC236}">
                <a16:creationId xmlns:a16="http://schemas.microsoft.com/office/drawing/2014/main" id="{4751581E-7D18-CE8C-F51A-FF49F2EB3287}"/>
              </a:ext>
            </a:extLst>
          </p:cNvPr>
          <p:cNvSpPr/>
          <p:nvPr/>
        </p:nvSpPr>
        <p:spPr>
          <a:xfrm>
            <a:off x="1804416" y="3863138"/>
            <a:ext cx="8079640" cy="1754326"/>
          </a:xfrm>
          <a:prstGeom prst="rect">
            <a:avLst/>
          </a:prstGeom>
          <a:noFill/>
        </p:spPr>
        <p:txBody>
          <a:bodyPr wrap="square" lIns="91440" tIns="45720" rIns="91440" bIns="45720">
            <a:spAutoFit/>
          </a:bodyPr>
          <a:lstStyle/>
          <a:p>
            <a:pPr algn="ctr"/>
            <a:r>
              <a:rPr lang="it-IT" sz="5400" b="1" cap="none" spc="50" dirty="0">
                <a:ln w="9525" cmpd="sng">
                  <a:solidFill>
                    <a:schemeClr val="bg2">
                      <a:lumMod val="75000"/>
                    </a:schemeClr>
                  </a:solidFill>
                  <a:prstDash val="solid"/>
                </a:ln>
                <a:solidFill>
                  <a:schemeClr val="bg2">
                    <a:lumMod val="90000"/>
                  </a:schemeClr>
                </a:solidFill>
                <a:effectLst>
                  <a:glow rad="38100">
                    <a:schemeClr val="accent1">
                      <a:alpha val="40000"/>
                    </a:schemeClr>
                  </a:glow>
                </a:effectLst>
              </a:rPr>
              <a:t>CREIAMO LA NOSTRA </a:t>
            </a:r>
          </a:p>
          <a:p>
            <a:pPr algn="ctr"/>
            <a:r>
              <a:rPr lang="it-IT" sz="5400" b="1" cap="none" spc="50" dirty="0">
                <a:ln w="9525" cmpd="sng">
                  <a:solidFill>
                    <a:schemeClr val="bg2">
                      <a:lumMod val="75000"/>
                    </a:schemeClr>
                  </a:solidFill>
                  <a:prstDash val="solid"/>
                </a:ln>
                <a:solidFill>
                  <a:schemeClr val="bg2">
                    <a:lumMod val="90000"/>
                  </a:schemeClr>
                </a:solidFill>
                <a:effectLst>
                  <a:glow rad="38100">
                    <a:schemeClr val="accent1">
                      <a:alpha val="40000"/>
                    </a:schemeClr>
                  </a:glow>
                </a:effectLst>
              </a:rPr>
              <a:t>MAPPA EMOZIONALE</a:t>
            </a:r>
          </a:p>
        </p:txBody>
      </p:sp>
    </p:spTree>
    <p:extLst>
      <p:ext uri="{BB962C8B-B14F-4D97-AF65-F5344CB8AC3E}">
        <p14:creationId xmlns:p14="http://schemas.microsoft.com/office/powerpoint/2010/main" val="1880433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91774DF4-B7D9-3867-D0DA-D62058E8A2B6}"/>
              </a:ext>
            </a:extLst>
          </p:cNvPr>
          <p:cNvPicPr>
            <a:picLocks noChangeAspect="1"/>
          </p:cNvPicPr>
          <p:nvPr/>
        </p:nvPicPr>
        <p:blipFill rotWithShape="1">
          <a:blip r:embed="rId2"/>
          <a:srcRect t="20263"/>
          <a:stretch/>
        </p:blipFill>
        <p:spPr>
          <a:xfrm>
            <a:off x="1399822" y="2009422"/>
            <a:ext cx="5499526" cy="3352437"/>
          </a:xfrm>
          <a:prstGeom prst="rect">
            <a:avLst/>
          </a:prstGeom>
        </p:spPr>
      </p:pic>
      <p:pic>
        <p:nvPicPr>
          <p:cNvPr id="3" name="Immagine 2">
            <a:extLst>
              <a:ext uri="{FF2B5EF4-FFF2-40B4-BE49-F238E27FC236}">
                <a16:creationId xmlns:a16="http://schemas.microsoft.com/office/drawing/2014/main" id="{E8406D34-175F-5DA6-2C0F-D88865E1BF2A}"/>
              </a:ext>
            </a:extLst>
          </p:cNvPr>
          <p:cNvPicPr>
            <a:picLocks noChangeAspect="1"/>
          </p:cNvPicPr>
          <p:nvPr/>
        </p:nvPicPr>
        <p:blipFill rotWithShape="1">
          <a:blip r:embed="rId3"/>
          <a:srcRect t="13456"/>
          <a:stretch/>
        </p:blipFill>
        <p:spPr>
          <a:xfrm>
            <a:off x="7424962" y="1084881"/>
            <a:ext cx="3451716" cy="4773356"/>
          </a:xfrm>
          <a:prstGeom prst="rect">
            <a:avLst/>
          </a:prstGeom>
        </p:spPr>
      </p:pic>
    </p:spTree>
    <p:extLst>
      <p:ext uri="{BB962C8B-B14F-4D97-AF65-F5344CB8AC3E}">
        <p14:creationId xmlns:p14="http://schemas.microsoft.com/office/powerpoint/2010/main" val="91797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33A9B8D4-8FEB-BD65-32A1-545325756351}"/>
              </a:ext>
            </a:extLst>
          </p:cNvPr>
          <p:cNvSpPr>
            <a:spLocks noGrp="1"/>
          </p:cNvSpPr>
          <p:nvPr>
            <p:ph sz="half" idx="2"/>
          </p:nvPr>
        </p:nvSpPr>
        <p:spPr>
          <a:xfrm>
            <a:off x="5427150" y="2588070"/>
            <a:ext cx="5711810" cy="3630168"/>
          </a:xfrm>
        </p:spPr>
        <p:txBody>
          <a:bodyPr>
            <a:normAutofit/>
          </a:bodyPr>
          <a:lstStyle/>
          <a:p>
            <a:pPr marL="0" indent="0" algn="just">
              <a:buNone/>
            </a:pPr>
            <a:r>
              <a:rPr lang="it-IT" sz="2000" dirty="0">
                <a:effectLst/>
                <a:latin typeface="Calibri" panose="020F0502020204030204" pitchFamily="34" charset="0"/>
                <a:cs typeface="Calibri" panose="020F0502020204030204" pitchFamily="34" charset="0"/>
              </a:rPr>
              <a:t>Le </a:t>
            </a:r>
            <a:r>
              <a:rPr lang="it-IT" sz="2000" b="1" dirty="0">
                <a:effectLst/>
                <a:latin typeface="Calibri" panose="020F0502020204030204" pitchFamily="34" charset="0"/>
                <a:cs typeface="Calibri" panose="020F0502020204030204" pitchFamily="34" charset="0"/>
              </a:rPr>
              <a:t>emozioni </a:t>
            </a:r>
            <a:r>
              <a:rPr lang="it-IT" sz="2000" dirty="0">
                <a:effectLst/>
                <a:latin typeface="Calibri" panose="020F0502020204030204" pitchFamily="34" charset="0"/>
                <a:cs typeface="Calibri" panose="020F0502020204030204" pitchFamily="34" charset="0"/>
              </a:rPr>
              <a:t>sono stati mentali e fisiologici associati a modificazioni psicofisiologiche, a stimoli interni o esterni, naturali o appresi. </a:t>
            </a:r>
            <a:endParaRPr lang="it-IT" sz="2000" dirty="0">
              <a:latin typeface="Calibri" panose="020F0502020204030204" pitchFamily="34" charset="0"/>
              <a:cs typeface="Calibri" panose="020F0502020204030204" pitchFamily="34" charset="0"/>
            </a:endParaRPr>
          </a:p>
          <a:p>
            <a:pPr marL="0" indent="0" algn="just">
              <a:buNone/>
            </a:pPr>
            <a:r>
              <a:rPr lang="it-IT" sz="2000" dirty="0">
                <a:latin typeface="Calibri" panose="020F0502020204030204" pitchFamily="34" charset="0"/>
                <a:cs typeface="Calibri" panose="020F0502020204030204" pitchFamily="34" charset="0"/>
              </a:rPr>
              <a:t>Possiamo definire le emozioni come stati affettivi </a:t>
            </a:r>
            <a:r>
              <a:rPr lang="it-IT" sz="2000" b="1" dirty="0">
                <a:latin typeface="Calibri" panose="020F0502020204030204" pitchFamily="34" charset="0"/>
                <a:cs typeface="Calibri" panose="020F0502020204030204" pitchFamily="34" charset="0"/>
              </a:rPr>
              <a:t>intensi, di breve durata</a:t>
            </a:r>
            <a:r>
              <a:rPr lang="it-IT" sz="2000" dirty="0">
                <a:latin typeface="Calibri" panose="020F0502020204030204" pitchFamily="34" charset="0"/>
                <a:cs typeface="Calibri" panose="020F0502020204030204" pitchFamily="34" charset="0"/>
              </a:rPr>
              <a:t>, che vengono attivate da stimoli esterni o interni e che possono manifestarsi attraverso specifiche espressioni del corpo. Le emozioni sono soggettive e spontanee. </a:t>
            </a:r>
          </a:p>
        </p:txBody>
      </p:sp>
      <p:pic>
        <p:nvPicPr>
          <p:cNvPr id="13" name="Segnaposto contenuto 12">
            <a:extLst>
              <a:ext uri="{FF2B5EF4-FFF2-40B4-BE49-F238E27FC236}">
                <a16:creationId xmlns:a16="http://schemas.microsoft.com/office/drawing/2014/main" id="{1B85B507-25E4-9AC5-E94A-AFA483FF9910}"/>
              </a:ext>
            </a:extLst>
          </p:cNvPr>
          <p:cNvPicPr>
            <a:picLocks noGrp="1" noChangeAspect="1"/>
          </p:cNvPicPr>
          <p:nvPr>
            <p:ph sz="half" idx="14"/>
          </p:nvPr>
        </p:nvPicPr>
        <p:blipFill>
          <a:blip r:embed="rId2"/>
          <a:stretch>
            <a:fillRect/>
          </a:stretch>
        </p:blipFill>
        <p:spPr>
          <a:xfrm>
            <a:off x="1890191" y="630238"/>
            <a:ext cx="2018756" cy="5588000"/>
          </a:xfrm>
        </p:spPr>
      </p:pic>
      <p:sp>
        <p:nvSpPr>
          <p:cNvPr id="9" name="Rettangolo 8">
            <a:extLst>
              <a:ext uri="{FF2B5EF4-FFF2-40B4-BE49-F238E27FC236}">
                <a16:creationId xmlns:a16="http://schemas.microsoft.com/office/drawing/2014/main" id="{52B94C1E-1C76-8965-0F37-8DE5A1A406AE}"/>
              </a:ext>
            </a:extLst>
          </p:cNvPr>
          <p:cNvSpPr/>
          <p:nvPr/>
        </p:nvSpPr>
        <p:spPr>
          <a:xfrm>
            <a:off x="5955737" y="524161"/>
            <a:ext cx="4256294"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5400" b="1" cap="none" spc="0" dirty="0">
                <a:ln>
                  <a:solidFill>
                    <a:schemeClr val="accent5"/>
                  </a:solidFill>
                </a:ln>
                <a:solidFill>
                  <a:schemeClr val="accent3"/>
                </a:solidFill>
                <a:effectLst/>
                <a:latin typeface="+mj-lt"/>
              </a:rPr>
              <a:t>COSA SONO </a:t>
            </a:r>
          </a:p>
          <a:p>
            <a:pPr algn="ctr"/>
            <a:r>
              <a:rPr lang="it-IT" sz="5400" b="1" cap="none" spc="0" dirty="0">
                <a:ln>
                  <a:solidFill>
                    <a:schemeClr val="accent5"/>
                  </a:solidFill>
                </a:ln>
                <a:solidFill>
                  <a:schemeClr val="accent3"/>
                </a:solidFill>
                <a:effectLst/>
                <a:latin typeface="+mj-lt"/>
              </a:rPr>
              <a:t>LE EMOZIONI?</a:t>
            </a:r>
            <a:endParaRPr lang="it-IT" sz="5400" b="1" cap="none" spc="0" dirty="0">
              <a:ln>
                <a:solidFill>
                  <a:schemeClr val="accent5"/>
                </a:solidFill>
              </a:ln>
              <a:solidFill>
                <a:schemeClr val="accent3"/>
              </a:solidFill>
              <a:effectLst/>
            </a:endParaRPr>
          </a:p>
        </p:txBody>
      </p:sp>
    </p:spTree>
    <p:extLst>
      <p:ext uri="{BB962C8B-B14F-4D97-AF65-F5344CB8AC3E}">
        <p14:creationId xmlns:p14="http://schemas.microsoft.com/office/powerpoint/2010/main" val="69897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7" dur="500" fill="hold"/>
                                        <p:tgtEl>
                                          <p:spTgt spid="6">
                                            <p:txEl>
                                              <p:pRg st="0" end="0"/>
                                            </p:txEl>
                                          </p:spTgt>
                                        </p:tgtEl>
                                        <p:attrNameLst>
                                          <p:attrName>style.rotation</p:attrName>
                                        </p:attrNameLst>
                                      </p:cBhvr>
                                      <p:tavLst>
                                        <p:tav tm="0">
                                          <p:val>
                                            <p:fltVal val="360"/>
                                          </p:val>
                                        </p:tav>
                                        <p:tav tm="100000">
                                          <p:val>
                                            <p:fltVal val="0"/>
                                          </p:val>
                                        </p:tav>
                                      </p:tavLst>
                                    </p:anim>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5" dur="500" fill="hold"/>
                                        <p:tgtEl>
                                          <p:spTgt spid="6">
                                            <p:txEl>
                                              <p:pRg st="1" end="1"/>
                                            </p:txEl>
                                          </p:spTgt>
                                        </p:tgtEl>
                                        <p:attrNameLst>
                                          <p:attrName>style.rotation</p:attrName>
                                        </p:attrNameLst>
                                      </p:cBhvr>
                                      <p:tavLst>
                                        <p:tav tm="0">
                                          <p:val>
                                            <p:fltVal val="360"/>
                                          </p:val>
                                        </p:tav>
                                        <p:tav tm="100000">
                                          <p:val>
                                            <p:fltVal val="0"/>
                                          </p:val>
                                        </p:tav>
                                      </p:tavLst>
                                    </p:anim>
                                    <p:animEffect transition="in" filter="fade">
                                      <p:cBhvr>
                                        <p:cTn id="3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a:extLst>
              <a:ext uri="{FF2B5EF4-FFF2-40B4-BE49-F238E27FC236}">
                <a16:creationId xmlns:a16="http://schemas.microsoft.com/office/drawing/2014/main" id="{963FFBFE-58AE-0BC4-9574-C4A26E0575B9}"/>
              </a:ext>
            </a:extLst>
          </p:cNvPr>
          <p:cNvPicPr>
            <a:picLocks noGrp="1" noChangeAspect="1"/>
          </p:cNvPicPr>
          <p:nvPr>
            <p:ph type="pic" sz="quarter" idx="13"/>
          </p:nvPr>
        </p:nvPicPr>
        <p:blipFill>
          <a:blip r:embed="rId2"/>
          <a:srcRect t="4916" b="4916"/>
          <a:stretch>
            <a:fillRect/>
          </a:stretch>
        </p:blipFill>
        <p:spPr/>
      </p:pic>
      <p:sp>
        <p:nvSpPr>
          <p:cNvPr id="4" name="Titolo 3">
            <a:extLst>
              <a:ext uri="{FF2B5EF4-FFF2-40B4-BE49-F238E27FC236}">
                <a16:creationId xmlns:a16="http://schemas.microsoft.com/office/drawing/2014/main" id="{C7C21997-9A7E-9C86-E4EE-CE366550A264}"/>
              </a:ext>
            </a:extLst>
          </p:cNvPr>
          <p:cNvSpPr>
            <a:spLocks noGrp="1"/>
          </p:cNvSpPr>
          <p:nvPr>
            <p:ph type="title"/>
          </p:nvPr>
        </p:nvSpPr>
        <p:spPr>
          <a:xfrm>
            <a:off x="768096" y="633875"/>
            <a:ext cx="4767072" cy="1605835"/>
          </a:xfrm>
        </p:spPr>
        <p:txBody>
          <a:bodyPr>
            <a:noAutofit/>
          </a:bodyPr>
          <a:lstStyle/>
          <a:p>
            <a:r>
              <a:rPr lang="it-IT" sz="4000" b="1" dirty="0">
                <a:solidFill>
                  <a:srgbClr val="F460D5"/>
                </a:solidFill>
                <a:latin typeface="Gill Sans Ultra Bold" panose="020B0A02020104020203" pitchFamily="34" charset="77"/>
              </a:rPr>
              <a:t>Quali sono le emozioni? </a:t>
            </a:r>
          </a:p>
        </p:txBody>
      </p:sp>
      <p:sp>
        <p:nvSpPr>
          <p:cNvPr id="5" name="Segnaposto contenuto 4">
            <a:extLst>
              <a:ext uri="{FF2B5EF4-FFF2-40B4-BE49-F238E27FC236}">
                <a16:creationId xmlns:a16="http://schemas.microsoft.com/office/drawing/2014/main" id="{78035734-B753-8E21-1005-DBC8AF394AC3}"/>
              </a:ext>
            </a:extLst>
          </p:cNvPr>
          <p:cNvSpPr>
            <a:spLocks noGrp="1"/>
          </p:cNvSpPr>
          <p:nvPr>
            <p:ph sz="half" idx="2"/>
          </p:nvPr>
        </p:nvSpPr>
        <p:spPr>
          <a:xfrm>
            <a:off x="853440" y="2281657"/>
            <a:ext cx="4767072" cy="3633471"/>
          </a:xfrm>
        </p:spPr>
        <p:txBody>
          <a:bodyPr>
            <a:noAutofit/>
          </a:bodyPr>
          <a:lstStyle/>
          <a:p>
            <a:pPr algn="just"/>
            <a:r>
              <a:rPr lang="it-IT" dirty="0">
                <a:solidFill>
                  <a:srgbClr val="1C1C1C"/>
                </a:solidFill>
                <a:effectLst/>
                <a:latin typeface="Calibri" panose="020F0502020204030204" pitchFamily="34" charset="0"/>
                <a:cs typeface="Calibri" panose="020F0502020204030204" pitchFamily="34" charset="0"/>
              </a:rPr>
              <a:t>Robert </a:t>
            </a:r>
            <a:r>
              <a:rPr lang="it-IT" dirty="0" err="1">
                <a:solidFill>
                  <a:srgbClr val="1C1C1C"/>
                </a:solidFill>
                <a:effectLst/>
                <a:latin typeface="Calibri" panose="020F0502020204030204" pitchFamily="34" charset="0"/>
                <a:cs typeface="Calibri" panose="020F0502020204030204" pitchFamily="34" charset="0"/>
              </a:rPr>
              <a:t>Plutchik</a:t>
            </a:r>
            <a:r>
              <a:rPr lang="it-IT" dirty="0">
                <a:solidFill>
                  <a:srgbClr val="1C1C1C"/>
                </a:solidFill>
                <a:effectLst/>
                <a:latin typeface="Calibri" panose="020F0502020204030204" pitchFamily="34" charset="0"/>
                <a:cs typeface="Calibri" panose="020F0502020204030204" pitchFamily="34" charset="0"/>
              </a:rPr>
              <a:t> sosteneva che lo spettro delle emozioni che un essere umano prova durante la vita </a:t>
            </a:r>
            <a:r>
              <a:rPr lang="it-IT" dirty="0" err="1">
                <a:solidFill>
                  <a:srgbClr val="1C1C1C"/>
                </a:solidFill>
                <a:effectLst/>
                <a:latin typeface="Calibri" panose="020F0502020204030204" pitchFamily="34" charset="0"/>
                <a:cs typeface="Calibri" panose="020F0502020204030204" pitchFamily="34" charset="0"/>
              </a:rPr>
              <a:t>puo</a:t>
            </a:r>
            <a:r>
              <a:rPr lang="it-IT" dirty="0">
                <a:solidFill>
                  <a:srgbClr val="1C1C1C"/>
                </a:solidFill>
                <a:effectLst/>
                <a:latin typeface="Calibri" panose="020F0502020204030204" pitchFamily="34" charset="0"/>
                <a:cs typeface="Calibri" panose="020F0502020204030204" pitchFamily="34" charset="0"/>
              </a:rPr>
              <a:t>̀ essere riassunto in </a:t>
            </a:r>
            <a:r>
              <a:rPr lang="it-IT" b="1" dirty="0">
                <a:solidFill>
                  <a:srgbClr val="1C1C1C"/>
                </a:solidFill>
                <a:effectLst/>
                <a:latin typeface="Calibri" panose="020F0502020204030204" pitchFamily="34" charset="0"/>
                <a:cs typeface="Calibri" panose="020F0502020204030204" pitchFamily="34" charset="0"/>
              </a:rPr>
              <a:t>otto emozioni semplici</a:t>
            </a:r>
            <a:br>
              <a:rPr lang="it-IT" b="1" dirty="0">
                <a:solidFill>
                  <a:srgbClr val="1C1C1C"/>
                </a:solidFill>
                <a:effectLst/>
                <a:latin typeface="Calibri" panose="020F0502020204030204" pitchFamily="34" charset="0"/>
                <a:cs typeface="Calibri" panose="020F0502020204030204" pitchFamily="34" charset="0"/>
              </a:rPr>
            </a:br>
            <a:r>
              <a:rPr lang="it-IT" b="1" dirty="0">
                <a:solidFill>
                  <a:srgbClr val="1C1C1C"/>
                </a:solidFill>
                <a:effectLst/>
                <a:latin typeface="Calibri" panose="020F0502020204030204" pitchFamily="34" charset="0"/>
                <a:cs typeface="Calibri" panose="020F0502020204030204" pitchFamily="34" charset="0"/>
              </a:rPr>
              <a:t>o primarie </a:t>
            </a:r>
            <a:r>
              <a:rPr lang="it-IT" dirty="0">
                <a:solidFill>
                  <a:srgbClr val="1C1C1C"/>
                </a:solidFill>
                <a:effectLst/>
                <a:latin typeface="Calibri" panose="020F0502020204030204" pitchFamily="34" charset="0"/>
                <a:cs typeface="Calibri" panose="020F0502020204030204" pitchFamily="34" charset="0"/>
              </a:rPr>
              <a:t>(rabbia, aspettativa, gioia, fiducia, paura, sorpresa, tristezza, disgusto), </a:t>
            </a:r>
            <a:r>
              <a:rPr lang="it-IT" b="1" dirty="0">
                <a:solidFill>
                  <a:srgbClr val="1C1C1C"/>
                </a:solidFill>
                <a:effectLst/>
                <a:latin typeface="Calibri" panose="020F0502020204030204" pitchFamily="34" charset="0"/>
                <a:cs typeface="Calibri" panose="020F0502020204030204" pitchFamily="34" charset="0"/>
              </a:rPr>
              <a:t>organizzate in quattro coppie di opposti</a:t>
            </a:r>
            <a:r>
              <a:rPr lang="it-IT" dirty="0">
                <a:solidFill>
                  <a:srgbClr val="1C1C1C"/>
                </a:solidFill>
                <a:effectLst/>
                <a:latin typeface="Calibri" panose="020F0502020204030204" pitchFamily="34" charset="0"/>
                <a:cs typeface="Calibri" panose="020F0502020204030204" pitchFamily="34" charset="0"/>
              </a:rPr>
              <a:t>, che possono avere diverse gradazioni e mescolarsi tra loro. </a:t>
            </a:r>
            <a:endParaRPr lang="it-IT" dirty="0">
              <a:effectLst/>
              <a:latin typeface="Calibri" panose="020F0502020204030204" pitchFamily="34" charset="0"/>
              <a:cs typeface="Calibri" panose="020F0502020204030204" pitchFamily="34" charset="0"/>
            </a:endParaRPr>
          </a:p>
          <a:p>
            <a:pPr algn="just"/>
            <a:r>
              <a:rPr lang="it-IT" dirty="0">
                <a:solidFill>
                  <a:srgbClr val="1C1C1C"/>
                </a:solidFill>
                <a:effectLst/>
                <a:latin typeface="Calibri" panose="020F0502020204030204" pitchFamily="34" charset="0"/>
                <a:cs typeface="Calibri" panose="020F0502020204030204" pitchFamily="34" charset="0"/>
              </a:rPr>
              <a:t>Il </a:t>
            </a:r>
            <a:r>
              <a:rPr lang="it-IT" b="1" dirty="0">
                <a:solidFill>
                  <a:srgbClr val="1C1C1C"/>
                </a:solidFill>
                <a:effectLst/>
                <a:latin typeface="Calibri" panose="020F0502020204030204" pitchFamily="34" charset="0"/>
                <a:cs typeface="Calibri" panose="020F0502020204030204" pitchFamily="34" charset="0"/>
              </a:rPr>
              <a:t>“fiore di </a:t>
            </a:r>
            <a:r>
              <a:rPr lang="it-IT" b="1" dirty="0" err="1">
                <a:solidFill>
                  <a:srgbClr val="1C1C1C"/>
                </a:solidFill>
                <a:effectLst/>
                <a:latin typeface="Calibri" panose="020F0502020204030204" pitchFamily="34" charset="0"/>
                <a:cs typeface="Calibri" panose="020F0502020204030204" pitchFamily="34" charset="0"/>
              </a:rPr>
              <a:t>Plutchik</a:t>
            </a:r>
            <a:r>
              <a:rPr lang="it-IT" b="1" dirty="0">
                <a:solidFill>
                  <a:srgbClr val="1C1C1C"/>
                </a:solidFill>
                <a:effectLst/>
                <a:latin typeface="Calibri" panose="020F0502020204030204" pitchFamily="34" charset="0"/>
                <a:cs typeface="Calibri" panose="020F0502020204030204" pitchFamily="34" charset="0"/>
              </a:rPr>
              <a:t>” </a:t>
            </a:r>
            <a:r>
              <a:rPr lang="it-IT" dirty="0">
                <a:solidFill>
                  <a:srgbClr val="1C1C1C"/>
                </a:solidFill>
                <a:effectLst/>
                <a:latin typeface="Calibri" panose="020F0502020204030204" pitchFamily="34" charset="0"/>
                <a:cs typeface="Calibri" panose="020F0502020204030204" pitchFamily="34" charset="0"/>
              </a:rPr>
              <a:t>è la </a:t>
            </a:r>
            <a:r>
              <a:rPr lang="it-IT" b="1" dirty="0">
                <a:solidFill>
                  <a:srgbClr val="1C1C1C"/>
                </a:solidFill>
                <a:effectLst/>
                <a:latin typeface="Calibri" panose="020F0502020204030204" pitchFamily="34" charset="0"/>
                <a:cs typeface="Calibri" panose="020F0502020204030204" pitchFamily="34" charset="0"/>
              </a:rPr>
              <a:t>rappresentazione grafica di questo concetto</a:t>
            </a:r>
            <a:r>
              <a:rPr lang="it-IT" dirty="0">
                <a:solidFill>
                  <a:srgbClr val="1C1C1C"/>
                </a:solidFill>
                <a:effectLst/>
                <a:latin typeface="Calibri" panose="020F0502020204030204" pitchFamily="34" charset="0"/>
                <a:cs typeface="Calibri" panose="020F0502020204030204" pitchFamily="34" charset="0"/>
              </a:rPr>
              <a:t>: ogni “petalo” contiene un’emozione e dal lato opposto presenta l’emozione opposta (per esempio gioia-tristezza); la gradazione varia facendosi meno intensa a mano a mano che ci si allontana dal centro del fiore. Tra un petalo e l’altro, poi, si trova lo spazio dove le emozioni si combinano tra loro, dando luogo alle cosiddette </a:t>
            </a:r>
            <a:r>
              <a:rPr lang="it-IT" b="1" dirty="0">
                <a:solidFill>
                  <a:srgbClr val="1C1C1C"/>
                </a:solidFill>
                <a:effectLst/>
                <a:latin typeface="Calibri" panose="020F0502020204030204" pitchFamily="34" charset="0"/>
                <a:cs typeface="Calibri" panose="020F0502020204030204" pitchFamily="34" charset="0"/>
              </a:rPr>
              <a:t>emozioni complesse o secondarie</a:t>
            </a:r>
            <a:r>
              <a:rPr lang="it-IT" sz="1100" dirty="0">
                <a:solidFill>
                  <a:srgbClr val="1C1C1C"/>
                </a:solidFill>
                <a:effectLst/>
                <a:latin typeface="Calibri" panose="020F0502020204030204" pitchFamily="34" charset="0"/>
                <a:cs typeface="Calibri" panose="020F0502020204030204" pitchFamily="34" charset="0"/>
              </a:rPr>
              <a:t>. </a:t>
            </a:r>
            <a:endParaRPr lang="it-IT" sz="105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57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3700F14-13CF-C8F6-F39E-0A5C412C9377}"/>
              </a:ext>
            </a:extLst>
          </p:cNvPr>
          <p:cNvSpPr>
            <a:spLocks noGrp="1"/>
          </p:cNvSpPr>
          <p:nvPr>
            <p:ph sz="half" idx="2"/>
          </p:nvPr>
        </p:nvSpPr>
        <p:spPr/>
        <p:txBody>
          <a:bodyPr>
            <a:normAutofit/>
          </a:bodyPr>
          <a:lstStyle/>
          <a:p>
            <a:pPr marL="0" indent="0">
              <a:buNone/>
            </a:pPr>
            <a:r>
              <a:rPr lang="it-IT" sz="2000" dirty="0">
                <a:latin typeface="Calibri" panose="020F0502020204030204" pitchFamily="34" charset="0"/>
                <a:cs typeface="Calibri" panose="020F0502020204030204" pitchFamily="34" charset="0"/>
              </a:rPr>
              <a:t>Esistono due categorie di emozioni. </a:t>
            </a:r>
          </a:p>
          <a:p>
            <a:pPr marL="0" indent="0">
              <a:buNone/>
            </a:pPr>
            <a:r>
              <a:rPr lang="it-IT" sz="2000" dirty="0">
                <a:latin typeface="Calibri" panose="020F0502020204030204" pitchFamily="34" charset="0"/>
                <a:cs typeface="Calibri" panose="020F0502020204030204" pitchFamily="34" charset="0"/>
              </a:rPr>
              <a:t>Le </a:t>
            </a:r>
            <a:r>
              <a:rPr lang="it-IT" sz="2000" b="1" dirty="0">
                <a:solidFill>
                  <a:schemeClr val="accent5"/>
                </a:solidFill>
                <a:latin typeface="Calibri" panose="020F0502020204030204" pitchFamily="34" charset="0"/>
                <a:cs typeface="Calibri" panose="020F0502020204030204" pitchFamily="34" charset="0"/>
              </a:rPr>
              <a:t>emozioni primarie sono innate, interculturali, sono indipendenti dalla cultura e sono presenti fin dalla nascita</a:t>
            </a:r>
            <a:r>
              <a:rPr lang="it-IT" sz="2000" dirty="0">
                <a:latin typeface="Calibri" panose="020F0502020204030204" pitchFamily="34" charset="0"/>
                <a:cs typeface="Calibri" panose="020F0502020204030204" pitchFamily="34" charset="0"/>
              </a:rPr>
              <a:t>. Le possiamo riconoscere in qualsiasi parte del mondo e sono presenti anche nei mammiferi. Le emozioni primarie sono universali. </a:t>
            </a:r>
          </a:p>
          <a:p>
            <a:pPr marL="0" indent="0">
              <a:buNone/>
            </a:pPr>
            <a:r>
              <a:rPr lang="it-IT" sz="2000" dirty="0">
                <a:latin typeface="Calibri" panose="020F0502020204030204" pitchFamily="34" charset="0"/>
                <a:cs typeface="Calibri" panose="020F0502020204030204" pitchFamily="34" charset="0"/>
              </a:rPr>
              <a:t>Le emozioni secondarie, invece, subiscono l’influenza sociale e vengono espresse in base al periodo storico e alla cultura. Oltre a ciò, </a:t>
            </a:r>
            <a:r>
              <a:rPr lang="it-IT" sz="2000" b="1" dirty="0">
                <a:solidFill>
                  <a:schemeClr val="accent5"/>
                </a:solidFill>
                <a:latin typeface="Calibri" panose="020F0502020204030204" pitchFamily="34" charset="0"/>
                <a:cs typeface="Calibri" panose="020F0502020204030204" pitchFamily="34" charset="0"/>
              </a:rPr>
              <a:t>per poterle sviluppare è necessario il contatto interpersonale</a:t>
            </a:r>
            <a:r>
              <a:rPr lang="it-IT" sz="2000" dirty="0">
                <a:latin typeface="Calibri" panose="020F0502020204030204" pitchFamily="34" charset="0"/>
                <a:cs typeface="Calibri" panose="020F0502020204030204" pitchFamily="34" charset="0"/>
              </a:rPr>
              <a:t>. Le emozioni secondarie sono il frutto di una mescolanza delle primarie e sono più complesse, sono mediate dall’introspezione. Arrivano più tardi nello sviluppo del bambino. </a:t>
            </a:r>
            <a:r>
              <a:rPr lang="it-IT" sz="2000" b="1" dirty="0">
                <a:solidFill>
                  <a:schemeClr val="accent5"/>
                </a:solidFill>
                <a:latin typeface="Calibri" panose="020F0502020204030204" pitchFamily="34" charset="0"/>
                <a:cs typeface="Calibri" panose="020F0502020204030204" pitchFamily="34" charset="0"/>
              </a:rPr>
              <a:t>Le emozioni secondarie modulano le interazioni sociali </a:t>
            </a:r>
            <a:r>
              <a:rPr lang="it-IT" sz="2000" dirty="0">
                <a:latin typeface="Calibri" panose="020F0502020204030204" pitchFamily="34" charset="0"/>
                <a:cs typeface="Calibri" panose="020F0502020204030204" pitchFamily="34" charset="0"/>
              </a:rPr>
              <a:t>e dipendono dallo stile culturale di appartenenza. Le emozioni secondarie sono complesse, auto consapevoli e socialmente modellate. </a:t>
            </a:r>
          </a:p>
        </p:txBody>
      </p:sp>
      <p:sp>
        <p:nvSpPr>
          <p:cNvPr id="4" name="Rettangolo 3">
            <a:extLst>
              <a:ext uri="{FF2B5EF4-FFF2-40B4-BE49-F238E27FC236}">
                <a16:creationId xmlns:a16="http://schemas.microsoft.com/office/drawing/2014/main" id="{DBC474F8-FBC8-8304-63E0-6A4D5A670752}"/>
              </a:ext>
            </a:extLst>
          </p:cNvPr>
          <p:cNvSpPr/>
          <p:nvPr/>
        </p:nvSpPr>
        <p:spPr>
          <a:xfrm>
            <a:off x="732537" y="2136338"/>
            <a:ext cx="4729480" cy="2585323"/>
          </a:xfrm>
          <a:prstGeom prst="rect">
            <a:avLst/>
          </a:prstGeom>
          <a:noFill/>
        </p:spPr>
        <p:txBody>
          <a:bodyPr wrap="square" lIns="91440" tIns="45720" rIns="91440" bIns="45720">
            <a:spAutoFit/>
          </a:bodyPr>
          <a:lstStyle/>
          <a:p>
            <a:pPr algn="ctr"/>
            <a:r>
              <a:rPr lang="it-IT" sz="5400" b="1" cap="none" spc="0" dirty="0">
                <a:ln w="6600">
                  <a:solidFill>
                    <a:srgbClr val="547DFF"/>
                  </a:solidFill>
                  <a:prstDash val="solid"/>
                </a:ln>
                <a:solidFill>
                  <a:srgbClr val="FFB239"/>
                </a:solidFill>
                <a:effectLst>
                  <a:outerShdw dist="38100" dir="2700000" algn="tl" rotWithShape="0">
                    <a:schemeClr val="accent2"/>
                  </a:outerShdw>
                </a:effectLst>
              </a:rPr>
              <a:t>Emozioni primarie </a:t>
            </a:r>
          </a:p>
          <a:p>
            <a:pPr algn="ctr"/>
            <a:r>
              <a:rPr lang="it-IT" sz="5400" b="1" cap="none" spc="0" dirty="0">
                <a:ln w="6600">
                  <a:solidFill>
                    <a:srgbClr val="547DFF"/>
                  </a:solidFill>
                  <a:prstDash val="solid"/>
                </a:ln>
                <a:solidFill>
                  <a:srgbClr val="FFB239"/>
                </a:solidFill>
                <a:effectLst>
                  <a:outerShdw dist="38100" dir="2700000" algn="tl" rotWithShape="0">
                    <a:schemeClr val="accent2"/>
                  </a:outerShdw>
                </a:effectLst>
              </a:rPr>
              <a:t>e secondarie</a:t>
            </a:r>
          </a:p>
        </p:txBody>
      </p:sp>
    </p:spTree>
    <p:extLst>
      <p:ext uri="{BB962C8B-B14F-4D97-AF65-F5344CB8AC3E}">
        <p14:creationId xmlns:p14="http://schemas.microsoft.com/office/powerpoint/2010/main" val="52884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F65215F9-6EC5-A152-1CF3-7B52B1BC8541}"/>
              </a:ext>
            </a:extLst>
          </p:cNvPr>
          <p:cNvSpPr>
            <a:spLocks noGrp="1"/>
          </p:cNvSpPr>
          <p:nvPr>
            <p:ph idx="1"/>
          </p:nvPr>
        </p:nvSpPr>
        <p:spPr/>
        <p:txBody>
          <a:bodyPr/>
          <a:lstStyle/>
          <a:p>
            <a:pPr marL="0" indent="0">
              <a:buNone/>
            </a:pPr>
            <a:r>
              <a:rPr lang="it-IT" dirty="0">
                <a:latin typeface="Calibri" panose="020F0502020204030204" pitchFamily="34" charset="0"/>
                <a:cs typeface="Calibri" panose="020F0502020204030204" pitchFamily="34" charset="0"/>
              </a:rPr>
              <a:t>- La </a:t>
            </a:r>
            <a:r>
              <a:rPr lang="it-IT" dirty="0">
                <a:solidFill>
                  <a:schemeClr val="accent5">
                    <a:lumMod val="75000"/>
                  </a:schemeClr>
                </a:solidFill>
                <a:latin typeface="Calibri" panose="020F0502020204030204" pitchFamily="34" charset="0"/>
                <a:cs typeface="Calibri" panose="020F0502020204030204" pitchFamily="34" charset="0"/>
              </a:rPr>
              <a:t>rabbia</a:t>
            </a:r>
            <a:r>
              <a:rPr lang="it-IT" dirty="0">
                <a:latin typeface="Calibri" panose="020F0502020204030204" pitchFamily="34" charset="0"/>
                <a:cs typeface="Calibri" panose="020F0502020204030204" pitchFamily="34" charset="0"/>
              </a:rPr>
              <a:t> viene innescata dalla frustrazione di un bisogno o dalla prevaricazione e si manifesta tramite reazioni aggressive</a:t>
            </a:r>
          </a:p>
          <a:p>
            <a:pPr marL="0" indent="0">
              <a:buNone/>
            </a:pPr>
            <a:r>
              <a:rPr lang="it-IT" dirty="0">
                <a:latin typeface="Calibri" panose="020F0502020204030204" pitchFamily="34" charset="0"/>
                <a:cs typeface="Calibri" panose="020F0502020204030204" pitchFamily="34" charset="0"/>
              </a:rPr>
              <a:t>- La </a:t>
            </a:r>
            <a:r>
              <a:rPr lang="it-IT" dirty="0">
                <a:solidFill>
                  <a:schemeClr val="accent5">
                    <a:lumMod val="75000"/>
                  </a:schemeClr>
                </a:solidFill>
                <a:latin typeface="Calibri" panose="020F0502020204030204" pitchFamily="34" charset="0"/>
                <a:cs typeface="Calibri" panose="020F0502020204030204" pitchFamily="34" charset="0"/>
              </a:rPr>
              <a:t>paura</a:t>
            </a:r>
            <a:r>
              <a:rPr lang="it-IT" dirty="0">
                <a:latin typeface="Calibri" panose="020F0502020204030204" pitchFamily="34" charset="0"/>
                <a:cs typeface="Calibri" panose="020F0502020204030204" pitchFamily="34" charset="0"/>
              </a:rPr>
              <a:t> è dominata dall’istinto e ha come obiettivo la sopravvivenza del soggetto a un situazione pericolosa</a:t>
            </a:r>
          </a:p>
          <a:p>
            <a:pPr marL="0" indent="0">
              <a:buNone/>
            </a:pPr>
            <a:r>
              <a:rPr lang="it-IT" dirty="0">
                <a:latin typeface="Calibri" panose="020F0502020204030204" pitchFamily="34" charset="0"/>
                <a:cs typeface="Calibri" panose="020F0502020204030204" pitchFamily="34" charset="0"/>
              </a:rPr>
              <a:t>- La </a:t>
            </a:r>
            <a:r>
              <a:rPr lang="it-IT" dirty="0">
                <a:solidFill>
                  <a:schemeClr val="accent5">
                    <a:lumMod val="75000"/>
                  </a:schemeClr>
                </a:solidFill>
                <a:latin typeface="Calibri" panose="020F0502020204030204" pitchFamily="34" charset="0"/>
                <a:cs typeface="Calibri" panose="020F0502020204030204" pitchFamily="34" charset="0"/>
              </a:rPr>
              <a:t>tristezza </a:t>
            </a:r>
            <a:r>
              <a:rPr lang="it-IT" dirty="0">
                <a:latin typeface="Calibri" panose="020F0502020204030204" pitchFamily="34" charset="0"/>
                <a:cs typeface="Calibri" panose="020F0502020204030204" pitchFamily="34" charset="0"/>
              </a:rPr>
              <a:t>segnala un mancato raggiungimento di uno scopo o una perdita</a:t>
            </a:r>
          </a:p>
          <a:p>
            <a:pPr marL="0" indent="0">
              <a:buNone/>
            </a:pPr>
            <a:r>
              <a:rPr lang="it-IT" dirty="0">
                <a:latin typeface="Calibri" panose="020F0502020204030204" pitchFamily="34" charset="0"/>
                <a:cs typeface="Calibri" panose="020F0502020204030204" pitchFamily="34" charset="0"/>
              </a:rPr>
              <a:t>- La </a:t>
            </a:r>
            <a:r>
              <a:rPr lang="it-IT" dirty="0">
                <a:solidFill>
                  <a:schemeClr val="accent5">
                    <a:lumMod val="75000"/>
                  </a:schemeClr>
                </a:solidFill>
                <a:latin typeface="Calibri" panose="020F0502020204030204" pitchFamily="34" charset="0"/>
                <a:cs typeface="Calibri" panose="020F0502020204030204" pitchFamily="34" charset="0"/>
              </a:rPr>
              <a:t>gioia</a:t>
            </a:r>
            <a:r>
              <a:rPr lang="it-IT" dirty="0">
                <a:latin typeface="Calibri" panose="020F0502020204030204" pitchFamily="34" charset="0"/>
                <a:cs typeface="Calibri" panose="020F0502020204030204" pitchFamily="34" charset="0"/>
              </a:rPr>
              <a:t> emerge quando sono soddisfatti i bisogni e desideri</a:t>
            </a:r>
          </a:p>
          <a:p>
            <a:pPr marL="0" indent="0">
              <a:buNone/>
            </a:pPr>
            <a:r>
              <a:rPr lang="it-IT" dirty="0">
                <a:latin typeface="Calibri" panose="020F0502020204030204" pitchFamily="34" charset="0"/>
                <a:cs typeface="Calibri" panose="020F0502020204030204" pitchFamily="34" charset="0"/>
              </a:rPr>
              <a:t>- La </a:t>
            </a:r>
            <a:r>
              <a:rPr lang="it-IT" dirty="0">
                <a:solidFill>
                  <a:schemeClr val="accent5">
                    <a:lumMod val="75000"/>
                  </a:schemeClr>
                </a:solidFill>
                <a:latin typeface="Calibri" panose="020F0502020204030204" pitchFamily="34" charset="0"/>
                <a:cs typeface="Calibri" panose="020F0502020204030204" pitchFamily="34" charset="0"/>
              </a:rPr>
              <a:t>sorpresa</a:t>
            </a:r>
            <a:r>
              <a:rPr lang="it-IT" dirty="0">
                <a:latin typeface="Calibri" panose="020F0502020204030204" pitchFamily="34" charset="0"/>
                <a:cs typeface="Calibri" panose="020F0502020204030204" pitchFamily="34" charset="0"/>
              </a:rPr>
              <a:t> è la prima reazione emotiva a un evento inaspettato</a:t>
            </a:r>
          </a:p>
          <a:p>
            <a:pPr marL="0" indent="0">
              <a:buNone/>
            </a:pPr>
            <a:r>
              <a:rPr lang="it-IT" dirty="0">
                <a:latin typeface="Calibri" panose="020F0502020204030204" pitchFamily="34" charset="0"/>
                <a:cs typeface="Calibri" panose="020F0502020204030204" pitchFamily="34" charset="0"/>
              </a:rPr>
              <a:t>- Il </a:t>
            </a:r>
            <a:r>
              <a:rPr lang="it-IT" dirty="0">
                <a:solidFill>
                  <a:schemeClr val="accent5">
                    <a:lumMod val="75000"/>
                  </a:schemeClr>
                </a:solidFill>
                <a:latin typeface="Calibri" panose="020F0502020204030204" pitchFamily="34" charset="0"/>
                <a:cs typeface="Calibri" panose="020F0502020204030204" pitchFamily="34" charset="0"/>
              </a:rPr>
              <a:t>disgusto </a:t>
            </a:r>
            <a:r>
              <a:rPr lang="it-IT" dirty="0">
                <a:latin typeface="Calibri" panose="020F0502020204030204" pitchFamily="34" charset="0"/>
                <a:cs typeface="Calibri" panose="020F0502020204030204" pitchFamily="34" charset="0"/>
              </a:rPr>
              <a:t>e il </a:t>
            </a:r>
            <a:r>
              <a:rPr lang="it-IT" dirty="0">
                <a:solidFill>
                  <a:schemeClr val="accent5">
                    <a:lumMod val="75000"/>
                  </a:schemeClr>
                </a:solidFill>
                <a:latin typeface="Calibri" panose="020F0502020204030204" pitchFamily="34" charset="0"/>
                <a:cs typeface="Calibri" panose="020F0502020204030204" pitchFamily="34" charset="0"/>
              </a:rPr>
              <a:t>disprezzo</a:t>
            </a:r>
            <a:r>
              <a:rPr lang="it-IT" dirty="0">
                <a:latin typeface="Calibri" panose="020F0502020204030204" pitchFamily="34" charset="0"/>
                <a:cs typeface="Calibri" panose="020F0502020204030204" pitchFamily="34" charset="0"/>
              </a:rPr>
              <a:t> sono risposte repulsive e di rifiuto verso persone o cose</a:t>
            </a:r>
            <a:r>
              <a:rPr lang="it-IT" dirty="0"/>
              <a:t>.</a:t>
            </a:r>
          </a:p>
        </p:txBody>
      </p:sp>
      <p:sp>
        <p:nvSpPr>
          <p:cNvPr id="6" name="Rettangolo 5">
            <a:extLst>
              <a:ext uri="{FF2B5EF4-FFF2-40B4-BE49-F238E27FC236}">
                <a16:creationId xmlns:a16="http://schemas.microsoft.com/office/drawing/2014/main" id="{FD92B069-EF63-EB44-BDD0-836C6E2DAD4A}"/>
              </a:ext>
            </a:extLst>
          </p:cNvPr>
          <p:cNvSpPr/>
          <p:nvPr/>
        </p:nvSpPr>
        <p:spPr>
          <a:xfrm>
            <a:off x="1493429" y="1028807"/>
            <a:ext cx="9119804" cy="923330"/>
          </a:xfrm>
          <a:prstGeom prst="rect">
            <a:avLst/>
          </a:prstGeom>
          <a:noFill/>
        </p:spPr>
        <p:txBody>
          <a:bodyPr wrap="none" lIns="91440" tIns="45720" rIns="91440" bIns="45720">
            <a:spAutoFit/>
          </a:bodyPr>
          <a:lstStyle/>
          <a:p>
            <a:pPr algn="ctr"/>
            <a:r>
              <a:rPr lang="it-I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 EMOZIONI PRIMARIE</a:t>
            </a:r>
          </a:p>
        </p:txBody>
      </p:sp>
    </p:spTree>
    <p:extLst>
      <p:ext uri="{BB962C8B-B14F-4D97-AF65-F5344CB8AC3E}">
        <p14:creationId xmlns:p14="http://schemas.microsoft.com/office/powerpoint/2010/main" val="86128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p:cTn id="13" dur="500" fill="hold"/>
                                        <p:tgtEl>
                                          <p:spTgt spid="5">
                                            <p:bg/>
                                          </p:spTgt>
                                        </p:tgtEl>
                                        <p:attrNameLst>
                                          <p:attrName>ppt_w</p:attrName>
                                        </p:attrNameLst>
                                      </p:cBhvr>
                                      <p:tavLst>
                                        <p:tav tm="0">
                                          <p:val>
                                            <p:fltVal val="0"/>
                                          </p:val>
                                        </p:tav>
                                        <p:tav tm="100000">
                                          <p:val>
                                            <p:strVal val="#ppt_w"/>
                                          </p:val>
                                        </p:tav>
                                      </p:tavLst>
                                    </p:anim>
                                    <p:anim calcmode="lin" valueType="num">
                                      <p:cBhvr>
                                        <p:cTn id="14" dur="500" fill="hold"/>
                                        <p:tgtEl>
                                          <p:spTgt spid="5">
                                            <p:bg/>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p:cTn id="2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p:cTn id="3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p:cTn id="3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p:cTn id="4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p:cTn id="49"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26C20A51-1C0D-B882-466E-FE156D756922}"/>
              </a:ext>
            </a:extLst>
          </p:cNvPr>
          <p:cNvSpPr/>
          <p:nvPr/>
        </p:nvSpPr>
        <p:spPr>
          <a:xfrm>
            <a:off x="804672" y="784967"/>
            <a:ext cx="10619231" cy="1569660"/>
          </a:xfrm>
          <a:prstGeom prst="rect">
            <a:avLst/>
          </a:prstGeom>
          <a:noFill/>
        </p:spPr>
        <p:txBody>
          <a:bodyPr wrap="square" lIns="91440" tIns="45720" rIns="91440" bIns="45720">
            <a:spAutoFit/>
          </a:bodyPr>
          <a:lstStyle/>
          <a:p>
            <a:pPr algn="ctr"/>
            <a:r>
              <a:rPr lang="it-IT"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Le componenti del processo emotivo</a:t>
            </a:r>
          </a:p>
        </p:txBody>
      </p:sp>
      <p:sp>
        <p:nvSpPr>
          <p:cNvPr id="9" name="CasellaDiTesto 8">
            <a:extLst>
              <a:ext uri="{FF2B5EF4-FFF2-40B4-BE49-F238E27FC236}">
                <a16:creationId xmlns:a16="http://schemas.microsoft.com/office/drawing/2014/main" id="{278C2D26-E65B-E36B-0097-C9752FC15E2F}"/>
              </a:ext>
            </a:extLst>
          </p:cNvPr>
          <p:cNvSpPr txBox="1"/>
          <p:nvPr/>
        </p:nvSpPr>
        <p:spPr>
          <a:xfrm>
            <a:off x="924376" y="2536304"/>
            <a:ext cx="3974592" cy="369332"/>
          </a:xfrm>
          <a:prstGeom prst="rect">
            <a:avLst/>
          </a:prstGeom>
          <a:noFill/>
        </p:spPr>
        <p:txBody>
          <a:bodyPr wrap="square" rtlCol="0">
            <a:spAutoFit/>
          </a:bodyPr>
          <a:lstStyle/>
          <a:p>
            <a:r>
              <a:rPr lang="it-IT" dirty="0">
                <a:solidFill>
                  <a:schemeClr val="accent1"/>
                </a:solidFill>
              </a:rPr>
              <a:t>Dimensione neurofisiologica</a:t>
            </a:r>
          </a:p>
        </p:txBody>
      </p:sp>
      <p:sp>
        <p:nvSpPr>
          <p:cNvPr id="2" name="CasellaDiTesto 1">
            <a:extLst>
              <a:ext uri="{FF2B5EF4-FFF2-40B4-BE49-F238E27FC236}">
                <a16:creationId xmlns:a16="http://schemas.microsoft.com/office/drawing/2014/main" id="{BBB41F02-AA9C-335E-C721-BC0BE48D33C0}"/>
              </a:ext>
            </a:extLst>
          </p:cNvPr>
          <p:cNvSpPr txBox="1"/>
          <p:nvPr/>
        </p:nvSpPr>
        <p:spPr>
          <a:xfrm>
            <a:off x="924375" y="3063823"/>
            <a:ext cx="10198053" cy="2554545"/>
          </a:xfrm>
          <a:prstGeom prst="rect">
            <a:avLst/>
          </a:prstGeom>
          <a:noFill/>
        </p:spPr>
        <p:txBody>
          <a:bodyPr wrap="square" rtlCol="0">
            <a:spAutoFit/>
          </a:bodyPr>
          <a:lstStyle/>
          <a:p>
            <a:pPr algn="just"/>
            <a:r>
              <a:rPr lang="it-IT" sz="2000" dirty="0">
                <a:latin typeface="Calibri" panose="020F0502020204030204" pitchFamily="34" charset="0"/>
                <a:cs typeface="Calibri" panose="020F0502020204030204" pitchFamily="34" charset="0"/>
              </a:rPr>
              <a:t>Ci sono due teorie che spiegano la componente biologica delle emozioni: </a:t>
            </a:r>
          </a:p>
          <a:p>
            <a:pPr marL="342900" indent="-342900" algn="just">
              <a:buAutoNum type="arabicPeriod"/>
            </a:pPr>
            <a:r>
              <a:rPr lang="it-IT" sz="2000" dirty="0">
                <a:latin typeface="Calibri" panose="020F0502020204030204" pitchFamily="34" charset="0"/>
                <a:cs typeface="Calibri" panose="020F0502020204030204" pitchFamily="34" charset="0"/>
              </a:rPr>
              <a:t>La teoria periferica: l’esperienza emozionale deriva dall’attivazione neurovegetativa, dalle modificazioni viscerali periferiche e dalla percezione di queste modificazioni. </a:t>
            </a:r>
            <a:r>
              <a:rPr lang="it-IT" sz="2000" dirty="0">
                <a:latin typeface="Calibri" panose="020F0502020204030204" pitchFamily="34" charset="0"/>
                <a:cs typeface="Calibri" panose="020F0502020204030204" pitchFamily="34" charset="0"/>
                <a:sym typeface="Wingdings" pitchFamily="2" charset="2"/>
              </a:rPr>
              <a:t> siamo tristi perché piangiamo</a:t>
            </a:r>
          </a:p>
          <a:p>
            <a:pPr marL="342900" indent="-342900" algn="just">
              <a:buAutoNum type="arabicPeriod"/>
            </a:pPr>
            <a:r>
              <a:rPr lang="it-IT" sz="2000" dirty="0">
                <a:latin typeface="Calibri" panose="020F0502020204030204" pitchFamily="34" charset="0"/>
                <a:cs typeface="Calibri" panose="020F0502020204030204" pitchFamily="34" charset="0"/>
                <a:sym typeface="Wingdings" pitchFamily="2" charset="2"/>
              </a:rPr>
              <a:t>La teoria centrale: l’esperienza emotiva ha origine dai segnali nervosi provenienti dalla regione talamica del cervello e dalle sue connessioni con la corteccia.  piangiamo perché siamo tristi  pattern di modificazioni neurofisiologiche legate all’esperienza emotiva, che sono tipo delle risposte d’emergenza (tipo aumento battito cardiaco, del ritmo respiratorio,…)</a:t>
            </a:r>
            <a:endParaRPr lang="it-IT"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4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E9444918-D836-A1AA-8F7C-2F5B911DFA00}"/>
              </a:ext>
            </a:extLst>
          </p:cNvPr>
          <p:cNvSpPr>
            <a:spLocks noGrp="1"/>
          </p:cNvSpPr>
          <p:nvPr>
            <p:ph sz="half" idx="14"/>
          </p:nvPr>
        </p:nvSpPr>
        <p:spPr>
          <a:xfrm>
            <a:off x="605170" y="630936"/>
            <a:ext cx="4814728" cy="5586984"/>
          </a:xfrm>
        </p:spPr>
        <p:txBody>
          <a:bodyPr>
            <a:normAutofit fontScale="70000" lnSpcReduction="20000"/>
          </a:bodyPr>
          <a:lstStyle/>
          <a:p>
            <a:pPr marL="0" indent="0">
              <a:buNone/>
            </a:pPr>
            <a:r>
              <a:rPr lang="it-IT" sz="2100" dirty="0">
                <a:latin typeface="Calibri" panose="020F0502020204030204" pitchFamily="34" charset="0"/>
                <a:cs typeface="Calibri" panose="020F0502020204030204" pitchFamily="34" charset="0"/>
              </a:rPr>
              <a:t>A partire da questi studi, è stato scoperto il sistema limbico come sistema di elaborazione e controllo delle emozioni. </a:t>
            </a:r>
          </a:p>
          <a:p>
            <a:pPr marL="0" indent="0">
              <a:buNone/>
            </a:pPr>
            <a:r>
              <a:rPr lang="it-IT" sz="2100" dirty="0">
                <a:latin typeface="Calibri" panose="020F0502020204030204" pitchFamily="34" charset="0"/>
                <a:cs typeface="Calibri" panose="020F0502020204030204" pitchFamily="34" charset="0"/>
              </a:rPr>
              <a:t>Ci sono quindi due circuiti: </a:t>
            </a:r>
          </a:p>
          <a:p>
            <a:pPr marL="0" indent="0">
              <a:buNone/>
            </a:pPr>
            <a:r>
              <a:rPr lang="it-IT" sz="2100" dirty="0">
                <a:latin typeface="Calibri" panose="020F0502020204030204" pitchFamily="34" charset="0"/>
                <a:cs typeface="Calibri" panose="020F0502020204030204" pitchFamily="34" charset="0"/>
              </a:rPr>
              <a:t>1. Sistema subcorticale </a:t>
            </a:r>
            <a:r>
              <a:rPr lang="it-IT" sz="2100" dirty="0">
                <a:latin typeface="Calibri" panose="020F0502020204030204" pitchFamily="34" charset="0"/>
                <a:cs typeface="Calibri" panose="020F0502020204030204" pitchFamily="34" charset="0"/>
                <a:sym typeface="Wingdings" pitchFamily="2" charset="2"/>
              </a:rPr>
              <a:t> il più primitivo dal punto di vista evoluzionistico (presente </a:t>
            </a:r>
            <a:r>
              <a:rPr lang="it-IT" sz="2100" dirty="0" err="1">
                <a:latin typeface="Calibri" panose="020F0502020204030204" pitchFamily="34" charset="0"/>
                <a:cs typeface="Calibri" panose="020F0502020204030204" pitchFamily="34" charset="0"/>
                <a:sym typeface="Wingdings" pitchFamily="2" charset="2"/>
              </a:rPr>
              <a:t>nche</a:t>
            </a:r>
            <a:r>
              <a:rPr lang="it-IT" sz="2100" dirty="0">
                <a:latin typeface="Calibri" panose="020F0502020204030204" pitchFamily="34" charset="0"/>
                <a:cs typeface="Calibri" panose="020F0502020204030204" pitchFamily="34" charset="0"/>
                <a:sym typeface="Wingdings" pitchFamily="2" charset="2"/>
              </a:rPr>
              <a:t> negli animali), caratterizzato da rapidità e immediatezza. È fatto dalla connessione amigdala e talamo. Agisce nelle situazioni di emergenza e seleziona informazioni salienti per garantire la sopravvivenza. Questa via è meno precisa ma impiega circa 150/200 millisecondi a reagire.</a:t>
            </a:r>
          </a:p>
          <a:p>
            <a:pPr marL="0" indent="0">
              <a:buNone/>
            </a:pPr>
            <a:r>
              <a:rPr lang="it-IT" sz="2100" dirty="0">
                <a:latin typeface="Calibri" panose="020F0502020204030204" pitchFamily="34" charset="0"/>
                <a:cs typeface="Calibri" panose="020F0502020204030204" pitchFamily="34" charset="0"/>
                <a:sym typeface="Wingdings" pitchFamily="2" charset="2"/>
              </a:rPr>
              <a:t>2. Circuito corticale: sistema più lento, che implica le proiezioni del primo sui lobi prefrontale, frontale, temporale e parietale. Questa via è più precisa ma impiega 300 millisecondi a reagire!</a:t>
            </a:r>
          </a:p>
          <a:p>
            <a:pPr marL="0" indent="0" algn="l">
              <a:buNone/>
            </a:pPr>
            <a:r>
              <a:rPr lang="it-IT" sz="2100" b="0" i="0" u="none" strike="noStrike" dirty="0">
                <a:solidFill>
                  <a:srgbClr val="3C3C3B"/>
                </a:solidFill>
                <a:effectLst/>
                <a:latin typeface="Calibri" panose="020F0502020204030204" pitchFamily="34" charset="0"/>
                <a:cs typeface="Calibri" panose="020F0502020204030204" pitchFamily="34" charset="0"/>
              </a:rPr>
              <a:t>Sapere che </a:t>
            </a:r>
            <a:r>
              <a:rPr lang="it-IT" sz="2100" b="1" i="0" u="none" strike="noStrike" dirty="0">
                <a:solidFill>
                  <a:srgbClr val="000000"/>
                </a:solidFill>
                <a:effectLst/>
                <a:latin typeface="Calibri" panose="020F0502020204030204" pitchFamily="34" charset="0"/>
                <a:cs typeface="Calibri" panose="020F0502020204030204" pitchFamily="34" charset="0"/>
              </a:rPr>
              <a:t>le emozioni coinvolgono l’amigdala</a:t>
            </a:r>
            <a:r>
              <a:rPr lang="it-IT" sz="2100" b="0" i="0" u="none" strike="noStrike" dirty="0">
                <a:solidFill>
                  <a:srgbClr val="3C3C3B"/>
                </a:solidFill>
                <a:effectLst/>
                <a:latin typeface="Calibri" panose="020F0502020204030204" pitchFamily="34" charset="0"/>
                <a:cs typeface="Calibri" panose="020F0502020204030204" pitchFamily="34" charset="0"/>
              </a:rPr>
              <a:t>, e che questa </a:t>
            </a:r>
            <a:r>
              <a:rPr lang="it-IT" sz="2100" b="1" i="0" u="none" strike="noStrike" dirty="0">
                <a:solidFill>
                  <a:srgbClr val="000000"/>
                </a:solidFill>
                <a:effectLst/>
                <a:latin typeface="Calibri" panose="020F0502020204030204" pitchFamily="34" charset="0"/>
                <a:cs typeface="Calibri" panose="020F0502020204030204" pitchFamily="34" charset="0"/>
              </a:rPr>
              <a:t>a sua volta fa parte di un circuito cerebrale che può fare a meno del coinvolgimento della corteccia</a:t>
            </a:r>
            <a:r>
              <a:rPr lang="it-IT" sz="2100" b="0" i="0" u="none" strike="noStrike" dirty="0">
                <a:solidFill>
                  <a:srgbClr val="3C3C3B"/>
                </a:solidFill>
                <a:effectLst/>
                <a:latin typeface="Calibri" panose="020F0502020204030204" pitchFamily="34" charset="0"/>
                <a:cs typeface="Calibri" panose="020F0502020204030204" pitchFamily="34" charset="0"/>
              </a:rPr>
              <a:t> (sede della consapevolezza), ci permette di comprendere </a:t>
            </a:r>
            <a:r>
              <a:rPr lang="it-IT" sz="2100" b="1" i="0" u="none" strike="noStrike" dirty="0">
                <a:solidFill>
                  <a:srgbClr val="000000"/>
                </a:solidFill>
                <a:effectLst/>
                <a:latin typeface="Calibri" panose="020F0502020204030204" pitchFamily="34" charset="0"/>
                <a:cs typeface="Calibri" panose="020F0502020204030204" pitchFamily="34" charset="0"/>
              </a:rPr>
              <a:t>come mai non sia così facile essere sempre consapevoli delle proprie emozioni</a:t>
            </a:r>
            <a:r>
              <a:rPr lang="it-IT" sz="2100" b="0" i="0" u="none" strike="noStrike" dirty="0">
                <a:solidFill>
                  <a:srgbClr val="3C3C3B"/>
                </a:solidFill>
                <a:effectLst/>
                <a:latin typeface="Calibri" panose="020F0502020204030204" pitchFamily="34" charset="0"/>
                <a:cs typeface="Calibri" panose="020F0502020204030204" pitchFamily="34" charset="0"/>
              </a:rPr>
              <a:t>. Inoltre possiamo spiegarci ora strani </a:t>
            </a:r>
            <a:r>
              <a:rPr lang="it-IT" sz="2100" b="1" i="0" u="none" strike="noStrike" dirty="0">
                <a:solidFill>
                  <a:srgbClr val="000000"/>
                </a:solidFill>
                <a:effectLst/>
                <a:latin typeface="Calibri" panose="020F0502020204030204" pitchFamily="34" charset="0"/>
                <a:cs typeface="Calibri" panose="020F0502020204030204" pitchFamily="34" charset="0"/>
              </a:rPr>
              <a:t>fenomeni</a:t>
            </a:r>
            <a:r>
              <a:rPr lang="it-IT" sz="2100" b="0" i="0" u="none" strike="noStrike" dirty="0">
                <a:solidFill>
                  <a:srgbClr val="3C3C3B"/>
                </a:solidFill>
                <a:effectLst/>
                <a:latin typeface="Calibri" panose="020F0502020204030204" pitchFamily="34" charset="0"/>
                <a:cs typeface="Calibri" panose="020F0502020204030204" pitchFamily="34" charset="0"/>
              </a:rPr>
              <a:t>, come per esempio quando, camminando in una jungla e vedendo a terra un </a:t>
            </a:r>
            <a:r>
              <a:rPr lang="it-IT" sz="2100" b="1" i="0" u="none" strike="noStrike" dirty="0">
                <a:solidFill>
                  <a:srgbClr val="000000"/>
                </a:solidFill>
                <a:effectLst/>
                <a:latin typeface="Calibri" panose="020F0502020204030204" pitchFamily="34" charset="0"/>
                <a:cs typeface="Calibri" panose="020F0502020204030204" pitchFamily="34" charset="0"/>
              </a:rPr>
              <a:t>ramo che ha la sagoma di un serpente</a:t>
            </a:r>
            <a:r>
              <a:rPr lang="it-IT" sz="2100" b="0" i="0" u="none" strike="noStrike" dirty="0">
                <a:solidFill>
                  <a:srgbClr val="3C3C3B"/>
                </a:solidFill>
                <a:effectLst/>
                <a:latin typeface="Calibri" panose="020F0502020204030204" pitchFamily="34" charset="0"/>
                <a:cs typeface="Calibri" panose="020F0502020204030204" pitchFamily="34" charset="0"/>
              </a:rPr>
              <a:t>, prima reagiamo facendo uno scatto all’indietro, e dopo ci rendiamo conto che si tratta di un ramo e ci diciamo “ma vada via…!”. Ora possiamo comprendere coma mai </a:t>
            </a:r>
            <a:r>
              <a:rPr lang="it-IT" sz="2100" b="1" i="0" u="none" strike="noStrike" dirty="0">
                <a:solidFill>
                  <a:srgbClr val="000000"/>
                </a:solidFill>
                <a:effectLst/>
                <a:latin typeface="Calibri" panose="020F0502020204030204" pitchFamily="34" charset="0"/>
                <a:cs typeface="Calibri" panose="020F0502020204030204" pitchFamily="34" charset="0"/>
              </a:rPr>
              <a:t>gli stimoli minacciosi</a:t>
            </a:r>
            <a:r>
              <a:rPr lang="it-IT" sz="2100" b="0" i="0" u="none" strike="noStrike" dirty="0">
                <a:solidFill>
                  <a:srgbClr val="3C3C3B"/>
                </a:solidFill>
                <a:effectLst/>
                <a:latin typeface="Calibri" panose="020F0502020204030204" pitchFamily="34" charset="0"/>
                <a:cs typeface="Calibri" panose="020F0502020204030204" pitchFamily="34" charset="0"/>
              </a:rPr>
              <a:t> possano elicitare </a:t>
            </a:r>
            <a:r>
              <a:rPr lang="it-IT" sz="2100" b="1" i="0" u="none" strike="noStrike" dirty="0">
                <a:solidFill>
                  <a:srgbClr val="000000"/>
                </a:solidFill>
                <a:effectLst/>
                <a:latin typeface="Calibri" panose="020F0502020204030204" pitchFamily="34" charset="0"/>
                <a:cs typeface="Calibri" panose="020F0502020204030204" pitchFamily="34" charset="0"/>
              </a:rPr>
              <a:t>una reazione “istintiva</a:t>
            </a:r>
            <a:r>
              <a:rPr lang="it-IT" sz="2100" b="0" i="0" u="none" strike="noStrike" dirty="0">
                <a:solidFill>
                  <a:srgbClr val="3C3C3B"/>
                </a:solidFill>
                <a:effectLst/>
                <a:latin typeface="Calibri" panose="020F0502020204030204" pitchFamily="34" charset="0"/>
                <a:cs typeface="Calibri" panose="020F0502020204030204" pitchFamily="34" charset="0"/>
              </a:rPr>
              <a:t>”, emotiva, cioè </a:t>
            </a:r>
            <a:r>
              <a:rPr lang="it-IT" sz="2100" b="1" i="0" u="none" strike="noStrike" dirty="0">
                <a:solidFill>
                  <a:srgbClr val="000000"/>
                </a:solidFill>
                <a:effectLst/>
                <a:latin typeface="Calibri" panose="020F0502020204030204" pitchFamily="34" charset="0"/>
                <a:cs typeface="Calibri" panose="020F0502020204030204" pitchFamily="34" charset="0"/>
              </a:rPr>
              <a:t>priva di elaborazioni più raffinate</a:t>
            </a:r>
            <a:r>
              <a:rPr lang="it-IT" sz="2100" b="0" i="0" u="none" strike="noStrike" dirty="0">
                <a:solidFill>
                  <a:srgbClr val="3C3C3B"/>
                </a:solidFill>
                <a:effectLst/>
                <a:latin typeface="Calibri" panose="020F0502020204030204" pitchFamily="34" charset="0"/>
                <a:cs typeface="Calibri" panose="020F0502020204030204" pitchFamily="34" charset="0"/>
              </a:rPr>
              <a:t> e articolate e complesse, che richiedono non solo più tempo, ma anche più sforzo cognitivo.</a:t>
            </a:r>
          </a:p>
          <a:p>
            <a:pPr marL="0" indent="0">
              <a:buNone/>
            </a:pPr>
            <a:endParaRPr lang="it-IT" sz="1800" dirty="0">
              <a:latin typeface="Calibri" panose="020F0502020204030204" pitchFamily="34" charset="0"/>
              <a:cs typeface="Calibri" panose="020F0502020204030204" pitchFamily="34" charset="0"/>
              <a:sym typeface="Wingdings" pitchFamily="2" charset="2"/>
            </a:endParaRPr>
          </a:p>
        </p:txBody>
      </p:sp>
      <p:pic>
        <p:nvPicPr>
          <p:cNvPr id="7" name="Segnaposto contenuto 6">
            <a:extLst>
              <a:ext uri="{FF2B5EF4-FFF2-40B4-BE49-F238E27FC236}">
                <a16:creationId xmlns:a16="http://schemas.microsoft.com/office/drawing/2014/main" id="{F683A110-8A21-7F1A-C5C3-8D328C38FC39}"/>
              </a:ext>
            </a:extLst>
          </p:cNvPr>
          <p:cNvPicPr>
            <a:picLocks noGrp="1" noChangeAspect="1"/>
          </p:cNvPicPr>
          <p:nvPr>
            <p:ph sz="half" idx="2"/>
          </p:nvPr>
        </p:nvPicPr>
        <p:blipFill>
          <a:blip r:embed="rId2"/>
          <a:stretch>
            <a:fillRect/>
          </a:stretch>
        </p:blipFill>
        <p:spPr>
          <a:xfrm>
            <a:off x="5733854" y="1069210"/>
            <a:ext cx="5488328" cy="4719580"/>
          </a:xfrm>
          <a:prstGeom prst="rect">
            <a:avLst/>
          </a:prstGeom>
        </p:spPr>
      </p:pic>
    </p:spTree>
    <p:extLst>
      <p:ext uri="{BB962C8B-B14F-4D97-AF65-F5344CB8AC3E}">
        <p14:creationId xmlns:p14="http://schemas.microsoft.com/office/powerpoint/2010/main" val="406536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p:cTn id="7" dur="500" decel="50000" fill="hold">
                                          <p:stCondLst>
                                            <p:cond delay="0"/>
                                          </p:stCondLst>
                                        </p:cTn>
                                        <p:tgtEl>
                                          <p:spTgt spid="6">
                                            <p:bg/>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bg/>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bg/>
                                          </p:spTgt>
                                        </p:tgtEl>
                                        <p:attrNameLst>
                                          <p:attrName>ppt_w</p:attrName>
                                        </p:attrNameLst>
                                      </p:cBhvr>
                                      <p:tavLst>
                                        <p:tav tm="0">
                                          <p:val>
                                            <p:strVal val="#ppt_w*.05"/>
                                          </p:val>
                                        </p:tav>
                                        <p:tav tm="100000">
                                          <p:val>
                                            <p:strVal val="#ppt_w"/>
                                          </p:val>
                                        </p:tav>
                                      </p:tavLst>
                                    </p:anim>
                                    <p:anim calcmode="lin" valueType="num">
                                      <p:cBhvr>
                                        <p:cTn id="10" dur="1000" fill="hold"/>
                                        <p:tgtEl>
                                          <p:spTgt spid="6">
                                            <p:bg/>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bg/>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bg/>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bg/>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p:cTn id="31" dur="50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34" dur="10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p:cTn id="43" dur="500" decel="50000" fill="hold">
                                          <p:stCondLst>
                                            <p:cond delay="0"/>
                                          </p:stCondLst>
                                        </p:cTn>
                                        <p:tgtEl>
                                          <p:spTgt spid="6">
                                            <p:txEl>
                                              <p:pRg st="2" end="2"/>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6">
                                            <p:txEl>
                                              <p:pRg st="2" end="2"/>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6">
                                            <p:txEl>
                                              <p:pRg st="2" end="2"/>
                                            </p:txEl>
                                          </p:spTgt>
                                        </p:tgtEl>
                                        <p:attrNameLst>
                                          <p:attrName>ppt_w</p:attrName>
                                        </p:attrNameLst>
                                      </p:cBhvr>
                                      <p:tavLst>
                                        <p:tav tm="0">
                                          <p:val>
                                            <p:strVal val="#ppt_w*.05"/>
                                          </p:val>
                                        </p:tav>
                                        <p:tav tm="100000">
                                          <p:val>
                                            <p:strVal val="#ppt_w"/>
                                          </p:val>
                                        </p:tav>
                                      </p:tavLst>
                                    </p:anim>
                                    <p:anim calcmode="lin" valueType="num">
                                      <p:cBhvr>
                                        <p:cTn id="46" dur="10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6">
                                            <p:txEl>
                                              <p:pRg st="2" end="2"/>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6">
                                            <p:txEl>
                                              <p:pRg st="2" end="2"/>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6">
                                            <p:txEl>
                                              <p:pRg st="2" end="2"/>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p:cTn id="55" dur="500" decel="50000" fill="hold">
                                          <p:stCondLst>
                                            <p:cond delay="0"/>
                                          </p:stCondLst>
                                        </p:cTn>
                                        <p:tgtEl>
                                          <p:spTgt spid="6">
                                            <p:txEl>
                                              <p:pRg st="3" end="3"/>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6">
                                            <p:txEl>
                                              <p:pRg st="3" end="3"/>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6">
                                            <p:txEl>
                                              <p:pRg st="3" end="3"/>
                                            </p:txEl>
                                          </p:spTgt>
                                        </p:tgtEl>
                                        <p:attrNameLst>
                                          <p:attrName>ppt_w</p:attrName>
                                        </p:attrNameLst>
                                      </p:cBhvr>
                                      <p:tavLst>
                                        <p:tav tm="0">
                                          <p:val>
                                            <p:strVal val="#ppt_w*.05"/>
                                          </p:val>
                                        </p:tav>
                                        <p:tav tm="100000">
                                          <p:val>
                                            <p:strVal val="#ppt_w"/>
                                          </p:val>
                                        </p:tav>
                                      </p:tavLst>
                                    </p:anim>
                                    <p:anim calcmode="lin" valueType="num">
                                      <p:cBhvr>
                                        <p:cTn id="58" dur="1000" fill="hold"/>
                                        <p:tgtEl>
                                          <p:spTgt spid="6">
                                            <p:txEl>
                                              <p:pRg st="3" end="3"/>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6">
                                            <p:txEl>
                                              <p:pRg st="3" end="3"/>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6">
                                            <p:txEl>
                                              <p:pRg st="3" end="3"/>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6">
                                            <p:txEl>
                                              <p:pRg st="3" end="3"/>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6">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p:cTn id="67" dur="500" decel="50000" fill="hold">
                                          <p:stCondLst>
                                            <p:cond delay="0"/>
                                          </p:stCondLst>
                                        </p:cTn>
                                        <p:tgtEl>
                                          <p:spTgt spid="6">
                                            <p:txEl>
                                              <p:pRg st="4" end="4"/>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6">
                                            <p:txEl>
                                              <p:pRg st="4" end="4"/>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6">
                                            <p:txEl>
                                              <p:pRg st="4" end="4"/>
                                            </p:txEl>
                                          </p:spTgt>
                                        </p:tgtEl>
                                        <p:attrNameLst>
                                          <p:attrName>ppt_w</p:attrName>
                                        </p:attrNameLst>
                                      </p:cBhvr>
                                      <p:tavLst>
                                        <p:tav tm="0">
                                          <p:val>
                                            <p:strVal val="#ppt_w*.05"/>
                                          </p:val>
                                        </p:tav>
                                        <p:tav tm="100000">
                                          <p:val>
                                            <p:strVal val="#ppt_w"/>
                                          </p:val>
                                        </p:tav>
                                      </p:tavLst>
                                    </p:anim>
                                    <p:anim calcmode="lin" valueType="num">
                                      <p:cBhvr>
                                        <p:cTn id="70" dur="1000" fill="hold"/>
                                        <p:tgtEl>
                                          <p:spTgt spid="6">
                                            <p:txEl>
                                              <p:pRg st="4" end="4"/>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6">
                                            <p:txEl>
                                              <p:pRg st="4" end="4"/>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6">
                                            <p:txEl>
                                              <p:pRg st="4" end="4"/>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6">
                                            <p:txEl>
                                              <p:pRg st="4" end="4"/>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6">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p:cTn id="7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82" dur="1000" fill="hold"/>
                                        <p:tgtEl>
                                          <p:spTgt spid="7"/>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D1A9D87E-3F53-B621-396E-DBF72BC947FC}"/>
              </a:ext>
            </a:extLst>
          </p:cNvPr>
          <p:cNvSpPr txBox="1"/>
          <p:nvPr/>
        </p:nvSpPr>
        <p:spPr>
          <a:xfrm>
            <a:off x="8497825" y="765544"/>
            <a:ext cx="3060192" cy="3170099"/>
          </a:xfrm>
          <a:prstGeom prst="rect">
            <a:avLst/>
          </a:prstGeom>
          <a:noFill/>
        </p:spPr>
        <p:txBody>
          <a:bodyPr wrap="square" rtlCol="0">
            <a:spAutoFit/>
          </a:bodyPr>
          <a:lstStyle/>
          <a:p>
            <a:r>
              <a:rPr lang="it-IT" sz="2000" dirty="0">
                <a:solidFill>
                  <a:schemeClr val="accent1">
                    <a:lumMod val="75000"/>
                  </a:schemeClr>
                </a:solidFill>
                <a:latin typeface="Calibri" panose="020F0502020204030204" pitchFamily="34" charset="0"/>
                <a:cs typeface="Calibri" panose="020F0502020204030204" pitchFamily="34" charset="0"/>
              </a:rPr>
              <a:t>Dimensione socio-culturale</a:t>
            </a:r>
          </a:p>
          <a:p>
            <a:endParaRPr lang="it-IT" sz="2000" dirty="0">
              <a:solidFill>
                <a:schemeClr val="accent1">
                  <a:lumMod val="75000"/>
                </a:schemeClr>
              </a:solidFill>
              <a:latin typeface="Calibri" panose="020F0502020204030204" pitchFamily="34" charset="0"/>
              <a:cs typeface="Calibri" panose="020F0502020204030204" pitchFamily="34" charset="0"/>
            </a:endParaRPr>
          </a:p>
          <a:p>
            <a:endParaRPr lang="it-IT" sz="2000" dirty="0">
              <a:solidFill>
                <a:schemeClr val="accent1">
                  <a:lumMod val="75000"/>
                </a:schemeClr>
              </a:solidFill>
              <a:latin typeface="Calibri" panose="020F0502020204030204" pitchFamily="34" charset="0"/>
              <a:cs typeface="Calibri" panose="020F0502020204030204" pitchFamily="34" charset="0"/>
            </a:endParaRPr>
          </a:p>
          <a:p>
            <a:r>
              <a:rPr lang="it-IT" sz="2000" dirty="0">
                <a:latin typeface="Calibri" panose="020F0502020204030204" pitchFamily="34" charset="0"/>
                <a:cs typeface="Calibri" panose="020F0502020204030204" pitchFamily="34" charset="0"/>
              </a:rPr>
              <a:t>Ci sono alcune emozioni universalmente riconoscibili e innate, ma ci sono differenze culturali sia tra gli stimoli che elicitano le emozioni sia tra le manifestazioni espressive. </a:t>
            </a:r>
          </a:p>
        </p:txBody>
      </p:sp>
      <p:sp>
        <p:nvSpPr>
          <p:cNvPr id="16" name="Segnaposto contenuto 15">
            <a:extLst>
              <a:ext uri="{FF2B5EF4-FFF2-40B4-BE49-F238E27FC236}">
                <a16:creationId xmlns:a16="http://schemas.microsoft.com/office/drawing/2014/main" id="{4272BA81-A5B0-FC62-8FD3-41CDAE8AB7E1}"/>
              </a:ext>
            </a:extLst>
          </p:cNvPr>
          <p:cNvSpPr>
            <a:spLocks noGrp="1"/>
          </p:cNvSpPr>
          <p:nvPr>
            <p:ph sz="half" idx="1"/>
          </p:nvPr>
        </p:nvSpPr>
        <p:spPr>
          <a:xfrm>
            <a:off x="633983" y="701749"/>
            <a:ext cx="3640305" cy="5470451"/>
          </a:xfrm>
        </p:spPr>
        <p:txBody>
          <a:bodyPr/>
          <a:lstStyle/>
          <a:p>
            <a:pPr marL="0" indent="0" algn="just">
              <a:buNone/>
            </a:pPr>
            <a:r>
              <a:rPr lang="it-IT" dirty="0">
                <a:solidFill>
                  <a:schemeClr val="accent1">
                    <a:lumMod val="75000"/>
                  </a:schemeClr>
                </a:solidFill>
                <a:latin typeface="Calibri" panose="020F0502020204030204" pitchFamily="34" charset="0"/>
                <a:cs typeface="Calibri" panose="020F0502020204030204" pitchFamily="34" charset="0"/>
              </a:rPr>
              <a:t>Dimensione cognitiva</a:t>
            </a:r>
          </a:p>
          <a:p>
            <a:pPr marL="0" indent="0" algn="just">
              <a:buNone/>
            </a:pPr>
            <a:endParaRPr lang="it-IT" dirty="0">
              <a:latin typeface="Calibri" panose="020F0502020204030204" pitchFamily="34" charset="0"/>
              <a:cs typeface="Calibri" panose="020F0502020204030204" pitchFamily="34" charset="0"/>
            </a:endParaRPr>
          </a:p>
          <a:p>
            <a:pPr marL="0" indent="0" algn="just">
              <a:buNone/>
            </a:pPr>
            <a:r>
              <a:rPr lang="it-IT" dirty="0">
                <a:latin typeface="Calibri" panose="020F0502020204030204" pitchFamily="34" charset="0"/>
                <a:cs typeface="Calibri" panose="020F0502020204030204" pitchFamily="34" charset="0"/>
              </a:rPr>
              <a:t>L’emozione è il risultato di interazione di due componenti: una di natura fisiologica ed è caratterizzato dall’attivazione dell’organismo e l’altro di natura psicologica ed è legato alla percezione di questo stato di attivazione e alla sua spiegazione. Quindi le emozioni dipendono dal modo in cui l’individuo valuta e interpreta gli stimoli del loro ambiente fisico e sociale. </a:t>
            </a:r>
            <a:r>
              <a:rPr lang="it-IT" dirty="0">
                <a:latin typeface="Calibri" panose="020F0502020204030204" pitchFamily="34" charset="0"/>
                <a:cs typeface="Calibri" panose="020F0502020204030204" pitchFamily="34" charset="0"/>
                <a:sym typeface="Wingdings" pitchFamily="2" charset="2"/>
              </a:rPr>
              <a:t> sto per parlare in pubblico, sento il cuore che batte, sono agitata.</a:t>
            </a:r>
            <a:endParaRPr lang="it-IT" dirty="0">
              <a:latin typeface="Calibri" panose="020F0502020204030204" pitchFamily="34" charset="0"/>
              <a:cs typeface="Calibri" panose="020F0502020204030204" pitchFamily="34" charset="0"/>
            </a:endParaRPr>
          </a:p>
          <a:p>
            <a:pPr marL="0" indent="0" algn="just">
              <a:buNone/>
            </a:pPr>
            <a:endParaRPr lang="it-IT" dirty="0"/>
          </a:p>
        </p:txBody>
      </p:sp>
      <p:sp>
        <p:nvSpPr>
          <p:cNvPr id="13" name="Segnaposto testo 12">
            <a:extLst>
              <a:ext uri="{FF2B5EF4-FFF2-40B4-BE49-F238E27FC236}">
                <a16:creationId xmlns:a16="http://schemas.microsoft.com/office/drawing/2014/main" id="{94A25E4F-BB89-0436-4C06-B01CB99974E1}"/>
              </a:ext>
            </a:extLst>
          </p:cNvPr>
          <p:cNvSpPr>
            <a:spLocks noGrp="1"/>
          </p:cNvSpPr>
          <p:nvPr>
            <p:ph sz="half" idx="2"/>
          </p:nvPr>
        </p:nvSpPr>
        <p:spPr>
          <a:xfrm>
            <a:off x="4606807" y="765544"/>
            <a:ext cx="3558499" cy="5406656"/>
          </a:xfrm>
        </p:spPr>
        <p:txBody>
          <a:bodyPr>
            <a:normAutofit/>
          </a:bodyPr>
          <a:lstStyle/>
          <a:p>
            <a:pPr marL="0" indent="0" algn="just">
              <a:buNone/>
            </a:pPr>
            <a:r>
              <a:rPr lang="it-IT" dirty="0">
                <a:solidFill>
                  <a:schemeClr val="accent1">
                    <a:lumMod val="75000"/>
                  </a:schemeClr>
                </a:solidFill>
                <a:latin typeface="Calibri" panose="020F0502020204030204" pitchFamily="34" charset="0"/>
                <a:cs typeface="Calibri" panose="020F0502020204030204" pitchFamily="34" charset="0"/>
              </a:rPr>
              <a:t>Dimensione </a:t>
            </a:r>
            <a:r>
              <a:rPr lang="it-IT" dirty="0" err="1">
                <a:solidFill>
                  <a:schemeClr val="accent1">
                    <a:lumMod val="75000"/>
                  </a:schemeClr>
                </a:solidFill>
                <a:latin typeface="Calibri" panose="020F0502020204030204" pitchFamily="34" charset="0"/>
                <a:cs typeface="Calibri" panose="020F0502020204030204" pitchFamily="34" charset="0"/>
              </a:rPr>
              <a:t>psicoevoluzionistica</a:t>
            </a:r>
            <a:endParaRPr lang="it-IT" dirty="0">
              <a:solidFill>
                <a:schemeClr val="accent1">
                  <a:lumMod val="75000"/>
                </a:schemeClr>
              </a:solidFill>
              <a:latin typeface="Calibri" panose="020F0502020204030204" pitchFamily="34" charset="0"/>
              <a:cs typeface="Calibri" panose="020F0502020204030204" pitchFamily="34" charset="0"/>
            </a:endParaRPr>
          </a:p>
          <a:p>
            <a:pPr marL="0" indent="0" algn="just">
              <a:buNone/>
            </a:pPr>
            <a:endParaRPr lang="it-IT" dirty="0">
              <a:latin typeface="Calibri" panose="020F0502020204030204" pitchFamily="34" charset="0"/>
              <a:cs typeface="Calibri" panose="020F0502020204030204" pitchFamily="34" charset="0"/>
            </a:endParaRPr>
          </a:p>
          <a:p>
            <a:pPr marL="0" indent="0" algn="just">
              <a:buNone/>
            </a:pPr>
            <a:r>
              <a:rPr lang="it-IT" dirty="0">
                <a:latin typeface="Calibri" panose="020F0502020204030204" pitchFamily="34" charset="0"/>
                <a:cs typeface="Calibri" panose="020F0502020204030204" pitchFamily="34" charset="0"/>
              </a:rPr>
              <a:t>Le emozioni sono associate alla realizzazione di obiettivi universali, connessi alla sopravvivenza. Le emozioni primarie sono quindi </a:t>
            </a:r>
            <a:r>
              <a:rPr lang="it-IT" dirty="0" err="1">
                <a:latin typeface="Calibri" panose="020F0502020204030204" pitchFamily="34" charset="0"/>
                <a:cs typeface="Calibri" panose="020F0502020204030204" pitchFamily="34" charset="0"/>
              </a:rPr>
              <a:t>pre</a:t>
            </a:r>
            <a:r>
              <a:rPr lang="it-IT" dirty="0">
                <a:latin typeface="Calibri" panose="020F0502020204030204" pitchFamily="34" charset="0"/>
                <a:cs typeface="Calibri" panose="020F0502020204030204" pitchFamily="34" charset="0"/>
              </a:rPr>
              <a:t>-programmate, hanno valore adattivo e funzionano indipendentemente dall’attività cognitiva. Altre sono derivate e sono culturalmente connotate. </a:t>
            </a:r>
          </a:p>
          <a:p>
            <a:endParaRPr lang="it-IT" dirty="0"/>
          </a:p>
        </p:txBody>
      </p:sp>
      <p:cxnSp>
        <p:nvCxnSpPr>
          <p:cNvPr id="19" name="Connettore 1 18">
            <a:extLst>
              <a:ext uri="{FF2B5EF4-FFF2-40B4-BE49-F238E27FC236}">
                <a16:creationId xmlns:a16="http://schemas.microsoft.com/office/drawing/2014/main" id="{FDFE12DD-084D-2B84-4049-1352169C2CC2}"/>
              </a:ext>
            </a:extLst>
          </p:cNvPr>
          <p:cNvCxnSpPr>
            <a:cxnSpLocks/>
          </p:cNvCxnSpPr>
          <p:nvPr/>
        </p:nvCxnSpPr>
        <p:spPr>
          <a:xfrm>
            <a:off x="4297852" y="701749"/>
            <a:ext cx="0" cy="5470451"/>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Connettore 1 25">
            <a:extLst>
              <a:ext uri="{FF2B5EF4-FFF2-40B4-BE49-F238E27FC236}">
                <a16:creationId xmlns:a16="http://schemas.microsoft.com/office/drawing/2014/main" id="{B4F39B19-BED0-8B98-354C-C7775579C6FB}"/>
              </a:ext>
            </a:extLst>
          </p:cNvPr>
          <p:cNvCxnSpPr>
            <a:cxnSpLocks/>
          </p:cNvCxnSpPr>
          <p:nvPr/>
        </p:nvCxnSpPr>
        <p:spPr>
          <a:xfrm>
            <a:off x="4333478" y="644789"/>
            <a:ext cx="0" cy="55684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ttore 1 27">
            <a:extLst>
              <a:ext uri="{FF2B5EF4-FFF2-40B4-BE49-F238E27FC236}">
                <a16:creationId xmlns:a16="http://schemas.microsoft.com/office/drawing/2014/main" id="{E6004510-D146-BC33-CD69-FD66389EF83D}"/>
              </a:ext>
            </a:extLst>
          </p:cNvPr>
          <p:cNvCxnSpPr>
            <a:cxnSpLocks/>
          </p:cNvCxnSpPr>
          <p:nvPr/>
        </p:nvCxnSpPr>
        <p:spPr>
          <a:xfrm>
            <a:off x="8346374" y="644789"/>
            <a:ext cx="0" cy="556842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703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decel="50000" fill="hold">
                                          <p:stCondLst>
                                            <p:cond delay="0"/>
                                          </p:stCondLst>
                                        </p:cTn>
                                        <p:tgtEl>
                                          <p:spTgt spid="16">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p:cTn id="31" dur="500" decel="50000" fill="hold">
                                          <p:stCondLst>
                                            <p:cond delay="0"/>
                                          </p:stCondLst>
                                        </p:cTn>
                                        <p:tgtEl>
                                          <p:spTgt spid="13">
                                            <p:txEl>
                                              <p:pRg st="0" end="0"/>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
                                            <p:txEl>
                                              <p:pRg st="0" end="0"/>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
                                            <p:txEl>
                                              <p:pRg st="0" end="0"/>
                                            </p:txEl>
                                          </p:spTgt>
                                        </p:tgtEl>
                                        <p:attrNameLst>
                                          <p:attrName>ppt_w</p:attrName>
                                        </p:attrNameLst>
                                      </p:cBhvr>
                                      <p:tavLst>
                                        <p:tav tm="0">
                                          <p:val>
                                            <p:strVal val="#ppt_w*.05"/>
                                          </p:val>
                                        </p:tav>
                                        <p:tav tm="100000">
                                          <p:val>
                                            <p:strVal val="#ppt_w"/>
                                          </p:val>
                                        </p:tav>
                                      </p:tavLst>
                                    </p:anim>
                                    <p:anim calcmode="lin" valueType="num">
                                      <p:cBhvr>
                                        <p:cTn id="34" dur="1000" fill="hold"/>
                                        <p:tgtEl>
                                          <p:spTgt spid="13">
                                            <p:txEl>
                                              <p:pRg st="0" end="0"/>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
                                            <p:txEl>
                                              <p:pRg st="0" end="0"/>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
                                            <p:txEl>
                                              <p:pRg st="0" end="0"/>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
                                            <p:txEl>
                                              <p:pRg st="0" end="0"/>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 calcmode="lin" valueType="num">
                                      <p:cBhvr>
                                        <p:cTn id="43" dur="500" decel="50000" fill="hold">
                                          <p:stCondLst>
                                            <p:cond delay="0"/>
                                          </p:stCondLst>
                                        </p:cTn>
                                        <p:tgtEl>
                                          <p:spTgt spid="13">
                                            <p:txEl>
                                              <p:pRg st="2" end="2"/>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3">
                                            <p:txEl>
                                              <p:pRg st="2" end="2"/>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3">
                                            <p:txEl>
                                              <p:pRg st="2" end="2"/>
                                            </p:txEl>
                                          </p:spTgt>
                                        </p:tgtEl>
                                        <p:attrNameLst>
                                          <p:attrName>ppt_w</p:attrName>
                                        </p:attrNameLst>
                                      </p:cBhvr>
                                      <p:tavLst>
                                        <p:tav tm="0">
                                          <p:val>
                                            <p:strVal val="#ppt_w*.05"/>
                                          </p:val>
                                        </p:tav>
                                        <p:tav tm="100000">
                                          <p:val>
                                            <p:strVal val="#ppt_w"/>
                                          </p:val>
                                        </p:tav>
                                      </p:tavLst>
                                    </p:anim>
                                    <p:anim calcmode="lin" valueType="num">
                                      <p:cBhvr>
                                        <p:cTn id="46" dur="1000" fill="hold"/>
                                        <p:tgtEl>
                                          <p:spTgt spid="13">
                                            <p:txEl>
                                              <p:pRg st="2" end="2"/>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3">
                                            <p:txEl>
                                              <p:pRg st="2" end="2"/>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3">
                                            <p:txEl>
                                              <p:pRg st="2" end="2"/>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3">
                                            <p:txEl>
                                              <p:pRg st="2" end="2"/>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8" dur="1000" fill="hold"/>
                                        <p:tgtEl>
                                          <p:spTgt spid="11"/>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build="p"/>
      <p:bldP spid="1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96C458A-6CC1-4FEE-AC7F-D0ABFD0DD393}">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C74EDC3-6C87-4699-93BC-02BA54C8E071}">
  <ds:schemaRefs>
    <ds:schemaRef ds:uri="http://schemas.microsoft.com/sharepoint/v3/contenttype/forms"/>
  </ds:schemaRefs>
</ds:datastoreItem>
</file>

<file path=customXml/itemProps2.xml><?xml version="1.0" encoding="utf-8"?>
<ds:datastoreItem xmlns:ds="http://schemas.openxmlformats.org/officeDocument/2006/customXml" ds:itemID="{147902AF-9AD5-48A3-AD68-95C39B09F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000AB2-1957-427C-B872-176ABC83E73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{B07743ED-A079-8449-A0E1-0D8D08C8A9EF}tf10001070</Template>
  <TotalTime>250</TotalTime>
  <Words>1410</Words>
  <Application>Microsoft Macintosh PowerPoint</Application>
  <PresentationFormat>Widescreen</PresentationFormat>
  <Paragraphs>69</Paragraphs>
  <Slides>22</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22</vt:i4>
      </vt:variant>
    </vt:vector>
  </HeadingPairs>
  <TitlesOfParts>
    <vt:vector size="30" baseType="lpstr">
      <vt:lpstr>Arial</vt:lpstr>
      <vt:lpstr>Calibri</vt:lpstr>
      <vt:lpstr>Gill Sans Ultra Bold</vt:lpstr>
      <vt:lpstr>Rockwell</vt:lpstr>
      <vt:lpstr>Rockwell Condensed</vt:lpstr>
      <vt:lpstr>Rockwell Extra Bold</vt:lpstr>
      <vt:lpstr>Wingdings</vt:lpstr>
      <vt:lpstr>Legno</vt:lpstr>
      <vt:lpstr>Presentazione standard di PowerPoint</vt:lpstr>
      <vt:lpstr>Presentazione standard di PowerPoint</vt:lpstr>
      <vt:lpstr>Presentazione standard di PowerPoint</vt:lpstr>
      <vt:lpstr>Quali sono le emozioni? </vt:lpstr>
      <vt:lpstr>Presentazione standard di PowerPoint</vt:lpstr>
      <vt:lpstr>Presentazione standard di PowerPoint</vt:lpstr>
      <vt:lpstr>Presentazione standard di PowerPoint</vt:lpstr>
      <vt:lpstr>Presentazione standard di PowerPoint</vt:lpstr>
      <vt:lpstr>Presentazione standard di PowerPoint</vt:lpstr>
      <vt:lpstr>I tre momenti dell’emozione</vt:lpstr>
      <vt:lpstr>Presentazione standard di PowerPoint</vt:lpstr>
      <vt:lpstr>Presentazione standard di PowerPoint</vt:lpstr>
      <vt:lpstr>Come vengono comunicate?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Alice Agazzi</dc:creator>
  <cp:lastModifiedBy>Alice Agazzi</cp:lastModifiedBy>
  <cp:revision>17</cp:revision>
  <dcterms:created xsi:type="dcterms:W3CDTF">2024-01-03T14:28:55Z</dcterms:created>
  <dcterms:modified xsi:type="dcterms:W3CDTF">2024-01-05T10:26:55Z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