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6" r:id="rId3"/>
    <p:sldId id="257" r:id="rId4"/>
    <p:sldId id="262" r:id="rId5"/>
    <p:sldId id="258" r:id="rId6"/>
    <p:sldId id="259" r:id="rId7"/>
    <p:sldId id="263" r:id="rId8"/>
    <p:sldId id="261" r:id="rId9"/>
    <p:sldId id="260" r:id="rId10"/>
    <p:sldId id="271" r:id="rId11"/>
    <p:sldId id="274" r:id="rId12"/>
    <p:sldId id="275" r:id="rId13"/>
    <p:sldId id="276" r:id="rId14"/>
    <p:sldId id="280" r:id="rId15"/>
    <p:sldId id="278" r:id="rId16"/>
    <p:sldId id="264" r:id="rId17"/>
    <p:sldId id="265" r:id="rId18"/>
    <p:sldId id="266" r:id="rId19"/>
    <p:sldId id="267" r:id="rId20"/>
    <p:sldId id="283" r:id="rId21"/>
    <p:sldId id="272" r:id="rId22"/>
    <p:sldId id="268" r:id="rId23"/>
    <p:sldId id="277" r:id="rId24"/>
    <p:sldId id="281" r:id="rId25"/>
    <p:sldId id="282" r:id="rId26"/>
    <p:sldId id="279" r:id="rId27"/>
    <p:sldId id="287" r:id="rId28"/>
    <p:sldId id="273" r:id="rId29"/>
    <p:sldId id="284" r:id="rId30"/>
    <p:sldId id="285" r:id="rId31"/>
    <p:sldId id="270" r:id="rId32"/>
    <p:sldId id="269"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1T10:24:11.932"/>
    </inkml:context>
    <inkml:brush xml:id="br0">
      <inkml:brushProperty name="width" value="0.05" units="cm"/>
      <inkml:brushProperty name="height" value="0.05" units="cm"/>
      <inkml:brushProperty name="color" value="#FFC114"/>
    </inkml:brush>
  </inkml:definitions>
  <inkml:trace contextRef="#ctx0" brushRef="#br0">1 18 24575,'0'1'0,"3"38"0,-3-36 0,1 0 0,-1-1 0,1 1 0,0-1 0,0 1 0,0-1 0,0 1 0,0-1 0,0 1 0,1-1 0,-1 0 0,1 0 0,0 0 0,-1 0 0,1 0 0,3 3 0,-4-5 0,-1 0 0,1 1 0,-1-1 0,0 0 0,1 0 0,-1 1 0,1-1 0,-1 0 0,1 0 0,-1 0 0,1 0 0,-1 0 0,0 1 0,1-1 0,-1 0 0,1 0 0,-1 0 0,1-1 0,-1 1 0,1 0 0,-1 0 0,1 0 0,-1 0 0,1 0 0,-1 0 0,0-1 0,1 1 0,-1 0 0,1 0 0,-1-1 0,0 1 0,1 0 0,-1 0 0,0-1 0,1 1 0,-1-1 0,0 1 0,1 0 0,-1-1 0,0 1 0,0-1 0,1 1 0,-1 0 0,0-1 0,0 1 0,0-1 0,0 1 0,0-1 0,0 1 0,0-1 0,0 1 0,0-1 0,0 1 0,0-1 0,0 1 0,0 0 0,0-1 0,0 1 0,0-2 0,-6-27 0,6 28 0,-1 0 0,1 0 0,-1 0 0,1 1 0,-1-1 0,1 0 0,-1 0 0,1 1 0,-1-1 0,0 0 0,1 1 0,-1-1 0,0 1 0,0-1 0,1 1 0,-1-1 0,0 1 0,0 0 0,-2-1 0,3 1 0,-1 0 0,1 0 0,-1 0 0,1 0 0,-1 1 0,1-1 0,-1 0 0,1 0 0,-1 1 0,1-1 0,-1 0 0,1 1 0,-1-1 0,1 0 0,-1 1 0,1-1 0,0 1 0,-1-1 0,1 1 0,0-1 0,-1 1 0,1-1 0,0 1 0,-2 2 0,1-1 0,0 1 0,0-1 0,1 1 0,-1-1 0,1 1 0,-1 0 0,1 0 0,0-1 0,0 1 0,0 0 0,0 2 0,1-3 0,-1 0 0,0 0 0,1 0 0,-1 0 0,1 0 0,0 0 0,0 0 0,0-1 0,0 1 0,0 0 0,0 0 0,0-1 0,0 1 0,1-1 0,-1 1 0,0-1 0,1 0 0,0 1 0,-1-1 0,1 0 0,0 0 0,-1 0 0,1 0 0,0 0 0,0-1 0,4 2 0,-5-2 0,1 0 0,-1-1 0,1 1 0,-1-1 0,1 1 0,-1-1 0,1 1 0,-1-1 0,1 0 0,-1 0 0,0 1 0,1-1 0,-1 0 0,0 0 0,0 0 0,0-1 0,0 1 0,0 0 0,0 0 0,0-1 0,0 1 0,0 0 0,-1-1 0,1 1 0,-1-1 0,1 1 0,-1-1 0,1 1 0,-1-1 0,0 1 0,1-1 0,-1 1 0,0-1 0,-1-2 0,2 0-62,-1 1 0,0-1 0,0 1 0,0-1 0,0 0 0,-1 1 0,1-1 0,-1 1 0,0-1 0,0 1 0,0-1 0,-1 1-1,1 0 1,-1 0 0,0-1 0,0 1 0,0 0 0,0 1 0,0-1 0,-1 0 0,-3-3 0,-17-9-6764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1T10:25:40.240"/>
    </inkml:context>
    <inkml:brush xml:id="br0">
      <inkml:brushProperty name="width" value="0.2" units="cm"/>
      <inkml:brushProperty name="height" value="0.2" units="cm"/>
      <inkml:brushProperty name="color" value="#FFC11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1T10:25:42.824"/>
    </inkml:context>
    <inkml:brush xml:id="br0">
      <inkml:brushProperty name="width" value="0.2" units="cm"/>
      <inkml:brushProperty name="height" value="0.2" units="cm"/>
      <inkml:brushProperty name="color" value="#FFC11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1T10:28:00.840"/>
    </inkml:context>
    <inkml:brush xml:id="br0">
      <inkml:brushProperty name="width" value="0.2" units="cm"/>
      <inkml:brushProperty name="height" value="0.2" units="cm"/>
      <inkml:brushProperty name="color" value="#FFC114"/>
    </inkml:brush>
  </inkml:definitions>
  <inkml:trace contextRef="#ctx0" brushRef="#br0">5 1 24575,'-5'0'0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1T10:29:41.285"/>
    </inkml:context>
    <inkml:brush xml:id="br0">
      <inkml:brushProperty name="width" value="0.2" units="cm"/>
      <inkml:brushProperty name="height" value="0.2" units="cm"/>
      <inkml:brushProperty name="color" value="#FFC11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1T10:31:24.483"/>
    </inkml:context>
    <inkml:brush xml:id="br0">
      <inkml:brushProperty name="width" value="0.2" units="cm"/>
      <inkml:brushProperty name="height" value="0.2" units="cm"/>
      <inkml:brushProperty name="color" value="#FFC114"/>
    </inkml:brush>
  </inkml:definitions>
  <inkml:trace contextRef="#ctx0" brushRef="#br0">1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0CB418-7C2B-AAB0-51FD-74CEA68A0C0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5407D88-3AB6-D093-4335-8DB22890D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083280A-44B4-6828-465E-0BF44C34C797}"/>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5" name="Segnaposto piè di pagina 4">
            <a:extLst>
              <a:ext uri="{FF2B5EF4-FFF2-40B4-BE49-F238E27FC236}">
                <a16:creationId xmlns:a16="http://schemas.microsoft.com/office/drawing/2014/main" id="{B6D8E117-B66E-0598-256E-599C2FB634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504B6B-1259-6B39-3C93-E52CC397F0E8}"/>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205250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8B8F7-72C5-2CAF-B1E6-2BE4395A46C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1DADB71-3267-6D8E-234D-E67E3FD7DA1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619F56-253B-7BF7-31CE-AEAD3F6DE388}"/>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5" name="Segnaposto piè di pagina 4">
            <a:extLst>
              <a:ext uri="{FF2B5EF4-FFF2-40B4-BE49-F238E27FC236}">
                <a16:creationId xmlns:a16="http://schemas.microsoft.com/office/drawing/2014/main" id="{0EC68683-C95B-93E6-5254-16C98A5859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68AAEC5-4533-C811-BE0B-E3F80DA95B56}"/>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30634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CE451C5-0C05-7B02-6F60-4B8AAE8BF90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93F826-4D11-2FF9-C672-7AA56053FCC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13008C-5EE4-AD48-CD67-815B00CAED50}"/>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5" name="Segnaposto piè di pagina 4">
            <a:extLst>
              <a:ext uri="{FF2B5EF4-FFF2-40B4-BE49-F238E27FC236}">
                <a16:creationId xmlns:a16="http://schemas.microsoft.com/office/drawing/2014/main" id="{851C1C43-C789-28CC-8511-B4A7746A99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9F80F9-AACF-DEC8-6881-B63CFC60CE3A}"/>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81003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519E5A-3970-AF4D-9C38-BED88E94D28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24329E-58B0-0A26-D64A-AF8705D7C97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780AD4-7656-E272-C4D9-B03BE6425A6A}"/>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5" name="Segnaposto piè di pagina 4">
            <a:extLst>
              <a:ext uri="{FF2B5EF4-FFF2-40B4-BE49-F238E27FC236}">
                <a16:creationId xmlns:a16="http://schemas.microsoft.com/office/drawing/2014/main" id="{E590454B-4BF0-399F-C7AA-2DF13DA518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DA5ADA3-7783-F235-ABA1-87F23B9EDFD3}"/>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795792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7940A1-DA14-45DD-E0C4-61ED19BC775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8806D01-7E33-9083-3EEA-BD45B16D0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DC133B7-6D2D-2D34-3B84-CECBE5BCDD34}"/>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5" name="Segnaposto piè di pagina 4">
            <a:extLst>
              <a:ext uri="{FF2B5EF4-FFF2-40B4-BE49-F238E27FC236}">
                <a16:creationId xmlns:a16="http://schemas.microsoft.com/office/drawing/2014/main" id="{6C5E859F-15BF-F7A9-264D-49F3B904F6B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804547-9CA4-6501-06BF-0E9C60D2D36D}"/>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1647425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86AD2E-1DAD-A9A9-A112-5B9E1034E3C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060459-0E52-7E73-0A46-134E6A82052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D4A7B7E-0A68-5455-E3D0-B4D4A9B26AC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3C50DC1-F806-B7D6-93EC-E195B1A76A10}"/>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6" name="Segnaposto piè di pagina 5">
            <a:extLst>
              <a:ext uri="{FF2B5EF4-FFF2-40B4-BE49-F238E27FC236}">
                <a16:creationId xmlns:a16="http://schemas.microsoft.com/office/drawing/2014/main" id="{A0E4E29C-361D-E803-80A0-6E7BCCE35C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68C92FA-1813-EC7C-543F-199E6CD0007D}"/>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31994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DA68D1-710A-0830-DF1B-38FC162F6FB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496DA13-97AB-6B7D-C987-7AA8C715E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FFACF80-9ED6-0D17-680F-8F5198D0FBA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23B8E4-D717-F7DA-9DE0-30CAE8A9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628ED57-B920-1886-C272-51D45C69360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6AA13D0-779F-D806-A480-838910D020F8}"/>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8" name="Segnaposto piè di pagina 7">
            <a:extLst>
              <a:ext uri="{FF2B5EF4-FFF2-40B4-BE49-F238E27FC236}">
                <a16:creationId xmlns:a16="http://schemas.microsoft.com/office/drawing/2014/main" id="{0D88D68A-A465-AFD8-7ECA-D97A06574A6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2A4CBDA-1B25-0ACC-8720-AE8004926D81}"/>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64667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9970A8-7EFD-AFDB-4CDB-53A1007B813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B8E60DA-5FD4-5973-ECE8-CCF311C43FD2}"/>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4" name="Segnaposto piè di pagina 3">
            <a:extLst>
              <a:ext uri="{FF2B5EF4-FFF2-40B4-BE49-F238E27FC236}">
                <a16:creationId xmlns:a16="http://schemas.microsoft.com/office/drawing/2014/main" id="{B26DD5A2-6CBA-E420-EAFF-878D7FABE0F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EE4AAC7-B748-FCC0-DB24-E3112483903C}"/>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47980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A887806-42A7-2CD4-B1EF-375EC54694B6}"/>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3" name="Segnaposto piè di pagina 2">
            <a:extLst>
              <a:ext uri="{FF2B5EF4-FFF2-40B4-BE49-F238E27FC236}">
                <a16:creationId xmlns:a16="http://schemas.microsoft.com/office/drawing/2014/main" id="{2E7FD031-9A6B-2054-A0E5-58144C7C527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25106DC-4C1A-CBD8-533D-3A25F4D4A08D}"/>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357570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FD317F-8036-4865-A26B-AC798D638C7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F4F7960-80DA-9A62-9994-7F4B953F7D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D3E0226-E00B-9ED8-F2F8-96E2C18C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5FEBD8-5C4F-22BF-7F23-4BAFE45DD66B}"/>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6" name="Segnaposto piè di pagina 5">
            <a:extLst>
              <a:ext uri="{FF2B5EF4-FFF2-40B4-BE49-F238E27FC236}">
                <a16:creationId xmlns:a16="http://schemas.microsoft.com/office/drawing/2014/main" id="{3F542A11-5E32-B26A-7534-0E0FC92188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2DAA7C4-A78A-9FD5-2015-134F84B01EEC}"/>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24454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F6764B-C0B3-89DC-D9BD-8EC201E28DE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CE1550F-C418-DF78-316A-1AFC73AF34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C968B32-3623-33D8-EC37-580B02273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CD96320-3147-4F8F-12D2-DFA3ED27DF11}"/>
              </a:ext>
            </a:extLst>
          </p:cNvPr>
          <p:cNvSpPr>
            <a:spLocks noGrp="1"/>
          </p:cNvSpPr>
          <p:nvPr>
            <p:ph type="dt" sz="half" idx="10"/>
          </p:nvPr>
        </p:nvSpPr>
        <p:spPr/>
        <p:txBody>
          <a:bodyPr/>
          <a:lstStyle/>
          <a:p>
            <a:fld id="{37A55483-9CDD-48AE-9675-F715060DC7BE}" type="datetimeFigureOut">
              <a:rPr lang="it-IT" smtClean="0"/>
              <a:t>22/01/2024</a:t>
            </a:fld>
            <a:endParaRPr lang="it-IT"/>
          </a:p>
        </p:txBody>
      </p:sp>
      <p:sp>
        <p:nvSpPr>
          <p:cNvPr id="6" name="Segnaposto piè di pagina 5">
            <a:extLst>
              <a:ext uri="{FF2B5EF4-FFF2-40B4-BE49-F238E27FC236}">
                <a16:creationId xmlns:a16="http://schemas.microsoft.com/office/drawing/2014/main" id="{B37C26A9-0DE5-4C42-5EFA-E0C14D257E4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725F3B-01C8-76F5-6B25-6D9B50B73E1D}"/>
              </a:ext>
            </a:extLst>
          </p:cNvPr>
          <p:cNvSpPr>
            <a:spLocks noGrp="1"/>
          </p:cNvSpPr>
          <p:nvPr>
            <p:ph type="sldNum" sz="quarter" idx="12"/>
          </p:nvPr>
        </p:nvSpPr>
        <p:spPr/>
        <p:txBody>
          <a:bodyPr/>
          <a:lstStyle/>
          <a:p>
            <a:fld id="{D3D3CA7E-82C2-4C85-A742-D6AE67CD08BD}" type="slidenum">
              <a:rPr lang="it-IT" smtClean="0"/>
              <a:t>‹N›</a:t>
            </a:fld>
            <a:endParaRPr lang="it-IT"/>
          </a:p>
        </p:txBody>
      </p:sp>
    </p:spTree>
    <p:extLst>
      <p:ext uri="{BB962C8B-B14F-4D97-AF65-F5344CB8AC3E}">
        <p14:creationId xmlns:p14="http://schemas.microsoft.com/office/powerpoint/2010/main" val="321340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A61D16E-E3FF-2F89-E419-ACE6D00DB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7D62FD5-00FB-255E-260A-78C4111CF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48FC40-667F-E123-3051-A5C43E1FD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5483-9CDD-48AE-9675-F715060DC7BE}" type="datetimeFigureOut">
              <a:rPr lang="it-IT" smtClean="0"/>
              <a:t>22/01/2024</a:t>
            </a:fld>
            <a:endParaRPr lang="it-IT"/>
          </a:p>
        </p:txBody>
      </p:sp>
      <p:sp>
        <p:nvSpPr>
          <p:cNvPr id="5" name="Segnaposto piè di pagina 4">
            <a:extLst>
              <a:ext uri="{FF2B5EF4-FFF2-40B4-BE49-F238E27FC236}">
                <a16:creationId xmlns:a16="http://schemas.microsoft.com/office/drawing/2014/main" id="{4620C7F9-C119-EC8E-A80D-E4F5AEE86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8CF7520-3D95-7687-9EBA-B7254783B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3CA7E-82C2-4C85-A742-D6AE67CD08BD}" type="slidenum">
              <a:rPr lang="it-IT" smtClean="0"/>
              <a:t>‹N›</a:t>
            </a:fld>
            <a:endParaRPr lang="it-IT"/>
          </a:p>
        </p:txBody>
      </p:sp>
    </p:spTree>
    <p:extLst>
      <p:ext uri="{BB962C8B-B14F-4D97-AF65-F5344CB8AC3E}">
        <p14:creationId xmlns:p14="http://schemas.microsoft.com/office/powerpoint/2010/main" val="1320853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6.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200.pn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170.png"/><Relationship Id="rId9" Type="http://schemas.openxmlformats.org/officeDocument/2006/relationships/image" Target="../media/image190.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64D228-CBFA-7632-AB71-7A5D106F8F3F}"/>
              </a:ext>
            </a:extLst>
          </p:cNvPr>
          <p:cNvPicPr>
            <a:picLocks noChangeAspect="1"/>
          </p:cNvPicPr>
          <p:nvPr/>
        </p:nvPicPr>
        <p:blipFill>
          <a:blip r:embed="rId2"/>
          <a:stretch>
            <a:fillRect/>
          </a:stretch>
        </p:blipFill>
        <p:spPr>
          <a:xfrm>
            <a:off x="381000" y="33337"/>
            <a:ext cx="11430000" cy="6791325"/>
          </a:xfrm>
          <a:prstGeom prst="rect">
            <a:avLst/>
          </a:prstGeom>
        </p:spPr>
      </p:pic>
      <p:sp>
        <p:nvSpPr>
          <p:cNvPr id="6" name="CasellaDiTesto 5">
            <a:extLst>
              <a:ext uri="{FF2B5EF4-FFF2-40B4-BE49-F238E27FC236}">
                <a16:creationId xmlns:a16="http://schemas.microsoft.com/office/drawing/2014/main" id="{082867CC-610E-4AED-A791-D47D760B3D3A}"/>
              </a:ext>
            </a:extLst>
          </p:cNvPr>
          <p:cNvSpPr txBox="1"/>
          <p:nvPr/>
        </p:nvSpPr>
        <p:spPr>
          <a:xfrm>
            <a:off x="2979083" y="105055"/>
            <a:ext cx="6233833" cy="1569660"/>
          </a:xfrm>
          <a:prstGeom prst="rect">
            <a:avLst/>
          </a:prstGeom>
          <a:noFill/>
        </p:spPr>
        <p:txBody>
          <a:bodyPr wrap="square" rtlCol="0">
            <a:spAutoFit/>
          </a:bodyPr>
          <a:lstStyle/>
          <a:p>
            <a:pPr algn="ctr"/>
            <a:r>
              <a:rPr lang="it-IT" sz="48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passato che ritorna</a:t>
            </a:r>
          </a:p>
          <a:p>
            <a:pPr algn="ctr"/>
            <a:r>
              <a:rPr lang="it-IT" sz="2400" b="1" i="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Idee e personaggi della storia antica </a:t>
            </a:r>
          </a:p>
          <a:p>
            <a:pPr algn="ctr"/>
            <a:r>
              <a:rPr lang="it-IT" sz="2400" b="1" i="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nella storia moderna</a:t>
            </a:r>
          </a:p>
        </p:txBody>
      </p:sp>
    </p:spTree>
    <p:extLst>
      <p:ext uri="{BB962C8B-B14F-4D97-AF65-F5344CB8AC3E}">
        <p14:creationId xmlns:p14="http://schemas.microsoft.com/office/powerpoint/2010/main" val="1306138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EDF8034-B486-BD1B-4728-8F57F49E6FE3}"/>
              </a:ext>
            </a:extLst>
          </p:cNvPr>
          <p:cNvPicPr>
            <a:picLocks noChangeAspect="1"/>
          </p:cNvPicPr>
          <p:nvPr/>
        </p:nvPicPr>
        <p:blipFill>
          <a:blip r:embed="rId2"/>
          <a:stretch>
            <a:fillRect/>
          </a:stretch>
        </p:blipFill>
        <p:spPr>
          <a:xfrm>
            <a:off x="6825502" y="0"/>
            <a:ext cx="3876675" cy="6789985"/>
          </a:xfrm>
          <a:prstGeom prst="rect">
            <a:avLst/>
          </a:prstGeom>
        </p:spPr>
      </p:pic>
      <p:sp>
        <p:nvSpPr>
          <p:cNvPr id="5" name="CasellaDiTesto 4">
            <a:extLst>
              <a:ext uri="{FF2B5EF4-FFF2-40B4-BE49-F238E27FC236}">
                <a16:creationId xmlns:a16="http://schemas.microsoft.com/office/drawing/2014/main" id="{990C5D4B-5CAC-8DCD-6C3A-894237FED3A8}"/>
              </a:ext>
            </a:extLst>
          </p:cNvPr>
          <p:cNvSpPr txBox="1"/>
          <p:nvPr/>
        </p:nvSpPr>
        <p:spPr>
          <a:xfrm>
            <a:off x="615483" y="5559237"/>
            <a:ext cx="5819775" cy="584775"/>
          </a:xfrm>
          <a:prstGeom prst="rect">
            <a:avLst/>
          </a:prstGeom>
          <a:noFill/>
        </p:spPr>
        <p:txBody>
          <a:bodyPr wrap="square" rtlCol="0">
            <a:spAutoFit/>
          </a:bodyPr>
          <a:lstStyle/>
          <a:p>
            <a:r>
              <a:rPr lang="it-IT" sz="16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Philippe-Auguste Hennequin, </a:t>
            </a:r>
            <a:r>
              <a:rPr lang="it-IT" sz="1600"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popolo francese abbatte l’Idra </a:t>
            </a:r>
          </a:p>
          <a:p>
            <a:r>
              <a:rPr lang="it-IT" sz="1600"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del federalismo</a:t>
            </a:r>
            <a:r>
              <a:rPr lang="it-IT" sz="16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incisione, 1793, Paris, Bibliothèque </a:t>
            </a:r>
            <a:r>
              <a:rPr lang="it-IT" sz="1600"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Nationale</a:t>
            </a:r>
            <a:endParaRPr lang="it-IT" sz="16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160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6E910B6-C70C-036B-23F5-0601A26C66BD}"/>
              </a:ext>
            </a:extLst>
          </p:cNvPr>
          <p:cNvSpPr txBox="1"/>
          <p:nvPr/>
        </p:nvSpPr>
        <p:spPr>
          <a:xfrm>
            <a:off x="340097" y="212735"/>
            <a:ext cx="7620561" cy="6432530"/>
          </a:xfrm>
          <a:prstGeom prst="rect">
            <a:avLst/>
          </a:prstGeom>
          <a:noFill/>
        </p:spPr>
        <p:txBody>
          <a:bodyPr wrap="square" rtlCol="0">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L’attualità dell’Antichità</a:t>
            </a:r>
          </a:p>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Gli ideali repubblicani</a:t>
            </a:r>
          </a:p>
          <a:p>
            <a:pPr algn="ctr"/>
            <a:endParaRPr lang="it-IT" sz="2400"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1000"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kern="0" dirty="0">
                <a:solidFill>
                  <a:schemeClr val="accent2">
                    <a:lumMod val="50000"/>
                  </a:schemeClr>
                </a:solidFill>
                <a:effectLst/>
                <a:latin typeface="Cambria" panose="02040503050406030204" pitchFamily="18" charset="0"/>
                <a:ea typeface="Cambria" panose="02040503050406030204" pitchFamily="18" charset="0"/>
              </a:rPr>
              <a:t>«Plutarco mi ha predisposto a diventare repubblicana. […] Lui mi ha ispirato il vero entusiasmo delle virtù civiche e della libertà».</a:t>
            </a:r>
          </a:p>
          <a:p>
            <a:pPr algn="r"/>
            <a:r>
              <a:rPr lang="it-IT" sz="2000" kern="0" dirty="0">
                <a:solidFill>
                  <a:schemeClr val="accent2">
                    <a:lumMod val="50000"/>
                  </a:schemeClr>
                </a:solidFill>
                <a:effectLst/>
                <a:latin typeface="Cambria" panose="02040503050406030204" pitchFamily="18" charset="0"/>
                <a:ea typeface="Cambria" panose="02040503050406030204" pitchFamily="18" charset="0"/>
              </a:rPr>
              <a:t>Manon Roland, </a:t>
            </a:r>
            <a:r>
              <a:rPr lang="it-IT" sz="2000" i="1" kern="0" dirty="0" err="1">
                <a:solidFill>
                  <a:schemeClr val="accent2">
                    <a:lumMod val="50000"/>
                  </a:schemeClr>
                </a:solidFill>
                <a:effectLst/>
                <a:latin typeface="Cambria" panose="02040503050406030204" pitchFamily="18" charset="0"/>
                <a:ea typeface="Cambria" panose="02040503050406030204" pitchFamily="18" charset="0"/>
              </a:rPr>
              <a:t>Memoires</a:t>
            </a:r>
            <a:endParaRPr lang="it-IT" sz="2000" i="1" kern="0" dirty="0">
              <a:solidFill>
                <a:schemeClr val="accent2">
                  <a:lumMod val="50000"/>
                </a:schemeClr>
              </a:solidFill>
              <a:effectLst/>
              <a:latin typeface="Cambria" panose="02040503050406030204" pitchFamily="18" charset="0"/>
              <a:ea typeface="Cambria" panose="02040503050406030204" pitchFamily="18" charset="0"/>
            </a:endParaRPr>
          </a:p>
          <a:p>
            <a:pPr algn="r"/>
            <a:endParaRPr lang="it-IT" sz="2800" i="1" kern="0" dirty="0">
              <a:solidFill>
                <a:schemeClr val="accent2">
                  <a:lumMod val="50000"/>
                </a:schemeClr>
              </a:solidFill>
              <a:latin typeface="Cambria" panose="02040503050406030204" pitchFamily="18" charset="0"/>
              <a:ea typeface="Cambria" panose="02040503050406030204" pitchFamily="18" charset="0"/>
            </a:endParaRPr>
          </a:p>
          <a:p>
            <a:pPr algn="just"/>
            <a:r>
              <a:rPr lang="it-IT" sz="2800" kern="0" dirty="0">
                <a:solidFill>
                  <a:schemeClr val="accent2">
                    <a:lumMod val="50000"/>
                  </a:schemeClr>
                </a:solidFill>
                <a:effectLst/>
                <a:latin typeface="Cambria" panose="02040503050406030204" pitchFamily="18" charset="0"/>
                <a:ea typeface="Cambria" panose="02040503050406030204" pitchFamily="18" charset="0"/>
              </a:rPr>
              <a:t>«Siamo stati allevati alla scuola di Roma e di Atene, e alla fierezza della Repubblica, per vivere nell’abiezione della monarchia. […] Governo assurdo, che ci ha resi capaci di entusiasmarci per il passato senza condannare il presente».</a:t>
            </a:r>
          </a:p>
          <a:p>
            <a:pPr algn="r"/>
            <a:r>
              <a:rPr lang="it-IT" sz="2000" kern="0" dirty="0">
                <a:solidFill>
                  <a:schemeClr val="accent2">
                    <a:lumMod val="50000"/>
                  </a:schemeClr>
                </a:solidFill>
                <a:latin typeface="Cambria" panose="02040503050406030204" pitchFamily="18" charset="0"/>
                <a:ea typeface="Cambria" panose="02040503050406030204" pitchFamily="18" charset="0"/>
              </a:rPr>
              <a:t>Camille </a:t>
            </a:r>
            <a:r>
              <a:rPr lang="it-IT" sz="2000" kern="0" dirty="0" err="1">
                <a:solidFill>
                  <a:schemeClr val="accent2">
                    <a:lumMod val="50000"/>
                  </a:schemeClr>
                </a:solidFill>
                <a:latin typeface="Cambria" panose="02040503050406030204" pitchFamily="18" charset="0"/>
                <a:ea typeface="Cambria" panose="02040503050406030204" pitchFamily="18" charset="0"/>
              </a:rPr>
              <a:t>Desmoulins</a:t>
            </a:r>
            <a:r>
              <a:rPr lang="it-IT" sz="2000" kern="0" dirty="0">
                <a:solidFill>
                  <a:schemeClr val="accent2">
                    <a:lumMod val="50000"/>
                  </a:schemeClr>
                </a:solidFill>
                <a:latin typeface="Cambria" panose="02040503050406030204" pitchFamily="18" charset="0"/>
                <a:ea typeface="Cambria" panose="02040503050406030204" pitchFamily="18" charset="0"/>
              </a:rPr>
              <a:t>, </a:t>
            </a:r>
            <a:r>
              <a:rPr lang="it-IT" sz="2000" i="1" kern="0" dirty="0">
                <a:solidFill>
                  <a:schemeClr val="accent2">
                    <a:lumMod val="50000"/>
                  </a:schemeClr>
                </a:solidFill>
                <a:effectLst/>
                <a:latin typeface="Cambria" panose="02040503050406030204" pitchFamily="18" charset="0"/>
                <a:ea typeface="Cambria" panose="02040503050406030204" pitchFamily="18" charset="0"/>
                <a:cs typeface="Lucida Sans Unicode" panose="020B0602030504020204" pitchFamily="34" charset="0"/>
              </a:rPr>
              <a:t>Histoire </a:t>
            </a:r>
            <a:r>
              <a:rPr lang="it-IT" sz="2000" i="1" kern="0" dirty="0" err="1">
                <a:solidFill>
                  <a:schemeClr val="accent2">
                    <a:lumMod val="50000"/>
                  </a:schemeClr>
                </a:solidFill>
                <a:effectLst/>
                <a:latin typeface="Cambria" panose="02040503050406030204" pitchFamily="18" charset="0"/>
                <a:ea typeface="Cambria" panose="02040503050406030204" pitchFamily="18" charset="0"/>
                <a:cs typeface="Lucida Sans Unicode" panose="020B0602030504020204" pitchFamily="34" charset="0"/>
              </a:rPr>
              <a:t>des</a:t>
            </a:r>
            <a:r>
              <a:rPr lang="it-IT" sz="2000" i="1" kern="0" dirty="0">
                <a:solidFill>
                  <a:schemeClr val="accent2">
                    <a:lumMod val="50000"/>
                  </a:schemeClr>
                </a:solidFill>
                <a:effectLst/>
                <a:latin typeface="Cambria" panose="02040503050406030204" pitchFamily="18" charset="0"/>
                <a:ea typeface="Cambria" panose="02040503050406030204" pitchFamily="18" charset="0"/>
                <a:cs typeface="Lucida Sans Unicode" panose="020B0602030504020204" pitchFamily="34" charset="0"/>
              </a:rPr>
              <a:t> </a:t>
            </a:r>
            <a:r>
              <a:rPr lang="it-IT" sz="2000" i="1" kern="0" dirty="0" err="1">
                <a:solidFill>
                  <a:schemeClr val="accent2">
                    <a:lumMod val="50000"/>
                  </a:schemeClr>
                </a:solidFill>
                <a:effectLst/>
                <a:latin typeface="Cambria" panose="02040503050406030204" pitchFamily="18" charset="0"/>
                <a:ea typeface="Cambria" panose="02040503050406030204" pitchFamily="18" charset="0"/>
                <a:cs typeface="Lucida Sans Unicode" panose="020B0602030504020204" pitchFamily="34" charset="0"/>
              </a:rPr>
              <a:t>Brissotins</a:t>
            </a:r>
            <a:endParaRPr lang="it-IT" sz="2000" i="1" kern="0" dirty="0">
              <a:solidFill>
                <a:schemeClr val="accent2">
                  <a:lumMod val="50000"/>
                </a:schemeClr>
              </a:solidFill>
              <a:effectLst/>
              <a:latin typeface="Cambria" panose="02040503050406030204" pitchFamily="18" charset="0"/>
              <a:ea typeface="Cambria" panose="02040503050406030204" pitchFamily="18" charset="0"/>
            </a:endParaRPr>
          </a:p>
        </p:txBody>
      </p:sp>
      <p:pic>
        <p:nvPicPr>
          <p:cNvPr id="2" name="Immagine 1">
            <a:extLst>
              <a:ext uri="{FF2B5EF4-FFF2-40B4-BE49-F238E27FC236}">
                <a16:creationId xmlns:a16="http://schemas.microsoft.com/office/drawing/2014/main" id="{51E0DE28-48F6-AF12-81A6-C8C4C5E2B71B}"/>
              </a:ext>
            </a:extLst>
          </p:cNvPr>
          <p:cNvPicPr>
            <a:picLocks noChangeAspect="1"/>
          </p:cNvPicPr>
          <p:nvPr/>
        </p:nvPicPr>
        <p:blipFill>
          <a:blip r:embed="rId2"/>
          <a:stretch>
            <a:fillRect/>
          </a:stretch>
        </p:blipFill>
        <p:spPr>
          <a:xfrm>
            <a:off x="8489578" y="1081368"/>
            <a:ext cx="3362325" cy="4229100"/>
          </a:xfrm>
          <a:prstGeom prst="rect">
            <a:avLst/>
          </a:prstGeom>
        </p:spPr>
      </p:pic>
    </p:spTree>
    <p:extLst>
      <p:ext uri="{BB962C8B-B14F-4D97-AF65-F5344CB8AC3E}">
        <p14:creationId xmlns:p14="http://schemas.microsoft.com/office/powerpoint/2010/main" val="1104260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6E910B6-C70C-036B-23F5-0601A26C66BD}"/>
              </a:ext>
            </a:extLst>
          </p:cNvPr>
          <p:cNvSpPr txBox="1"/>
          <p:nvPr/>
        </p:nvSpPr>
        <p:spPr>
          <a:xfrm>
            <a:off x="397248" y="243512"/>
            <a:ext cx="11397503" cy="6370975"/>
          </a:xfrm>
          <a:prstGeom prst="rect">
            <a:avLst/>
          </a:prstGeom>
          <a:noFill/>
        </p:spPr>
        <p:txBody>
          <a:bodyPr wrap="square" rtlCol="0">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L’attualità dell’Antichità</a:t>
            </a:r>
          </a:p>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Gli ideali repubblicani</a:t>
            </a:r>
            <a:endParaRPr lang="it-IT" sz="2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2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kern="0" dirty="0">
                <a:solidFill>
                  <a:schemeClr val="accent2">
                    <a:lumMod val="50000"/>
                  </a:schemeClr>
                </a:solidFill>
                <a:effectLst/>
                <a:latin typeface="Cambria" panose="02040503050406030204" pitchFamily="18" charset="0"/>
                <a:ea typeface="Cambria" panose="02040503050406030204" pitchFamily="18" charset="0"/>
              </a:rPr>
              <a:t>«I migliori e i più colti tra i </a:t>
            </a:r>
            <a:r>
              <a:rPr lang="it-IT" sz="3200" kern="0" dirty="0">
                <a:solidFill>
                  <a:schemeClr val="accent2">
                    <a:lumMod val="50000"/>
                  </a:schemeClr>
                </a:solidFill>
                <a:latin typeface="Cambria" panose="02040503050406030204" pitchFamily="18" charset="0"/>
                <a:ea typeface="Cambria" panose="02040503050406030204" pitchFamily="18" charset="0"/>
              </a:rPr>
              <a:t>rivoluzionari furono, per così dire, allevati sin dall’infanzia nelle Repubbliche dell’Antichità. Nell’età in cui le anime hanno ancora una sensibilità pura per ciò che è moralmente bello e grande, essi fecero conoscenza dei più insigni repubblicani della Grecia e di Roma e assorbirono […] il loro amore per la libertà repubblicana, il loro odio per la tirannia e la regalità, il loro impegno per forme di governo popolare. […] Ma hanno trasferito i modelli antichi su un terreno dove era impossibile che questi prosperassero».</a:t>
            </a:r>
          </a:p>
          <a:p>
            <a:pPr algn="r"/>
            <a:r>
              <a:rPr lang="it-IT" sz="2400" b="1" kern="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Christoph Martin Wieland (1799)</a:t>
            </a:r>
            <a:endParaRPr lang="it-IT" sz="4400" b="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3166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2167045-E675-AF0D-E39D-978B29E6A36B}"/>
              </a:ext>
            </a:extLst>
          </p:cNvPr>
          <p:cNvSpPr txBox="1"/>
          <p:nvPr/>
        </p:nvSpPr>
        <p:spPr>
          <a:xfrm>
            <a:off x="628650" y="511432"/>
            <a:ext cx="6535271" cy="5632311"/>
          </a:xfrm>
          <a:prstGeom prst="rect">
            <a:avLst/>
          </a:prstGeom>
          <a:noFill/>
        </p:spPr>
        <p:txBody>
          <a:bodyPr wrap="square" rtlCol="0">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Miti romani. </a:t>
            </a:r>
          </a:p>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Uccidere il tiranno</a:t>
            </a:r>
          </a:p>
          <a:p>
            <a:pPr algn="ctr"/>
            <a:endParaRPr lang="it-IT" sz="2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fr-FR" sz="3200" b="0" i="0" u="none" strike="noStrike" baseline="0" dirty="0">
                <a:solidFill>
                  <a:schemeClr val="accent2">
                    <a:lumMod val="50000"/>
                  </a:schemeClr>
                </a:solidFill>
                <a:latin typeface="Cambria" panose="02040503050406030204" pitchFamily="18" charset="0"/>
                <a:ea typeface="Cambria" panose="02040503050406030204" pitchFamily="18" charset="0"/>
              </a:rPr>
              <a:t>«</a:t>
            </a:r>
            <a:r>
              <a:rPr lang="it-IT" sz="3200" dirty="0">
                <a:solidFill>
                  <a:schemeClr val="accent2">
                    <a:lumMod val="50000"/>
                  </a:schemeClr>
                </a:solidFill>
                <a:latin typeface="Cambria" panose="02040503050406030204" pitchFamily="18" charset="0"/>
                <a:ea typeface="Cambria" panose="02040503050406030204" pitchFamily="18" charset="0"/>
              </a:rPr>
              <a:t>A</a:t>
            </a:r>
            <a:r>
              <a:rPr lang="it-IT" sz="3200" b="0" i="0" u="none" strike="noStrike" baseline="0" dirty="0">
                <a:solidFill>
                  <a:schemeClr val="accent2">
                    <a:lumMod val="50000"/>
                  </a:schemeClr>
                </a:solidFill>
                <a:latin typeface="Cambria" panose="02040503050406030204" pitchFamily="18" charset="0"/>
                <a:ea typeface="Cambria" panose="02040503050406030204" pitchFamily="18" charset="0"/>
              </a:rPr>
              <a:t>ffrettatevi a giudicare il re, perché non c’è cittadino che non abbia su di </a:t>
            </a:r>
            <a:r>
              <a:rPr lang="it-IT" sz="3200" dirty="0">
                <a:solidFill>
                  <a:schemeClr val="accent2">
                    <a:lumMod val="50000"/>
                  </a:schemeClr>
                </a:solidFill>
                <a:latin typeface="Cambria" panose="02040503050406030204" pitchFamily="18" charset="0"/>
                <a:ea typeface="Cambria" panose="02040503050406030204" pitchFamily="18" charset="0"/>
              </a:rPr>
              <a:t>lui</a:t>
            </a:r>
            <a:r>
              <a:rPr lang="it-IT" sz="3200" b="0" i="0" u="none" strike="noStrike" baseline="0" dirty="0">
                <a:solidFill>
                  <a:schemeClr val="accent2">
                    <a:lumMod val="50000"/>
                  </a:schemeClr>
                </a:solidFill>
                <a:latin typeface="Cambria" panose="02040503050406030204" pitchFamily="18" charset="0"/>
                <a:ea typeface="Cambria" panose="02040503050406030204" pitchFamily="18" charset="0"/>
              </a:rPr>
              <a:t> lo stesso diritto che Bruto aveva su Cesare. […] Luigi è un altro Catilina; l’assassino, come il console di Roma, giudicherebbe di aver salvato la patria</a:t>
            </a:r>
            <a:r>
              <a:rPr lang="fr-FR" sz="3200" b="0" i="0" u="none" strike="noStrike" baseline="0" dirty="0">
                <a:solidFill>
                  <a:schemeClr val="accent2">
                    <a:lumMod val="50000"/>
                  </a:schemeClr>
                </a:solidFill>
                <a:latin typeface="Cambria" panose="02040503050406030204" pitchFamily="18" charset="0"/>
                <a:ea typeface="Cambria" panose="02040503050406030204" pitchFamily="18" charset="0"/>
              </a:rPr>
              <a:t>».</a:t>
            </a:r>
          </a:p>
          <a:p>
            <a:pPr algn="just"/>
            <a:endParaRPr lang="it-IT" sz="1600" b="1" i="1" u="none" strike="noStrike" baseline="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b="1" dirty="0">
                <a:solidFill>
                  <a:schemeClr val="accent2">
                    <a:lumMod val="50000"/>
                  </a:schemeClr>
                </a:solidFill>
                <a:latin typeface="Cambria" panose="02040503050406030204" pitchFamily="18" charset="0"/>
                <a:ea typeface="Cambria" panose="02040503050406030204" pitchFamily="18" charset="0"/>
              </a:rPr>
              <a:t>L.-A. de Saint-</a:t>
            </a:r>
            <a:r>
              <a:rPr lang="it-IT" sz="2400" b="1" dirty="0" err="1">
                <a:solidFill>
                  <a:schemeClr val="accent2">
                    <a:lumMod val="50000"/>
                  </a:schemeClr>
                </a:solidFill>
                <a:latin typeface="Cambria" panose="02040503050406030204" pitchFamily="18" charset="0"/>
                <a:ea typeface="Cambria" panose="02040503050406030204" pitchFamily="18" charset="0"/>
              </a:rPr>
              <a:t>Juste</a:t>
            </a:r>
            <a:r>
              <a:rPr lang="it-IT" sz="2400" b="1" dirty="0">
                <a:solidFill>
                  <a:schemeClr val="accent2">
                    <a:lumMod val="50000"/>
                  </a:schemeClr>
                </a:solidFill>
                <a:latin typeface="Cambria" panose="02040503050406030204" pitchFamily="18" charset="0"/>
                <a:ea typeface="Cambria" panose="02040503050406030204" pitchFamily="18" charset="0"/>
              </a:rPr>
              <a:t> (13 novembre 1792)</a:t>
            </a:r>
            <a:endParaRPr lang="fr-FR" sz="1200" b="0" u="none" strike="noStrike" baseline="0" dirty="0">
              <a:solidFill>
                <a:schemeClr val="accent2">
                  <a:lumMod val="50000"/>
                </a:schemeClr>
              </a:solidFill>
              <a:latin typeface="Cambria" panose="02040503050406030204" pitchFamily="18" charset="0"/>
              <a:ea typeface="Cambria" panose="02040503050406030204" pitchFamily="18" charset="0"/>
            </a:endParaRPr>
          </a:p>
        </p:txBody>
      </p:sp>
      <p:pic>
        <p:nvPicPr>
          <p:cNvPr id="3" name="Immagine 2">
            <a:extLst>
              <a:ext uri="{FF2B5EF4-FFF2-40B4-BE49-F238E27FC236}">
                <a16:creationId xmlns:a16="http://schemas.microsoft.com/office/drawing/2014/main" id="{77BB928D-8F7E-83D0-8845-210824593174}"/>
              </a:ext>
            </a:extLst>
          </p:cNvPr>
          <p:cNvPicPr>
            <a:picLocks noChangeAspect="1"/>
          </p:cNvPicPr>
          <p:nvPr/>
        </p:nvPicPr>
        <p:blipFill>
          <a:blip r:embed="rId2"/>
          <a:stretch>
            <a:fillRect/>
          </a:stretch>
        </p:blipFill>
        <p:spPr>
          <a:xfrm>
            <a:off x="8095129" y="1137865"/>
            <a:ext cx="3209365" cy="4379446"/>
          </a:xfrm>
          <a:prstGeom prst="rect">
            <a:avLst/>
          </a:prstGeom>
        </p:spPr>
      </p:pic>
    </p:spTree>
    <p:extLst>
      <p:ext uri="{BB962C8B-B14F-4D97-AF65-F5344CB8AC3E}">
        <p14:creationId xmlns:p14="http://schemas.microsoft.com/office/powerpoint/2010/main" val="328975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81000" y="571500"/>
            <a:ext cx="11430000" cy="5715000"/>
          </a:xfrm>
          <a:prstGeom prst="rect">
            <a:avLst/>
          </a:prstGeom>
        </p:spPr>
      </p:pic>
    </p:spTree>
    <p:extLst>
      <p:ext uri="{BB962C8B-B14F-4D97-AF65-F5344CB8AC3E}">
        <p14:creationId xmlns:p14="http://schemas.microsoft.com/office/powerpoint/2010/main" val="98866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76B2BF2-A204-FD75-92ED-A65AB34C7F02}"/>
              </a:ext>
            </a:extLst>
          </p:cNvPr>
          <p:cNvSpPr txBox="1"/>
          <p:nvPr/>
        </p:nvSpPr>
        <p:spPr>
          <a:xfrm>
            <a:off x="457200" y="674400"/>
            <a:ext cx="11277600" cy="5509200"/>
          </a:xfrm>
          <a:prstGeom prst="rect">
            <a:avLst/>
          </a:prstGeom>
          <a:noFill/>
        </p:spPr>
        <p:txBody>
          <a:bodyPr wrap="square">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Bruto (o dei Bruti)</a:t>
            </a:r>
          </a:p>
          <a:p>
            <a:pPr algn="ctr"/>
            <a:endPar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accent2">
                    <a:lumMod val="50000"/>
                  </a:schemeClr>
                </a:solidFill>
                <a:latin typeface="Cambria" panose="02040503050406030204" pitchFamily="18" charset="0"/>
                <a:ea typeface="Cambria" panose="02040503050406030204" pitchFamily="18" charset="0"/>
              </a:rPr>
              <a:t>Lucio Bruto, non meno glorioso di Romolo, perché questo edificò Roma, quello la rese libera, essendo console, fece arrestare i suoi figli e comandò che essi fossero pubblicamente battuti con le verghe e poi decapitati, per aver tentato di restaurare in Roma la monarchia dei Tarquini, ed introdurre di nuovo la tirannide da lui abbattuta. In quell’occasione, Bruto si spogliò delle vesti di padre, per indossare quelle di console, preferendo restare senza figli che mancare alla giustizia per la salvezza della patria e della libertà.</a:t>
            </a:r>
          </a:p>
          <a:p>
            <a:pPr algn="just"/>
            <a:endParaRPr lang="it-IT" sz="28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Valerio Massimo, </a:t>
            </a:r>
            <a:r>
              <a:rPr lang="it-IT" sz="2400"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Fatti e detti memorabili</a:t>
            </a:r>
            <a:r>
              <a:rPr lang="it-IT" sz="24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5.8.1</a:t>
            </a:r>
          </a:p>
        </p:txBody>
      </p:sp>
    </p:spTree>
    <p:extLst>
      <p:ext uri="{BB962C8B-B14F-4D97-AF65-F5344CB8AC3E}">
        <p14:creationId xmlns:p14="http://schemas.microsoft.com/office/powerpoint/2010/main" val="1882748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9316BE-860D-34EE-E2EF-F4F5C0F81F30}"/>
              </a:ext>
            </a:extLst>
          </p:cNvPr>
          <p:cNvSpPr>
            <a:spLocks noGrp="1"/>
          </p:cNvSpPr>
          <p:nvPr>
            <p:ph type="title"/>
          </p:nvPr>
        </p:nvSpPr>
        <p:spPr>
          <a:xfrm>
            <a:off x="-76200" y="835773"/>
            <a:ext cx="3823446" cy="1325563"/>
          </a:xfrm>
        </p:spPr>
        <p:txBody>
          <a:bodyPr>
            <a:normAutofit/>
          </a:bodyPr>
          <a:lstStyle/>
          <a:p>
            <a:pPr algn="ctr"/>
            <a:r>
              <a:rPr lang="it-IT" sz="40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Bruto </a:t>
            </a:r>
            <a:br>
              <a:rPr lang="it-IT" sz="40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it-IT" sz="40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 dei Bruti)</a:t>
            </a:r>
          </a:p>
        </p:txBody>
      </p:sp>
      <p:pic>
        <p:nvPicPr>
          <p:cNvPr id="4" name="Immagine 3">
            <a:extLst>
              <a:ext uri="{FF2B5EF4-FFF2-40B4-BE49-F238E27FC236}">
                <a16:creationId xmlns:a16="http://schemas.microsoft.com/office/drawing/2014/main" id="{7350F247-5BCB-4E73-F856-46497275DC5A}"/>
              </a:ext>
            </a:extLst>
          </p:cNvPr>
          <p:cNvPicPr>
            <a:picLocks noChangeAspect="1"/>
          </p:cNvPicPr>
          <p:nvPr/>
        </p:nvPicPr>
        <p:blipFill>
          <a:blip r:embed="rId2"/>
          <a:stretch>
            <a:fillRect/>
          </a:stretch>
        </p:blipFill>
        <p:spPr>
          <a:xfrm>
            <a:off x="3648635" y="209550"/>
            <a:ext cx="8382000" cy="6438900"/>
          </a:xfrm>
          <a:prstGeom prst="rect">
            <a:avLst/>
          </a:prstGeom>
        </p:spPr>
      </p:pic>
      <p:sp>
        <p:nvSpPr>
          <p:cNvPr id="5" name="CasellaDiTesto 4">
            <a:extLst>
              <a:ext uri="{FF2B5EF4-FFF2-40B4-BE49-F238E27FC236}">
                <a16:creationId xmlns:a16="http://schemas.microsoft.com/office/drawing/2014/main" id="{1A767BE0-C9DA-AAC3-49CD-D80A2BE908F0}"/>
              </a:ext>
            </a:extLst>
          </p:cNvPr>
          <p:cNvSpPr txBox="1"/>
          <p:nvPr/>
        </p:nvSpPr>
        <p:spPr>
          <a:xfrm>
            <a:off x="304800" y="5438684"/>
            <a:ext cx="3343835" cy="1200329"/>
          </a:xfrm>
          <a:prstGeom prst="rect">
            <a:avLst/>
          </a:prstGeom>
          <a:noFill/>
        </p:spPr>
        <p:txBody>
          <a:bodyPr wrap="square" rtlCol="0">
            <a:spAutoFit/>
          </a:bodyPr>
          <a:lstStyle/>
          <a:p>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Jacques-Louis David, </a:t>
            </a:r>
            <a:r>
              <a:rPr lang="it-IT"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 littori riportano a casa a Bruto i corpi dei suoi figli</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1789, Musée </a:t>
            </a:r>
            <a:r>
              <a:rPr lang="it-IT"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du</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Louvre, Paris, olio su tela</a:t>
            </a:r>
          </a:p>
        </p:txBody>
      </p:sp>
    </p:spTree>
    <p:extLst>
      <p:ext uri="{BB962C8B-B14F-4D97-AF65-F5344CB8AC3E}">
        <p14:creationId xmlns:p14="http://schemas.microsoft.com/office/powerpoint/2010/main" val="374085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6E910B6-C70C-036B-23F5-0601A26C66BD}"/>
              </a:ext>
            </a:extLst>
          </p:cNvPr>
          <p:cNvSpPr txBox="1"/>
          <p:nvPr/>
        </p:nvSpPr>
        <p:spPr>
          <a:xfrm>
            <a:off x="1308846" y="385482"/>
            <a:ext cx="3702423" cy="4462760"/>
          </a:xfrm>
          <a:prstGeom prst="rect">
            <a:avLst/>
          </a:prstGeom>
          <a:noFill/>
        </p:spPr>
        <p:txBody>
          <a:bodyPr wrap="square" rtlCol="0">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Giurare su Bruto</a:t>
            </a:r>
          </a:p>
          <a:p>
            <a:pPr algn="ctr"/>
            <a:endParaRPr lang="it-IT" sz="2400"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Bruto, noi giuriamo di seguire il tuo esempio, e di mantenere la Repubblica una e indivisibile. Mai più re, mai più impostori, la libertà per sempre, la libertà o la morte!</a:t>
            </a:r>
          </a:p>
        </p:txBody>
      </p:sp>
      <p:pic>
        <p:nvPicPr>
          <p:cNvPr id="5" name="Immagine 4">
            <a:extLst>
              <a:ext uri="{FF2B5EF4-FFF2-40B4-BE49-F238E27FC236}">
                <a16:creationId xmlns:a16="http://schemas.microsoft.com/office/drawing/2014/main" id="{8BC2E8E9-26C1-91D5-4B85-F60CAAFB498E}"/>
              </a:ext>
            </a:extLst>
          </p:cNvPr>
          <p:cNvPicPr>
            <a:picLocks noChangeAspect="1"/>
          </p:cNvPicPr>
          <p:nvPr/>
        </p:nvPicPr>
        <p:blipFill>
          <a:blip r:embed="rId2"/>
          <a:stretch>
            <a:fillRect/>
          </a:stretch>
        </p:blipFill>
        <p:spPr>
          <a:xfrm>
            <a:off x="6032202" y="0"/>
            <a:ext cx="5609816" cy="6858000"/>
          </a:xfrm>
          <a:prstGeom prst="rect">
            <a:avLst/>
          </a:prstGeom>
        </p:spPr>
      </p:pic>
      <p:sp>
        <p:nvSpPr>
          <p:cNvPr id="6" name="CasellaDiTesto 5">
            <a:extLst>
              <a:ext uri="{FF2B5EF4-FFF2-40B4-BE49-F238E27FC236}">
                <a16:creationId xmlns:a16="http://schemas.microsoft.com/office/drawing/2014/main" id="{88DE7BBF-4A5A-E576-861C-38FB85E37B51}"/>
              </a:ext>
            </a:extLst>
          </p:cNvPr>
          <p:cNvSpPr txBox="1"/>
          <p:nvPr/>
        </p:nvSpPr>
        <p:spPr>
          <a:xfrm>
            <a:off x="654424" y="5826187"/>
            <a:ext cx="5136776" cy="646331"/>
          </a:xfrm>
          <a:prstGeom prst="rect">
            <a:avLst/>
          </a:prstGeom>
          <a:noFill/>
        </p:spPr>
        <p:txBody>
          <a:bodyPr wrap="square" rtlCol="0">
            <a:spAutoFit/>
          </a:bodyPr>
          <a:lstStyle/>
          <a:p>
            <a:pPr algn="ctr"/>
            <a:r>
              <a:rPr lang="it-IT"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Bruto Capitolino</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(300-275 a. C. ca.), bronzo, </a:t>
            </a:r>
          </a:p>
          <a:p>
            <a:pPr algn="ct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Musei Capitolini</a:t>
            </a:r>
            <a:endParaRPr lang="it-IT"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791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A49EADF-9E7F-1A38-25B2-3F9547501401}"/>
              </a:ext>
            </a:extLst>
          </p:cNvPr>
          <p:cNvPicPr>
            <a:picLocks noChangeAspect="1"/>
          </p:cNvPicPr>
          <p:nvPr/>
        </p:nvPicPr>
        <p:blipFill>
          <a:blip r:embed="rId2"/>
          <a:stretch>
            <a:fillRect/>
          </a:stretch>
        </p:blipFill>
        <p:spPr>
          <a:xfrm>
            <a:off x="2405062" y="33337"/>
            <a:ext cx="7381875" cy="6791325"/>
          </a:xfrm>
          <a:prstGeom prst="rect">
            <a:avLst/>
          </a:prstGeom>
        </p:spPr>
      </p:pic>
      <p:sp>
        <p:nvSpPr>
          <p:cNvPr id="8" name="CasellaDiTesto 7">
            <a:extLst>
              <a:ext uri="{FF2B5EF4-FFF2-40B4-BE49-F238E27FC236}">
                <a16:creationId xmlns:a16="http://schemas.microsoft.com/office/drawing/2014/main" id="{AB5480E6-A8A5-BE93-3F0F-5C501CDA3B98}"/>
              </a:ext>
            </a:extLst>
          </p:cNvPr>
          <p:cNvSpPr txBox="1"/>
          <p:nvPr/>
        </p:nvSpPr>
        <p:spPr>
          <a:xfrm>
            <a:off x="5933348" y="1720663"/>
            <a:ext cx="1963271" cy="415498"/>
          </a:xfrm>
          <a:prstGeom prst="rect">
            <a:avLst/>
          </a:prstGeom>
          <a:noFill/>
        </p:spPr>
        <p:txBody>
          <a:bodyPr wrap="square" rtlCol="0">
            <a:spAutoFit/>
          </a:bodyPr>
          <a:lstStyle/>
          <a:p>
            <a:r>
              <a:rPr lang="it-IT" sz="1050"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Montfort-l’Amaury</a:t>
            </a:r>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(Montfort-le-Brutus)</a:t>
            </a:r>
          </a:p>
        </p:txBody>
      </p:sp>
      <mc:AlternateContent xmlns:mc="http://schemas.openxmlformats.org/markup-compatibility/2006" xmlns:p14="http://schemas.microsoft.com/office/powerpoint/2010/main">
        <mc:Choice Requires="p14">
          <p:contentPart p14:bwMode="auto" r:id="rId3">
            <p14:nvContentPartPr>
              <p14:cNvPr id="10" name="Input penna 9">
                <a:extLst>
                  <a:ext uri="{FF2B5EF4-FFF2-40B4-BE49-F238E27FC236}">
                    <a16:creationId xmlns:a16="http://schemas.microsoft.com/office/drawing/2014/main" id="{2647E33B-7FF2-9D13-E7BB-0C1A37903BFE}"/>
                  </a:ext>
                </a:extLst>
              </p14:cNvPr>
              <p14:cNvContentPartPr/>
              <p14:nvPr/>
            </p14:nvContentPartPr>
            <p14:xfrm>
              <a:off x="6076620" y="3212820"/>
              <a:ext cx="28080" cy="47520"/>
            </p14:xfrm>
          </p:contentPart>
        </mc:Choice>
        <mc:Fallback xmlns="">
          <p:pic>
            <p:nvPicPr>
              <p:cNvPr id="10" name="Input penna 9">
                <a:extLst>
                  <a:ext uri="{FF2B5EF4-FFF2-40B4-BE49-F238E27FC236}">
                    <a16:creationId xmlns:a16="http://schemas.microsoft.com/office/drawing/2014/main" id="{2647E33B-7FF2-9D13-E7BB-0C1A37903BFE}"/>
                  </a:ext>
                </a:extLst>
              </p:cNvPr>
              <p:cNvPicPr/>
              <p:nvPr/>
            </p:nvPicPr>
            <p:blipFill>
              <a:blip r:embed="rId4"/>
              <a:stretch>
                <a:fillRect/>
              </a:stretch>
            </p:blipFill>
            <p:spPr>
              <a:xfrm>
                <a:off x="6067620" y="3204180"/>
                <a:ext cx="45720" cy="65160"/>
              </a:xfrm>
              <a:prstGeom prst="rect">
                <a:avLst/>
              </a:prstGeom>
            </p:spPr>
          </p:pic>
        </mc:Fallback>
      </mc:AlternateContent>
      <p:sp>
        <p:nvSpPr>
          <p:cNvPr id="11" name="CasellaDiTesto 10">
            <a:extLst>
              <a:ext uri="{FF2B5EF4-FFF2-40B4-BE49-F238E27FC236}">
                <a16:creationId xmlns:a16="http://schemas.microsoft.com/office/drawing/2014/main" id="{499C31C2-1793-E83E-03CA-0D06DBAA05C5}"/>
              </a:ext>
            </a:extLst>
          </p:cNvPr>
          <p:cNvSpPr txBox="1"/>
          <p:nvPr/>
        </p:nvSpPr>
        <p:spPr>
          <a:xfrm>
            <a:off x="6104699" y="3212820"/>
            <a:ext cx="1620571" cy="738664"/>
          </a:xfrm>
          <a:prstGeom prst="rect">
            <a:avLst/>
          </a:prstGeom>
          <a:noFill/>
        </p:spPr>
        <p:txBody>
          <a:bodyPr wrap="square" rtlCol="0">
            <a:spAutoFit/>
          </a:bodyPr>
          <a:lstStyle/>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Saint-Pierre-le-</a:t>
            </a:r>
            <a:r>
              <a:rPr lang="it-IT" sz="1050"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Moutier</a:t>
            </a:r>
            <a:endPar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(Brutus-le-Magnanime)</a:t>
            </a: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(Brutus-la-</a:t>
            </a:r>
            <a:r>
              <a:rPr lang="it-IT" sz="1050"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Vallée</a:t>
            </a:r>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(Brutus-le-</a:t>
            </a:r>
            <a:r>
              <a:rPr lang="it-IT" sz="1050"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Moutier</a:t>
            </a:r>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mc:AlternateContent xmlns:mc="http://schemas.openxmlformats.org/markup-compatibility/2006" xmlns:p14="http://schemas.microsoft.com/office/powerpoint/2010/main">
        <mc:Choice Requires="p14">
          <p:contentPart p14:bwMode="auto" r:id="rId5">
            <p14:nvContentPartPr>
              <p14:cNvPr id="12" name="Input penna 11">
                <a:extLst>
                  <a:ext uri="{FF2B5EF4-FFF2-40B4-BE49-F238E27FC236}">
                    <a16:creationId xmlns:a16="http://schemas.microsoft.com/office/drawing/2014/main" id="{2B6A09EA-BF88-A777-FCB5-C41E393E10F7}"/>
                  </a:ext>
                </a:extLst>
              </p14:cNvPr>
              <p14:cNvContentPartPr/>
              <p14:nvPr/>
            </p14:nvContentPartPr>
            <p14:xfrm>
              <a:off x="5905260" y="1847700"/>
              <a:ext cx="360" cy="360"/>
            </p14:xfrm>
          </p:contentPart>
        </mc:Choice>
        <mc:Fallback xmlns="">
          <p:pic>
            <p:nvPicPr>
              <p:cNvPr id="12" name="Input penna 11">
                <a:extLst>
                  <a:ext uri="{FF2B5EF4-FFF2-40B4-BE49-F238E27FC236}">
                    <a16:creationId xmlns:a16="http://schemas.microsoft.com/office/drawing/2014/main" id="{2B6A09EA-BF88-A777-FCB5-C41E393E10F7}"/>
                  </a:ext>
                </a:extLst>
              </p:cNvPr>
              <p:cNvPicPr/>
              <p:nvPr/>
            </p:nvPicPr>
            <p:blipFill>
              <a:blip r:embed="rId6"/>
              <a:stretch>
                <a:fillRect/>
              </a:stretch>
            </p:blipFill>
            <p:spPr>
              <a:xfrm>
                <a:off x="5869260" y="18117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put penna 12">
                <a:extLst>
                  <a:ext uri="{FF2B5EF4-FFF2-40B4-BE49-F238E27FC236}">
                    <a16:creationId xmlns:a16="http://schemas.microsoft.com/office/drawing/2014/main" id="{447D5650-00F8-CF84-9E66-428A881CD864}"/>
                  </a:ext>
                </a:extLst>
              </p14:cNvPr>
              <p14:cNvContentPartPr/>
              <p14:nvPr/>
            </p14:nvContentPartPr>
            <p14:xfrm>
              <a:off x="6086700" y="3248100"/>
              <a:ext cx="360" cy="360"/>
            </p14:xfrm>
          </p:contentPart>
        </mc:Choice>
        <mc:Fallback xmlns="">
          <p:pic>
            <p:nvPicPr>
              <p:cNvPr id="13" name="Input penna 12">
                <a:extLst>
                  <a:ext uri="{FF2B5EF4-FFF2-40B4-BE49-F238E27FC236}">
                    <a16:creationId xmlns:a16="http://schemas.microsoft.com/office/drawing/2014/main" id="{447D5650-00F8-CF84-9E66-428A881CD864}"/>
                  </a:ext>
                </a:extLst>
              </p:cNvPr>
              <p:cNvPicPr/>
              <p:nvPr/>
            </p:nvPicPr>
            <p:blipFill>
              <a:blip r:embed="rId6"/>
              <a:stretch>
                <a:fillRect/>
              </a:stretch>
            </p:blipFill>
            <p:spPr>
              <a:xfrm>
                <a:off x="6050700" y="32121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put penna 14">
                <a:extLst>
                  <a:ext uri="{FF2B5EF4-FFF2-40B4-BE49-F238E27FC236}">
                    <a16:creationId xmlns:a16="http://schemas.microsoft.com/office/drawing/2014/main" id="{FD8DAC0D-92DA-EB83-6867-E4F8CE4E83B3}"/>
                  </a:ext>
                </a:extLst>
              </p14:cNvPr>
              <p14:cNvContentPartPr/>
              <p14:nvPr/>
            </p14:nvContentPartPr>
            <p14:xfrm>
              <a:off x="4541940" y="3819195"/>
              <a:ext cx="2160" cy="360"/>
            </p14:xfrm>
          </p:contentPart>
        </mc:Choice>
        <mc:Fallback xmlns="">
          <p:pic>
            <p:nvPicPr>
              <p:cNvPr id="15" name="Input penna 14">
                <a:extLst>
                  <a:ext uri="{FF2B5EF4-FFF2-40B4-BE49-F238E27FC236}">
                    <a16:creationId xmlns:a16="http://schemas.microsoft.com/office/drawing/2014/main" id="{FD8DAC0D-92DA-EB83-6867-E4F8CE4E83B3}"/>
                  </a:ext>
                </a:extLst>
              </p:cNvPr>
              <p:cNvPicPr/>
              <p:nvPr/>
            </p:nvPicPr>
            <p:blipFill>
              <a:blip r:embed="rId9"/>
              <a:stretch>
                <a:fillRect/>
              </a:stretch>
            </p:blipFill>
            <p:spPr>
              <a:xfrm>
                <a:off x="4505940" y="3783555"/>
                <a:ext cx="73800" cy="72000"/>
              </a:xfrm>
              <a:prstGeom prst="rect">
                <a:avLst/>
              </a:prstGeom>
            </p:spPr>
          </p:pic>
        </mc:Fallback>
      </mc:AlternateContent>
      <p:sp>
        <p:nvSpPr>
          <p:cNvPr id="16" name="CasellaDiTesto 15">
            <a:extLst>
              <a:ext uri="{FF2B5EF4-FFF2-40B4-BE49-F238E27FC236}">
                <a16:creationId xmlns:a16="http://schemas.microsoft.com/office/drawing/2014/main" id="{BAC61123-5097-CFD5-6964-243D5E9B8723}"/>
              </a:ext>
            </a:extLst>
          </p:cNvPr>
          <p:cNvSpPr txBox="1"/>
          <p:nvPr/>
        </p:nvSpPr>
        <p:spPr>
          <a:xfrm>
            <a:off x="4543023" y="3662423"/>
            <a:ext cx="1362237" cy="415498"/>
          </a:xfrm>
          <a:prstGeom prst="rect">
            <a:avLst/>
          </a:prstGeom>
          <a:noFill/>
        </p:spPr>
        <p:txBody>
          <a:bodyPr wrap="square" rtlCol="0">
            <a:spAutoFit/>
          </a:bodyPr>
          <a:lstStyle/>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Saint-Just</a:t>
            </a: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(Brutus)</a:t>
            </a:r>
          </a:p>
        </p:txBody>
      </p:sp>
      <mc:AlternateContent xmlns:mc="http://schemas.openxmlformats.org/markup-compatibility/2006" xmlns:p14="http://schemas.microsoft.com/office/powerpoint/2010/main">
        <mc:Choice Requires="p14">
          <p:contentPart p14:bwMode="auto" r:id="rId10">
            <p14:nvContentPartPr>
              <p14:cNvPr id="17" name="Input penna 16">
                <a:extLst>
                  <a:ext uri="{FF2B5EF4-FFF2-40B4-BE49-F238E27FC236}">
                    <a16:creationId xmlns:a16="http://schemas.microsoft.com/office/drawing/2014/main" id="{4854AFE0-2978-D3EA-1393-DC961891782B}"/>
                  </a:ext>
                </a:extLst>
              </p14:cNvPr>
              <p14:cNvContentPartPr/>
              <p14:nvPr/>
            </p14:nvContentPartPr>
            <p14:xfrm>
              <a:off x="4133340" y="5295420"/>
              <a:ext cx="360" cy="360"/>
            </p14:xfrm>
          </p:contentPart>
        </mc:Choice>
        <mc:Fallback xmlns="">
          <p:pic>
            <p:nvPicPr>
              <p:cNvPr id="17" name="Input penna 16">
                <a:extLst>
                  <a:ext uri="{FF2B5EF4-FFF2-40B4-BE49-F238E27FC236}">
                    <a16:creationId xmlns:a16="http://schemas.microsoft.com/office/drawing/2014/main" id="{4854AFE0-2978-D3EA-1393-DC961891782B}"/>
                  </a:ext>
                </a:extLst>
              </p:cNvPr>
              <p:cNvPicPr/>
              <p:nvPr/>
            </p:nvPicPr>
            <p:blipFill>
              <a:blip r:embed="rId11"/>
              <a:stretch>
                <a:fillRect/>
              </a:stretch>
            </p:blipFill>
            <p:spPr>
              <a:xfrm>
                <a:off x="4097700" y="5259780"/>
                <a:ext cx="72000" cy="72000"/>
              </a:xfrm>
              <a:prstGeom prst="rect">
                <a:avLst/>
              </a:prstGeom>
            </p:spPr>
          </p:pic>
        </mc:Fallback>
      </mc:AlternateContent>
      <p:sp>
        <p:nvSpPr>
          <p:cNvPr id="18" name="CasellaDiTesto 17">
            <a:extLst>
              <a:ext uri="{FF2B5EF4-FFF2-40B4-BE49-F238E27FC236}">
                <a16:creationId xmlns:a16="http://schemas.microsoft.com/office/drawing/2014/main" id="{83C4365E-CAB9-659E-B871-C3A9E046BB6F}"/>
              </a:ext>
            </a:extLst>
          </p:cNvPr>
          <p:cNvSpPr txBox="1"/>
          <p:nvPr/>
        </p:nvSpPr>
        <p:spPr>
          <a:xfrm>
            <a:off x="4133340" y="5199660"/>
            <a:ext cx="1159890" cy="415498"/>
          </a:xfrm>
          <a:prstGeom prst="rect">
            <a:avLst/>
          </a:prstGeom>
          <a:noFill/>
        </p:spPr>
        <p:txBody>
          <a:bodyPr wrap="square" rtlCol="0">
            <a:spAutoFit/>
          </a:bodyPr>
          <a:lstStyle/>
          <a:p>
            <a:r>
              <a:rPr lang="it-IT" sz="1050"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Capbreton</a:t>
            </a:r>
            <a:endPar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it-IT" sz="1050"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Capbrutus</a:t>
            </a:r>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mc:AlternateContent xmlns:mc="http://schemas.openxmlformats.org/markup-compatibility/2006" xmlns:p14="http://schemas.microsoft.com/office/powerpoint/2010/main">
        <mc:Choice Requires="p14">
          <p:contentPart p14:bwMode="auto" r:id="rId12">
            <p14:nvContentPartPr>
              <p14:cNvPr id="19" name="Input penna 18">
                <a:extLst>
                  <a:ext uri="{FF2B5EF4-FFF2-40B4-BE49-F238E27FC236}">
                    <a16:creationId xmlns:a16="http://schemas.microsoft.com/office/drawing/2014/main" id="{148AB39E-C7B7-B2AF-CDED-077E2E67A051}"/>
                  </a:ext>
                </a:extLst>
              </p14:cNvPr>
              <p14:cNvContentPartPr/>
              <p14:nvPr/>
            </p14:nvContentPartPr>
            <p14:xfrm>
              <a:off x="3828780" y="2647620"/>
              <a:ext cx="360" cy="360"/>
            </p14:xfrm>
          </p:contentPart>
        </mc:Choice>
        <mc:Fallback xmlns="">
          <p:pic>
            <p:nvPicPr>
              <p:cNvPr id="19" name="Input penna 18">
                <a:extLst>
                  <a:ext uri="{FF2B5EF4-FFF2-40B4-BE49-F238E27FC236}">
                    <a16:creationId xmlns:a16="http://schemas.microsoft.com/office/drawing/2014/main" id="{148AB39E-C7B7-B2AF-CDED-077E2E67A051}"/>
                  </a:ext>
                </a:extLst>
              </p:cNvPr>
              <p:cNvPicPr/>
              <p:nvPr/>
            </p:nvPicPr>
            <p:blipFill>
              <a:blip r:embed="rId6"/>
              <a:stretch>
                <a:fillRect/>
              </a:stretch>
            </p:blipFill>
            <p:spPr>
              <a:xfrm>
                <a:off x="3793140" y="2611980"/>
                <a:ext cx="72000" cy="72000"/>
              </a:xfrm>
              <a:prstGeom prst="rect">
                <a:avLst/>
              </a:prstGeom>
            </p:spPr>
          </p:pic>
        </mc:Fallback>
      </mc:AlternateContent>
      <p:sp>
        <p:nvSpPr>
          <p:cNvPr id="20" name="CasellaDiTesto 19">
            <a:extLst>
              <a:ext uri="{FF2B5EF4-FFF2-40B4-BE49-F238E27FC236}">
                <a16:creationId xmlns:a16="http://schemas.microsoft.com/office/drawing/2014/main" id="{D40745FD-D162-6C15-1FAF-DF417BCD138F}"/>
              </a:ext>
            </a:extLst>
          </p:cNvPr>
          <p:cNvSpPr txBox="1"/>
          <p:nvPr/>
        </p:nvSpPr>
        <p:spPr>
          <a:xfrm>
            <a:off x="3924300" y="2447925"/>
            <a:ext cx="1500630" cy="415498"/>
          </a:xfrm>
          <a:prstGeom prst="rect">
            <a:avLst/>
          </a:prstGeom>
          <a:noFill/>
        </p:spPr>
        <p:txBody>
          <a:bodyPr wrap="square" rtlCol="0">
            <a:spAutoFit/>
          </a:bodyPr>
          <a:lstStyle/>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 Pellerin</a:t>
            </a:r>
          </a:p>
          <a:p>
            <a:r>
              <a:rPr lang="it-IT" sz="105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(Port-Brutus)</a:t>
            </a:r>
          </a:p>
        </p:txBody>
      </p:sp>
      <p:sp>
        <p:nvSpPr>
          <p:cNvPr id="21" name="CasellaDiTesto 20">
            <a:extLst>
              <a:ext uri="{FF2B5EF4-FFF2-40B4-BE49-F238E27FC236}">
                <a16:creationId xmlns:a16="http://schemas.microsoft.com/office/drawing/2014/main" id="{4C3AC646-6764-9995-6CCB-D293E909820F}"/>
              </a:ext>
            </a:extLst>
          </p:cNvPr>
          <p:cNvSpPr txBox="1"/>
          <p:nvPr/>
        </p:nvSpPr>
        <p:spPr>
          <a:xfrm>
            <a:off x="171449" y="352425"/>
            <a:ext cx="2066925" cy="1077218"/>
          </a:xfrm>
          <a:prstGeom prst="rect">
            <a:avLst/>
          </a:prstGeom>
          <a:noFill/>
        </p:spPr>
        <p:txBody>
          <a:bodyPr wrap="square" rtlCol="0">
            <a:spAutoFit/>
          </a:bodyPr>
          <a:lstStyle/>
          <a:p>
            <a:r>
              <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Nel nome di Bruto</a:t>
            </a:r>
          </a:p>
        </p:txBody>
      </p:sp>
    </p:spTree>
    <p:extLst>
      <p:ext uri="{BB962C8B-B14F-4D97-AF65-F5344CB8AC3E}">
        <p14:creationId xmlns:p14="http://schemas.microsoft.com/office/powerpoint/2010/main" val="70217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38815BE-DBF3-2FA1-7085-84011583E76A}"/>
              </a:ext>
            </a:extLst>
          </p:cNvPr>
          <p:cNvSpPr txBox="1"/>
          <p:nvPr/>
        </p:nvSpPr>
        <p:spPr>
          <a:xfrm>
            <a:off x="619125" y="1219200"/>
            <a:ext cx="5553075" cy="1446550"/>
          </a:xfrm>
          <a:prstGeom prst="rect">
            <a:avLst/>
          </a:prstGeom>
          <a:noFill/>
        </p:spPr>
        <p:txBody>
          <a:bodyPr wrap="square" rtlCol="0">
            <a:spAutoFit/>
          </a:bodyPr>
          <a:lstStyle/>
          <a:p>
            <a:pPr algn="ctr"/>
            <a:r>
              <a:rPr lang="it-IT" sz="4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Altri idoli:</a:t>
            </a:r>
          </a:p>
          <a:p>
            <a:pPr algn="ctr"/>
            <a:r>
              <a:rPr lang="it-IT" sz="4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Tiberio e Gaio Gracco</a:t>
            </a:r>
          </a:p>
        </p:txBody>
      </p:sp>
      <p:pic>
        <p:nvPicPr>
          <p:cNvPr id="5" name="Immagine 4">
            <a:extLst>
              <a:ext uri="{FF2B5EF4-FFF2-40B4-BE49-F238E27FC236}">
                <a16:creationId xmlns:a16="http://schemas.microsoft.com/office/drawing/2014/main" id="{129E4D44-B8EC-3BBA-6AA0-E7CF35E0A21A}"/>
              </a:ext>
            </a:extLst>
          </p:cNvPr>
          <p:cNvPicPr>
            <a:picLocks noChangeAspect="1"/>
          </p:cNvPicPr>
          <p:nvPr/>
        </p:nvPicPr>
        <p:blipFill>
          <a:blip r:embed="rId2"/>
          <a:stretch>
            <a:fillRect/>
          </a:stretch>
        </p:blipFill>
        <p:spPr>
          <a:xfrm>
            <a:off x="6819275" y="0"/>
            <a:ext cx="4497049" cy="6858000"/>
          </a:xfrm>
          <a:prstGeom prst="rect">
            <a:avLst/>
          </a:prstGeom>
        </p:spPr>
      </p:pic>
    </p:spTree>
    <p:extLst>
      <p:ext uri="{BB962C8B-B14F-4D97-AF65-F5344CB8AC3E}">
        <p14:creationId xmlns:p14="http://schemas.microsoft.com/office/powerpoint/2010/main" val="1841590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3323EB9-C716-5A2B-9523-FE4FC36C6472}"/>
              </a:ext>
            </a:extLst>
          </p:cNvPr>
          <p:cNvSpPr txBox="1"/>
          <p:nvPr/>
        </p:nvSpPr>
        <p:spPr>
          <a:xfrm>
            <a:off x="18799" y="1112600"/>
            <a:ext cx="6553199" cy="2123658"/>
          </a:xfrm>
          <a:prstGeom prst="rect">
            <a:avLst/>
          </a:prstGeom>
          <a:noFill/>
        </p:spPr>
        <p:txBody>
          <a:bodyPr wrap="square" rtlCol="0">
            <a:spAutoFit/>
          </a:bodyPr>
          <a:lstStyle/>
          <a:p>
            <a:pPr algn="ctr"/>
            <a:r>
              <a:rPr lang="it-IT" sz="4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Bruto e gli altri.</a:t>
            </a:r>
          </a:p>
          <a:p>
            <a:pPr algn="ctr"/>
            <a:r>
              <a:rPr lang="it-IT" sz="4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Rivoluzione francese </a:t>
            </a:r>
          </a:p>
          <a:p>
            <a:pPr algn="ctr"/>
            <a:r>
              <a:rPr lang="it-IT" sz="44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 la Roma repubblicana</a:t>
            </a:r>
          </a:p>
        </p:txBody>
      </p:sp>
      <p:pic>
        <p:nvPicPr>
          <p:cNvPr id="1026" name="Picture 2" descr="Il Sigillo Della Prima Repubblica Francese 17921804 - Immagini vettoriali  stock e altre immagini di Francia - iStock">
            <a:extLst>
              <a:ext uri="{FF2B5EF4-FFF2-40B4-BE49-F238E27FC236}">
                <a16:creationId xmlns:a16="http://schemas.microsoft.com/office/drawing/2014/main" id="{2107B90E-64E6-B49F-40E1-F132F9F82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998" y="439271"/>
            <a:ext cx="5441176" cy="559397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C731C65F-85C8-54AC-52CB-9AC7D2FAA36B}"/>
              </a:ext>
            </a:extLst>
          </p:cNvPr>
          <p:cNvSpPr txBox="1"/>
          <p:nvPr/>
        </p:nvSpPr>
        <p:spPr>
          <a:xfrm>
            <a:off x="6571998" y="6172200"/>
            <a:ext cx="5441176" cy="261610"/>
          </a:xfrm>
          <a:prstGeom prst="rect">
            <a:avLst/>
          </a:prstGeom>
          <a:noFill/>
        </p:spPr>
        <p:txBody>
          <a:bodyPr wrap="square" rtlCol="0">
            <a:spAutoFit/>
          </a:bodyPr>
          <a:lstStyle/>
          <a:p>
            <a:pPr algn="ctr"/>
            <a:r>
              <a:rPr lang="it-IT" sz="105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Sigillo della Repubblica Francese, 1792, Paris, Archives </a:t>
            </a:r>
            <a:r>
              <a:rPr lang="it-IT" sz="1050"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Nationales</a:t>
            </a:r>
            <a:r>
              <a:rPr lang="it-IT" sz="105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Collection de </a:t>
            </a:r>
            <a:r>
              <a:rPr lang="it-IT" sz="1050"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Sceaux</a:t>
            </a:r>
            <a:endParaRPr lang="it-IT" sz="105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550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303F67B-30D0-9582-E9D4-5A2AB52BC185}"/>
              </a:ext>
            </a:extLst>
          </p:cNvPr>
          <p:cNvPicPr>
            <a:picLocks noChangeAspect="1"/>
          </p:cNvPicPr>
          <p:nvPr/>
        </p:nvPicPr>
        <p:blipFill>
          <a:blip r:embed="rId2"/>
          <a:stretch>
            <a:fillRect/>
          </a:stretch>
        </p:blipFill>
        <p:spPr>
          <a:xfrm>
            <a:off x="619125" y="378921"/>
            <a:ext cx="6477000" cy="6100157"/>
          </a:xfrm>
          <a:prstGeom prst="rect">
            <a:avLst/>
          </a:prstGeom>
        </p:spPr>
      </p:pic>
      <p:sp>
        <p:nvSpPr>
          <p:cNvPr id="5" name="CasellaDiTesto 4">
            <a:extLst>
              <a:ext uri="{FF2B5EF4-FFF2-40B4-BE49-F238E27FC236}">
                <a16:creationId xmlns:a16="http://schemas.microsoft.com/office/drawing/2014/main" id="{D17670C0-7DD9-E157-0BC0-DEE8ADB6E3D9}"/>
              </a:ext>
            </a:extLst>
          </p:cNvPr>
          <p:cNvSpPr txBox="1"/>
          <p:nvPr/>
        </p:nvSpPr>
        <p:spPr>
          <a:xfrm>
            <a:off x="7486650" y="5771192"/>
            <a:ext cx="4419600" cy="707886"/>
          </a:xfrm>
          <a:prstGeom prst="rect">
            <a:avLst/>
          </a:prstGeom>
          <a:noFill/>
        </p:spPr>
        <p:txBody>
          <a:bodyPr wrap="square" rtlCol="0">
            <a:spAutoFit/>
          </a:bodyPr>
          <a:lstStyle/>
          <a:p>
            <a:r>
              <a:rPr lang="it-IT" sz="2000" b="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Eugène Guillaume, </a:t>
            </a:r>
            <a:r>
              <a:rPr lang="it-IT" sz="2000" b="1" i="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 Gracchi</a:t>
            </a:r>
            <a:r>
              <a:rPr lang="it-IT" sz="2000" b="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1853, busto bronzeo, Paris, Musée d’Orsay</a:t>
            </a:r>
          </a:p>
        </p:txBody>
      </p:sp>
    </p:spTree>
    <p:extLst>
      <p:ext uri="{BB962C8B-B14F-4D97-AF65-F5344CB8AC3E}">
        <p14:creationId xmlns:p14="http://schemas.microsoft.com/office/powerpoint/2010/main" val="190605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583A720-0CBB-202C-08C5-7142A2618A0E}"/>
              </a:ext>
            </a:extLst>
          </p:cNvPr>
          <p:cNvSpPr txBox="1"/>
          <p:nvPr/>
        </p:nvSpPr>
        <p:spPr>
          <a:xfrm>
            <a:off x="952500" y="363915"/>
            <a:ext cx="10515600" cy="6494085"/>
          </a:xfrm>
          <a:prstGeom prst="rect">
            <a:avLst/>
          </a:prstGeom>
          <a:noFill/>
        </p:spPr>
        <p:txBody>
          <a:bodyPr wrap="square" rtlCol="0">
            <a:spAutoFit/>
          </a:bodyPr>
          <a:lstStyle/>
          <a:p>
            <a:pPr algn="ctr"/>
            <a:r>
              <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 </a:t>
            </a:r>
            <a:r>
              <a:rPr lang="it-IT" sz="3200" b="1" i="1"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Tribun</a:t>
            </a:r>
            <a:r>
              <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3200" b="1" i="1"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du</a:t>
            </a:r>
            <a:r>
              <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3200" b="1" i="1"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Peuple</a:t>
            </a:r>
            <a:endPar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Chiedo che non si abbiano a cercare altre accezioni oltre quella che io attribuisco a tale termine di tribuno. Voglio solamente annunciare con esso l’uomo che sta per affacciarsi alla tribuna, invero una tribuna multipla, per difendere, di fronte e contro tutti, i diritti del popolo. […] No, non c’è alcuna analogia tra il mio tribunato e quello dei Romani, benché con </a:t>
            </a:r>
            <a:r>
              <a:rPr lang="it-IT" sz="2400"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Mably</a:t>
            </a:r>
            <a:r>
              <a:rPr lang="it-IT" sz="2400"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e gli altri pubblici filosofi, contrariamente a tanti che condannano ciò che mal conoscono, io ammiri come la più bella delle istituzioni questa magistratura tribunizia che ha salvato tante volte la libertà romana […]. Giustificherò così il mio nome. È stato mio scopo morale, nel prendere a miei patroni gli uomini a mio avviso più onesti della Repubblica romana, poiché furono loro a volere più fortemente la felicità comune; è stato mio scopo, dico, far presentire ciò ch’io vorrei quanto loro tale felicità, benché con mezzi differenti. </a:t>
            </a:r>
          </a:p>
          <a:p>
            <a:pPr algn="just"/>
            <a:endParaRPr lang="it-IT" sz="2400" dirty="0">
              <a:solidFill>
                <a:schemeClr val="accent2">
                  <a:lumMod val="50000"/>
                </a:schemeClr>
              </a:solidFill>
              <a:latin typeface="Cambria" panose="02040503050406030204" pitchFamily="18" charset="0"/>
              <a:ea typeface="Cambria" panose="02040503050406030204" pitchFamily="18" charset="0"/>
            </a:endParaRPr>
          </a:p>
          <a:p>
            <a:pPr algn="r"/>
            <a:r>
              <a:rPr lang="it-IT" sz="2000" dirty="0">
                <a:solidFill>
                  <a:schemeClr val="accent2">
                    <a:lumMod val="50000"/>
                  </a:schemeClr>
                </a:solidFill>
                <a:latin typeface="Cambria" panose="02040503050406030204" pitchFamily="18" charset="0"/>
                <a:ea typeface="Cambria" panose="02040503050406030204" pitchFamily="18" charset="0"/>
              </a:rPr>
              <a:t>F.-N. </a:t>
            </a:r>
            <a:r>
              <a:rPr lang="it-IT" sz="2000" dirty="0" err="1">
                <a:solidFill>
                  <a:schemeClr val="accent2">
                    <a:lumMod val="50000"/>
                  </a:schemeClr>
                </a:solidFill>
                <a:latin typeface="Cambria" panose="02040503050406030204" pitchFamily="18" charset="0"/>
                <a:ea typeface="Cambria" panose="02040503050406030204" pitchFamily="18" charset="0"/>
              </a:rPr>
              <a:t>Babeuf</a:t>
            </a:r>
            <a:r>
              <a:rPr lang="it-IT" sz="2000" dirty="0">
                <a:solidFill>
                  <a:schemeClr val="accent2">
                    <a:lumMod val="50000"/>
                  </a:schemeClr>
                </a:solidFill>
                <a:latin typeface="Cambria" panose="02040503050406030204" pitchFamily="18" charset="0"/>
                <a:ea typeface="Cambria" panose="02040503050406030204" pitchFamily="18" charset="0"/>
              </a:rPr>
              <a:t>, </a:t>
            </a:r>
            <a:r>
              <a:rPr lang="it-IT" sz="2000" i="1" dirty="0">
                <a:solidFill>
                  <a:schemeClr val="accent2">
                    <a:lumMod val="50000"/>
                  </a:schemeClr>
                </a:solidFill>
                <a:latin typeface="Cambria" panose="02040503050406030204" pitchFamily="18" charset="0"/>
                <a:ea typeface="Cambria" panose="02040503050406030204" pitchFamily="18" charset="0"/>
              </a:rPr>
              <a:t>Il tribuno del popolo</a:t>
            </a:r>
            <a:r>
              <a:rPr lang="it-IT" sz="2000" dirty="0">
                <a:solidFill>
                  <a:schemeClr val="accent2">
                    <a:lumMod val="50000"/>
                  </a:schemeClr>
                </a:solidFill>
                <a:latin typeface="Cambria" panose="02040503050406030204" pitchFamily="18" charset="0"/>
                <a:ea typeface="Cambria" panose="02040503050406030204" pitchFamily="18" charset="0"/>
              </a:rPr>
              <a:t>, a cura di C. </a:t>
            </a:r>
            <a:r>
              <a:rPr lang="it-IT" sz="2000" dirty="0" err="1">
                <a:solidFill>
                  <a:schemeClr val="accent2">
                    <a:lumMod val="50000"/>
                  </a:schemeClr>
                </a:solidFill>
                <a:latin typeface="Cambria" panose="02040503050406030204" pitchFamily="18" charset="0"/>
                <a:ea typeface="Cambria" panose="02040503050406030204" pitchFamily="18" charset="0"/>
              </a:rPr>
              <a:t>Mazauric</a:t>
            </a:r>
            <a:r>
              <a:rPr lang="it-IT" sz="2000" dirty="0">
                <a:solidFill>
                  <a:schemeClr val="accent2">
                    <a:lumMod val="50000"/>
                  </a:schemeClr>
                </a:solidFill>
                <a:latin typeface="Cambria" panose="02040503050406030204" pitchFamily="18" charset="0"/>
                <a:ea typeface="Cambria" panose="02040503050406030204" pitchFamily="18" charset="0"/>
              </a:rPr>
              <a:t>, Roma, 1969, p. 186</a:t>
            </a:r>
          </a:p>
          <a:p>
            <a:pPr algn="just"/>
            <a:endParaRPr lang="it-IT"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4938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7C753C3-ADD7-AA66-0300-18C128B58B9D}"/>
              </a:ext>
            </a:extLst>
          </p:cNvPr>
          <p:cNvSpPr txBox="1"/>
          <p:nvPr/>
        </p:nvSpPr>
        <p:spPr>
          <a:xfrm>
            <a:off x="1246094" y="6421395"/>
            <a:ext cx="9780494" cy="338554"/>
          </a:xfrm>
          <a:prstGeom prst="rect">
            <a:avLst/>
          </a:prstGeom>
          <a:noFill/>
        </p:spPr>
        <p:txBody>
          <a:bodyPr wrap="square" rtlCol="0">
            <a:spAutoFit/>
          </a:bodyPr>
          <a:lstStyle/>
          <a:p>
            <a:pPr algn="ctr"/>
            <a:r>
              <a:rPr lang="it-IT" sz="16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Francois Jean-Baptiste Topino-Lebrun, </a:t>
            </a:r>
            <a:r>
              <a:rPr lang="it-IT" sz="1600"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morte di Gaio Gracco</a:t>
            </a:r>
            <a:r>
              <a:rPr lang="it-IT" sz="16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1798, Marseille</a:t>
            </a:r>
          </a:p>
        </p:txBody>
      </p:sp>
      <p:pic>
        <p:nvPicPr>
          <p:cNvPr id="2" name="Immagine 1">
            <a:extLst>
              <a:ext uri="{FF2B5EF4-FFF2-40B4-BE49-F238E27FC236}">
                <a16:creationId xmlns:a16="http://schemas.microsoft.com/office/drawing/2014/main" id="{7B0AF863-A438-9DA0-D293-5FA64DA7B8F4}"/>
              </a:ext>
            </a:extLst>
          </p:cNvPr>
          <p:cNvPicPr>
            <a:picLocks noChangeAspect="1"/>
          </p:cNvPicPr>
          <p:nvPr/>
        </p:nvPicPr>
        <p:blipFill>
          <a:blip r:embed="rId2"/>
          <a:stretch>
            <a:fillRect/>
          </a:stretch>
        </p:blipFill>
        <p:spPr>
          <a:xfrm>
            <a:off x="1165412" y="204787"/>
            <a:ext cx="9753600" cy="6143625"/>
          </a:xfrm>
          <a:prstGeom prst="rect">
            <a:avLst/>
          </a:prstGeom>
        </p:spPr>
      </p:pic>
    </p:spTree>
    <p:extLst>
      <p:ext uri="{BB962C8B-B14F-4D97-AF65-F5344CB8AC3E}">
        <p14:creationId xmlns:p14="http://schemas.microsoft.com/office/powerpoint/2010/main" val="3156664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E27FBDC-C43D-F017-759B-2355CE232FD4}"/>
              </a:ext>
            </a:extLst>
          </p:cNvPr>
          <p:cNvSpPr txBox="1"/>
          <p:nvPr/>
        </p:nvSpPr>
        <p:spPr>
          <a:xfrm>
            <a:off x="542925" y="505945"/>
            <a:ext cx="11106150" cy="5386090"/>
          </a:xfrm>
          <a:prstGeom prst="rect">
            <a:avLst/>
          </a:prstGeom>
          <a:noFill/>
        </p:spPr>
        <p:txBody>
          <a:bodyPr wrap="square" rtlCol="0">
            <a:spAutoFit/>
          </a:bodyPr>
          <a:lstStyle/>
          <a:p>
            <a:pPr algn="ctr"/>
            <a:r>
              <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Gestire la Repubblica: l’esempio romano</a:t>
            </a:r>
          </a:p>
          <a:p>
            <a:pPr algn="ctr"/>
            <a:endPar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i="0" u="none" strike="noStrike" baseline="0" dirty="0">
                <a:solidFill>
                  <a:schemeClr val="accent2">
                    <a:lumMod val="50000"/>
                  </a:schemeClr>
                </a:solidFill>
                <a:latin typeface="Cambria" panose="02040503050406030204" pitchFamily="18" charset="0"/>
                <a:ea typeface="Cambria" panose="02040503050406030204" pitchFamily="18" charset="0"/>
              </a:rPr>
              <a:t>«Non appena un generale si allontana dalle sue istruzioni particolari e rischia un </a:t>
            </a:r>
            <a:r>
              <a:rPr lang="it-IT" sz="3200" dirty="0">
                <a:solidFill>
                  <a:schemeClr val="accent2">
                    <a:lumMod val="50000"/>
                  </a:schemeClr>
                </a:solidFill>
                <a:latin typeface="Cambria" panose="02040503050406030204" pitchFamily="18" charset="0"/>
                <a:ea typeface="Cambria" panose="02040503050406030204" pitchFamily="18" charset="0"/>
              </a:rPr>
              <a:t>azzardo </a:t>
            </a:r>
            <a:r>
              <a:rPr lang="it-IT" sz="3200" i="0" u="none" strike="noStrike" baseline="0" dirty="0">
                <a:solidFill>
                  <a:schemeClr val="accent2">
                    <a:lumMod val="50000"/>
                  </a:schemeClr>
                </a:solidFill>
                <a:latin typeface="Cambria" panose="02040503050406030204" pitchFamily="18" charset="0"/>
                <a:ea typeface="Cambria" panose="02040503050406030204" pitchFamily="18" charset="0"/>
              </a:rPr>
              <a:t>che gli sembra vantaggioso, può rovinare gli stessi affari pubblici con un successo locale. Ricordatevi che gli eroi delle antiche Repubbliche, gli Scipioni, i Paolo-</a:t>
            </a:r>
            <a:r>
              <a:rPr lang="it-IT" sz="3200" i="0" u="none" strike="noStrike" baseline="0" dirty="0" err="1">
                <a:solidFill>
                  <a:schemeClr val="accent2">
                    <a:lumMod val="50000"/>
                  </a:schemeClr>
                </a:solidFill>
                <a:latin typeface="Cambria" panose="02040503050406030204" pitchFamily="18" charset="0"/>
                <a:ea typeface="Cambria" panose="02040503050406030204" pitchFamily="18" charset="0"/>
              </a:rPr>
              <a:t>Emilo</a:t>
            </a:r>
            <a:r>
              <a:rPr lang="it-IT" sz="3200" i="0" u="none" strike="noStrike" baseline="0" dirty="0">
                <a:solidFill>
                  <a:schemeClr val="accent2">
                    <a:lumMod val="50000"/>
                  </a:schemeClr>
                </a:solidFill>
                <a:latin typeface="Cambria" panose="02040503050406030204" pitchFamily="18" charset="0"/>
                <a:ea typeface="Cambria" panose="02040503050406030204" pitchFamily="18" charset="0"/>
              </a:rPr>
              <a:t>, prendevano ordini dal Senato, e che Roma mandava a morte quelli dei suoi figli, anche vittoriosi, che non avevano aspettato i suoi comandi per trionfare sui suoi nemici</a:t>
            </a:r>
            <a:r>
              <a:rPr lang="fr-FR" sz="3200" i="0" u="none" strike="noStrike" baseline="0" dirty="0">
                <a:solidFill>
                  <a:schemeClr val="accent2">
                    <a:lumMod val="50000"/>
                  </a:schemeClr>
                </a:solidFill>
                <a:latin typeface="Cambria" panose="02040503050406030204" pitchFamily="18" charset="0"/>
                <a:ea typeface="Cambria" panose="02040503050406030204" pitchFamily="18" charset="0"/>
              </a:rPr>
              <a:t>».</a:t>
            </a:r>
          </a:p>
          <a:p>
            <a:pPr algn="r"/>
            <a:r>
              <a:rPr lang="fr-FR" sz="2400" dirty="0" err="1">
                <a:solidFill>
                  <a:schemeClr val="accent2">
                    <a:lumMod val="50000"/>
                  </a:schemeClr>
                </a:solidFill>
                <a:latin typeface="Cambria" panose="02040503050406030204" pitchFamily="18" charset="0"/>
                <a:ea typeface="Cambria" panose="02040503050406030204" pitchFamily="18" charset="0"/>
              </a:rPr>
              <a:t>Comitato</a:t>
            </a:r>
            <a:r>
              <a:rPr lang="fr-FR" sz="2400" dirty="0">
                <a:solidFill>
                  <a:schemeClr val="accent2">
                    <a:lumMod val="50000"/>
                  </a:schemeClr>
                </a:solidFill>
                <a:latin typeface="Cambria" panose="02040503050406030204" pitchFamily="18" charset="0"/>
                <a:ea typeface="Cambria" panose="02040503050406030204" pitchFamily="18" charset="0"/>
              </a:rPr>
              <a:t> di </a:t>
            </a:r>
            <a:r>
              <a:rPr lang="fr-FR" sz="2400" dirty="0" err="1">
                <a:solidFill>
                  <a:schemeClr val="accent2">
                    <a:lumMod val="50000"/>
                  </a:schemeClr>
                </a:solidFill>
                <a:latin typeface="Cambria" panose="02040503050406030204" pitchFamily="18" charset="0"/>
                <a:ea typeface="Cambria" panose="02040503050406030204" pitchFamily="18" charset="0"/>
              </a:rPr>
              <a:t>Salute</a:t>
            </a:r>
            <a:r>
              <a:rPr lang="fr-FR" sz="2400" dirty="0">
                <a:solidFill>
                  <a:schemeClr val="accent2">
                    <a:lumMod val="50000"/>
                  </a:schemeClr>
                </a:solidFill>
                <a:latin typeface="Cambria" panose="02040503050406030204" pitchFamily="18" charset="0"/>
                <a:ea typeface="Cambria" panose="02040503050406030204" pitchFamily="18" charset="0"/>
              </a:rPr>
              <a:t> </a:t>
            </a:r>
            <a:r>
              <a:rPr lang="fr-FR" sz="2400" dirty="0" err="1">
                <a:solidFill>
                  <a:schemeClr val="accent2">
                    <a:lumMod val="50000"/>
                  </a:schemeClr>
                </a:solidFill>
                <a:latin typeface="Cambria" panose="02040503050406030204" pitchFamily="18" charset="0"/>
                <a:ea typeface="Cambria" panose="02040503050406030204" pitchFamily="18" charset="0"/>
              </a:rPr>
              <a:t>Pubblica</a:t>
            </a:r>
            <a:r>
              <a:rPr lang="fr-FR" sz="2400" dirty="0">
                <a:solidFill>
                  <a:schemeClr val="accent2">
                    <a:lumMod val="50000"/>
                  </a:schemeClr>
                </a:solidFill>
                <a:latin typeface="Cambria" panose="02040503050406030204" pitchFamily="18" charset="0"/>
                <a:ea typeface="Cambria" panose="02040503050406030204" pitchFamily="18" charset="0"/>
              </a:rPr>
              <a:t> </a:t>
            </a:r>
            <a:r>
              <a:rPr lang="fr-FR" sz="2400" i="0" u="none" strike="noStrike" baseline="0" dirty="0">
                <a:solidFill>
                  <a:schemeClr val="accent2">
                    <a:lumMod val="50000"/>
                  </a:schemeClr>
                </a:solidFill>
                <a:latin typeface="Cambria" panose="02040503050406030204" pitchFamily="18" charset="0"/>
                <a:ea typeface="Cambria" panose="02040503050406030204" pitchFamily="18" charset="0"/>
              </a:rPr>
              <a:t>(4 </a:t>
            </a:r>
            <a:r>
              <a:rPr lang="fr-FR" sz="2400" i="0" u="none" strike="noStrike" baseline="0" dirty="0" err="1">
                <a:solidFill>
                  <a:schemeClr val="accent2">
                    <a:lumMod val="50000"/>
                  </a:schemeClr>
                </a:solidFill>
                <a:latin typeface="Cambria" panose="02040503050406030204" pitchFamily="18" charset="0"/>
                <a:ea typeface="Cambria" panose="02040503050406030204" pitchFamily="18" charset="0"/>
              </a:rPr>
              <a:t>dicembre</a:t>
            </a:r>
            <a:r>
              <a:rPr lang="fr-FR" sz="2400" i="0" u="none" strike="noStrike" baseline="0" dirty="0">
                <a:solidFill>
                  <a:schemeClr val="accent2">
                    <a:lumMod val="50000"/>
                  </a:schemeClr>
                </a:solidFill>
                <a:latin typeface="Cambria" panose="02040503050406030204" pitchFamily="18" charset="0"/>
                <a:ea typeface="Cambria" panose="02040503050406030204" pitchFamily="18" charset="0"/>
              </a:rPr>
              <a:t> 1793) </a:t>
            </a:r>
            <a:endParaRPr lang="it-IT" sz="40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3580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854480" y="1253499"/>
            <a:ext cx="8864040" cy="4924467"/>
          </a:xfrm>
          <a:prstGeom prst="rect">
            <a:avLst/>
          </a:prstGeom>
        </p:spPr>
      </p:pic>
      <p:sp>
        <p:nvSpPr>
          <p:cNvPr id="3" name="CasellaDiTesto 2">
            <a:extLst>
              <a:ext uri="{FF2B5EF4-FFF2-40B4-BE49-F238E27FC236}">
                <a16:creationId xmlns:a16="http://schemas.microsoft.com/office/drawing/2014/main" id="{79DC911F-780B-6D94-C389-8D5A00D648A5}"/>
              </a:ext>
            </a:extLst>
          </p:cNvPr>
          <p:cNvSpPr txBox="1"/>
          <p:nvPr/>
        </p:nvSpPr>
        <p:spPr>
          <a:xfrm>
            <a:off x="1390650" y="228600"/>
            <a:ext cx="9791700" cy="646331"/>
          </a:xfrm>
          <a:prstGeom prst="rect">
            <a:avLst/>
          </a:prstGeom>
          <a:noFill/>
        </p:spPr>
        <p:txBody>
          <a:bodyPr wrap="square" rtlCol="0">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Gestire la Repubblica: l’ostracismo ateniese?</a:t>
            </a:r>
          </a:p>
        </p:txBody>
      </p:sp>
    </p:spTree>
    <p:extLst>
      <p:ext uri="{BB962C8B-B14F-4D97-AF65-F5344CB8AC3E}">
        <p14:creationId xmlns:p14="http://schemas.microsoft.com/office/powerpoint/2010/main" val="337324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CasellaDiTesto 3"/>
          <p:cNvSpPr txBox="1"/>
          <p:nvPr/>
        </p:nvSpPr>
        <p:spPr>
          <a:xfrm>
            <a:off x="295421" y="182880"/>
            <a:ext cx="11605846" cy="6432530"/>
          </a:xfrm>
          <a:prstGeom prst="rect">
            <a:avLst/>
          </a:prstGeom>
          <a:noFill/>
        </p:spPr>
        <p:txBody>
          <a:bodyPr wrap="square" rtlCol="0">
            <a:spAutoFit/>
          </a:bodyPr>
          <a:lstStyle/>
          <a:p>
            <a:pPr algn="ctr"/>
            <a:r>
              <a:rPr lang="it-IT" sz="36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L’esilio in Grecia: l’ostracismo</a:t>
            </a:r>
          </a:p>
          <a:p>
            <a:endParaRPr lang="it-IT" sz="3200" b="1" u="sng"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r>
              <a:rPr lang="it-IT" sz="3200"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Grosso modo l’operazione dell’ostracismo avveniva così: ogni votante prendeva un </a:t>
            </a:r>
            <a:r>
              <a:rPr lang="it-IT" sz="3200" i="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òstrakon</a:t>
            </a:r>
            <a:r>
              <a:rPr lang="it-IT" sz="3200"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cioè un coccio, vi scriveva il nome del cittadino che voleva esiliare, e lo portava in un punto della piazza del mercato cinto tutt’intorno da steccati. Gli arconti contavano prima il totale dei cocci consegnati, perché l’ostracismo non era valido se avevano votato meno di 6000 cittadini; poi li separavano, ciascuno secondo il nome che portava, e colui, il cui nome era scritto sul maggiore numero di cocci, veniva dichiarato al bando della città per dieci anni, pur continuando a godere dei suoi redditi.</a:t>
            </a:r>
          </a:p>
          <a:p>
            <a:pPr algn="r"/>
            <a:r>
              <a:rPr lang="it-IT" sz="2400"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Plutarco, </a:t>
            </a:r>
            <a:r>
              <a:rPr lang="it-IT" sz="2400" i="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Vita di Aristide </a:t>
            </a:r>
            <a:r>
              <a:rPr lang="it-IT" sz="2400"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7</a:t>
            </a:r>
            <a:endParaRPr lang="el-GR" sz="2400"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9500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FA6AF5E-047C-6DB5-BA30-EF4EA145F839}"/>
              </a:ext>
            </a:extLst>
          </p:cNvPr>
          <p:cNvPicPr>
            <a:picLocks noChangeAspect="1"/>
          </p:cNvPicPr>
          <p:nvPr/>
        </p:nvPicPr>
        <p:blipFill>
          <a:blip r:embed="rId2"/>
          <a:stretch>
            <a:fillRect/>
          </a:stretch>
        </p:blipFill>
        <p:spPr>
          <a:xfrm>
            <a:off x="4105835" y="1006847"/>
            <a:ext cx="4113590" cy="5325036"/>
          </a:xfrm>
          <a:prstGeom prst="rect">
            <a:avLst/>
          </a:prstGeom>
        </p:spPr>
      </p:pic>
      <p:sp>
        <p:nvSpPr>
          <p:cNvPr id="5" name="CasellaDiTesto 4">
            <a:extLst>
              <a:ext uri="{FF2B5EF4-FFF2-40B4-BE49-F238E27FC236}">
                <a16:creationId xmlns:a16="http://schemas.microsoft.com/office/drawing/2014/main" id="{B859BDE9-DA20-DCA6-332A-2E53F85E11FD}"/>
              </a:ext>
            </a:extLst>
          </p:cNvPr>
          <p:cNvSpPr txBox="1"/>
          <p:nvPr/>
        </p:nvSpPr>
        <p:spPr>
          <a:xfrm>
            <a:off x="654423" y="180975"/>
            <a:ext cx="10954871" cy="584775"/>
          </a:xfrm>
          <a:prstGeom prst="rect">
            <a:avLst/>
          </a:prstGeom>
          <a:noFill/>
        </p:spPr>
        <p:txBody>
          <a:bodyPr wrap="square" rtlCol="0">
            <a:spAutoFit/>
          </a:bodyPr>
          <a:lstStyle/>
          <a:p>
            <a:pPr algn="ctr"/>
            <a:r>
              <a:rPr lang="it-IT" sz="32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Dalla Repubblica al Terrore: Robespierre e gli antichi</a:t>
            </a:r>
          </a:p>
        </p:txBody>
      </p:sp>
      <p:pic>
        <p:nvPicPr>
          <p:cNvPr id="2" name="Immagine 1">
            <a:extLst>
              <a:ext uri="{FF2B5EF4-FFF2-40B4-BE49-F238E27FC236}">
                <a16:creationId xmlns:a16="http://schemas.microsoft.com/office/drawing/2014/main" id="{6A86A648-27EB-D366-9767-32979084C534}"/>
              </a:ext>
            </a:extLst>
          </p:cNvPr>
          <p:cNvPicPr>
            <a:picLocks noChangeAspect="1"/>
          </p:cNvPicPr>
          <p:nvPr/>
        </p:nvPicPr>
        <p:blipFill>
          <a:blip r:embed="rId3"/>
          <a:stretch>
            <a:fillRect/>
          </a:stretch>
        </p:blipFill>
        <p:spPr>
          <a:xfrm>
            <a:off x="1132716" y="1764926"/>
            <a:ext cx="1733550" cy="2628900"/>
          </a:xfrm>
          <a:prstGeom prst="rect">
            <a:avLst/>
          </a:prstGeom>
        </p:spPr>
      </p:pic>
      <p:sp>
        <p:nvSpPr>
          <p:cNvPr id="3" name="CasellaDiTesto 2">
            <a:extLst>
              <a:ext uri="{FF2B5EF4-FFF2-40B4-BE49-F238E27FC236}">
                <a16:creationId xmlns:a16="http://schemas.microsoft.com/office/drawing/2014/main" id="{693A3461-642A-377E-717D-F374BDCBEB1D}"/>
              </a:ext>
            </a:extLst>
          </p:cNvPr>
          <p:cNvSpPr txBox="1"/>
          <p:nvPr/>
        </p:nvSpPr>
        <p:spPr>
          <a:xfrm>
            <a:off x="1101284" y="4393826"/>
            <a:ext cx="1733550" cy="461665"/>
          </a:xfrm>
          <a:prstGeom prst="rect">
            <a:avLst/>
          </a:prstGeom>
          <a:noFill/>
        </p:spPr>
        <p:txBody>
          <a:bodyPr wrap="square" rtlCol="0">
            <a:spAutoFit/>
          </a:bodyPr>
          <a:lstStyle/>
          <a:p>
            <a:pPr algn="ctr"/>
            <a:r>
              <a:rPr lang="it-IT" sz="2400" b="1" dirty="0">
                <a:solidFill>
                  <a:schemeClr val="accent2">
                    <a:lumMod val="50000"/>
                  </a:schemeClr>
                </a:solidFill>
                <a:latin typeface="Cambria" panose="02040503050406030204" pitchFamily="18" charset="0"/>
                <a:ea typeface="Cambria" panose="02040503050406030204" pitchFamily="18" charset="0"/>
              </a:rPr>
              <a:t>Pericle</a:t>
            </a:r>
          </a:p>
        </p:txBody>
      </p:sp>
      <p:pic>
        <p:nvPicPr>
          <p:cNvPr id="6" name="Immagine 5">
            <a:extLst>
              <a:ext uri="{FF2B5EF4-FFF2-40B4-BE49-F238E27FC236}">
                <a16:creationId xmlns:a16="http://schemas.microsoft.com/office/drawing/2014/main" id="{BBA3E342-C7DE-C344-22E9-9BC2B6E13989}"/>
              </a:ext>
            </a:extLst>
          </p:cNvPr>
          <p:cNvPicPr>
            <a:picLocks noChangeAspect="1"/>
          </p:cNvPicPr>
          <p:nvPr/>
        </p:nvPicPr>
        <p:blipFill>
          <a:blip r:embed="rId4"/>
          <a:stretch>
            <a:fillRect/>
          </a:stretch>
        </p:blipFill>
        <p:spPr>
          <a:xfrm>
            <a:off x="8919066" y="1978589"/>
            <a:ext cx="2761747" cy="2450165"/>
          </a:xfrm>
          <a:prstGeom prst="rect">
            <a:avLst/>
          </a:prstGeom>
        </p:spPr>
      </p:pic>
      <p:sp>
        <p:nvSpPr>
          <p:cNvPr id="7" name="CasellaDiTesto 6">
            <a:extLst>
              <a:ext uri="{FF2B5EF4-FFF2-40B4-BE49-F238E27FC236}">
                <a16:creationId xmlns:a16="http://schemas.microsoft.com/office/drawing/2014/main" id="{B984286E-E9C5-89E0-AAB9-D7E95B0083A6}"/>
              </a:ext>
            </a:extLst>
          </p:cNvPr>
          <p:cNvSpPr txBox="1"/>
          <p:nvPr/>
        </p:nvSpPr>
        <p:spPr>
          <a:xfrm>
            <a:off x="9134837" y="4428754"/>
            <a:ext cx="2545976" cy="461665"/>
          </a:xfrm>
          <a:prstGeom prst="rect">
            <a:avLst/>
          </a:prstGeom>
          <a:noFill/>
        </p:spPr>
        <p:txBody>
          <a:bodyPr wrap="square" rtlCol="0">
            <a:spAutoFit/>
          </a:bodyPr>
          <a:lstStyle/>
          <a:p>
            <a:pPr algn="ctr"/>
            <a:r>
              <a:rPr lang="it-IT" sz="2400" b="1" dirty="0">
                <a:solidFill>
                  <a:schemeClr val="accent2">
                    <a:lumMod val="50000"/>
                  </a:schemeClr>
                </a:solidFill>
                <a:latin typeface="Cambria" panose="02040503050406030204" pitchFamily="18" charset="0"/>
                <a:ea typeface="Cambria" panose="02040503050406030204" pitchFamily="18" charset="0"/>
              </a:rPr>
              <a:t>Silla</a:t>
            </a:r>
          </a:p>
        </p:txBody>
      </p:sp>
    </p:spTree>
    <p:extLst>
      <p:ext uri="{BB962C8B-B14F-4D97-AF65-F5344CB8AC3E}">
        <p14:creationId xmlns:p14="http://schemas.microsoft.com/office/powerpoint/2010/main" val="3174020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A61C4605-45C5-34C6-2AFA-A4E4819EB733}"/>
              </a:ext>
            </a:extLst>
          </p:cNvPr>
          <p:cNvPicPr>
            <a:picLocks noChangeAspect="1"/>
          </p:cNvPicPr>
          <p:nvPr/>
        </p:nvPicPr>
        <p:blipFill>
          <a:blip r:embed="rId2"/>
          <a:stretch>
            <a:fillRect/>
          </a:stretch>
        </p:blipFill>
        <p:spPr>
          <a:xfrm>
            <a:off x="6700565" y="0"/>
            <a:ext cx="4105819" cy="6858000"/>
          </a:xfrm>
          <a:prstGeom prst="rect">
            <a:avLst/>
          </a:prstGeom>
        </p:spPr>
      </p:pic>
      <p:sp>
        <p:nvSpPr>
          <p:cNvPr id="10" name="CasellaDiTesto 9">
            <a:extLst>
              <a:ext uri="{FF2B5EF4-FFF2-40B4-BE49-F238E27FC236}">
                <a16:creationId xmlns:a16="http://schemas.microsoft.com/office/drawing/2014/main" id="{D304BCF9-696C-F808-2F62-6C41715CE5DD}"/>
              </a:ext>
            </a:extLst>
          </p:cNvPr>
          <p:cNvSpPr txBox="1"/>
          <p:nvPr/>
        </p:nvSpPr>
        <p:spPr>
          <a:xfrm>
            <a:off x="647700" y="1147494"/>
            <a:ext cx="5362575" cy="1323439"/>
          </a:xfrm>
          <a:prstGeom prst="rect">
            <a:avLst/>
          </a:prstGeom>
          <a:noFill/>
        </p:spPr>
        <p:txBody>
          <a:bodyPr wrap="square" rtlCol="0">
            <a:spAutoFit/>
          </a:bodyPr>
          <a:lstStyle/>
          <a:p>
            <a:pPr algn="ctr"/>
            <a:r>
              <a:rPr lang="it-IT" sz="4000" b="1"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Robespierre come Catilina</a:t>
            </a:r>
          </a:p>
        </p:txBody>
      </p:sp>
    </p:spTree>
    <p:extLst>
      <p:ext uri="{BB962C8B-B14F-4D97-AF65-F5344CB8AC3E}">
        <p14:creationId xmlns:p14="http://schemas.microsoft.com/office/powerpoint/2010/main" val="7834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4A9E491-5B98-B08B-03B3-E47451AFE85F}"/>
              </a:ext>
            </a:extLst>
          </p:cNvPr>
          <p:cNvSpPr txBox="1"/>
          <p:nvPr/>
        </p:nvSpPr>
        <p:spPr>
          <a:xfrm>
            <a:off x="381000" y="305068"/>
            <a:ext cx="11430000" cy="6063198"/>
          </a:xfrm>
          <a:prstGeom prst="rect">
            <a:avLst/>
          </a:prstGeom>
          <a:noFill/>
        </p:spPr>
        <p:txBody>
          <a:bodyPr wrap="square" rtlCol="0">
            <a:spAutoFit/>
          </a:bodyPr>
          <a:lstStyle/>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Oltre Roma: il modello di Sparta?</a:t>
            </a:r>
          </a:p>
          <a:p>
            <a:pPr algn="ctr"/>
            <a:endPar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libertà e la virtù si sono appena poggiate un istante sul globo: Sparta brilla come una luce tra tenebre immense».</a:t>
            </a:r>
          </a:p>
          <a:p>
            <a:pPr algn="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De Robespierre, maggio 1794 (in Oeuvres, vol. X, Paris 1764, p. 444)</a:t>
            </a:r>
          </a:p>
          <a:p>
            <a:pPr algn="r"/>
            <a:endPar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endPar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«Sotto il pretesto di renderci Spartiati, [Robespierre] voleva fare di noi degli iloti».</a:t>
            </a:r>
          </a:p>
          <a:p>
            <a:pPr algn="r"/>
            <a:r>
              <a:rPr lang="it-IT" sz="20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Abbé</a:t>
            </a: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Grégoire</a:t>
            </a: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Moniteur</a:t>
            </a: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(30 settembre 1794)</a:t>
            </a:r>
          </a:p>
          <a:p>
            <a:pPr algn="just"/>
            <a:endPar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«Bel legislatore questo Licurgo, la cui scienza è consistita unicamente nell’imporre privazioni ai cittadini, e che li ha resi uguali come la tempesta rende uguali tutti i naufraghi, come Omar rese uguali tutti i musulmani».</a:t>
            </a:r>
          </a:p>
          <a:p>
            <a:pPr algn="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Camille </a:t>
            </a:r>
            <a:r>
              <a:rPr lang="it-IT" sz="20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Desmoulins</a:t>
            </a: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Vieux</a:t>
            </a: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Cordelier</a:t>
            </a:r>
            <a:r>
              <a:rPr lang="it-IT" sz="20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4574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A5EECE7-3D9F-1636-D185-DD3447108485}"/>
              </a:ext>
            </a:extLst>
          </p:cNvPr>
          <p:cNvSpPr txBox="1"/>
          <p:nvPr/>
        </p:nvSpPr>
        <p:spPr>
          <a:xfrm>
            <a:off x="504825" y="240804"/>
            <a:ext cx="11382375" cy="6617196"/>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Una società di eguali</a:t>
            </a:r>
          </a:p>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modello di Sparta</a:t>
            </a:r>
          </a:p>
          <a:p>
            <a:pPr algn="ctr"/>
            <a:endParaRPr lang="it-IT" sz="2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Sparta Licurgo ha proibito agli uomini liberi di dedicarsi a qualsiasi occupazione che persegua fini di lucro e ha prescritto loro di considerare uniche attività degne del loro rango quelle che assicurano la libertà alla città. Del resto, perché si dovrebbe correre dietro alla ricchezza nella città dove Licurgo, fissando per tutti uguali contribuzioni all’insieme dei mezzi di sussistenza e uguale forma di vita, ha demotivato chi aspirasse a farsi ricco in vista dei piaceri che ne derivano? E infatti neppure le necessità dell’abbigliamento costituiscono un buon motivo per cui ci si debba arricchire, in quanto per gli Spartani il miglior decoro consiste nell’eccellenza fisica e non nel pregio degli abiti». </a:t>
            </a:r>
          </a:p>
          <a:p>
            <a:pPr algn="just"/>
            <a:endParaRPr lang="it-IT"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Senofonte, </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costituzione di Sparta</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7</a:t>
            </a:r>
          </a:p>
        </p:txBody>
      </p:sp>
    </p:spTree>
    <p:extLst>
      <p:ext uri="{BB962C8B-B14F-4D97-AF65-F5344CB8AC3E}">
        <p14:creationId xmlns:p14="http://schemas.microsoft.com/office/powerpoint/2010/main" val="288507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E9A7F36-2FB0-CE08-AA1D-F9ECB93F31E3}"/>
              </a:ext>
            </a:extLst>
          </p:cNvPr>
          <p:cNvPicPr>
            <a:picLocks noChangeAspect="1"/>
          </p:cNvPicPr>
          <p:nvPr/>
        </p:nvPicPr>
        <p:blipFill>
          <a:blip r:embed="rId2"/>
          <a:stretch>
            <a:fillRect/>
          </a:stretch>
        </p:blipFill>
        <p:spPr>
          <a:xfrm>
            <a:off x="1526951" y="1643062"/>
            <a:ext cx="9408160" cy="4410076"/>
          </a:xfrm>
          <a:prstGeom prst="rect">
            <a:avLst/>
          </a:prstGeom>
        </p:spPr>
      </p:pic>
      <p:sp>
        <p:nvSpPr>
          <p:cNvPr id="5" name="CasellaDiTesto 4">
            <a:extLst>
              <a:ext uri="{FF2B5EF4-FFF2-40B4-BE49-F238E27FC236}">
                <a16:creationId xmlns:a16="http://schemas.microsoft.com/office/drawing/2014/main" id="{C35B7F1B-B9FC-86AA-33F4-797E4AD0C594}"/>
              </a:ext>
            </a:extLst>
          </p:cNvPr>
          <p:cNvSpPr txBox="1"/>
          <p:nvPr/>
        </p:nvSpPr>
        <p:spPr>
          <a:xfrm>
            <a:off x="2486025" y="6195596"/>
            <a:ext cx="7543800" cy="338554"/>
          </a:xfrm>
          <a:prstGeom prst="rect">
            <a:avLst/>
          </a:prstGeom>
          <a:noFill/>
        </p:spPr>
        <p:txBody>
          <a:bodyPr wrap="square" rtlCol="0">
            <a:spAutoFit/>
          </a:bodyPr>
          <a:lstStyle/>
          <a:p>
            <a:pPr algn="ctr"/>
            <a:r>
              <a:rPr lang="it-IT"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Denario di Marco Giunio Bruto (43-42 a. C.)</a:t>
            </a:r>
          </a:p>
        </p:txBody>
      </p:sp>
      <p:sp>
        <p:nvSpPr>
          <p:cNvPr id="7" name="CasellaDiTesto 6">
            <a:extLst>
              <a:ext uri="{FF2B5EF4-FFF2-40B4-BE49-F238E27FC236}">
                <a16:creationId xmlns:a16="http://schemas.microsoft.com/office/drawing/2014/main" id="{D7CF04E1-C426-0BCB-55A2-5A758018CECD}"/>
              </a:ext>
            </a:extLst>
          </p:cNvPr>
          <p:cNvSpPr txBox="1"/>
          <p:nvPr/>
        </p:nvSpPr>
        <p:spPr>
          <a:xfrm>
            <a:off x="1990165" y="181831"/>
            <a:ext cx="8373035" cy="1046440"/>
          </a:xfrm>
          <a:prstGeom prst="rect">
            <a:avLst/>
          </a:prstGeom>
          <a:noFill/>
        </p:spPr>
        <p:txBody>
          <a:bodyPr wrap="square" rtlCol="0">
            <a:spAutoFit/>
          </a:bodyPr>
          <a:lstStyle/>
          <a:p>
            <a:endParaRPr lang="it-IT" dirty="0"/>
          </a:p>
          <a:p>
            <a:pPr algn="ctr"/>
            <a:r>
              <a:rPr lang="it-IT" sz="4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a:t>
            </a:r>
            <a:r>
              <a:rPr lang="it-IT" sz="4400" b="1" i="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pilleus</a:t>
            </a:r>
            <a:r>
              <a:rPr lang="it-IT" sz="4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4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 berretto frigio)</a:t>
            </a:r>
          </a:p>
        </p:txBody>
      </p:sp>
    </p:spTree>
    <p:extLst>
      <p:ext uri="{BB962C8B-B14F-4D97-AF65-F5344CB8AC3E}">
        <p14:creationId xmlns:p14="http://schemas.microsoft.com/office/powerpoint/2010/main" val="752646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A5EECE7-3D9F-1636-D185-DD3447108485}"/>
              </a:ext>
            </a:extLst>
          </p:cNvPr>
          <p:cNvSpPr txBox="1"/>
          <p:nvPr/>
        </p:nvSpPr>
        <p:spPr>
          <a:xfrm>
            <a:off x="523875" y="259854"/>
            <a:ext cx="11382375" cy="6294031"/>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Gli ‘ineguali’ di Sparta: gli iloti</a:t>
            </a:r>
          </a:p>
          <a:p>
            <a:pPr algn="ctr"/>
            <a:endPar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«Gli Spartani impongono agli iloti trattamenti oltraggiosi, che annullano qualsiasi dignità: hanno stabilito che ciascuno di loro sia obbligato a portare un berretto di pelle di cane, a indossare una veste di pelle e a ricevere un numero stabilito di colpi ogni anno, anche se non hanno commesso alcuna colpa, e questo allo scopo che non dimentichino di essere schiavi. Inoltre, se qualcuno di loro mostrava all’aspetto un vigore superiore a quello ritenuto adatto a uno schiavo, lo punivano con la morte».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Ateneo, </a:t>
            </a:r>
            <a:r>
              <a:rPr lang="it-IT" sz="20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Deipnosofisti</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15,657d</a:t>
            </a:r>
          </a:p>
          <a:p>
            <a:pPr algn="r"/>
            <a:endPar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endParaRPr lang="it-IT" sz="11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 autorità, di quando in quando, mandavano in luoghi diversi della campagna i giovani che sembravano più accorti, permettendo loro di portare con sé soltanto un pugnale, il necessario per mangiare e nulla più. I giovani durante il giorno si disperdevano in luoghi nascosti, ove riposavano indisturbati; come calava la notte, scendevano sulle strade e facevano la pelle a quanti iloti capitavano loro fra le mani».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Plutarco, </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Vita di Licurgo</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28</a:t>
            </a:r>
            <a:endParaRPr lang="it-IT" sz="1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210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E21E6B0-901C-5727-1008-E5C6E2E92EA0}"/>
              </a:ext>
            </a:extLst>
          </p:cNvPr>
          <p:cNvSpPr txBox="1"/>
          <p:nvPr/>
        </p:nvSpPr>
        <p:spPr>
          <a:xfrm>
            <a:off x="457200" y="331694"/>
            <a:ext cx="6158753" cy="6001643"/>
          </a:xfrm>
          <a:prstGeom prst="rect">
            <a:avLst/>
          </a:prstGeom>
          <a:noFill/>
        </p:spPr>
        <p:txBody>
          <a:bodyPr wrap="square" rtlCol="0">
            <a:spAutoFit/>
          </a:bodyPr>
          <a:lstStyle/>
          <a:p>
            <a:pPr algn="ctr"/>
            <a:r>
              <a:rPr lang="it-IT" sz="3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Contro l’antico.</a:t>
            </a:r>
          </a:p>
          <a:p>
            <a:pPr algn="ctr"/>
            <a:r>
              <a:rPr lang="it-IT" sz="3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Jean-Jacques Rousseau</a:t>
            </a:r>
          </a:p>
          <a:p>
            <a:pPr algn="ctr"/>
            <a:endParaRPr lang="it-IT" sz="3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latin typeface="Cambria" panose="02040503050406030204" pitchFamily="18" charset="0"/>
                <a:ea typeface="Cambria" panose="02040503050406030204" pitchFamily="18" charset="0"/>
              </a:rPr>
              <a:t>I popoli antichi non sono più un modello per i moderni; sono loro troppo estranei sotto ogni aspetto. Voi soprattutto, ginevrini, mantenete il vostro posto […]: voi non siete né Romani né Spartani, e non siete nemmeno Ateniesi. Lasciate da parte questi grandi nomi che non vi si confanno.</a:t>
            </a:r>
          </a:p>
          <a:p>
            <a:pPr algn="r"/>
            <a:r>
              <a:rPr lang="it-IT" sz="2400" dirty="0">
                <a:latin typeface="Cambria" panose="02040503050406030204" pitchFamily="18" charset="0"/>
                <a:ea typeface="Cambria" panose="02040503050406030204" pitchFamily="18" charset="0"/>
              </a:rPr>
              <a:t> </a:t>
            </a:r>
            <a:r>
              <a:rPr lang="it-IT" i="1" dirty="0" err="1">
                <a:latin typeface="Cambria" panose="02040503050406030204" pitchFamily="18" charset="0"/>
                <a:ea typeface="Cambria" panose="02040503050406030204" pitchFamily="18" charset="0"/>
              </a:rPr>
              <a:t>Lettres</a:t>
            </a:r>
            <a:r>
              <a:rPr lang="it-IT" i="1" dirty="0">
                <a:latin typeface="Cambria" panose="02040503050406030204" pitchFamily="18" charset="0"/>
                <a:ea typeface="Cambria" panose="02040503050406030204" pitchFamily="18" charset="0"/>
              </a:rPr>
              <a:t> </a:t>
            </a:r>
            <a:r>
              <a:rPr lang="it-IT" i="1" dirty="0" err="1">
                <a:latin typeface="Cambria" panose="02040503050406030204" pitchFamily="18" charset="0"/>
                <a:ea typeface="Cambria" panose="02040503050406030204" pitchFamily="18" charset="0"/>
              </a:rPr>
              <a:t>écrites</a:t>
            </a:r>
            <a:r>
              <a:rPr lang="it-IT" i="1" dirty="0">
                <a:latin typeface="Cambria" panose="02040503050406030204" pitchFamily="18" charset="0"/>
                <a:ea typeface="Cambria" panose="02040503050406030204" pitchFamily="18" charset="0"/>
              </a:rPr>
              <a:t> de la montagne</a:t>
            </a:r>
            <a:r>
              <a:rPr lang="it-IT" dirty="0">
                <a:latin typeface="Cambria" panose="02040503050406030204" pitchFamily="18" charset="0"/>
                <a:ea typeface="Cambria" panose="02040503050406030204" pitchFamily="18" charset="0"/>
              </a:rPr>
              <a:t>, 1764</a:t>
            </a:r>
            <a:endParaRPr lang="it-IT" sz="2000" dirty="0">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5BCFD702-B300-825E-E4EC-98B9B823B864}"/>
              </a:ext>
            </a:extLst>
          </p:cNvPr>
          <p:cNvPicPr>
            <a:picLocks noChangeAspect="1"/>
          </p:cNvPicPr>
          <p:nvPr/>
        </p:nvPicPr>
        <p:blipFill>
          <a:blip r:embed="rId2"/>
          <a:stretch>
            <a:fillRect/>
          </a:stretch>
        </p:blipFill>
        <p:spPr>
          <a:xfrm>
            <a:off x="7736541" y="931858"/>
            <a:ext cx="3307976" cy="4613757"/>
          </a:xfrm>
          <a:prstGeom prst="rect">
            <a:avLst/>
          </a:prstGeom>
        </p:spPr>
      </p:pic>
    </p:spTree>
    <p:extLst>
      <p:ext uri="{BB962C8B-B14F-4D97-AF65-F5344CB8AC3E}">
        <p14:creationId xmlns:p14="http://schemas.microsoft.com/office/powerpoint/2010/main" val="2620292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97ED7E-3B95-0987-0EA3-3C7EF29B638F}"/>
              </a:ext>
            </a:extLst>
          </p:cNvPr>
          <p:cNvSpPr>
            <a:spLocks noGrp="1"/>
          </p:cNvSpPr>
          <p:nvPr>
            <p:ph type="title"/>
          </p:nvPr>
        </p:nvSpPr>
        <p:spPr>
          <a:xfrm>
            <a:off x="397249" y="300319"/>
            <a:ext cx="3869951" cy="1940857"/>
          </a:xfrm>
        </p:spPr>
        <p:txBody>
          <a:bodyPr>
            <a:normAutofit/>
          </a:bodyPr>
          <a:lstStyle/>
          <a:p>
            <a:pPr algn="ctr"/>
            <a:r>
              <a:rPr lang="it-IT" sz="3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Contro l’antico. </a:t>
            </a:r>
            <a:br>
              <a:rPr lang="it-IT" sz="3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it-IT" sz="36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Constantin-Francois </a:t>
            </a:r>
            <a:r>
              <a:rPr lang="it-IT" sz="3600" b="1" i="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Volney</a:t>
            </a:r>
            <a:endParaRPr lang="it-IT" sz="40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6" name="CasellaDiTesto 5">
            <a:extLst>
              <a:ext uri="{FF2B5EF4-FFF2-40B4-BE49-F238E27FC236}">
                <a16:creationId xmlns:a16="http://schemas.microsoft.com/office/drawing/2014/main" id="{3786A778-5D3E-577B-C9AA-1756DFD4EFD7}"/>
              </a:ext>
            </a:extLst>
          </p:cNvPr>
          <p:cNvSpPr txBox="1"/>
          <p:nvPr/>
        </p:nvSpPr>
        <p:spPr>
          <a:xfrm>
            <a:off x="4140292" y="177054"/>
            <a:ext cx="7814423" cy="6494085"/>
          </a:xfrm>
          <a:prstGeom prst="rect">
            <a:avLst/>
          </a:prstGeom>
          <a:noFill/>
        </p:spPr>
        <p:txBody>
          <a:bodyPr wrap="square" rtlCol="0">
            <a:spAutoFit/>
          </a:bodyPr>
          <a:lstStyle/>
          <a:p>
            <a:pPr algn="just"/>
            <a:r>
              <a:rPr lang="it-IT" sz="2000" dirty="0">
                <a:latin typeface="Cambria" panose="02040503050406030204" pitchFamily="18" charset="0"/>
                <a:ea typeface="Cambria" panose="02040503050406030204" pitchFamily="18" charset="0"/>
              </a:rPr>
              <a:t>I nostri antenati giuravano  su Gerusalemme e sulla Bibbia, e una setta nuova ha giurato su Sparta, Atene e Tito Livio. La cosa bizzarra in questo nuovo genere di religione è che i suoi apostoli non abbiano nemmeno avuto una giusta idea della dottrina che essi predicano, e che i modelli che essi ci hanno proposto siano diametralmente opposti al loro enunciato o alla loro intenzione; ci  hanno vantato la libertà, lo spirito di uguaglianza di Roma e della Grecia, e hanno dimenticato che a Sparta un’aristocrazia di 30.000 nobili teneva sotto un giogo orrendo 600.000 schiavi; che per impedire la crescita demografica di questa specie di negri, i giovani spartani andavano di notte a caccia di iloti come di bestie feroci; che ad Atene, questo santuario della libertà, c’erano quattro schiavi per </a:t>
            </a:r>
            <a:r>
              <a:rPr lang="it-IT" sz="2000">
                <a:latin typeface="Cambria" panose="02040503050406030204" pitchFamily="18" charset="0"/>
                <a:ea typeface="Cambria" panose="02040503050406030204" pitchFamily="18" charset="0"/>
              </a:rPr>
              <a:t>ogni libero […]. </a:t>
            </a:r>
            <a:r>
              <a:rPr lang="it-IT" sz="2000" dirty="0">
                <a:latin typeface="Cambria" panose="02040503050406030204" pitchFamily="18" charset="0"/>
                <a:ea typeface="Cambria" panose="02040503050406030204" pitchFamily="18" charset="0"/>
              </a:rPr>
              <a:t>Guerre eterne, prigionieri sgozzati, massacri di donne e di bambini, perfidie, fazioni intestine, tirannia domestica, oppressione straniera: ecco l’immagine della Grecia e dell’Italia per cinquecento anni, come ce la dipingono Tucidide, Polibio e Livio. […] Sì, più studio l’antichità e i suoi governi tanto lodati, più mi persuado che i governi dei mamelucchi d’Egitto e del </a:t>
            </a:r>
            <a:r>
              <a:rPr lang="it-IT" sz="2000" i="1" dirty="0">
                <a:latin typeface="Cambria" panose="02040503050406030204" pitchFamily="18" charset="0"/>
                <a:ea typeface="Cambria" panose="02040503050406030204" pitchFamily="18" charset="0"/>
              </a:rPr>
              <a:t>dey</a:t>
            </a:r>
            <a:r>
              <a:rPr lang="it-IT" sz="2000" dirty="0">
                <a:latin typeface="Cambria" panose="02040503050406030204" pitchFamily="18" charset="0"/>
                <a:ea typeface="Cambria" panose="02040503050406030204" pitchFamily="18" charset="0"/>
              </a:rPr>
              <a:t> di Algeri non differiscano sostanzialmente da quelli di Sparta e di Roma, e che quei Greci e quei Romani tanto vantati siano simili in tutto, tranne che nel nome, agli Unni e ai Vandali.</a:t>
            </a:r>
          </a:p>
          <a:p>
            <a:pPr algn="r"/>
            <a:r>
              <a:rPr lang="it-IT" sz="1600" b="1" dirty="0">
                <a:latin typeface="Cambria" panose="02040503050406030204" pitchFamily="18" charset="0"/>
                <a:ea typeface="Cambria" panose="02040503050406030204" pitchFamily="18" charset="0"/>
              </a:rPr>
              <a:t>Lezione all’</a:t>
            </a:r>
            <a:r>
              <a:rPr lang="it-IT" sz="1600" b="1" dirty="0" err="1">
                <a:latin typeface="Cambria" panose="02040503050406030204" pitchFamily="18" charset="0"/>
                <a:ea typeface="Cambria" panose="02040503050406030204" pitchFamily="18" charset="0"/>
              </a:rPr>
              <a:t>Ècole</a:t>
            </a:r>
            <a:r>
              <a:rPr lang="it-IT" sz="1600" b="1" dirty="0">
                <a:latin typeface="Cambria" panose="02040503050406030204" pitchFamily="18" charset="0"/>
                <a:ea typeface="Cambria" panose="02040503050406030204" pitchFamily="18" charset="0"/>
              </a:rPr>
              <a:t> Normale di Parigi, 21 marzo 1795 </a:t>
            </a:r>
            <a:endParaRPr lang="it-IT" sz="1400" b="1" dirty="0">
              <a:latin typeface="Cambria" panose="02040503050406030204" pitchFamily="18" charset="0"/>
              <a:ea typeface="Cambria" panose="02040503050406030204" pitchFamily="18" charset="0"/>
            </a:endParaRPr>
          </a:p>
        </p:txBody>
      </p:sp>
      <p:pic>
        <p:nvPicPr>
          <p:cNvPr id="7" name="Immagine 6">
            <a:extLst>
              <a:ext uri="{FF2B5EF4-FFF2-40B4-BE49-F238E27FC236}">
                <a16:creationId xmlns:a16="http://schemas.microsoft.com/office/drawing/2014/main" id="{CD59BB95-F2AF-1158-DD1C-B46B8B978400}"/>
              </a:ext>
            </a:extLst>
          </p:cNvPr>
          <p:cNvPicPr>
            <a:picLocks noChangeAspect="1"/>
          </p:cNvPicPr>
          <p:nvPr/>
        </p:nvPicPr>
        <p:blipFill>
          <a:blip r:embed="rId2"/>
          <a:stretch>
            <a:fillRect/>
          </a:stretch>
        </p:blipFill>
        <p:spPr>
          <a:xfrm>
            <a:off x="1001526" y="2241176"/>
            <a:ext cx="2190750" cy="3419475"/>
          </a:xfrm>
          <a:prstGeom prst="rect">
            <a:avLst/>
          </a:prstGeom>
        </p:spPr>
      </p:pic>
    </p:spTree>
    <p:extLst>
      <p:ext uri="{BB962C8B-B14F-4D97-AF65-F5344CB8AC3E}">
        <p14:creationId xmlns:p14="http://schemas.microsoft.com/office/powerpoint/2010/main" val="398989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27797A8-3DC6-A92F-B245-587778E07095}"/>
              </a:ext>
            </a:extLst>
          </p:cNvPr>
          <p:cNvPicPr>
            <a:picLocks noChangeAspect="1"/>
          </p:cNvPicPr>
          <p:nvPr/>
        </p:nvPicPr>
        <p:blipFill>
          <a:blip r:embed="rId2"/>
          <a:stretch>
            <a:fillRect/>
          </a:stretch>
        </p:blipFill>
        <p:spPr>
          <a:xfrm>
            <a:off x="1929536" y="0"/>
            <a:ext cx="8332928" cy="6858000"/>
          </a:xfrm>
          <a:prstGeom prst="rect">
            <a:avLst/>
          </a:prstGeom>
        </p:spPr>
      </p:pic>
    </p:spTree>
    <p:extLst>
      <p:ext uri="{BB962C8B-B14F-4D97-AF65-F5344CB8AC3E}">
        <p14:creationId xmlns:p14="http://schemas.microsoft.com/office/powerpoint/2010/main" val="91345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8F1E2C6-CB59-11F6-916D-547E5B09653D}"/>
              </a:ext>
            </a:extLst>
          </p:cNvPr>
          <p:cNvPicPr>
            <a:picLocks noChangeAspect="1"/>
          </p:cNvPicPr>
          <p:nvPr/>
        </p:nvPicPr>
        <p:blipFill>
          <a:blip r:embed="rId2"/>
          <a:stretch>
            <a:fillRect/>
          </a:stretch>
        </p:blipFill>
        <p:spPr>
          <a:xfrm>
            <a:off x="153857" y="647646"/>
            <a:ext cx="3382175" cy="4781550"/>
          </a:xfrm>
          <a:prstGeom prst="rect">
            <a:avLst/>
          </a:prstGeom>
        </p:spPr>
      </p:pic>
      <p:pic>
        <p:nvPicPr>
          <p:cNvPr id="5" name="Immagine 4">
            <a:extLst>
              <a:ext uri="{FF2B5EF4-FFF2-40B4-BE49-F238E27FC236}">
                <a16:creationId xmlns:a16="http://schemas.microsoft.com/office/drawing/2014/main" id="{C0D46674-373E-E792-5A19-4D3DC4C8BEB0}"/>
              </a:ext>
            </a:extLst>
          </p:cNvPr>
          <p:cNvPicPr>
            <a:picLocks noChangeAspect="1"/>
          </p:cNvPicPr>
          <p:nvPr/>
        </p:nvPicPr>
        <p:blipFill>
          <a:blip r:embed="rId3"/>
          <a:stretch>
            <a:fillRect/>
          </a:stretch>
        </p:blipFill>
        <p:spPr>
          <a:xfrm>
            <a:off x="3600750" y="1368708"/>
            <a:ext cx="4131976" cy="3732498"/>
          </a:xfrm>
          <a:prstGeom prst="rect">
            <a:avLst/>
          </a:prstGeom>
        </p:spPr>
      </p:pic>
      <p:pic>
        <p:nvPicPr>
          <p:cNvPr id="6" name="Immagine 5">
            <a:extLst>
              <a:ext uri="{FF2B5EF4-FFF2-40B4-BE49-F238E27FC236}">
                <a16:creationId xmlns:a16="http://schemas.microsoft.com/office/drawing/2014/main" id="{6488DA15-BF9A-015D-DC54-789F1384B252}"/>
              </a:ext>
            </a:extLst>
          </p:cNvPr>
          <p:cNvPicPr>
            <a:picLocks noChangeAspect="1"/>
          </p:cNvPicPr>
          <p:nvPr/>
        </p:nvPicPr>
        <p:blipFill>
          <a:blip r:embed="rId4"/>
          <a:stretch>
            <a:fillRect/>
          </a:stretch>
        </p:blipFill>
        <p:spPr>
          <a:xfrm>
            <a:off x="7781484" y="1040718"/>
            <a:ext cx="4313000" cy="4388478"/>
          </a:xfrm>
          <a:prstGeom prst="rect">
            <a:avLst/>
          </a:prstGeom>
        </p:spPr>
      </p:pic>
      <p:sp>
        <p:nvSpPr>
          <p:cNvPr id="7" name="CasellaDiTesto 6">
            <a:extLst>
              <a:ext uri="{FF2B5EF4-FFF2-40B4-BE49-F238E27FC236}">
                <a16:creationId xmlns:a16="http://schemas.microsoft.com/office/drawing/2014/main" id="{D2692986-6ED2-4626-DC31-E50B1DFE5C4E}"/>
              </a:ext>
            </a:extLst>
          </p:cNvPr>
          <p:cNvSpPr txBox="1"/>
          <p:nvPr/>
        </p:nvSpPr>
        <p:spPr>
          <a:xfrm>
            <a:off x="1093695" y="5852490"/>
            <a:ext cx="10354235" cy="584775"/>
          </a:xfrm>
          <a:prstGeom prst="rect">
            <a:avLst/>
          </a:prstGeom>
          <a:noFill/>
        </p:spPr>
        <p:txBody>
          <a:bodyPr wrap="square" rtlCol="0">
            <a:spAutoFit/>
          </a:bodyPr>
          <a:lstStyle/>
          <a:p>
            <a:pPr algn="ctr"/>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Stemmi di Argentina, Bolivia e Colombia</a:t>
            </a:r>
          </a:p>
        </p:txBody>
      </p:sp>
    </p:spTree>
    <p:extLst>
      <p:ext uri="{BB962C8B-B14F-4D97-AF65-F5344CB8AC3E}">
        <p14:creationId xmlns:p14="http://schemas.microsoft.com/office/powerpoint/2010/main" val="408745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F862E68-6C50-F9BC-3580-187951EDA2E9}"/>
              </a:ext>
            </a:extLst>
          </p:cNvPr>
          <p:cNvPicPr>
            <a:picLocks noChangeAspect="1"/>
          </p:cNvPicPr>
          <p:nvPr/>
        </p:nvPicPr>
        <p:blipFill>
          <a:blip r:embed="rId2"/>
          <a:stretch>
            <a:fillRect/>
          </a:stretch>
        </p:blipFill>
        <p:spPr>
          <a:xfrm>
            <a:off x="233082" y="923364"/>
            <a:ext cx="3649631" cy="4105835"/>
          </a:xfrm>
          <a:prstGeom prst="rect">
            <a:avLst/>
          </a:prstGeom>
        </p:spPr>
      </p:pic>
      <p:pic>
        <p:nvPicPr>
          <p:cNvPr id="5" name="Immagine 4">
            <a:extLst>
              <a:ext uri="{FF2B5EF4-FFF2-40B4-BE49-F238E27FC236}">
                <a16:creationId xmlns:a16="http://schemas.microsoft.com/office/drawing/2014/main" id="{85FA866A-8D68-1A91-9691-9A03FA68AA61}"/>
              </a:ext>
            </a:extLst>
          </p:cNvPr>
          <p:cNvPicPr>
            <a:picLocks noChangeAspect="1"/>
          </p:cNvPicPr>
          <p:nvPr/>
        </p:nvPicPr>
        <p:blipFill>
          <a:blip r:embed="rId3"/>
          <a:stretch>
            <a:fillRect/>
          </a:stretch>
        </p:blipFill>
        <p:spPr>
          <a:xfrm>
            <a:off x="4316506" y="1362636"/>
            <a:ext cx="3836894" cy="3836894"/>
          </a:xfrm>
          <a:prstGeom prst="rect">
            <a:avLst/>
          </a:prstGeom>
        </p:spPr>
      </p:pic>
      <p:pic>
        <p:nvPicPr>
          <p:cNvPr id="6" name="Immagine 5">
            <a:extLst>
              <a:ext uri="{FF2B5EF4-FFF2-40B4-BE49-F238E27FC236}">
                <a16:creationId xmlns:a16="http://schemas.microsoft.com/office/drawing/2014/main" id="{4540026C-49EE-635E-DFB9-683AFD77FD15}"/>
              </a:ext>
            </a:extLst>
          </p:cNvPr>
          <p:cNvPicPr>
            <a:picLocks noChangeAspect="1"/>
          </p:cNvPicPr>
          <p:nvPr/>
        </p:nvPicPr>
        <p:blipFill>
          <a:blip r:embed="rId4"/>
          <a:stretch>
            <a:fillRect/>
          </a:stretch>
        </p:blipFill>
        <p:spPr>
          <a:xfrm>
            <a:off x="8355104" y="1484653"/>
            <a:ext cx="3714877" cy="3714877"/>
          </a:xfrm>
          <a:prstGeom prst="rect">
            <a:avLst/>
          </a:prstGeom>
        </p:spPr>
      </p:pic>
      <p:sp>
        <p:nvSpPr>
          <p:cNvPr id="7" name="CasellaDiTesto 6">
            <a:extLst>
              <a:ext uri="{FF2B5EF4-FFF2-40B4-BE49-F238E27FC236}">
                <a16:creationId xmlns:a16="http://schemas.microsoft.com/office/drawing/2014/main" id="{99888F47-5094-D802-E1F4-60E7F042771F}"/>
              </a:ext>
            </a:extLst>
          </p:cNvPr>
          <p:cNvSpPr txBox="1"/>
          <p:nvPr/>
        </p:nvSpPr>
        <p:spPr>
          <a:xfrm>
            <a:off x="2492188" y="5755343"/>
            <a:ext cx="7360023" cy="523220"/>
          </a:xfrm>
          <a:prstGeom prst="rect">
            <a:avLst/>
          </a:prstGeom>
          <a:noFill/>
        </p:spPr>
        <p:txBody>
          <a:bodyPr wrap="square" rtlCol="0">
            <a:spAutoFit/>
          </a:bodyPr>
          <a:lstStyle/>
          <a:p>
            <a:pPr algn="ct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Stemmi di Cuba, Nicaragua e Paraguay</a:t>
            </a:r>
          </a:p>
        </p:txBody>
      </p:sp>
    </p:spTree>
    <p:extLst>
      <p:ext uri="{BB962C8B-B14F-4D97-AF65-F5344CB8AC3E}">
        <p14:creationId xmlns:p14="http://schemas.microsoft.com/office/powerpoint/2010/main" val="136022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074FDF7-9C2C-97B6-DA30-603112A0B127}"/>
              </a:ext>
            </a:extLst>
          </p:cNvPr>
          <p:cNvPicPr>
            <a:picLocks noChangeAspect="1"/>
          </p:cNvPicPr>
          <p:nvPr/>
        </p:nvPicPr>
        <p:blipFill>
          <a:blip r:embed="rId2"/>
          <a:stretch>
            <a:fillRect/>
          </a:stretch>
        </p:blipFill>
        <p:spPr>
          <a:xfrm>
            <a:off x="6420971" y="547126"/>
            <a:ext cx="4953000" cy="4867275"/>
          </a:xfrm>
          <a:prstGeom prst="rect">
            <a:avLst/>
          </a:prstGeom>
        </p:spPr>
      </p:pic>
      <p:sp>
        <p:nvSpPr>
          <p:cNvPr id="5" name="CasellaDiTesto 4">
            <a:extLst>
              <a:ext uri="{FF2B5EF4-FFF2-40B4-BE49-F238E27FC236}">
                <a16:creationId xmlns:a16="http://schemas.microsoft.com/office/drawing/2014/main" id="{1E2A5F49-E4C8-2F82-FF7F-134689DA5BE4}"/>
              </a:ext>
            </a:extLst>
          </p:cNvPr>
          <p:cNvSpPr txBox="1"/>
          <p:nvPr/>
        </p:nvSpPr>
        <p:spPr>
          <a:xfrm>
            <a:off x="6398559" y="5549154"/>
            <a:ext cx="4975412" cy="646331"/>
          </a:xfrm>
          <a:prstGeom prst="rect">
            <a:avLst/>
          </a:prstGeom>
          <a:noFill/>
        </p:spPr>
        <p:txBody>
          <a:bodyPr wrap="square" rtlCol="0">
            <a:spAutoFit/>
          </a:bodyPr>
          <a:lstStyle/>
          <a:p>
            <a:pPr algn="ctr"/>
            <a:r>
              <a:rPr lang="it-IT"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Bandiera del Secondo Reggimento d’Usseri, Repubblica Cisalpina (giugno 1797-aprile 1799)</a:t>
            </a:r>
          </a:p>
        </p:txBody>
      </p:sp>
      <p:pic>
        <p:nvPicPr>
          <p:cNvPr id="2" name="Immagine 1">
            <a:extLst>
              <a:ext uri="{FF2B5EF4-FFF2-40B4-BE49-F238E27FC236}">
                <a16:creationId xmlns:a16="http://schemas.microsoft.com/office/drawing/2014/main" id="{4FA76871-48D1-E346-DB0D-233409535881}"/>
              </a:ext>
            </a:extLst>
          </p:cNvPr>
          <p:cNvPicPr>
            <a:picLocks noChangeAspect="1"/>
          </p:cNvPicPr>
          <p:nvPr/>
        </p:nvPicPr>
        <p:blipFill>
          <a:blip r:embed="rId3"/>
          <a:stretch>
            <a:fillRect/>
          </a:stretch>
        </p:blipFill>
        <p:spPr>
          <a:xfrm>
            <a:off x="422891" y="1032423"/>
            <a:ext cx="5608806" cy="1518036"/>
          </a:xfrm>
          <a:prstGeom prst="rect">
            <a:avLst/>
          </a:prstGeom>
        </p:spPr>
      </p:pic>
    </p:spTree>
    <p:extLst>
      <p:ext uri="{BB962C8B-B14F-4D97-AF65-F5344CB8AC3E}">
        <p14:creationId xmlns:p14="http://schemas.microsoft.com/office/powerpoint/2010/main" val="374919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9F0CAEC-A35D-32AD-9A90-BA274755C552}"/>
              </a:ext>
            </a:extLst>
          </p:cNvPr>
          <p:cNvPicPr>
            <a:picLocks noChangeAspect="1"/>
          </p:cNvPicPr>
          <p:nvPr/>
        </p:nvPicPr>
        <p:blipFill>
          <a:blip r:embed="rId2"/>
          <a:stretch>
            <a:fillRect/>
          </a:stretch>
        </p:blipFill>
        <p:spPr>
          <a:xfrm>
            <a:off x="6297587" y="0"/>
            <a:ext cx="5083225" cy="6858000"/>
          </a:xfrm>
          <a:prstGeom prst="rect">
            <a:avLst/>
          </a:prstGeom>
        </p:spPr>
      </p:pic>
      <p:sp>
        <p:nvSpPr>
          <p:cNvPr id="5" name="CasellaDiTesto 4">
            <a:extLst>
              <a:ext uri="{FF2B5EF4-FFF2-40B4-BE49-F238E27FC236}">
                <a16:creationId xmlns:a16="http://schemas.microsoft.com/office/drawing/2014/main" id="{046713CC-1EFD-716E-3DB5-CB5527E03915}"/>
              </a:ext>
            </a:extLst>
          </p:cNvPr>
          <p:cNvSpPr txBox="1"/>
          <p:nvPr/>
        </p:nvSpPr>
        <p:spPr>
          <a:xfrm>
            <a:off x="581025" y="5439896"/>
            <a:ext cx="5514975" cy="646331"/>
          </a:xfrm>
          <a:prstGeom prst="rect">
            <a:avLst/>
          </a:prstGeom>
          <a:noFill/>
        </p:spPr>
        <p:txBody>
          <a:bodyPr wrap="square" rtlCol="0">
            <a:spAutoFit/>
          </a:bodyPr>
          <a:lstStyle/>
          <a:p>
            <a:pPr algn="ctr"/>
            <a:r>
              <a:rPr lang="it-IT"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ragione</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incisione da un disegno di Claude-Louis </a:t>
            </a:r>
            <a:r>
              <a:rPr lang="it-IT"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Desrais</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Paris, Cabinet </a:t>
            </a:r>
            <a:r>
              <a:rPr lang="it-IT"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des</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Estampes</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1793</a:t>
            </a:r>
          </a:p>
        </p:txBody>
      </p:sp>
      <p:pic>
        <p:nvPicPr>
          <p:cNvPr id="2" name="Immagine 1">
            <a:extLst>
              <a:ext uri="{FF2B5EF4-FFF2-40B4-BE49-F238E27FC236}">
                <a16:creationId xmlns:a16="http://schemas.microsoft.com/office/drawing/2014/main" id="{0C35E24D-0BD0-8CEF-F8BD-5BDFA0FB948E}"/>
              </a:ext>
            </a:extLst>
          </p:cNvPr>
          <p:cNvPicPr>
            <a:picLocks noChangeAspect="1"/>
          </p:cNvPicPr>
          <p:nvPr/>
        </p:nvPicPr>
        <p:blipFill>
          <a:blip r:embed="rId3"/>
          <a:stretch>
            <a:fillRect/>
          </a:stretch>
        </p:blipFill>
        <p:spPr>
          <a:xfrm>
            <a:off x="811188" y="964553"/>
            <a:ext cx="4761389" cy="1127858"/>
          </a:xfrm>
          <a:prstGeom prst="rect">
            <a:avLst/>
          </a:prstGeom>
        </p:spPr>
      </p:pic>
    </p:spTree>
    <p:extLst>
      <p:ext uri="{BB962C8B-B14F-4D97-AF65-F5344CB8AC3E}">
        <p14:creationId xmlns:p14="http://schemas.microsoft.com/office/powerpoint/2010/main" val="584978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383777A-AC13-A105-0B04-7879685B5926}"/>
              </a:ext>
            </a:extLst>
          </p:cNvPr>
          <p:cNvPicPr>
            <a:picLocks noChangeAspect="1"/>
          </p:cNvPicPr>
          <p:nvPr/>
        </p:nvPicPr>
        <p:blipFill>
          <a:blip r:embed="rId2"/>
          <a:stretch>
            <a:fillRect/>
          </a:stretch>
        </p:blipFill>
        <p:spPr>
          <a:xfrm>
            <a:off x="3862108" y="241157"/>
            <a:ext cx="4324350" cy="5715000"/>
          </a:xfrm>
          <a:prstGeom prst="rect">
            <a:avLst/>
          </a:prstGeom>
        </p:spPr>
      </p:pic>
      <p:sp>
        <p:nvSpPr>
          <p:cNvPr id="6" name="CasellaDiTesto 5">
            <a:extLst>
              <a:ext uri="{FF2B5EF4-FFF2-40B4-BE49-F238E27FC236}">
                <a16:creationId xmlns:a16="http://schemas.microsoft.com/office/drawing/2014/main" id="{09195F49-10ED-E2C9-EA0D-583C1E916DA8}"/>
              </a:ext>
            </a:extLst>
          </p:cNvPr>
          <p:cNvSpPr txBox="1"/>
          <p:nvPr/>
        </p:nvSpPr>
        <p:spPr>
          <a:xfrm>
            <a:off x="3599328" y="6042212"/>
            <a:ext cx="4993343" cy="646331"/>
          </a:xfrm>
          <a:prstGeom prst="rect">
            <a:avLst/>
          </a:prstGeom>
          <a:noFill/>
        </p:spPr>
        <p:txBody>
          <a:bodyPr wrap="square" rtlCol="0">
            <a:spAutoFit/>
          </a:bodyPr>
          <a:lstStyle/>
          <a:p>
            <a:pPr algn="ct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Eugène </a:t>
            </a:r>
            <a:r>
              <a:rPr lang="it-IT"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Jeaurat</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i="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Jean-Jacques Rousseau e i simboli della Rivoluzione</a:t>
            </a:r>
            <a:r>
              <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Paris, Musée </a:t>
            </a:r>
            <a:r>
              <a:rPr lang="it-IT" dirty="0" err="1">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Carnavalet</a:t>
            </a:r>
            <a:endParaRPr lang="it-IT"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2941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1893</Words>
  <Application>Microsoft Office PowerPoint</Application>
  <PresentationFormat>Widescreen</PresentationFormat>
  <Paragraphs>118</Paragraphs>
  <Slides>32</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32</vt:i4>
      </vt:variant>
    </vt:vector>
  </HeadingPairs>
  <TitlesOfParts>
    <vt:vector size="37" baseType="lpstr">
      <vt:lpstr>Arial</vt:lpstr>
      <vt:lpstr>Calibri</vt:lpstr>
      <vt:lpstr>Calibri Light</vt:lpstr>
      <vt:lpstr>Cambria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mito di Bruto  (o dei Bruti)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Contro l’antico.  Constantin-Francois Volney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Gatti Fabio (fabio.gatti)</dc:creator>
  <cp:lastModifiedBy>Gatti Fabio (fabio.gatti)</cp:lastModifiedBy>
  <cp:revision>22</cp:revision>
  <dcterms:created xsi:type="dcterms:W3CDTF">2023-12-30T18:29:16Z</dcterms:created>
  <dcterms:modified xsi:type="dcterms:W3CDTF">2024-01-22T13:26:26Z</dcterms:modified>
</cp:coreProperties>
</file>