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58" r:id="rId5"/>
    <p:sldId id="259" r:id="rId6"/>
    <p:sldId id="260" r:id="rId7"/>
    <p:sldId id="261" r:id="rId8"/>
    <p:sldId id="262" r:id="rId9"/>
    <p:sldId id="257" r:id="rId10"/>
    <p:sldId id="284" r:id="rId11"/>
    <p:sldId id="263" r:id="rId12"/>
    <p:sldId id="264" r:id="rId13"/>
    <p:sldId id="297" r:id="rId14"/>
    <p:sldId id="265" r:id="rId15"/>
    <p:sldId id="266" r:id="rId16"/>
    <p:sldId id="267" r:id="rId17"/>
    <p:sldId id="268" r:id="rId18"/>
    <p:sldId id="276" r:id="rId19"/>
    <p:sldId id="280" r:id="rId20"/>
    <p:sldId id="277" r:id="rId21"/>
    <p:sldId id="269" r:id="rId22"/>
    <p:sldId id="270" r:id="rId23"/>
    <p:sldId id="298" r:id="rId24"/>
    <p:sldId id="299" r:id="rId25"/>
    <p:sldId id="271" r:id="rId26"/>
    <p:sldId id="272" r:id="rId27"/>
    <p:sldId id="273" r:id="rId28"/>
    <p:sldId id="274" r:id="rId29"/>
    <p:sldId id="275" r:id="rId30"/>
    <p:sldId id="285" r:id="rId31"/>
    <p:sldId id="281" r:id="rId32"/>
    <p:sldId id="282" r:id="rId33"/>
    <p:sldId id="287" r:id="rId34"/>
    <p:sldId id="283" r:id="rId35"/>
    <p:sldId id="286" r:id="rId36"/>
    <p:sldId id="296" r:id="rId37"/>
    <p:sldId id="288" r:id="rId38"/>
    <p:sldId id="289" r:id="rId39"/>
    <p:sldId id="290" r:id="rId40"/>
    <p:sldId id="295" r:id="rId41"/>
    <p:sldId id="291" r:id="rId42"/>
    <p:sldId id="292" r:id="rId43"/>
    <p:sldId id="294" r:id="rId44"/>
    <p:sldId id="293"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28:24.898"/>
    </inkml:context>
    <inkml:brush xml:id="br0">
      <inkml:brushProperty name="width" value="0.2" units="cm"/>
      <inkml:brushProperty name="height" value="0.2" units="cm"/>
      <inkml:brushProperty name="color" value="#FFC114"/>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42:43.393"/>
    </inkml:context>
    <inkml:brush xml:id="br0">
      <inkml:brushProperty name="width" value="0.2" units="cm"/>
      <inkml:brushProperty name="height" value="0.2" units="cm"/>
      <inkml:brushProperty name="color" value="#008C3A"/>
    </inkml:brush>
  </inkml:definitions>
  <inkml:trace contextRef="#ctx0" brushRef="#br0">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45:20.208"/>
    </inkml:context>
    <inkml:brush xml:id="br0">
      <inkml:brushProperty name="width" value="0.2" units="cm"/>
      <inkml:brushProperty name="height" value="0.2" units="cm"/>
      <inkml:brushProperty name="color" value="#008C3A"/>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56:56.221"/>
    </inkml:context>
    <inkml:brush xml:id="br0">
      <inkml:brushProperty name="width" value="0.2" units="cm"/>
      <inkml:brushProperty name="height" value="0.2" units="cm"/>
      <inkml:brushProperty name="color" value="#008C3A"/>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58:19.909"/>
    </inkml:context>
    <inkml:brush xml:id="br0">
      <inkml:brushProperty name="width" value="0.2" units="cm"/>
      <inkml:brushProperty name="height" value="0.2" units="cm"/>
      <inkml:brushProperty name="color" value="#008C3A"/>
    </inkml:brush>
  </inkml:definitions>
  <inkml:trace contextRef="#ctx0" brushRef="#br0">0 1 24575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1:00:20.682"/>
    </inkml:context>
    <inkml:brush xml:id="br0">
      <inkml:brushProperty name="width" value="0.2" units="cm"/>
      <inkml:brushProperty name="height" value="0.2" units="cm"/>
      <inkml:brushProperty name="color" value="#008C3A"/>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1:02:10.441"/>
    </inkml:context>
    <inkml:brush xml:id="br0">
      <inkml:brushProperty name="width" value="0.2" units="cm"/>
      <inkml:brushProperty name="height" value="0.2" units="cm"/>
      <inkml:brushProperty name="color" value="#008C3A"/>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1:03:25.803"/>
    </inkml:context>
    <inkml:brush xml:id="br0">
      <inkml:brushProperty name="width" value="0.2" units="cm"/>
      <inkml:brushProperty name="height" value="0.2" units="cm"/>
      <inkml:brushProperty name="color" value="#008C3A"/>
    </inkml:brush>
  </inkml:definitions>
  <inkml:trace contextRef="#ctx0" brushRef="#br0">4 0 24575,'-4'5'0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1:04:28.781"/>
    </inkml:context>
    <inkml:brush xml:id="br0">
      <inkml:brushProperty name="width" value="0.2" units="cm"/>
      <inkml:brushProperty name="height" value="0.2" units="cm"/>
      <inkml:brushProperty name="color" value="#008C3A"/>
    </inkml:brush>
  </inkml:definitions>
  <inkml:trace contextRef="#ctx0" brushRef="#br0">5 1 24575,'-4'4'0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1:05:28.588"/>
    </inkml:context>
    <inkml:brush xml:id="br0">
      <inkml:brushProperty name="width" value="0.2" units="cm"/>
      <inkml:brushProperty name="height" value="0.2" units="cm"/>
      <inkml:brushProperty name="color" value="#008C3A"/>
    </inkml:brush>
  </inkml:definitions>
  <inkml:trace contextRef="#ctx0" brushRef="#br0">5 5 24575,'-4'-5'0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1:07:18.422"/>
    </inkml:context>
    <inkml:brush xml:id="br0">
      <inkml:brushProperty name="width" value="0.2" units="cm"/>
      <inkml:brushProperty name="height" value="0.2" units="cm"/>
      <inkml:brushProperty name="color" value="#008C3A"/>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29:48.703"/>
    </inkml:context>
    <inkml:brush xml:id="br0">
      <inkml:brushProperty name="width" value="0.2" units="cm"/>
      <inkml:brushProperty name="height" value="0.2" units="cm"/>
      <inkml:brushProperty name="color" value="#FFC114"/>
    </inkml:brush>
  </inkml:definitions>
  <inkml:trace contextRef="#ctx0" brushRef="#br0">9 1 24575,'-9'0'0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30:42.440"/>
    </inkml:context>
    <inkml:brush xml:id="br0">
      <inkml:brushProperty name="width" value="0.2" units="cm"/>
      <inkml:brushProperty name="height" value="0.2" units="cm"/>
      <inkml:brushProperty name="color" value="#FFC11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31:35.411"/>
    </inkml:context>
    <inkml:brush xml:id="br0">
      <inkml:brushProperty name="width" value="0.2" units="cm"/>
      <inkml:brushProperty name="height" value="0.2" units="cm"/>
      <inkml:brushProperty name="color" value="#FFC11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33:12.035"/>
    </inkml:context>
    <inkml:brush xml:id="br0">
      <inkml:brushProperty name="width" value="0.2" units="cm"/>
      <inkml:brushProperty name="height" value="0.2" units="cm"/>
      <inkml:brushProperty name="color" value="#FFC11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34:44.813"/>
    </inkml:context>
    <inkml:brush xml:id="br0">
      <inkml:brushProperty name="width" value="0.2" units="cm"/>
      <inkml:brushProperty name="height" value="0.2" units="cm"/>
      <inkml:brushProperty name="color" value="#FFC11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36:14.730"/>
    </inkml:context>
    <inkml:brush xml:id="br0">
      <inkml:brushProperty name="width" value="0.2" units="cm"/>
      <inkml:brushProperty name="height" value="0.2" units="cm"/>
      <inkml:brushProperty name="color" value="#FFC114"/>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40:11.163"/>
    </inkml:context>
    <inkml:brush xml:id="br0">
      <inkml:brushProperty name="width" value="0.2" units="cm"/>
      <inkml:brushProperty name="height" value="0.2" units="cm"/>
      <inkml:brushProperty name="color" value="#008C3A"/>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10:41:19.638"/>
    </inkml:context>
    <inkml:brush xml:id="br0">
      <inkml:brushProperty name="width" value="0.2" units="cm"/>
      <inkml:brushProperty name="height" value="0.2" units="cm"/>
      <inkml:brushProperty name="color" value="#008C3A"/>
    </inkml:brush>
  </inkml:definitions>
  <inkml:trace contextRef="#ctx0" brushRef="#br0">0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F3FB2-8C3C-4C20-2284-10512BF3117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B06D051-A4E9-23B2-98A8-5E75F234F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05893A8-AF82-1C1F-DC4D-8ECD57302C44}"/>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5" name="Segnaposto piè di pagina 4">
            <a:extLst>
              <a:ext uri="{FF2B5EF4-FFF2-40B4-BE49-F238E27FC236}">
                <a16:creationId xmlns:a16="http://schemas.microsoft.com/office/drawing/2014/main" id="{3FD23B2E-D596-36E0-AD12-CBCCBFF541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22204EF-61B7-4307-1380-15256E58043D}"/>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365445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3DD9EA-848B-38FC-A8B2-007545864CA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3FF6519-E6C3-9F3E-483E-0ADD4973AC7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CF1E74-0EE8-AC22-786A-DE2C685261E4}"/>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5" name="Segnaposto piè di pagina 4">
            <a:extLst>
              <a:ext uri="{FF2B5EF4-FFF2-40B4-BE49-F238E27FC236}">
                <a16:creationId xmlns:a16="http://schemas.microsoft.com/office/drawing/2014/main" id="{708AECF9-4E31-DC59-E79C-283FBC34B4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BEC5E7D-E6D6-C86F-D9C8-D4DC03DE9024}"/>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8021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7D6CAB6-EFD3-B385-304B-3CF44BEF8F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4502E73-CD7F-2A97-EFBD-22C9AA87896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3217483-F44D-D7E2-56A1-47726B4F1EDF}"/>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5" name="Segnaposto piè di pagina 4">
            <a:extLst>
              <a:ext uri="{FF2B5EF4-FFF2-40B4-BE49-F238E27FC236}">
                <a16:creationId xmlns:a16="http://schemas.microsoft.com/office/drawing/2014/main" id="{0446F3AB-3770-A9D6-15F8-ACD0CC43479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711CF6-7567-86DE-7AE5-BC324D738200}"/>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251039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0A4A41-E83E-6CEB-F926-3F00FD3B9B5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95ED7D-565A-8BB8-17EF-830A2E74AC2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607B4DB-9C28-1F16-D079-1F4371855C04}"/>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5" name="Segnaposto piè di pagina 4">
            <a:extLst>
              <a:ext uri="{FF2B5EF4-FFF2-40B4-BE49-F238E27FC236}">
                <a16:creationId xmlns:a16="http://schemas.microsoft.com/office/drawing/2014/main" id="{1B818171-9096-3D1D-4D36-C002A114DB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C530B6-F280-2227-4924-33431BF607E3}"/>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86583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8BD61A-4609-EBE9-9A0B-D05CB9E34D6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7D6A37-1341-D347-2D7D-4CB555BE9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8475593-9DF9-BD53-C254-7585AFA6CCCE}"/>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5" name="Segnaposto piè di pagina 4">
            <a:extLst>
              <a:ext uri="{FF2B5EF4-FFF2-40B4-BE49-F238E27FC236}">
                <a16:creationId xmlns:a16="http://schemas.microsoft.com/office/drawing/2014/main" id="{79E0F0EB-2BF2-24E8-5303-C4AB07324B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9152D9-DD5C-BD45-EF28-2BF4062FE9AF}"/>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126936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7B317C-07BD-F0BD-6999-1D4B08B3B74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939A9A7-42A5-D769-75E3-D1F5FF2684D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1E2F384-A169-CD0B-B2D1-0896EC2BE5A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7CE889C-2EB9-7359-DC39-82F591FD0CB8}"/>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6" name="Segnaposto piè di pagina 5">
            <a:extLst>
              <a:ext uri="{FF2B5EF4-FFF2-40B4-BE49-F238E27FC236}">
                <a16:creationId xmlns:a16="http://schemas.microsoft.com/office/drawing/2014/main" id="{E22BC63A-00DD-5A64-9E37-3EC5394D67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E97214-6412-A224-0415-B39606CD9415}"/>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172902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DFD3C9-9262-E281-880C-B6CD8CEFFF1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14DFABE-9798-939A-C89B-3418474F5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70EBB64-F245-C380-60C4-C17D544D763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5E87A8F-E967-A81B-E5D5-D3BE626413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EC88AE9-B4BB-EF6D-0E65-DF4E235A7F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AFEC3C9-950A-E113-35BA-D7CA4CDCECF1}"/>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8" name="Segnaposto piè di pagina 7">
            <a:extLst>
              <a:ext uri="{FF2B5EF4-FFF2-40B4-BE49-F238E27FC236}">
                <a16:creationId xmlns:a16="http://schemas.microsoft.com/office/drawing/2014/main" id="{561E4514-81D7-2F4E-943B-A5EB31A1A52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7547D98-6125-BCE5-D2D5-4F93BE06EF64}"/>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267566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3754ED-A010-A6C5-995E-CE4FEE97C1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56B48AC-3106-0F66-7A80-9F6C9E198823}"/>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4" name="Segnaposto piè di pagina 3">
            <a:extLst>
              <a:ext uri="{FF2B5EF4-FFF2-40B4-BE49-F238E27FC236}">
                <a16:creationId xmlns:a16="http://schemas.microsoft.com/office/drawing/2014/main" id="{2D77F99D-3E89-8FFF-D6CB-34AE9CD68DB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1169F0B-347B-BA4C-90A3-F7523DE14BCA}"/>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780031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19CFC0F-45E0-6B7E-9C13-45B81668260C}"/>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3" name="Segnaposto piè di pagina 2">
            <a:extLst>
              <a:ext uri="{FF2B5EF4-FFF2-40B4-BE49-F238E27FC236}">
                <a16:creationId xmlns:a16="http://schemas.microsoft.com/office/drawing/2014/main" id="{7171614C-369E-B78C-ACF6-75A665D6764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B9DE4BC-69CD-C159-EB20-21246EAADB60}"/>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241388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0BE158-F608-F4E1-356D-2D0C79C3068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5628F7-4ECA-5C83-0093-4E81DA22B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F48FF65-70D9-D242-60DE-2BA452764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BDDE575-265E-1C8C-4A87-7CDF616834D4}"/>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6" name="Segnaposto piè di pagina 5">
            <a:extLst>
              <a:ext uri="{FF2B5EF4-FFF2-40B4-BE49-F238E27FC236}">
                <a16:creationId xmlns:a16="http://schemas.microsoft.com/office/drawing/2014/main" id="{B5B0BFAF-4A96-4131-C5AD-032F0B9871A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62BFDE8-3D09-AC99-9E82-6AFC0F865909}"/>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367374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3156C9-A027-2694-2DF0-2EBE8205F4C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5E5D886-FB94-2193-6383-FAB90CE3D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0D46CB7-358B-71D0-3AEB-B0656A24D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9E9DC00-2F32-79DF-0142-D3167E8587B7}"/>
              </a:ext>
            </a:extLst>
          </p:cNvPr>
          <p:cNvSpPr>
            <a:spLocks noGrp="1"/>
          </p:cNvSpPr>
          <p:nvPr>
            <p:ph type="dt" sz="half" idx="10"/>
          </p:nvPr>
        </p:nvSpPr>
        <p:spPr/>
        <p:txBody>
          <a:bodyPr/>
          <a:lstStyle/>
          <a:p>
            <a:fld id="{4CBFB426-BE75-4A61-973B-6ACF6594E8C3}" type="datetimeFigureOut">
              <a:rPr lang="it-IT" smtClean="0"/>
              <a:t>11/02/2024</a:t>
            </a:fld>
            <a:endParaRPr lang="it-IT"/>
          </a:p>
        </p:txBody>
      </p:sp>
      <p:sp>
        <p:nvSpPr>
          <p:cNvPr id="6" name="Segnaposto piè di pagina 5">
            <a:extLst>
              <a:ext uri="{FF2B5EF4-FFF2-40B4-BE49-F238E27FC236}">
                <a16:creationId xmlns:a16="http://schemas.microsoft.com/office/drawing/2014/main" id="{3B1FFD0C-1C26-A730-AE10-20CA531CDF2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0633F5E-CB0F-07E5-09D6-F5F09B25E683}"/>
              </a:ext>
            </a:extLst>
          </p:cNvPr>
          <p:cNvSpPr>
            <a:spLocks noGrp="1"/>
          </p:cNvSpPr>
          <p:nvPr>
            <p:ph type="sldNum" sz="quarter" idx="12"/>
          </p:nvPr>
        </p:nvSpPr>
        <p:spPr/>
        <p:txBody>
          <a:bodyPr/>
          <a:lstStyle/>
          <a:p>
            <a:fld id="{05CE08C0-AE23-428E-B592-F8CD74A9B6C8}" type="slidenum">
              <a:rPr lang="it-IT" smtClean="0"/>
              <a:t>‹N›</a:t>
            </a:fld>
            <a:endParaRPr lang="it-IT"/>
          </a:p>
        </p:txBody>
      </p:sp>
    </p:spTree>
    <p:extLst>
      <p:ext uri="{BB962C8B-B14F-4D97-AF65-F5344CB8AC3E}">
        <p14:creationId xmlns:p14="http://schemas.microsoft.com/office/powerpoint/2010/main" val="64701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A6D536-4ABB-3CA6-3380-7413B331D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E486FD5-6BF8-DC9E-3E13-1A7E611F9F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3679AC-FA87-2938-CD14-D06688B3A1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FB426-BE75-4A61-973B-6ACF6594E8C3}" type="datetimeFigureOut">
              <a:rPr lang="it-IT" smtClean="0"/>
              <a:t>11/02/2024</a:t>
            </a:fld>
            <a:endParaRPr lang="it-IT"/>
          </a:p>
        </p:txBody>
      </p:sp>
      <p:sp>
        <p:nvSpPr>
          <p:cNvPr id="5" name="Segnaposto piè di pagina 4">
            <a:extLst>
              <a:ext uri="{FF2B5EF4-FFF2-40B4-BE49-F238E27FC236}">
                <a16:creationId xmlns:a16="http://schemas.microsoft.com/office/drawing/2014/main" id="{F559D447-4D59-33DC-B838-28229DAD6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93EC3EF-D70D-124E-1161-53B00ADB7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E08C0-AE23-428E-B592-F8CD74A9B6C8}" type="slidenum">
              <a:rPr lang="it-IT" smtClean="0"/>
              <a:t>‹N›</a:t>
            </a:fld>
            <a:endParaRPr lang="it-IT"/>
          </a:p>
        </p:txBody>
      </p:sp>
    </p:spTree>
    <p:extLst>
      <p:ext uri="{BB962C8B-B14F-4D97-AF65-F5344CB8AC3E}">
        <p14:creationId xmlns:p14="http://schemas.microsoft.com/office/powerpoint/2010/main" val="144601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8.xml"/><Relationship Id="rId18" Type="http://schemas.openxmlformats.org/officeDocument/2006/relationships/image" Target="../media/image28.png"/><Relationship Id="rId26" Type="http://schemas.openxmlformats.org/officeDocument/2006/relationships/customXml" Target="../ink/ink18.xml"/><Relationship Id="rId3" Type="http://schemas.openxmlformats.org/officeDocument/2006/relationships/customXml" Target="../ink/ink1.xml"/><Relationship Id="rId21" Type="http://schemas.openxmlformats.org/officeDocument/2006/relationships/customXml" Target="../ink/ink14.xml"/><Relationship Id="rId7" Type="http://schemas.openxmlformats.org/officeDocument/2006/relationships/customXml" Target="../ink/ink3.xml"/><Relationship Id="rId12" Type="http://schemas.openxmlformats.org/officeDocument/2006/relationships/customXml" Target="../ink/ink7.xml"/><Relationship Id="rId17" Type="http://schemas.openxmlformats.org/officeDocument/2006/relationships/customXml" Target="../ink/ink11.xml"/><Relationship Id="rId25" Type="http://schemas.openxmlformats.org/officeDocument/2006/relationships/customXml" Target="../ink/ink17.xml"/><Relationship Id="rId2" Type="http://schemas.openxmlformats.org/officeDocument/2006/relationships/image" Target="../media/image26.png"/><Relationship Id="rId16" Type="http://schemas.openxmlformats.org/officeDocument/2006/relationships/customXml" Target="../ink/ink10.xml"/><Relationship Id="rId20"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customXml" Target="../ink/ink6.xml"/><Relationship Id="rId24" Type="http://schemas.openxmlformats.org/officeDocument/2006/relationships/image" Target="../media/image29.png"/><Relationship Id="rId5" Type="http://schemas.openxmlformats.org/officeDocument/2006/relationships/customXml" Target="../ink/ink2.xml"/><Relationship Id="rId15" Type="http://schemas.openxmlformats.org/officeDocument/2006/relationships/customXml" Target="../ink/ink9.xml"/><Relationship Id="rId23" Type="http://schemas.openxmlformats.org/officeDocument/2006/relationships/customXml" Target="../ink/ink16.xml"/><Relationship Id="rId28" Type="http://schemas.openxmlformats.org/officeDocument/2006/relationships/customXml" Target="../ink/ink19.xml"/><Relationship Id="rId10" Type="http://schemas.openxmlformats.org/officeDocument/2006/relationships/image" Target="../media/image260.png"/><Relationship Id="rId19" Type="http://schemas.openxmlformats.org/officeDocument/2006/relationships/customXml" Target="../ink/ink12.xml"/><Relationship Id="rId4" Type="http://schemas.openxmlformats.org/officeDocument/2006/relationships/image" Target="../media/image240.png"/><Relationship Id="rId9" Type="http://schemas.openxmlformats.org/officeDocument/2006/relationships/customXml" Target="../ink/ink5.xml"/><Relationship Id="rId14" Type="http://schemas.openxmlformats.org/officeDocument/2006/relationships/image" Target="../media/image27.png"/><Relationship Id="rId22" Type="http://schemas.openxmlformats.org/officeDocument/2006/relationships/customXml" Target="../ink/ink15.xml"/><Relationship Id="rId27"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67B2E29-C12B-653A-E9F0-587FE5A149D2}"/>
              </a:ext>
            </a:extLst>
          </p:cNvPr>
          <p:cNvSpPr txBox="1"/>
          <p:nvPr/>
        </p:nvSpPr>
        <p:spPr>
          <a:xfrm>
            <a:off x="561975" y="2200275"/>
            <a:ext cx="11277600" cy="1938992"/>
          </a:xfrm>
          <a:prstGeom prst="rect">
            <a:avLst/>
          </a:prstGeom>
          <a:noFill/>
        </p:spPr>
        <p:txBody>
          <a:bodyPr wrap="square" rtlCol="0">
            <a:spAutoFit/>
          </a:bodyPr>
          <a:lstStyle/>
          <a:p>
            <a:pPr algn="ctr"/>
            <a:r>
              <a:rPr lang="it-IT" sz="6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Ritorno al futuro.</a:t>
            </a:r>
          </a:p>
          <a:p>
            <a:pPr algn="ctr"/>
            <a:r>
              <a:rPr lang="it-IT" sz="6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Fascismo e la Roma imperiale</a:t>
            </a:r>
          </a:p>
        </p:txBody>
      </p:sp>
    </p:spTree>
    <p:extLst>
      <p:ext uri="{BB962C8B-B14F-4D97-AF65-F5344CB8AC3E}">
        <p14:creationId xmlns:p14="http://schemas.microsoft.com/office/powerpoint/2010/main" val="3469992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C0AFD48-9E32-038F-3849-2C50CCDCF4B3}"/>
              </a:ext>
            </a:extLst>
          </p:cNvPr>
          <p:cNvPicPr>
            <a:picLocks noChangeAspect="1"/>
          </p:cNvPicPr>
          <p:nvPr/>
        </p:nvPicPr>
        <p:blipFill>
          <a:blip r:embed="rId2"/>
          <a:stretch>
            <a:fillRect/>
          </a:stretch>
        </p:blipFill>
        <p:spPr>
          <a:xfrm>
            <a:off x="179294" y="0"/>
            <a:ext cx="4156364" cy="6858000"/>
          </a:xfrm>
          <a:prstGeom prst="rect">
            <a:avLst/>
          </a:prstGeom>
        </p:spPr>
      </p:pic>
      <p:pic>
        <p:nvPicPr>
          <p:cNvPr id="6" name="Immagine 5">
            <a:extLst>
              <a:ext uri="{FF2B5EF4-FFF2-40B4-BE49-F238E27FC236}">
                <a16:creationId xmlns:a16="http://schemas.microsoft.com/office/drawing/2014/main" id="{801B38BA-5EAC-8FE7-D553-75A8588D707F}"/>
              </a:ext>
            </a:extLst>
          </p:cNvPr>
          <p:cNvPicPr>
            <a:picLocks noChangeAspect="1"/>
          </p:cNvPicPr>
          <p:nvPr/>
        </p:nvPicPr>
        <p:blipFill>
          <a:blip r:embed="rId3"/>
          <a:stretch>
            <a:fillRect/>
          </a:stretch>
        </p:blipFill>
        <p:spPr>
          <a:xfrm>
            <a:off x="4766020" y="636495"/>
            <a:ext cx="7037493" cy="5271247"/>
          </a:xfrm>
          <a:prstGeom prst="rect">
            <a:avLst/>
          </a:prstGeom>
        </p:spPr>
      </p:pic>
    </p:spTree>
    <p:extLst>
      <p:ext uri="{BB962C8B-B14F-4D97-AF65-F5344CB8AC3E}">
        <p14:creationId xmlns:p14="http://schemas.microsoft.com/office/powerpoint/2010/main" val="4018817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821F8C6-24CE-09C0-5879-4C99F94428EB}"/>
              </a:ext>
            </a:extLst>
          </p:cNvPr>
          <p:cNvPicPr>
            <a:picLocks noChangeAspect="1"/>
          </p:cNvPicPr>
          <p:nvPr/>
        </p:nvPicPr>
        <p:blipFill>
          <a:blip r:embed="rId2"/>
          <a:stretch>
            <a:fillRect/>
          </a:stretch>
        </p:blipFill>
        <p:spPr>
          <a:xfrm>
            <a:off x="7381874" y="324170"/>
            <a:ext cx="4173631" cy="5962330"/>
          </a:xfrm>
          <a:prstGeom prst="rect">
            <a:avLst/>
          </a:prstGeom>
        </p:spPr>
      </p:pic>
      <p:sp>
        <p:nvSpPr>
          <p:cNvPr id="5" name="CasellaDiTesto 4">
            <a:extLst>
              <a:ext uri="{FF2B5EF4-FFF2-40B4-BE49-F238E27FC236}">
                <a16:creationId xmlns:a16="http://schemas.microsoft.com/office/drawing/2014/main" id="{6BCD7FBE-8E15-4897-BFE0-2D17E4764BD1}"/>
              </a:ext>
            </a:extLst>
          </p:cNvPr>
          <p:cNvSpPr txBox="1"/>
          <p:nvPr/>
        </p:nvSpPr>
        <p:spPr>
          <a:xfrm>
            <a:off x="514350" y="447675"/>
            <a:ext cx="6143625" cy="5386090"/>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Lessico romano: i veliti</a:t>
            </a:r>
          </a:p>
          <a:p>
            <a:pPr algn="ctr"/>
            <a:endParaRPr lang="it-IT" sz="28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«Io premierò coloro che si possono chiamare i veliti della battaglia, quelli che sono giunti molto oltre, che hanno realizzato una conquista, ma credo che dietro questi veliti poco a poco marcerà tutto il grosso dell’esercito, seguendo, appunto, il loro esempio animatore»</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(1925)</a:t>
            </a:r>
            <a:endParaRPr lang="it-IT"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842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73A0CB0-13EC-B359-EFED-809B4B6E30E5}"/>
              </a:ext>
            </a:extLst>
          </p:cNvPr>
          <p:cNvSpPr txBox="1"/>
          <p:nvPr/>
        </p:nvSpPr>
        <p:spPr>
          <a:xfrm>
            <a:off x="403412" y="349623"/>
            <a:ext cx="8677836" cy="584775"/>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Simboli romani: il saluto romano</a:t>
            </a:r>
          </a:p>
        </p:txBody>
      </p:sp>
      <p:pic>
        <p:nvPicPr>
          <p:cNvPr id="5" name="Immagine 4">
            <a:extLst>
              <a:ext uri="{FF2B5EF4-FFF2-40B4-BE49-F238E27FC236}">
                <a16:creationId xmlns:a16="http://schemas.microsoft.com/office/drawing/2014/main" id="{90016770-A5E1-7587-8D38-DFD0F2605FC9}"/>
              </a:ext>
            </a:extLst>
          </p:cNvPr>
          <p:cNvPicPr>
            <a:picLocks noChangeAspect="1"/>
          </p:cNvPicPr>
          <p:nvPr/>
        </p:nvPicPr>
        <p:blipFill>
          <a:blip r:embed="rId2"/>
          <a:stretch>
            <a:fillRect/>
          </a:stretch>
        </p:blipFill>
        <p:spPr>
          <a:xfrm>
            <a:off x="8956214" y="0"/>
            <a:ext cx="3011196" cy="6858000"/>
          </a:xfrm>
          <a:prstGeom prst="rect">
            <a:avLst/>
          </a:prstGeom>
        </p:spPr>
      </p:pic>
      <p:pic>
        <p:nvPicPr>
          <p:cNvPr id="6" name="Immagine 5">
            <a:extLst>
              <a:ext uri="{FF2B5EF4-FFF2-40B4-BE49-F238E27FC236}">
                <a16:creationId xmlns:a16="http://schemas.microsoft.com/office/drawing/2014/main" id="{AA5D306E-E635-C54C-DD1D-FBD522887512}"/>
              </a:ext>
            </a:extLst>
          </p:cNvPr>
          <p:cNvPicPr>
            <a:picLocks noChangeAspect="1"/>
          </p:cNvPicPr>
          <p:nvPr/>
        </p:nvPicPr>
        <p:blipFill>
          <a:blip r:embed="rId3"/>
          <a:stretch>
            <a:fillRect/>
          </a:stretch>
        </p:blipFill>
        <p:spPr>
          <a:xfrm>
            <a:off x="4948517" y="1441249"/>
            <a:ext cx="3346234" cy="4636730"/>
          </a:xfrm>
          <a:prstGeom prst="rect">
            <a:avLst/>
          </a:prstGeom>
        </p:spPr>
      </p:pic>
      <p:pic>
        <p:nvPicPr>
          <p:cNvPr id="7" name="Immagine 6">
            <a:extLst>
              <a:ext uri="{FF2B5EF4-FFF2-40B4-BE49-F238E27FC236}">
                <a16:creationId xmlns:a16="http://schemas.microsoft.com/office/drawing/2014/main" id="{1E46C8AA-F6E4-5583-95EF-CD84A3C7DBA9}"/>
              </a:ext>
            </a:extLst>
          </p:cNvPr>
          <p:cNvPicPr>
            <a:picLocks noChangeAspect="1"/>
          </p:cNvPicPr>
          <p:nvPr/>
        </p:nvPicPr>
        <p:blipFill>
          <a:blip r:embed="rId4"/>
          <a:stretch>
            <a:fillRect/>
          </a:stretch>
        </p:blipFill>
        <p:spPr>
          <a:xfrm>
            <a:off x="901197" y="1729108"/>
            <a:ext cx="2847975" cy="3810000"/>
          </a:xfrm>
          <a:prstGeom prst="rect">
            <a:avLst/>
          </a:prstGeom>
        </p:spPr>
      </p:pic>
    </p:spTree>
    <p:extLst>
      <p:ext uri="{BB962C8B-B14F-4D97-AF65-F5344CB8AC3E}">
        <p14:creationId xmlns:p14="http://schemas.microsoft.com/office/powerpoint/2010/main" val="3430732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83BB5FE-63F7-A3CC-817C-F809298FCF03}"/>
              </a:ext>
            </a:extLst>
          </p:cNvPr>
          <p:cNvPicPr>
            <a:picLocks noChangeAspect="1"/>
          </p:cNvPicPr>
          <p:nvPr/>
        </p:nvPicPr>
        <p:blipFill>
          <a:blip r:embed="rId2"/>
          <a:stretch>
            <a:fillRect/>
          </a:stretch>
        </p:blipFill>
        <p:spPr>
          <a:xfrm>
            <a:off x="3391759" y="0"/>
            <a:ext cx="8800241" cy="6858000"/>
          </a:xfrm>
          <a:prstGeom prst="rect">
            <a:avLst/>
          </a:prstGeom>
        </p:spPr>
      </p:pic>
      <p:sp>
        <p:nvSpPr>
          <p:cNvPr id="5" name="CasellaDiTesto 4">
            <a:extLst>
              <a:ext uri="{FF2B5EF4-FFF2-40B4-BE49-F238E27FC236}">
                <a16:creationId xmlns:a16="http://schemas.microsoft.com/office/drawing/2014/main" id="{3195DE0A-03CE-D4EB-46A3-2531A05C51DB}"/>
              </a:ext>
            </a:extLst>
          </p:cNvPr>
          <p:cNvSpPr txBox="1"/>
          <p:nvPr/>
        </p:nvSpPr>
        <p:spPr>
          <a:xfrm>
            <a:off x="274544" y="5889811"/>
            <a:ext cx="3012141" cy="738664"/>
          </a:xfrm>
          <a:prstGeom prst="rect">
            <a:avLst/>
          </a:prstGeom>
          <a:noFill/>
        </p:spPr>
        <p:txBody>
          <a:bodyPr wrap="square" rtlCol="0">
            <a:spAutoFit/>
          </a:bodyPr>
          <a:lstStyle/>
          <a:p>
            <a:pPr algn="ctr"/>
            <a:r>
              <a:rPr lang="it-IT"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Jacques-Louis David, </a:t>
            </a:r>
            <a:r>
              <a:rPr lang="it-IT" sz="1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Giuramento degli Orazi</a:t>
            </a:r>
            <a:r>
              <a:rPr lang="it-IT"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1784, Parigi,</a:t>
            </a:r>
          </a:p>
          <a:p>
            <a:pPr algn="ctr"/>
            <a:r>
              <a:rPr lang="it-IT"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Museo del Louvre</a:t>
            </a:r>
          </a:p>
        </p:txBody>
      </p:sp>
    </p:spTree>
    <p:extLst>
      <p:ext uri="{BB962C8B-B14F-4D97-AF65-F5344CB8AC3E}">
        <p14:creationId xmlns:p14="http://schemas.microsoft.com/office/powerpoint/2010/main" val="90411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B7B7560-1E21-431B-38B5-2ED336BC8573}"/>
              </a:ext>
            </a:extLst>
          </p:cNvPr>
          <p:cNvSpPr txBox="1"/>
          <p:nvPr/>
        </p:nvSpPr>
        <p:spPr>
          <a:xfrm>
            <a:off x="394447" y="161365"/>
            <a:ext cx="11537576" cy="6247864"/>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Simboli romani: la marcia</a:t>
            </a:r>
          </a:p>
          <a:p>
            <a:pPr algn="ctr"/>
            <a:endParaRPr lang="it-IT" sz="28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 quelli che ci rimproverano di marciare alla tedesca devono pensare che non siamo noi che copiamo i tedeschi, ma sono questi che copiavano e copiano i Romani, per cui siamo noi che ritorniamo alle origini, che ritorniamo al nostro stile romano, latino e mediterraneo».</a:t>
            </a:r>
          </a:p>
          <a:p>
            <a:pPr algn="just"/>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passo di parata simboleggia la forza, la volontà, l’energia delle giovani generazioni littorie, che ne sono entusiaste […]. È un passo che i sedentari, i panciuti, i deficienti, le cosiddette ‘mezze cartucce’ non potranno mai fare. Per questo ci piace. Il popolo adesso lo adora. Ma la borghesia lo ha detestato. Ha detto: «Ma che cosa è questo passo romano di parata?» […]. Si è detto anche che esso è uguale al ‘passo dell’oca’. Prima di tutto ciò non è vero. Secondo, anche fosse vero, c’è un dato di fatto curioso: che il popolo italiano è forse il solo popolo della terra che abbia l’oca nella sua storia. Infatti tutti gli storici di Roma lo attestano. C’era un accantonamento di Romani sul Campidoglio. Ora l’oca faceva migliore guardia dei cani.</a:t>
            </a:r>
            <a:endParaRPr lang="it-IT"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791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B7B7560-1E21-431B-38B5-2ED336BC8573}"/>
              </a:ext>
            </a:extLst>
          </p:cNvPr>
          <p:cNvSpPr txBox="1"/>
          <p:nvPr/>
        </p:nvSpPr>
        <p:spPr>
          <a:xfrm>
            <a:off x="525556" y="548580"/>
            <a:ext cx="11140888" cy="6309420"/>
          </a:xfrm>
          <a:prstGeom prst="rect">
            <a:avLst/>
          </a:prstGeom>
          <a:noFill/>
        </p:spPr>
        <p:txBody>
          <a:bodyPr wrap="square" rtlCol="0">
            <a:spAutoFit/>
          </a:bodyPr>
          <a:lstStyle/>
          <a:p>
            <a:pPr algn="just"/>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Del resto l’oca era dedicata a Giunone, e quindi era un animale altamente rispettabile, ed è perfettamente normale che l’oca abbia risvegliato i Romani, che forse erano stanchi e dormivano, e quindi il console abbia sconfitto i Galli (Francesi di oggi) e abbia impedito che salissero fino sulla vetta del Campidoglio. Tutti coloro che hanno visto il nostro passo di parata ed il passo di parata germanico hanno constatato che c’è una differenza essenziale. […] L’introduzione del passo romano ha avuto una ripercussione in tutto il mondo, come espressione di forza morale. Noi lo manterremo appunto perché risponde a queste caratteristiche».</a:t>
            </a:r>
          </a:p>
          <a:p>
            <a:pPr algn="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a:t>
            </a:r>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6808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71BB5E1-1656-A3A5-C2AE-5F2F4A5644E3}"/>
              </a:ext>
            </a:extLst>
          </p:cNvPr>
          <p:cNvSpPr txBox="1"/>
          <p:nvPr/>
        </p:nvSpPr>
        <p:spPr>
          <a:xfrm>
            <a:off x="546847" y="259975"/>
            <a:ext cx="6215903" cy="6494085"/>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Ricorrenze romane: </a:t>
            </a:r>
          </a:p>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Natale di Roma</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 i socialisti hanno il 1° maggio, se i popolari hanno il 15 maggio, se altri partiti di altro colore hanno altre giornate, noi fascisti ne avremo una: ed è il Natale di Roma, il 21 aprile. In quel giorno noi, nel segno di Roma eterna, nel segno di quella città che ha dato due civiltà al mondo e darà la terza, noi ci riconosceremo e le legioni regionali sfileranno col nostro ordine».</a:t>
            </a:r>
          </a:p>
          <a:p>
            <a:pPr algn="just"/>
            <a:endParaRPr lang="it-IT"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(21 aprile 1922)</a:t>
            </a:r>
            <a:endParaRPr lang="it-IT" dirty="0">
              <a:solidFill>
                <a:schemeClr val="bg1"/>
              </a:solidFill>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338FD6FC-8EDF-3C47-593F-9FF77D43DC42}"/>
              </a:ext>
            </a:extLst>
          </p:cNvPr>
          <p:cNvPicPr>
            <a:picLocks noChangeAspect="1"/>
          </p:cNvPicPr>
          <p:nvPr/>
        </p:nvPicPr>
        <p:blipFill>
          <a:blip r:embed="rId2"/>
          <a:stretch>
            <a:fillRect/>
          </a:stretch>
        </p:blipFill>
        <p:spPr>
          <a:xfrm>
            <a:off x="7537873" y="220574"/>
            <a:ext cx="4177878" cy="6416851"/>
          </a:xfrm>
          <a:prstGeom prst="rect">
            <a:avLst/>
          </a:prstGeom>
        </p:spPr>
      </p:pic>
    </p:spTree>
    <p:extLst>
      <p:ext uri="{BB962C8B-B14F-4D97-AF65-F5344CB8AC3E}">
        <p14:creationId xmlns:p14="http://schemas.microsoft.com/office/powerpoint/2010/main" val="147628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71BB5E1-1656-A3A5-C2AE-5F2F4A5644E3}"/>
              </a:ext>
            </a:extLst>
          </p:cNvPr>
          <p:cNvSpPr txBox="1"/>
          <p:nvPr/>
        </p:nvSpPr>
        <p:spPr>
          <a:xfrm>
            <a:off x="546847" y="259975"/>
            <a:ext cx="10936941" cy="6555641"/>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Ricorrenze romane: il Natale di Roma</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«Celebrare il Natale di Roma significa celebrare il nostro tipo di civiltà, significa esaltare la nostra storia e la nostra razza, significa poggiare fortemente sul passato per meglio slanciarsi verso l’avvenire. Roma e l’Italia sono infatti due termini inscindibili. […] Certo, la Roma che noi onoriamo non è soltanto la Roma dei monumenti e dei ruderi, la Roma delle gloriose rovine fra le quali nessun uomo civile si aggira senza provare un fremito di trepida venerazione. […] La Roma che noi onoriamo, ma soprattutto la Roma che noi vagheggiamo e prepariamo, è un’altra: non si tratta di pietre insigni, ma di anime vive: non è contemplazione nostalgica del passato, ma dura preparazione dell’avvenire. Roma è il nostro punto di partenza e di riferimento; è il nostro simbolo o, se si vuole, il nostro mito. Noi sogniamo l’Italia romana, cioè saggia e forte, disciplinata e imperiale. Molto di quel che fu lo spirito immortale di Roma risorge nel fascismo: romano è il Littorio, romana è la nostra organizzazione di combattimento, romano è il nostro orgoglio e il nostro coraggio: </a:t>
            </a:r>
            <a:r>
              <a:rPr lang="it-IT" sz="24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Civis </a:t>
            </a:r>
            <a:r>
              <a:rPr lang="it-IT" sz="2400" i="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Romanus</a:t>
            </a:r>
            <a:r>
              <a:rPr lang="it-IT" sz="24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sum</a:t>
            </a: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gn="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3 aprile 1921</a:t>
            </a:r>
            <a:endParaRPr lang="it-IT"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6122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F444F9D-6400-8550-B2E4-36FF3990EAA3}"/>
              </a:ext>
            </a:extLst>
          </p:cNvPr>
          <p:cNvSpPr txBox="1"/>
          <p:nvPr/>
        </p:nvSpPr>
        <p:spPr>
          <a:xfrm>
            <a:off x="542925" y="381000"/>
            <a:ext cx="11106150" cy="5878532"/>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Roma: l’Urbe del presente</a:t>
            </a:r>
          </a:p>
          <a:p>
            <a:pPr algn="ctr"/>
            <a:endPar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città parassitaria di affittacamere, di lustrascarpe, di prostitute, di preti e di burocrati, Roma – città senza proletariato degno di questo nome – non è il centro della vita politica nazionale, ma </a:t>
            </a:r>
            <a:r>
              <a:rPr lang="it-IT" sz="3200"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sibbene</a:t>
            </a:r>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il centro e il focolare d’infezione della vita politica nazionale […]. Basta, dunque, con lo stupido pregiudizio unitario per cui tutto, tutto, tutto dev’essere concentrato in Roma – in questa enorme città vampiro che succhia il miglior sangue della nazione».</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(17 settembre 1910)</a:t>
            </a:r>
            <a:endParaRPr lang="it-IT"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756415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50F552-2BB1-3C60-255E-0F8550C65C73}"/>
              </a:ext>
            </a:extLst>
          </p:cNvPr>
          <p:cNvSpPr txBox="1"/>
          <p:nvPr/>
        </p:nvSpPr>
        <p:spPr>
          <a:xfrm>
            <a:off x="4543425" y="161925"/>
            <a:ext cx="7400925" cy="6986528"/>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Roma: l’Urbe del passato</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dura faccia dell’adolescente aveva imparato a reclinarsi sui libri dei padri: il latino. E le memorie di Cesare, la sapienza di Tacito, il poema di Enea, tutta la fiabesca realtà del villaggio di banditi, sperduto fra le colline del Lazio e divenuto capitale del mondo, datore al mondo di leggi e sanità, lo affascinavano come un mito. Roma è presente e viva nel cuore della sua Romagna. […] Roma era, per lui, la mamma e l’amorosa; e scriveva quella parola, sempre la stessa, dai dieci ai sedici anni, con frenesia».</a:t>
            </a:r>
          </a:p>
          <a:p>
            <a:pPr algn="just"/>
            <a:endPar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Sarfatti, </a:t>
            </a:r>
            <a:r>
              <a:rPr lang="it-IT" sz="2400" i="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Dux</a:t>
            </a: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Milano, 1926, p. 42</a:t>
            </a:r>
          </a:p>
          <a:p>
            <a:pPr algn="just"/>
            <a:endPar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1EE1F8C8-C5D6-D295-B56F-FF1AD344C909}"/>
              </a:ext>
            </a:extLst>
          </p:cNvPr>
          <p:cNvPicPr>
            <a:picLocks noChangeAspect="1"/>
          </p:cNvPicPr>
          <p:nvPr/>
        </p:nvPicPr>
        <p:blipFill>
          <a:blip r:embed="rId2"/>
          <a:stretch>
            <a:fillRect/>
          </a:stretch>
        </p:blipFill>
        <p:spPr>
          <a:xfrm>
            <a:off x="247650" y="428625"/>
            <a:ext cx="4141887" cy="5762625"/>
          </a:xfrm>
          <a:prstGeom prst="rect">
            <a:avLst/>
          </a:prstGeom>
        </p:spPr>
      </p:pic>
    </p:spTree>
    <p:extLst>
      <p:ext uri="{BB962C8B-B14F-4D97-AF65-F5344CB8AC3E}">
        <p14:creationId xmlns:p14="http://schemas.microsoft.com/office/powerpoint/2010/main" val="39435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C537EE1-04D6-A835-4AB9-80BFB98E0362}"/>
              </a:ext>
            </a:extLst>
          </p:cNvPr>
          <p:cNvSpPr txBox="1"/>
          <p:nvPr/>
        </p:nvSpPr>
        <p:spPr>
          <a:xfrm>
            <a:off x="381000" y="181957"/>
            <a:ext cx="7896225" cy="6494085"/>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Un mito vivo</a:t>
            </a:r>
          </a:p>
          <a:p>
            <a:pPr algn="ctr"/>
            <a:endParaRPr lang="it-IT" sz="2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«Un tema, quello di Roma, per noi, uomini del fascismo, scaturito non dalla erudizione, non dai libri, non da quella ‘morta storia’ […] ma dall’azione […]. Certo, un cosiffatto carattere di motivo d’azione, è d’augurarsi che si mantenga vivo nell’idea di Roma, perché questa idea operi nel tempo, secondo il nostro tempo, col nostro tempo. Quindi, operi non come una idea cristallizzata in questa o quella forma tradizionale, ma viva e continua, aderente alla nostra coscienza attuale della storia e della politica».</a:t>
            </a:r>
          </a:p>
          <a:p>
            <a:pPr algn="just"/>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Giuseppe Bottai, </a:t>
            </a:r>
            <a:r>
              <a:rPr lang="it-IT" sz="2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e Fascismo</a:t>
            </a: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 «Roma» 15, 1937, p. 351</a:t>
            </a:r>
            <a:endParaRPr lang="it-IT"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B65AE59F-AE0C-9951-476C-EBBF275C404B}"/>
              </a:ext>
            </a:extLst>
          </p:cNvPr>
          <p:cNvPicPr>
            <a:picLocks noChangeAspect="1"/>
          </p:cNvPicPr>
          <p:nvPr/>
        </p:nvPicPr>
        <p:blipFill>
          <a:blip r:embed="rId2"/>
          <a:stretch>
            <a:fillRect/>
          </a:stretch>
        </p:blipFill>
        <p:spPr>
          <a:xfrm>
            <a:off x="9086850" y="1523999"/>
            <a:ext cx="2400300" cy="3810000"/>
          </a:xfrm>
          <a:prstGeom prst="rect">
            <a:avLst/>
          </a:prstGeom>
        </p:spPr>
      </p:pic>
    </p:spTree>
    <p:extLst>
      <p:ext uri="{BB962C8B-B14F-4D97-AF65-F5344CB8AC3E}">
        <p14:creationId xmlns:p14="http://schemas.microsoft.com/office/powerpoint/2010/main" val="12557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F444F9D-6400-8550-B2E4-36FF3990EAA3}"/>
              </a:ext>
            </a:extLst>
          </p:cNvPr>
          <p:cNvSpPr txBox="1"/>
          <p:nvPr/>
        </p:nvSpPr>
        <p:spPr>
          <a:xfrm>
            <a:off x="542925" y="381000"/>
            <a:ext cx="11106150" cy="5940088"/>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Roma: l’Urbe del passato/2</a:t>
            </a:r>
          </a:p>
          <a:p>
            <a:pPr algn="ctr"/>
            <a:endPar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«Non passa giorno in cui non ritorni alla luce del sole qualche documento della grandezza di Roma. La terra sembra ansiosa di restituire le vestigia di quello che è stato l’impero più vasto della storia. Perché negare l’esistenza di qualche cosa di misterioso nel fatto che queste scoperte in ogni angolo d’Europa coincidono col tempo fascista, che ha ripreso i simboli di Roma e addita al popolo le virtù che fecero dominatrice e potente Roma?».</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(13 settembre 1933)</a:t>
            </a:r>
            <a:endParaRPr lang="it-IT"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980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F444F9D-6400-8550-B2E4-36FF3990EAA3}"/>
              </a:ext>
            </a:extLst>
          </p:cNvPr>
          <p:cNvSpPr txBox="1"/>
          <p:nvPr/>
        </p:nvSpPr>
        <p:spPr>
          <a:xfrm>
            <a:off x="542925" y="381000"/>
            <a:ext cx="11106150" cy="6001643"/>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Monumenti romani</a:t>
            </a:r>
          </a:p>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L’urbanistica di Roma</a:t>
            </a:r>
          </a:p>
          <a:p>
            <a:pPr algn="ctr"/>
            <a:endPar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«Voi [governatore di Roma] continuerete a liberare il tronco della grande quercia da tutto ciò che ancora l’aduggia. Farete largo attorno all’Augusteo, al teatro Marcello, al Campidoglio, al Pantheon. Tutto ciò che vi crebbe attorno nei secoli della decadenza deve scomparire. […] I monumenti millenari della nostra storia devono giganteggiare nella necessaria solitudine».</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(31 dicembre 1925)</a:t>
            </a:r>
            <a:endParaRPr lang="it-IT"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5967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48614C-D534-EC5C-60CD-B8D438152083}"/>
              </a:ext>
            </a:extLst>
          </p:cNvPr>
          <p:cNvPicPr>
            <a:picLocks noChangeAspect="1"/>
          </p:cNvPicPr>
          <p:nvPr/>
        </p:nvPicPr>
        <p:blipFill>
          <a:blip r:embed="rId2"/>
          <a:stretch>
            <a:fillRect/>
          </a:stretch>
        </p:blipFill>
        <p:spPr>
          <a:xfrm>
            <a:off x="6905625" y="133506"/>
            <a:ext cx="4724399" cy="6590987"/>
          </a:xfrm>
          <a:prstGeom prst="rect">
            <a:avLst/>
          </a:prstGeom>
        </p:spPr>
      </p:pic>
      <p:sp>
        <p:nvSpPr>
          <p:cNvPr id="5" name="CasellaDiTesto 4">
            <a:extLst>
              <a:ext uri="{FF2B5EF4-FFF2-40B4-BE49-F238E27FC236}">
                <a16:creationId xmlns:a16="http://schemas.microsoft.com/office/drawing/2014/main" id="{7FFC7086-A35E-1298-9788-91A1D44AE52F}"/>
              </a:ext>
            </a:extLst>
          </p:cNvPr>
          <p:cNvSpPr txBox="1"/>
          <p:nvPr/>
        </p:nvSpPr>
        <p:spPr>
          <a:xfrm>
            <a:off x="857250" y="5619750"/>
            <a:ext cx="5495925" cy="707886"/>
          </a:xfrm>
          <a:prstGeom prst="rect">
            <a:avLst/>
          </a:prstGeom>
          <a:noFill/>
        </p:spPr>
        <p:txBody>
          <a:bodyPr wrap="square" rtlCol="0">
            <a:spAutoFit/>
          </a:bodyPr>
          <a:lstStyle/>
          <a:p>
            <a:pPr algn="just"/>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Achille Beltrame, </a:t>
            </a:r>
            <a:r>
              <a:rPr lang="it-IT"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dà inizio allo sventramento nella zona dei Fori</a:t>
            </a: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3 marzo 1935</a:t>
            </a:r>
          </a:p>
        </p:txBody>
      </p:sp>
    </p:spTree>
    <p:extLst>
      <p:ext uri="{BB962C8B-B14F-4D97-AF65-F5344CB8AC3E}">
        <p14:creationId xmlns:p14="http://schemas.microsoft.com/office/powerpoint/2010/main" val="2165489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93E993E-7562-1B12-AFDA-2CC84F132B24}"/>
              </a:ext>
            </a:extLst>
          </p:cNvPr>
          <p:cNvPicPr>
            <a:picLocks noChangeAspect="1"/>
          </p:cNvPicPr>
          <p:nvPr/>
        </p:nvPicPr>
        <p:blipFill>
          <a:blip r:embed="rId2"/>
          <a:stretch>
            <a:fillRect/>
          </a:stretch>
        </p:blipFill>
        <p:spPr>
          <a:xfrm>
            <a:off x="1106805" y="0"/>
            <a:ext cx="9978390" cy="6858000"/>
          </a:xfrm>
          <a:prstGeom prst="rect">
            <a:avLst/>
          </a:prstGeom>
        </p:spPr>
      </p:pic>
    </p:spTree>
    <p:extLst>
      <p:ext uri="{BB962C8B-B14F-4D97-AF65-F5344CB8AC3E}">
        <p14:creationId xmlns:p14="http://schemas.microsoft.com/office/powerpoint/2010/main" val="1508469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5A2EE3-2CA3-D56F-1630-6127CDDA5F81}"/>
              </a:ext>
            </a:extLst>
          </p:cNvPr>
          <p:cNvPicPr>
            <a:picLocks noChangeAspect="1"/>
          </p:cNvPicPr>
          <p:nvPr/>
        </p:nvPicPr>
        <p:blipFill>
          <a:blip r:embed="rId2"/>
          <a:stretch>
            <a:fillRect/>
          </a:stretch>
        </p:blipFill>
        <p:spPr>
          <a:xfrm>
            <a:off x="2362200" y="745624"/>
            <a:ext cx="7991475" cy="5366752"/>
          </a:xfrm>
          <a:prstGeom prst="rect">
            <a:avLst/>
          </a:prstGeom>
        </p:spPr>
      </p:pic>
    </p:spTree>
    <p:extLst>
      <p:ext uri="{BB962C8B-B14F-4D97-AF65-F5344CB8AC3E}">
        <p14:creationId xmlns:p14="http://schemas.microsoft.com/office/powerpoint/2010/main" val="3668448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54B083E-F2E2-0610-4C22-FFA483473A1F}"/>
              </a:ext>
            </a:extLst>
          </p:cNvPr>
          <p:cNvPicPr>
            <a:picLocks noChangeAspect="1"/>
          </p:cNvPicPr>
          <p:nvPr/>
        </p:nvPicPr>
        <p:blipFill>
          <a:blip r:embed="rId2"/>
          <a:stretch>
            <a:fillRect/>
          </a:stretch>
        </p:blipFill>
        <p:spPr>
          <a:xfrm>
            <a:off x="1203253" y="0"/>
            <a:ext cx="9785493" cy="6858000"/>
          </a:xfrm>
          <a:prstGeom prst="rect">
            <a:avLst/>
          </a:prstGeom>
        </p:spPr>
      </p:pic>
    </p:spTree>
    <p:extLst>
      <p:ext uri="{BB962C8B-B14F-4D97-AF65-F5344CB8AC3E}">
        <p14:creationId xmlns:p14="http://schemas.microsoft.com/office/powerpoint/2010/main" val="2711027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4D7F55F-3233-5D8B-5686-3E3C8F58F39D}"/>
              </a:ext>
            </a:extLst>
          </p:cNvPr>
          <p:cNvPicPr>
            <a:picLocks noChangeAspect="1"/>
          </p:cNvPicPr>
          <p:nvPr/>
        </p:nvPicPr>
        <p:blipFill>
          <a:blip r:embed="rId2"/>
          <a:stretch>
            <a:fillRect/>
          </a:stretch>
        </p:blipFill>
        <p:spPr>
          <a:xfrm>
            <a:off x="1333500" y="123825"/>
            <a:ext cx="9525000" cy="6610350"/>
          </a:xfrm>
          <a:prstGeom prst="rect">
            <a:avLst/>
          </a:prstGeom>
        </p:spPr>
      </p:pic>
    </p:spTree>
    <p:extLst>
      <p:ext uri="{BB962C8B-B14F-4D97-AF65-F5344CB8AC3E}">
        <p14:creationId xmlns:p14="http://schemas.microsoft.com/office/powerpoint/2010/main" val="209731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8382789-1DD7-9F5D-A3AD-65520F597CCF}"/>
              </a:ext>
            </a:extLst>
          </p:cNvPr>
          <p:cNvPicPr>
            <a:picLocks noChangeAspect="1"/>
          </p:cNvPicPr>
          <p:nvPr/>
        </p:nvPicPr>
        <p:blipFill>
          <a:blip r:embed="rId2"/>
          <a:stretch>
            <a:fillRect/>
          </a:stretch>
        </p:blipFill>
        <p:spPr>
          <a:xfrm>
            <a:off x="3886200" y="404812"/>
            <a:ext cx="7620000" cy="5743575"/>
          </a:xfrm>
          <a:prstGeom prst="rect">
            <a:avLst/>
          </a:prstGeom>
        </p:spPr>
      </p:pic>
      <p:sp>
        <p:nvSpPr>
          <p:cNvPr id="5" name="CasellaDiTesto 4">
            <a:extLst>
              <a:ext uri="{FF2B5EF4-FFF2-40B4-BE49-F238E27FC236}">
                <a16:creationId xmlns:a16="http://schemas.microsoft.com/office/drawing/2014/main" id="{9D4BBCDF-0EE6-8DE5-D4A2-646257CC8FE9}"/>
              </a:ext>
            </a:extLst>
          </p:cNvPr>
          <p:cNvSpPr txBox="1"/>
          <p:nvPr/>
        </p:nvSpPr>
        <p:spPr>
          <a:xfrm>
            <a:off x="495300" y="523875"/>
            <a:ext cx="2695575" cy="707886"/>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L’EUR</a:t>
            </a:r>
          </a:p>
        </p:txBody>
      </p:sp>
    </p:spTree>
    <p:extLst>
      <p:ext uri="{BB962C8B-B14F-4D97-AF65-F5344CB8AC3E}">
        <p14:creationId xmlns:p14="http://schemas.microsoft.com/office/powerpoint/2010/main" val="3305064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68BFDD0-F0D1-3A62-0EC9-A1D2614B03EE}"/>
              </a:ext>
            </a:extLst>
          </p:cNvPr>
          <p:cNvPicPr>
            <a:picLocks noChangeAspect="1"/>
          </p:cNvPicPr>
          <p:nvPr/>
        </p:nvPicPr>
        <p:blipFill>
          <a:blip r:embed="rId2"/>
          <a:stretch>
            <a:fillRect/>
          </a:stretch>
        </p:blipFill>
        <p:spPr>
          <a:xfrm>
            <a:off x="4514850" y="138111"/>
            <a:ext cx="7353300" cy="6581775"/>
          </a:xfrm>
          <a:prstGeom prst="rect">
            <a:avLst/>
          </a:prstGeom>
        </p:spPr>
      </p:pic>
      <p:sp>
        <p:nvSpPr>
          <p:cNvPr id="5" name="CasellaDiTesto 4">
            <a:extLst>
              <a:ext uri="{FF2B5EF4-FFF2-40B4-BE49-F238E27FC236}">
                <a16:creationId xmlns:a16="http://schemas.microsoft.com/office/drawing/2014/main" id="{38EB08C3-5B4E-D814-2731-4886F35BB846}"/>
              </a:ext>
            </a:extLst>
          </p:cNvPr>
          <p:cNvSpPr txBox="1"/>
          <p:nvPr/>
        </p:nvSpPr>
        <p:spPr>
          <a:xfrm>
            <a:off x="400050" y="381000"/>
            <a:ext cx="3810000" cy="1077218"/>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Basilica dei Santi Pietro e Paolo</a:t>
            </a:r>
          </a:p>
        </p:txBody>
      </p:sp>
    </p:spTree>
    <p:extLst>
      <p:ext uri="{BB962C8B-B14F-4D97-AF65-F5344CB8AC3E}">
        <p14:creationId xmlns:p14="http://schemas.microsoft.com/office/powerpoint/2010/main" val="65638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EA84BA4-73F1-270B-EAB4-AD427ABEDB3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3061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C537EE1-04D6-A835-4AB9-80BFB98E0362}"/>
              </a:ext>
            </a:extLst>
          </p:cNvPr>
          <p:cNvSpPr txBox="1"/>
          <p:nvPr/>
        </p:nvSpPr>
        <p:spPr>
          <a:xfrm>
            <a:off x="352985" y="120402"/>
            <a:ext cx="7840756" cy="6432530"/>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Un mito verso il futuro</a:t>
            </a:r>
          </a:p>
          <a:p>
            <a:pPr algn="ctr"/>
            <a:endParaRPr lang="it-IT" sz="1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 Roma noi vediamo la preparazione dell’avvenire. Roma è il nostro mito. Sogniamo un’Italia romana, cioè saggia e forte, disciplinata e imperiale. Molto dello spirito immortale di Roma risorge nel fascismo».</a:t>
            </a: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«Gerarchia» (1922)</a:t>
            </a:r>
          </a:p>
          <a:p>
            <a:pPr algn="r"/>
            <a:endPar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«Noi non vogliamo tanto </a:t>
            </a:r>
            <a:r>
              <a:rPr lang="it-IT" sz="28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informarci su</a:t>
            </a: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Roma, quanto </a:t>
            </a:r>
            <a:r>
              <a:rPr lang="it-IT" sz="28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formarci da </a:t>
            </a: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formarci per un’applicazione attuale, modernissima, della sua energia unificatrice, coordinatrice, disciplinatrice».</a:t>
            </a: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Giuseppe Bottai, </a:t>
            </a:r>
            <a:r>
              <a:rPr lang="it-IT" sz="2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nella scuola italiana</a:t>
            </a: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 «Quaderni di Studi Romani» 6, 1939, p. 4</a:t>
            </a:r>
            <a:endParaRPr lang="it-IT"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2" name="Immagine 1">
            <a:extLst>
              <a:ext uri="{FF2B5EF4-FFF2-40B4-BE49-F238E27FC236}">
                <a16:creationId xmlns:a16="http://schemas.microsoft.com/office/drawing/2014/main" id="{F11AA26C-8EF1-2D06-395B-AEE3BE4C4139}"/>
              </a:ext>
            </a:extLst>
          </p:cNvPr>
          <p:cNvPicPr>
            <a:picLocks noChangeAspect="1"/>
          </p:cNvPicPr>
          <p:nvPr/>
        </p:nvPicPr>
        <p:blipFill>
          <a:blip r:embed="rId2"/>
          <a:stretch>
            <a:fillRect/>
          </a:stretch>
        </p:blipFill>
        <p:spPr>
          <a:xfrm>
            <a:off x="8699347" y="1417309"/>
            <a:ext cx="3014162" cy="4176668"/>
          </a:xfrm>
          <a:prstGeom prst="rect">
            <a:avLst/>
          </a:prstGeom>
        </p:spPr>
      </p:pic>
    </p:spTree>
    <p:extLst>
      <p:ext uri="{BB962C8B-B14F-4D97-AF65-F5344CB8AC3E}">
        <p14:creationId xmlns:p14="http://schemas.microsoft.com/office/powerpoint/2010/main" val="524241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684C6F5-85E6-1B88-6631-CE57E6538AE4}"/>
              </a:ext>
            </a:extLst>
          </p:cNvPr>
          <p:cNvPicPr>
            <a:picLocks noChangeAspect="1"/>
          </p:cNvPicPr>
          <p:nvPr/>
        </p:nvPicPr>
        <p:blipFill>
          <a:blip r:embed="rId2"/>
          <a:stretch>
            <a:fillRect/>
          </a:stretch>
        </p:blipFill>
        <p:spPr>
          <a:xfrm>
            <a:off x="5724525" y="-396572"/>
            <a:ext cx="5591173" cy="791151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put penna 7">
                <a:extLst>
                  <a:ext uri="{FF2B5EF4-FFF2-40B4-BE49-F238E27FC236}">
                    <a16:creationId xmlns:a16="http://schemas.microsoft.com/office/drawing/2014/main" id="{CCDB23C5-44F7-C42D-8E99-8EE14157035C}"/>
                  </a:ext>
                </a:extLst>
              </p14:cNvPr>
              <p14:cNvContentPartPr/>
              <p14:nvPr/>
            </p14:nvContentPartPr>
            <p14:xfrm>
              <a:off x="6638580" y="2286165"/>
              <a:ext cx="360" cy="360"/>
            </p14:xfrm>
          </p:contentPart>
        </mc:Choice>
        <mc:Fallback xmlns="">
          <p:pic>
            <p:nvPicPr>
              <p:cNvPr id="8" name="Input penna 7">
                <a:extLst>
                  <a:ext uri="{FF2B5EF4-FFF2-40B4-BE49-F238E27FC236}">
                    <a16:creationId xmlns:a16="http://schemas.microsoft.com/office/drawing/2014/main" id="{CCDB23C5-44F7-C42D-8E99-8EE14157035C}"/>
                  </a:ext>
                </a:extLst>
              </p:cNvPr>
              <p:cNvPicPr/>
              <p:nvPr/>
            </p:nvPicPr>
            <p:blipFill>
              <a:blip r:embed="rId4"/>
              <a:stretch>
                <a:fillRect/>
              </a:stretch>
            </p:blipFill>
            <p:spPr>
              <a:xfrm>
                <a:off x="6602940" y="2250165"/>
                <a:ext cx="72000" cy="72000"/>
              </a:xfrm>
              <a:prstGeom prst="rect">
                <a:avLst/>
              </a:prstGeom>
            </p:spPr>
          </p:pic>
        </mc:Fallback>
      </mc:AlternateContent>
      <p:sp>
        <p:nvSpPr>
          <p:cNvPr id="9" name="CasellaDiTesto 8">
            <a:extLst>
              <a:ext uri="{FF2B5EF4-FFF2-40B4-BE49-F238E27FC236}">
                <a16:creationId xmlns:a16="http://schemas.microsoft.com/office/drawing/2014/main" id="{C0707E14-C915-02DD-7630-BEC9456BF830}"/>
              </a:ext>
            </a:extLst>
          </p:cNvPr>
          <p:cNvSpPr txBox="1"/>
          <p:nvPr/>
        </p:nvSpPr>
        <p:spPr>
          <a:xfrm>
            <a:off x="5708865" y="2370214"/>
            <a:ext cx="1819275" cy="646331"/>
          </a:xfrm>
          <a:prstGeom prst="rect">
            <a:avLst/>
          </a:prstGeom>
          <a:noFill/>
        </p:spPr>
        <p:txBody>
          <a:bodyPr wrap="square" rtlCol="0">
            <a:spAutoFit/>
          </a:bodyPr>
          <a:lstStyle/>
          <a:p>
            <a:r>
              <a:rPr lang="it-IT" sz="1200" dirty="0">
                <a:solidFill>
                  <a:srgbClr val="C00000"/>
                </a:solidFill>
                <a:latin typeface="Cambria" panose="02040503050406030204" pitchFamily="18" charset="0"/>
                <a:ea typeface="Cambria" panose="02040503050406030204" pitchFamily="18" charset="0"/>
              </a:rPr>
              <a:t>Porto San Maurizio e Oneglia</a:t>
            </a:r>
          </a:p>
          <a:p>
            <a:r>
              <a:rPr lang="it-IT" sz="1200" dirty="0">
                <a:solidFill>
                  <a:srgbClr val="C00000"/>
                </a:solidFill>
                <a:latin typeface="Cambria" panose="02040503050406030204" pitchFamily="18" charset="0"/>
                <a:ea typeface="Cambria" panose="02040503050406030204" pitchFamily="18" charset="0"/>
              </a:rPr>
              <a:t>(IMPERIA)</a:t>
            </a:r>
          </a:p>
        </p:txBody>
      </p:sp>
      <mc:AlternateContent xmlns:mc="http://schemas.openxmlformats.org/markup-compatibility/2006" xmlns:p14="http://schemas.microsoft.com/office/powerpoint/2010/main">
        <mc:Choice Requires="p14">
          <p:contentPart p14:bwMode="auto" r:id="rId5">
            <p14:nvContentPartPr>
              <p14:cNvPr id="10" name="Input penna 9">
                <a:extLst>
                  <a:ext uri="{FF2B5EF4-FFF2-40B4-BE49-F238E27FC236}">
                    <a16:creationId xmlns:a16="http://schemas.microsoft.com/office/drawing/2014/main" id="{FC009464-60AB-CB1F-E2A3-C62995EBB15B}"/>
                  </a:ext>
                </a:extLst>
              </p14:cNvPr>
              <p14:cNvContentPartPr/>
              <p14:nvPr/>
            </p14:nvContentPartPr>
            <p14:xfrm>
              <a:off x="7654860" y="1980885"/>
              <a:ext cx="3600" cy="360"/>
            </p14:xfrm>
          </p:contentPart>
        </mc:Choice>
        <mc:Fallback xmlns="">
          <p:pic>
            <p:nvPicPr>
              <p:cNvPr id="10" name="Input penna 9">
                <a:extLst>
                  <a:ext uri="{FF2B5EF4-FFF2-40B4-BE49-F238E27FC236}">
                    <a16:creationId xmlns:a16="http://schemas.microsoft.com/office/drawing/2014/main" id="{FC009464-60AB-CB1F-E2A3-C62995EBB15B}"/>
                  </a:ext>
                </a:extLst>
              </p:cNvPr>
              <p:cNvPicPr/>
              <p:nvPr/>
            </p:nvPicPr>
            <p:blipFill>
              <a:blip r:embed="rId6"/>
              <a:stretch>
                <a:fillRect/>
              </a:stretch>
            </p:blipFill>
            <p:spPr>
              <a:xfrm>
                <a:off x="7618860" y="1945245"/>
                <a:ext cx="75240" cy="72000"/>
              </a:xfrm>
              <a:prstGeom prst="rect">
                <a:avLst/>
              </a:prstGeom>
            </p:spPr>
          </p:pic>
        </mc:Fallback>
      </mc:AlternateContent>
      <p:sp>
        <p:nvSpPr>
          <p:cNvPr id="11" name="CasellaDiTesto 10">
            <a:extLst>
              <a:ext uri="{FF2B5EF4-FFF2-40B4-BE49-F238E27FC236}">
                <a16:creationId xmlns:a16="http://schemas.microsoft.com/office/drawing/2014/main" id="{B73D259E-5089-3B8C-5B4F-1A94C6B235B9}"/>
              </a:ext>
            </a:extLst>
          </p:cNvPr>
          <p:cNvSpPr txBox="1"/>
          <p:nvPr/>
        </p:nvSpPr>
        <p:spPr>
          <a:xfrm>
            <a:off x="7753350" y="1866900"/>
            <a:ext cx="1507275" cy="461665"/>
          </a:xfrm>
          <a:prstGeom prst="rect">
            <a:avLst/>
          </a:prstGeom>
          <a:noFill/>
        </p:spPr>
        <p:txBody>
          <a:bodyPr wrap="square" rtlCol="0">
            <a:spAutoFit/>
          </a:bodyPr>
          <a:lstStyle/>
          <a:p>
            <a:r>
              <a:rPr lang="it-IT" sz="1200" dirty="0">
                <a:solidFill>
                  <a:srgbClr val="C00000"/>
                </a:solidFill>
                <a:latin typeface="Cambria" panose="02040503050406030204" pitchFamily="18" charset="0"/>
                <a:ea typeface="Cambria" panose="02040503050406030204" pitchFamily="18" charset="0"/>
              </a:rPr>
              <a:t>Borgo San Donnino</a:t>
            </a:r>
          </a:p>
          <a:p>
            <a:r>
              <a:rPr lang="it-IT" sz="1200" dirty="0">
                <a:solidFill>
                  <a:srgbClr val="C00000"/>
                </a:solidFill>
                <a:latin typeface="Cambria" panose="02040503050406030204" pitchFamily="18" charset="0"/>
                <a:ea typeface="Cambria" panose="02040503050406030204" pitchFamily="18" charset="0"/>
              </a:rPr>
              <a:t>               (FIDENZA)</a:t>
            </a:r>
          </a:p>
        </p:txBody>
      </p:sp>
      <mc:AlternateContent xmlns:mc="http://schemas.openxmlformats.org/markup-compatibility/2006" xmlns:p14="http://schemas.microsoft.com/office/powerpoint/2010/main">
        <mc:Choice Requires="p14">
          <p:contentPart p14:bwMode="auto" r:id="rId7">
            <p14:nvContentPartPr>
              <p14:cNvPr id="12" name="Input penna 11">
                <a:extLst>
                  <a:ext uri="{FF2B5EF4-FFF2-40B4-BE49-F238E27FC236}">
                    <a16:creationId xmlns:a16="http://schemas.microsoft.com/office/drawing/2014/main" id="{CA97767B-5468-FCEE-61EC-865FA290586E}"/>
                  </a:ext>
                </a:extLst>
              </p14:cNvPr>
              <p14:cNvContentPartPr/>
              <p14:nvPr/>
            </p14:nvContentPartPr>
            <p14:xfrm>
              <a:off x="8877060" y="6124485"/>
              <a:ext cx="360" cy="360"/>
            </p14:xfrm>
          </p:contentPart>
        </mc:Choice>
        <mc:Fallback xmlns="">
          <p:pic>
            <p:nvPicPr>
              <p:cNvPr id="12" name="Input penna 11">
                <a:extLst>
                  <a:ext uri="{FF2B5EF4-FFF2-40B4-BE49-F238E27FC236}">
                    <a16:creationId xmlns:a16="http://schemas.microsoft.com/office/drawing/2014/main" id="{CA97767B-5468-FCEE-61EC-865FA290586E}"/>
                  </a:ext>
                </a:extLst>
              </p:cNvPr>
              <p:cNvPicPr/>
              <p:nvPr/>
            </p:nvPicPr>
            <p:blipFill>
              <a:blip r:embed="rId4"/>
              <a:stretch>
                <a:fillRect/>
              </a:stretch>
            </p:blipFill>
            <p:spPr>
              <a:xfrm>
                <a:off x="8841060" y="6088845"/>
                <a:ext cx="72000" cy="72000"/>
              </a:xfrm>
              <a:prstGeom prst="rect">
                <a:avLst/>
              </a:prstGeom>
            </p:spPr>
          </p:pic>
        </mc:Fallback>
      </mc:AlternateContent>
      <p:sp>
        <p:nvSpPr>
          <p:cNvPr id="13" name="CasellaDiTesto 12">
            <a:extLst>
              <a:ext uri="{FF2B5EF4-FFF2-40B4-BE49-F238E27FC236}">
                <a16:creationId xmlns:a16="http://schemas.microsoft.com/office/drawing/2014/main" id="{72B094E7-12FA-873F-BD23-998CD354DC2C}"/>
              </a:ext>
            </a:extLst>
          </p:cNvPr>
          <p:cNvSpPr txBox="1"/>
          <p:nvPr/>
        </p:nvSpPr>
        <p:spPr>
          <a:xfrm>
            <a:off x="7528140" y="6076935"/>
            <a:ext cx="1383450" cy="492443"/>
          </a:xfrm>
          <a:prstGeom prst="rect">
            <a:avLst/>
          </a:prstGeom>
          <a:noFill/>
        </p:spPr>
        <p:txBody>
          <a:bodyPr wrap="square" rtlCol="0">
            <a:spAutoFit/>
          </a:bodyPr>
          <a:lstStyle/>
          <a:p>
            <a:r>
              <a:rPr lang="it-IT" sz="1400" dirty="0">
                <a:solidFill>
                  <a:srgbClr val="C00000"/>
                </a:solidFill>
                <a:latin typeface="Cambria" panose="02040503050406030204" pitchFamily="18" charset="0"/>
                <a:ea typeface="Cambria" panose="02040503050406030204" pitchFamily="18" charset="0"/>
              </a:rPr>
              <a:t>                </a:t>
            </a:r>
            <a:r>
              <a:rPr lang="it-IT" sz="1200" dirty="0">
                <a:solidFill>
                  <a:srgbClr val="C00000"/>
                </a:solidFill>
                <a:latin typeface="Cambria" panose="02040503050406030204" pitchFamily="18" charset="0"/>
                <a:ea typeface="Cambria" panose="02040503050406030204" pitchFamily="18" charset="0"/>
              </a:rPr>
              <a:t>Girgenti</a:t>
            </a:r>
          </a:p>
          <a:p>
            <a:r>
              <a:rPr lang="it-IT" sz="1200" dirty="0">
                <a:solidFill>
                  <a:srgbClr val="C00000"/>
                </a:solidFill>
                <a:latin typeface="Cambria" panose="02040503050406030204" pitchFamily="18" charset="0"/>
                <a:ea typeface="Cambria" panose="02040503050406030204" pitchFamily="18" charset="0"/>
              </a:rPr>
              <a:t>        (AGRIGENTO)</a:t>
            </a:r>
          </a:p>
        </p:txBody>
      </p:sp>
      <mc:AlternateContent xmlns:mc="http://schemas.openxmlformats.org/markup-compatibility/2006" xmlns:p14="http://schemas.microsoft.com/office/powerpoint/2010/main">
        <mc:Choice Requires="p14">
          <p:contentPart p14:bwMode="auto" r:id="rId8">
            <p14:nvContentPartPr>
              <p14:cNvPr id="14" name="Input penna 13">
                <a:extLst>
                  <a:ext uri="{FF2B5EF4-FFF2-40B4-BE49-F238E27FC236}">
                    <a16:creationId xmlns:a16="http://schemas.microsoft.com/office/drawing/2014/main" id="{1DE6E39A-1034-FB41-9518-2E2FFFEAD020}"/>
                  </a:ext>
                </a:extLst>
              </p14:cNvPr>
              <p14:cNvContentPartPr/>
              <p14:nvPr/>
            </p14:nvContentPartPr>
            <p14:xfrm>
              <a:off x="9353340" y="6286485"/>
              <a:ext cx="360" cy="360"/>
            </p14:xfrm>
          </p:contentPart>
        </mc:Choice>
        <mc:Fallback xmlns="">
          <p:pic>
            <p:nvPicPr>
              <p:cNvPr id="14" name="Input penna 13">
                <a:extLst>
                  <a:ext uri="{FF2B5EF4-FFF2-40B4-BE49-F238E27FC236}">
                    <a16:creationId xmlns:a16="http://schemas.microsoft.com/office/drawing/2014/main" id="{1DE6E39A-1034-FB41-9518-2E2FFFEAD020}"/>
                  </a:ext>
                </a:extLst>
              </p:cNvPr>
              <p:cNvPicPr/>
              <p:nvPr/>
            </p:nvPicPr>
            <p:blipFill>
              <a:blip r:embed="rId4"/>
              <a:stretch>
                <a:fillRect/>
              </a:stretch>
            </p:blipFill>
            <p:spPr>
              <a:xfrm>
                <a:off x="9317700" y="6250845"/>
                <a:ext cx="72000" cy="72000"/>
              </a:xfrm>
              <a:prstGeom prst="rect">
                <a:avLst/>
              </a:prstGeom>
            </p:spPr>
          </p:pic>
        </mc:Fallback>
      </mc:AlternateContent>
      <p:sp>
        <p:nvSpPr>
          <p:cNvPr id="15" name="CasellaDiTesto 14">
            <a:extLst>
              <a:ext uri="{FF2B5EF4-FFF2-40B4-BE49-F238E27FC236}">
                <a16:creationId xmlns:a16="http://schemas.microsoft.com/office/drawing/2014/main" id="{810E0EB8-8727-E601-0BB0-2C2B5295D0A1}"/>
              </a:ext>
            </a:extLst>
          </p:cNvPr>
          <p:cNvSpPr txBox="1"/>
          <p:nvPr/>
        </p:nvSpPr>
        <p:spPr>
          <a:xfrm>
            <a:off x="9538575" y="6200775"/>
            <a:ext cx="1123230" cy="461665"/>
          </a:xfrm>
          <a:prstGeom prst="rect">
            <a:avLst/>
          </a:prstGeom>
          <a:noFill/>
        </p:spPr>
        <p:txBody>
          <a:bodyPr wrap="square" rtlCol="0">
            <a:spAutoFit/>
          </a:bodyPr>
          <a:lstStyle/>
          <a:p>
            <a:r>
              <a:rPr lang="it-IT" sz="1200" dirty="0">
                <a:solidFill>
                  <a:srgbClr val="C00000"/>
                </a:solidFill>
                <a:latin typeface="Cambria" panose="02040503050406030204" pitchFamily="18" charset="0"/>
                <a:ea typeface="Cambria" panose="02040503050406030204" pitchFamily="18" charset="0"/>
              </a:rPr>
              <a:t>Biscari</a:t>
            </a:r>
          </a:p>
          <a:p>
            <a:r>
              <a:rPr lang="it-IT" sz="1200" dirty="0">
                <a:solidFill>
                  <a:srgbClr val="C00000"/>
                </a:solidFill>
                <a:latin typeface="Cambria" panose="02040503050406030204" pitchFamily="18" charset="0"/>
                <a:ea typeface="Cambria" panose="02040503050406030204" pitchFamily="18" charset="0"/>
              </a:rPr>
              <a:t>(VITTORIA)</a:t>
            </a:r>
          </a:p>
        </p:txBody>
      </p:sp>
      <mc:AlternateContent xmlns:mc="http://schemas.openxmlformats.org/markup-compatibility/2006" xmlns:p14="http://schemas.microsoft.com/office/powerpoint/2010/main">
        <mc:Choice Requires="p14">
          <p:contentPart p14:bwMode="auto" r:id="rId9">
            <p14:nvContentPartPr>
              <p14:cNvPr id="16" name="Input penna 15">
                <a:extLst>
                  <a:ext uri="{FF2B5EF4-FFF2-40B4-BE49-F238E27FC236}">
                    <a16:creationId xmlns:a16="http://schemas.microsoft.com/office/drawing/2014/main" id="{B4DFE920-FD3C-B204-EE42-498F8C3A3FDC}"/>
                  </a:ext>
                </a:extLst>
              </p14:cNvPr>
              <p14:cNvContentPartPr/>
              <p14:nvPr/>
            </p14:nvContentPartPr>
            <p14:xfrm>
              <a:off x="6838740" y="2104725"/>
              <a:ext cx="360" cy="360"/>
            </p14:xfrm>
          </p:contentPart>
        </mc:Choice>
        <mc:Fallback xmlns="">
          <p:pic>
            <p:nvPicPr>
              <p:cNvPr id="16" name="Input penna 15">
                <a:extLst>
                  <a:ext uri="{FF2B5EF4-FFF2-40B4-BE49-F238E27FC236}">
                    <a16:creationId xmlns:a16="http://schemas.microsoft.com/office/drawing/2014/main" id="{B4DFE920-FD3C-B204-EE42-498F8C3A3FDC}"/>
                  </a:ext>
                </a:extLst>
              </p:cNvPr>
              <p:cNvPicPr/>
              <p:nvPr/>
            </p:nvPicPr>
            <p:blipFill>
              <a:blip r:embed="rId10"/>
              <a:stretch>
                <a:fillRect/>
              </a:stretch>
            </p:blipFill>
            <p:spPr>
              <a:xfrm>
                <a:off x="6803100" y="2068725"/>
                <a:ext cx="72000" cy="72000"/>
              </a:xfrm>
              <a:prstGeom prst="rect">
                <a:avLst/>
              </a:prstGeom>
            </p:spPr>
          </p:pic>
        </mc:Fallback>
      </mc:AlternateContent>
      <p:sp>
        <p:nvSpPr>
          <p:cNvPr id="18" name="CasellaDiTesto 17">
            <a:extLst>
              <a:ext uri="{FF2B5EF4-FFF2-40B4-BE49-F238E27FC236}">
                <a16:creationId xmlns:a16="http://schemas.microsoft.com/office/drawing/2014/main" id="{94EAF8AA-B425-9BD7-8648-9145AA20E883}"/>
              </a:ext>
            </a:extLst>
          </p:cNvPr>
          <p:cNvSpPr txBox="1"/>
          <p:nvPr/>
        </p:nvSpPr>
        <p:spPr>
          <a:xfrm>
            <a:off x="6162615" y="1781340"/>
            <a:ext cx="1001325" cy="461665"/>
          </a:xfrm>
          <a:prstGeom prst="rect">
            <a:avLst/>
          </a:prstGeom>
          <a:noFill/>
        </p:spPr>
        <p:txBody>
          <a:bodyPr wrap="square" rtlCol="0">
            <a:spAutoFit/>
          </a:bodyPr>
          <a:lstStyle/>
          <a:p>
            <a:r>
              <a:rPr lang="it-IT" sz="1200" dirty="0">
                <a:solidFill>
                  <a:srgbClr val="C00000"/>
                </a:solidFill>
                <a:latin typeface="Cambria" panose="02040503050406030204" pitchFamily="18" charset="0"/>
                <a:ea typeface="Cambria" panose="02040503050406030204" pitchFamily="18" charset="0"/>
              </a:rPr>
              <a:t>Martina</a:t>
            </a:r>
          </a:p>
          <a:p>
            <a:r>
              <a:rPr lang="it-IT" sz="1200" dirty="0">
                <a:solidFill>
                  <a:srgbClr val="C00000"/>
                </a:solidFill>
                <a:latin typeface="Cambria" panose="02040503050406030204" pitchFamily="18" charset="0"/>
                <a:ea typeface="Cambria" panose="02040503050406030204" pitchFamily="18" charset="0"/>
              </a:rPr>
              <a:t>(URBE)</a:t>
            </a:r>
          </a:p>
        </p:txBody>
      </p:sp>
      <mc:AlternateContent xmlns:mc="http://schemas.openxmlformats.org/markup-compatibility/2006" xmlns:p14="http://schemas.microsoft.com/office/powerpoint/2010/main">
        <mc:Choice Requires="p14">
          <p:contentPart p14:bwMode="auto" r:id="rId11">
            <p14:nvContentPartPr>
              <p14:cNvPr id="19" name="Input penna 18">
                <a:extLst>
                  <a:ext uri="{FF2B5EF4-FFF2-40B4-BE49-F238E27FC236}">
                    <a16:creationId xmlns:a16="http://schemas.microsoft.com/office/drawing/2014/main" id="{8CCBB4C6-3C9A-44D0-3EFD-E0B98685AA3D}"/>
                  </a:ext>
                </a:extLst>
              </p14:cNvPr>
              <p14:cNvContentPartPr/>
              <p14:nvPr/>
            </p14:nvContentPartPr>
            <p14:xfrm>
              <a:off x="9229860" y="6086325"/>
              <a:ext cx="360" cy="360"/>
            </p14:xfrm>
          </p:contentPart>
        </mc:Choice>
        <mc:Fallback xmlns="">
          <p:pic>
            <p:nvPicPr>
              <p:cNvPr id="19" name="Input penna 18">
                <a:extLst>
                  <a:ext uri="{FF2B5EF4-FFF2-40B4-BE49-F238E27FC236}">
                    <a16:creationId xmlns:a16="http://schemas.microsoft.com/office/drawing/2014/main" id="{8CCBB4C6-3C9A-44D0-3EFD-E0B98685AA3D}"/>
                  </a:ext>
                </a:extLst>
              </p:cNvPr>
              <p:cNvPicPr/>
              <p:nvPr/>
            </p:nvPicPr>
            <p:blipFill>
              <a:blip r:embed="rId4"/>
              <a:stretch>
                <a:fillRect/>
              </a:stretch>
            </p:blipFill>
            <p:spPr>
              <a:xfrm>
                <a:off x="9193860" y="6050325"/>
                <a:ext cx="72000" cy="72000"/>
              </a:xfrm>
              <a:prstGeom prst="rect">
                <a:avLst/>
              </a:prstGeom>
            </p:spPr>
          </p:pic>
        </mc:Fallback>
      </mc:AlternateContent>
      <p:sp>
        <p:nvSpPr>
          <p:cNvPr id="20" name="CasellaDiTesto 19">
            <a:extLst>
              <a:ext uri="{FF2B5EF4-FFF2-40B4-BE49-F238E27FC236}">
                <a16:creationId xmlns:a16="http://schemas.microsoft.com/office/drawing/2014/main" id="{374B1C0C-B428-A963-C25B-330A0322F505}"/>
              </a:ext>
            </a:extLst>
          </p:cNvPr>
          <p:cNvSpPr txBox="1"/>
          <p:nvPr/>
        </p:nvSpPr>
        <p:spPr>
          <a:xfrm>
            <a:off x="9229860" y="5739110"/>
            <a:ext cx="1505130" cy="461665"/>
          </a:xfrm>
          <a:prstGeom prst="rect">
            <a:avLst/>
          </a:prstGeom>
          <a:noFill/>
        </p:spPr>
        <p:txBody>
          <a:bodyPr wrap="square" rtlCol="0">
            <a:spAutoFit/>
          </a:bodyPr>
          <a:lstStyle/>
          <a:p>
            <a:r>
              <a:rPr lang="it-IT" sz="1200" dirty="0" err="1">
                <a:solidFill>
                  <a:srgbClr val="C00000"/>
                </a:solidFill>
                <a:latin typeface="Cambria" panose="02040503050406030204" pitchFamily="18" charset="0"/>
                <a:ea typeface="Cambria" panose="02040503050406030204" pitchFamily="18" charset="0"/>
              </a:rPr>
              <a:t>Milocca</a:t>
            </a:r>
            <a:r>
              <a:rPr lang="it-IT" sz="1200" dirty="0">
                <a:solidFill>
                  <a:srgbClr val="C00000"/>
                </a:solidFill>
                <a:latin typeface="Cambria" panose="02040503050406030204" pitchFamily="18" charset="0"/>
                <a:ea typeface="Cambria" panose="02040503050406030204" pitchFamily="18" charset="0"/>
              </a:rPr>
              <a:t> (LITTORIA NISSENA)</a:t>
            </a:r>
          </a:p>
        </p:txBody>
      </p:sp>
      <mc:AlternateContent xmlns:mc="http://schemas.openxmlformats.org/markup-compatibility/2006" xmlns:p14="http://schemas.microsoft.com/office/powerpoint/2010/main">
        <mc:Choice Requires="p14">
          <p:contentPart p14:bwMode="auto" r:id="rId12">
            <p14:nvContentPartPr>
              <p14:cNvPr id="21" name="Input penna 20">
                <a:extLst>
                  <a:ext uri="{FF2B5EF4-FFF2-40B4-BE49-F238E27FC236}">
                    <a16:creationId xmlns:a16="http://schemas.microsoft.com/office/drawing/2014/main" id="{A33124CD-7652-E33A-D8E6-EFEAB2B5A334}"/>
                  </a:ext>
                </a:extLst>
              </p14:cNvPr>
              <p14:cNvContentPartPr/>
              <p14:nvPr/>
            </p14:nvContentPartPr>
            <p14:xfrm>
              <a:off x="6448140" y="1457085"/>
              <a:ext cx="360" cy="360"/>
            </p14:xfrm>
          </p:contentPart>
        </mc:Choice>
        <mc:Fallback xmlns="">
          <p:pic>
            <p:nvPicPr>
              <p:cNvPr id="21" name="Input penna 20">
                <a:extLst>
                  <a:ext uri="{FF2B5EF4-FFF2-40B4-BE49-F238E27FC236}">
                    <a16:creationId xmlns:a16="http://schemas.microsoft.com/office/drawing/2014/main" id="{A33124CD-7652-E33A-D8E6-EFEAB2B5A334}"/>
                  </a:ext>
                </a:extLst>
              </p:cNvPr>
              <p:cNvPicPr/>
              <p:nvPr/>
            </p:nvPicPr>
            <p:blipFill>
              <a:blip r:embed="rId4"/>
              <a:stretch>
                <a:fillRect/>
              </a:stretch>
            </p:blipFill>
            <p:spPr>
              <a:xfrm>
                <a:off x="6412500" y="1421445"/>
                <a:ext cx="72000" cy="72000"/>
              </a:xfrm>
              <a:prstGeom prst="rect">
                <a:avLst/>
              </a:prstGeom>
            </p:spPr>
          </p:pic>
        </mc:Fallback>
      </mc:AlternateContent>
      <p:sp>
        <p:nvSpPr>
          <p:cNvPr id="22" name="CasellaDiTesto 21">
            <a:extLst>
              <a:ext uri="{FF2B5EF4-FFF2-40B4-BE49-F238E27FC236}">
                <a16:creationId xmlns:a16="http://schemas.microsoft.com/office/drawing/2014/main" id="{2845EEB5-CF78-9B2E-297B-ACB50910E000}"/>
              </a:ext>
            </a:extLst>
          </p:cNvPr>
          <p:cNvSpPr txBox="1"/>
          <p:nvPr/>
        </p:nvSpPr>
        <p:spPr>
          <a:xfrm>
            <a:off x="6448140" y="1291394"/>
            <a:ext cx="1379850" cy="646331"/>
          </a:xfrm>
          <a:prstGeom prst="rect">
            <a:avLst/>
          </a:prstGeom>
          <a:noFill/>
        </p:spPr>
        <p:txBody>
          <a:bodyPr wrap="square" rtlCol="0">
            <a:spAutoFit/>
          </a:bodyPr>
          <a:lstStyle/>
          <a:p>
            <a:r>
              <a:rPr lang="it-IT" sz="1200" dirty="0">
                <a:solidFill>
                  <a:srgbClr val="C00000"/>
                </a:solidFill>
                <a:latin typeface="Cambria" panose="02040503050406030204" pitchFamily="18" charset="0"/>
                <a:ea typeface="Cambria" panose="02040503050406030204" pitchFamily="18" charset="0"/>
              </a:rPr>
              <a:t>La Thuile </a:t>
            </a:r>
          </a:p>
          <a:p>
            <a:r>
              <a:rPr lang="it-IT" sz="1200" dirty="0">
                <a:solidFill>
                  <a:srgbClr val="C00000"/>
                </a:solidFill>
                <a:latin typeface="Cambria" panose="02040503050406030204" pitchFamily="18" charset="0"/>
                <a:ea typeface="Cambria" panose="02040503050406030204" pitchFamily="18" charset="0"/>
              </a:rPr>
              <a:t>(PORTA LITTORIA)</a:t>
            </a:r>
          </a:p>
        </p:txBody>
      </p:sp>
      <mc:AlternateContent xmlns:mc="http://schemas.openxmlformats.org/markup-compatibility/2006" xmlns:p14="http://schemas.microsoft.com/office/powerpoint/2010/main">
        <mc:Choice Requires="p14">
          <p:contentPart p14:bwMode="auto" r:id="rId13">
            <p14:nvContentPartPr>
              <p14:cNvPr id="23" name="Input penna 22">
                <a:extLst>
                  <a:ext uri="{FF2B5EF4-FFF2-40B4-BE49-F238E27FC236}">
                    <a16:creationId xmlns:a16="http://schemas.microsoft.com/office/drawing/2014/main" id="{25EA6628-63E8-58A7-9904-491C50E1E7F5}"/>
                  </a:ext>
                </a:extLst>
              </p14:cNvPr>
              <p14:cNvContentPartPr/>
              <p14:nvPr/>
            </p14:nvContentPartPr>
            <p14:xfrm>
              <a:off x="6695820" y="4810125"/>
              <a:ext cx="360" cy="360"/>
            </p14:xfrm>
          </p:contentPart>
        </mc:Choice>
        <mc:Fallback xmlns="">
          <p:pic>
            <p:nvPicPr>
              <p:cNvPr id="23" name="Input penna 22">
                <a:extLst>
                  <a:ext uri="{FF2B5EF4-FFF2-40B4-BE49-F238E27FC236}">
                    <a16:creationId xmlns:a16="http://schemas.microsoft.com/office/drawing/2014/main" id="{25EA6628-63E8-58A7-9904-491C50E1E7F5}"/>
                  </a:ext>
                </a:extLst>
              </p:cNvPr>
              <p:cNvPicPr/>
              <p:nvPr/>
            </p:nvPicPr>
            <p:blipFill>
              <a:blip r:embed="rId14"/>
              <a:stretch>
                <a:fillRect/>
              </a:stretch>
            </p:blipFill>
            <p:spPr>
              <a:xfrm>
                <a:off x="6659820" y="4774125"/>
                <a:ext cx="72000" cy="72000"/>
              </a:xfrm>
              <a:prstGeom prst="rect">
                <a:avLst/>
              </a:prstGeom>
            </p:spPr>
          </p:pic>
        </mc:Fallback>
      </mc:AlternateContent>
      <p:sp>
        <p:nvSpPr>
          <p:cNvPr id="24" name="CasellaDiTesto 23">
            <a:extLst>
              <a:ext uri="{FF2B5EF4-FFF2-40B4-BE49-F238E27FC236}">
                <a16:creationId xmlns:a16="http://schemas.microsoft.com/office/drawing/2014/main" id="{4C7573A4-A560-E1D8-A604-8DB7BF2ED671}"/>
              </a:ext>
            </a:extLst>
          </p:cNvPr>
          <p:cNvSpPr txBox="1"/>
          <p:nvPr/>
        </p:nvSpPr>
        <p:spPr>
          <a:xfrm>
            <a:off x="5420460" y="4583827"/>
            <a:ext cx="1218120" cy="646331"/>
          </a:xfrm>
          <a:prstGeom prst="rect">
            <a:avLst/>
          </a:prstGeom>
          <a:noFill/>
        </p:spPr>
        <p:txBody>
          <a:bodyPr wrap="square" rtlCol="0">
            <a:spAutoFit/>
          </a:bodyPr>
          <a:lstStyle/>
          <a:p>
            <a:pPr algn="r"/>
            <a:r>
              <a:rPr lang="it-IT" sz="1200" dirty="0">
                <a:solidFill>
                  <a:schemeClr val="accent6">
                    <a:lumMod val="50000"/>
                  </a:schemeClr>
                </a:solidFill>
                <a:latin typeface="Cambria" panose="02040503050406030204" pitchFamily="18" charset="0"/>
                <a:ea typeface="Cambria" panose="02040503050406030204" pitchFamily="18" charset="0"/>
              </a:rPr>
              <a:t>MUSSOLINIA 1928</a:t>
            </a:r>
          </a:p>
          <a:p>
            <a:pPr algn="r"/>
            <a:r>
              <a:rPr lang="it-IT" sz="1200" dirty="0">
                <a:solidFill>
                  <a:schemeClr val="accent6">
                    <a:lumMod val="50000"/>
                  </a:schemeClr>
                </a:solidFill>
                <a:latin typeface="Cambria" panose="02040503050406030204" pitchFamily="18" charset="0"/>
                <a:ea typeface="Cambria" panose="02040503050406030204" pitchFamily="18" charset="0"/>
              </a:rPr>
              <a:t>(Arborea)</a:t>
            </a:r>
          </a:p>
        </p:txBody>
      </p:sp>
      <mc:AlternateContent xmlns:mc="http://schemas.openxmlformats.org/markup-compatibility/2006" xmlns:p14="http://schemas.microsoft.com/office/powerpoint/2010/main">
        <mc:Choice Requires="p14">
          <p:contentPart p14:bwMode="auto" r:id="rId15">
            <p14:nvContentPartPr>
              <p14:cNvPr id="25" name="Input penna 24">
                <a:extLst>
                  <a:ext uri="{FF2B5EF4-FFF2-40B4-BE49-F238E27FC236}">
                    <a16:creationId xmlns:a16="http://schemas.microsoft.com/office/drawing/2014/main" id="{2B47E6A6-FA0B-CFDC-C09E-2B561337C844}"/>
                  </a:ext>
                </a:extLst>
              </p14:cNvPr>
              <p14:cNvContentPartPr/>
              <p14:nvPr/>
            </p14:nvContentPartPr>
            <p14:xfrm>
              <a:off x="8972700" y="4075692"/>
              <a:ext cx="360" cy="360"/>
            </p14:xfrm>
          </p:contentPart>
        </mc:Choice>
        <mc:Fallback xmlns="">
          <p:pic>
            <p:nvPicPr>
              <p:cNvPr id="25" name="Input penna 24">
                <a:extLst>
                  <a:ext uri="{FF2B5EF4-FFF2-40B4-BE49-F238E27FC236}">
                    <a16:creationId xmlns:a16="http://schemas.microsoft.com/office/drawing/2014/main" id="{2B47E6A6-FA0B-CFDC-C09E-2B561337C844}"/>
                  </a:ext>
                </a:extLst>
              </p:cNvPr>
              <p:cNvPicPr/>
              <p:nvPr/>
            </p:nvPicPr>
            <p:blipFill>
              <a:blip r:embed="rId14"/>
              <a:stretch>
                <a:fillRect/>
              </a:stretch>
            </p:blipFill>
            <p:spPr>
              <a:xfrm>
                <a:off x="8936700" y="4040052"/>
                <a:ext cx="72000" cy="72000"/>
              </a:xfrm>
              <a:prstGeom prst="rect">
                <a:avLst/>
              </a:prstGeom>
            </p:spPr>
          </p:pic>
        </mc:Fallback>
      </mc:AlternateContent>
      <p:sp>
        <p:nvSpPr>
          <p:cNvPr id="27" name="CasellaDiTesto 26">
            <a:extLst>
              <a:ext uri="{FF2B5EF4-FFF2-40B4-BE49-F238E27FC236}">
                <a16:creationId xmlns:a16="http://schemas.microsoft.com/office/drawing/2014/main" id="{4B645372-FA62-21F1-A5A4-7C52E2138E22}"/>
              </a:ext>
            </a:extLst>
          </p:cNvPr>
          <p:cNvSpPr txBox="1"/>
          <p:nvPr/>
        </p:nvSpPr>
        <p:spPr>
          <a:xfrm>
            <a:off x="7924350" y="3937496"/>
            <a:ext cx="1048350" cy="646331"/>
          </a:xfrm>
          <a:prstGeom prst="rect">
            <a:avLst/>
          </a:prstGeom>
          <a:noFill/>
        </p:spPr>
        <p:txBody>
          <a:bodyPr wrap="square" rtlCol="0">
            <a:spAutoFit/>
          </a:bodyPr>
          <a:lstStyle/>
          <a:p>
            <a:pPr algn="r"/>
            <a:r>
              <a:rPr lang="it-IT" sz="1200" dirty="0">
                <a:solidFill>
                  <a:schemeClr val="accent6">
                    <a:lumMod val="50000"/>
                  </a:schemeClr>
                </a:solidFill>
                <a:latin typeface="Cambria" panose="02040503050406030204" pitchFamily="18" charset="0"/>
                <a:ea typeface="Cambria" panose="02040503050406030204" pitchFamily="18" charset="0"/>
              </a:rPr>
              <a:t>LITTORIA</a:t>
            </a:r>
          </a:p>
          <a:p>
            <a:pPr algn="r"/>
            <a:r>
              <a:rPr lang="it-IT" sz="1200" dirty="0">
                <a:solidFill>
                  <a:schemeClr val="accent6">
                    <a:lumMod val="50000"/>
                  </a:schemeClr>
                </a:solidFill>
                <a:latin typeface="Cambria" panose="02040503050406030204" pitchFamily="18" charset="0"/>
                <a:ea typeface="Cambria" panose="02040503050406030204" pitchFamily="18" charset="0"/>
              </a:rPr>
              <a:t>1932</a:t>
            </a:r>
          </a:p>
          <a:p>
            <a:pPr algn="r"/>
            <a:r>
              <a:rPr lang="it-IT" sz="1200" dirty="0">
                <a:solidFill>
                  <a:schemeClr val="accent6">
                    <a:lumMod val="50000"/>
                  </a:schemeClr>
                </a:solidFill>
                <a:latin typeface="Cambria" panose="02040503050406030204" pitchFamily="18" charset="0"/>
                <a:ea typeface="Cambria" panose="02040503050406030204" pitchFamily="18" charset="0"/>
              </a:rPr>
              <a:t>(Latina)</a:t>
            </a:r>
          </a:p>
        </p:txBody>
      </p:sp>
      <mc:AlternateContent xmlns:mc="http://schemas.openxmlformats.org/markup-compatibility/2006" xmlns:p14="http://schemas.microsoft.com/office/powerpoint/2010/main">
        <mc:Choice Requires="p14">
          <p:contentPart p14:bwMode="auto" r:id="rId16">
            <p14:nvContentPartPr>
              <p14:cNvPr id="28" name="Input penna 27">
                <a:extLst>
                  <a:ext uri="{FF2B5EF4-FFF2-40B4-BE49-F238E27FC236}">
                    <a16:creationId xmlns:a16="http://schemas.microsoft.com/office/drawing/2014/main" id="{EEE011AC-4D48-7691-57E7-C70903EBF10F}"/>
                  </a:ext>
                </a:extLst>
              </p14:cNvPr>
              <p14:cNvContentPartPr/>
              <p14:nvPr/>
            </p14:nvContentPartPr>
            <p14:xfrm>
              <a:off x="9124905" y="4193956"/>
              <a:ext cx="360" cy="360"/>
            </p14:xfrm>
          </p:contentPart>
        </mc:Choice>
        <mc:Fallback xmlns="">
          <p:pic>
            <p:nvPicPr>
              <p:cNvPr id="28" name="Input penna 27">
                <a:extLst>
                  <a:ext uri="{FF2B5EF4-FFF2-40B4-BE49-F238E27FC236}">
                    <a16:creationId xmlns:a16="http://schemas.microsoft.com/office/drawing/2014/main" id="{EEE011AC-4D48-7691-57E7-C70903EBF10F}"/>
                  </a:ext>
                </a:extLst>
              </p:cNvPr>
              <p:cNvPicPr/>
              <p:nvPr/>
            </p:nvPicPr>
            <p:blipFill>
              <a:blip r:embed="rId14"/>
              <a:stretch>
                <a:fillRect/>
              </a:stretch>
            </p:blipFill>
            <p:spPr>
              <a:xfrm>
                <a:off x="9089265" y="4157956"/>
                <a:ext cx="72000" cy="72000"/>
              </a:xfrm>
              <a:prstGeom prst="rect">
                <a:avLst/>
              </a:prstGeom>
            </p:spPr>
          </p:pic>
        </mc:Fallback>
      </mc:AlternateContent>
      <p:sp>
        <p:nvSpPr>
          <p:cNvPr id="29" name="CasellaDiTesto 28">
            <a:extLst>
              <a:ext uri="{FF2B5EF4-FFF2-40B4-BE49-F238E27FC236}">
                <a16:creationId xmlns:a16="http://schemas.microsoft.com/office/drawing/2014/main" id="{24FD428C-15E2-6102-9F1E-559A01FB2808}"/>
              </a:ext>
            </a:extLst>
          </p:cNvPr>
          <p:cNvSpPr txBox="1"/>
          <p:nvPr/>
        </p:nvSpPr>
        <p:spPr>
          <a:xfrm>
            <a:off x="8864549" y="4006339"/>
            <a:ext cx="1114275" cy="461665"/>
          </a:xfrm>
          <a:prstGeom prst="rect">
            <a:avLst/>
          </a:prstGeom>
          <a:noFill/>
        </p:spPr>
        <p:txBody>
          <a:bodyPr wrap="square" rtlCol="0">
            <a:spAutoFit/>
          </a:bodyPr>
          <a:lstStyle/>
          <a:p>
            <a:pPr algn="r"/>
            <a:r>
              <a:rPr lang="it-IT" sz="1200" dirty="0">
                <a:solidFill>
                  <a:schemeClr val="accent6">
                    <a:lumMod val="50000"/>
                  </a:schemeClr>
                </a:solidFill>
                <a:latin typeface="Cambria" panose="02040503050406030204" pitchFamily="18" charset="0"/>
                <a:ea typeface="Cambria" panose="02040503050406030204" pitchFamily="18" charset="0"/>
              </a:rPr>
              <a:t>SABAUDIA (1934)</a:t>
            </a:r>
            <a:endParaRPr lang="it-IT" sz="1200" dirty="0">
              <a:latin typeface="Cambria" panose="02040503050406030204" pitchFamily="18" charset="0"/>
              <a:ea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17">
            <p14:nvContentPartPr>
              <p14:cNvPr id="30" name="Input penna 29">
                <a:extLst>
                  <a:ext uri="{FF2B5EF4-FFF2-40B4-BE49-F238E27FC236}">
                    <a16:creationId xmlns:a16="http://schemas.microsoft.com/office/drawing/2014/main" id="{E5B97EBC-3780-0D22-FFDD-8FC227B80D06}"/>
                  </a:ext>
                </a:extLst>
              </p14:cNvPr>
              <p14:cNvContentPartPr/>
              <p14:nvPr/>
            </p14:nvContentPartPr>
            <p14:xfrm>
              <a:off x="9095940" y="4067085"/>
              <a:ext cx="360" cy="360"/>
            </p14:xfrm>
          </p:contentPart>
        </mc:Choice>
        <mc:Fallback xmlns="">
          <p:pic>
            <p:nvPicPr>
              <p:cNvPr id="30" name="Input penna 29">
                <a:extLst>
                  <a:ext uri="{FF2B5EF4-FFF2-40B4-BE49-F238E27FC236}">
                    <a16:creationId xmlns:a16="http://schemas.microsoft.com/office/drawing/2014/main" id="{E5B97EBC-3780-0D22-FFDD-8FC227B80D06}"/>
                  </a:ext>
                </a:extLst>
              </p:cNvPr>
              <p:cNvPicPr/>
              <p:nvPr/>
            </p:nvPicPr>
            <p:blipFill>
              <a:blip r:embed="rId18"/>
              <a:stretch>
                <a:fillRect/>
              </a:stretch>
            </p:blipFill>
            <p:spPr>
              <a:xfrm>
                <a:off x="9060300" y="4031445"/>
                <a:ext cx="72000" cy="72000"/>
              </a:xfrm>
              <a:prstGeom prst="rect">
                <a:avLst/>
              </a:prstGeom>
            </p:spPr>
          </p:pic>
        </mc:Fallback>
      </mc:AlternateContent>
      <p:sp>
        <p:nvSpPr>
          <p:cNvPr id="31" name="CasellaDiTesto 30">
            <a:extLst>
              <a:ext uri="{FF2B5EF4-FFF2-40B4-BE49-F238E27FC236}">
                <a16:creationId xmlns:a16="http://schemas.microsoft.com/office/drawing/2014/main" id="{B8E8FDEF-D88A-7C8E-CA5B-4361E0BFABDD}"/>
              </a:ext>
            </a:extLst>
          </p:cNvPr>
          <p:cNvSpPr txBox="1"/>
          <p:nvPr/>
        </p:nvSpPr>
        <p:spPr>
          <a:xfrm>
            <a:off x="9038299" y="3855072"/>
            <a:ext cx="1401345" cy="276999"/>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PONTINIA (1935)</a:t>
            </a:r>
          </a:p>
        </p:txBody>
      </p:sp>
      <p:sp>
        <p:nvSpPr>
          <p:cNvPr id="32" name="CasellaDiTesto 31">
            <a:extLst>
              <a:ext uri="{FF2B5EF4-FFF2-40B4-BE49-F238E27FC236}">
                <a16:creationId xmlns:a16="http://schemas.microsoft.com/office/drawing/2014/main" id="{452DE1B6-A623-C121-E46A-4239E99136BB}"/>
              </a:ext>
            </a:extLst>
          </p:cNvPr>
          <p:cNvSpPr txBox="1"/>
          <p:nvPr/>
        </p:nvSpPr>
        <p:spPr>
          <a:xfrm>
            <a:off x="419100" y="409575"/>
            <a:ext cx="4980585" cy="1754326"/>
          </a:xfrm>
          <a:prstGeom prst="rect">
            <a:avLst/>
          </a:prstGeom>
          <a:noFill/>
        </p:spPr>
        <p:txBody>
          <a:bodyPr wrap="square" rtlCol="0">
            <a:spAutoFit/>
          </a:bodyPr>
          <a:lstStyle/>
          <a:p>
            <a:pPr algn="ctr"/>
            <a:r>
              <a:rPr lang="it-IT" sz="3600" b="1" i="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Nuove città (e nuovi nomi) nel segno </a:t>
            </a:r>
          </a:p>
          <a:p>
            <a:pPr algn="ctr"/>
            <a:r>
              <a:rPr lang="it-IT" sz="3600" b="1" i="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di Roma</a:t>
            </a:r>
          </a:p>
        </p:txBody>
      </p:sp>
      <p:sp>
        <p:nvSpPr>
          <p:cNvPr id="33" name="CasellaDiTesto 32">
            <a:extLst>
              <a:ext uri="{FF2B5EF4-FFF2-40B4-BE49-F238E27FC236}">
                <a16:creationId xmlns:a16="http://schemas.microsoft.com/office/drawing/2014/main" id="{69699B6E-030F-1CD8-A7F5-C5E206FFCE9C}"/>
              </a:ext>
            </a:extLst>
          </p:cNvPr>
          <p:cNvSpPr txBox="1"/>
          <p:nvPr/>
        </p:nvSpPr>
        <p:spPr>
          <a:xfrm>
            <a:off x="655271" y="5862875"/>
            <a:ext cx="4658042" cy="584775"/>
          </a:xfrm>
          <a:prstGeom prst="rect">
            <a:avLst/>
          </a:prstGeom>
          <a:noFill/>
        </p:spPr>
        <p:txBody>
          <a:bodyPr wrap="square" rtlCol="0">
            <a:spAutoFit/>
          </a:bodyPr>
          <a:lstStyle/>
          <a:p>
            <a:pPr algn="r"/>
            <a:r>
              <a:rPr lang="it-IT" sz="1600" b="1" dirty="0">
                <a:solidFill>
                  <a:schemeClr val="accent6">
                    <a:lumMod val="50000"/>
                  </a:schemeClr>
                </a:solidFill>
                <a:latin typeface="Cambria" panose="02040503050406030204" pitchFamily="18" charset="0"/>
                <a:ea typeface="Cambria" panose="02040503050406030204" pitchFamily="18" charset="0"/>
              </a:rPr>
              <a:t>In verde: città di fondazione fascista</a:t>
            </a:r>
          </a:p>
          <a:p>
            <a:pPr algn="r"/>
            <a:r>
              <a:rPr lang="it-IT" sz="1600" b="1" dirty="0">
                <a:solidFill>
                  <a:srgbClr val="C00000"/>
                </a:solidFill>
                <a:latin typeface="Cambria" panose="02040503050406030204" pitchFamily="18" charset="0"/>
                <a:ea typeface="Cambria" panose="02040503050406030204" pitchFamily="18" charset="0"/>
              </a:rPr>
              <a:t>In rosso: alcuni cambiamenti di toponimi</a:t>
            </a:r>
          </a:p>
        </p:txBody>
      </p:sp>
      <mc:AlternateContent xmlns:mc="http://schemas.openxmlformats.org/markup-compatibility/2006" xmlns:p14="http://schemas.microsoft.com/office/powerpoint/2010/main">
        <mc:Choice Requires="p14">
          <p:contentPart p14:bwMode="auto" r:id="rId19">
            <p14:nvContentPartPr>
              <p14:cNvPr id="34" name="Input penna 33">
                <a:extLst>
                  <a:ext uri="{FF2B5EF4-FFF2-40B4-BE49-F238E27FC236}">
                    <a16:creationId xmlns:a16="http://schemas.microsoft.com/office/drawing/2014/main" id="{9AE6B575-CAEF-A6D1-49E1-6A65424B7A73}"/>
                  </a:ext>
                </a:extLst>
              </p14:cNvPr>
              <p14:cNvContentPartPr/>
              <p14:nvPr/>
            </p14:nvContentPartPr>
            <p14:xfrm>
              <a:off x="8839101" y="3801007"/>
              <a:ext cx="360" cy="360"/>
            </p14:xfrm>
          </p:contentPart>
        </mc:Choice>
        <mc:Fallback xmlns="">
          <p:pic>
            <p:nvPicPr>
              <p:cNvPr id="34" name="Input penna 33">
                <a:extLst>
                  <a:ext uri="{FF2B5EF4-FFF2-40B4-BE49-F238E27FC236}">
                    <a16:creationId xmlns:a16="http://schemas.microsoft.com/office/drawing/2014/main" id="{9AE6B575-CAEF-A6D1-49E1-6A65424B7A73}"/>
                  </a:ext>
                </a:extLst>
              </p:cNvPr>
              <p:cNvPicPr/>
              <p:nvPr/>
            </p:nvPicPr>
            <p:blipFill>
              <a:blip r:embed="rId14"/>
              <a:stretch>
                <a:fillRect/>
              </a:stretch>
            </p:blipFill>
            <p:spPr>
              <a:xfrm>
                <a:off x="8803461" y="3765007"/>
                <a:ext cx="72000" cy="72000"/>
              </a:xfrm>
              <a:prstGeom prst="rect">
                <a:avLst/>
              </a:prstGeom>
            </p:spPr>
          </p:pic>
        </mc:Fallback>
      </mc:AlternateContent>
      <p:sp>
        <p:nvSpPr>
          <p:cNvPr id="35" name="CasellaDiTesto 34">
            <a:extLst>
              <a:ext uri="{FF2B5EF4-FFF2-40B4-BE49-F238E27FC236}">
                <a16:creationId xmlns:a16="http://schemas.microsoft.com/office/drawing/2014/main" id="{B2334142-5ADD-4174-B313-F2BCD6E2F21F}"/>
              </a:ext>
            </a:extLst>
          </p:cNvPr>
          <p:cNvSpPr txBox="1"/>
          <p:nvPr/>
        </p:nvSpPr>
        <p:spPr>
          <a:xfrm>
            <a:off x="8322515" y="3380146"/>
            <a:ext cx="925818" cy="461665"/>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GUIDONIA</a:t>
            </a:r>
          </a:p>
          <a:p>
            <a:r>
              <a:rPr lang="it-IT" sz="1200" dirty="0">
                <a:solidFill>
                  <a:schemeClr val="accent6">
                    <a:lumMod val="50000"/>
                  </a:schemeClr>
                </a:solidFill>
                <a:latin typeface="Cambria" panose="02040503050406030204" pitchFamily="18" charset="0"/>
                <a:ea typeface="Cambria" panose="02040503050406030204" pitchFamily="18" charset="0"/>
              </a:rPr>
              <a:t>(1935)</a:t>
            </a:r>
          </a:p>
        </p:txBody>
      </p:sp>
      <mc:AlternateContent xmlns:mc="http://schemas.openxmlformats.org/markup-compatibility/2006" xmlns:p14="http://schemas.microsoft.com/office/powerpoint/2010/main">
        <mc:Choice Requires="p14">
          <p:contentPart p14:bwMode="auto" r:id="rId20">
            <p14:nvContentPartPr>
              <p14:cNvPr id="36" name="Input penna 35">
                <a:extLst>
                  <a:ext uri="{FF2B5EF4-FFF2-40B4-BE49-F238E27FC236}">
                    <a16:creationId xmlns:a16="http://schemas.microsoft.com/office/drawing/2014/main" id="{9696326A-81B0-3F82-0E63-3AED75CB3CF0}"/>
                  </a:ext>
                </a:extLst>
              </p14:cNvPr>
              <p14:cNvContentPartPr/>
              <p14:nvPr/>
            </p14:nvContentPartPr>
            <p14:xfrm>
              <a:off x="6606741" y="4267207"/>
              <a:ext cx="360" cy="360"/>
            </p14:xfrm>
          </p:contentPart>
        </mc:Choice>
        <mc:Fallback xmlns="">
          <p:pic>
            <p:nvPicPr>
              <p:cNvPr id="36" name="Input penna 35">
                <a:extLst>
                  <a:ext uri="{FF2B5EF4-FFF2-40B4-BE49-F238E27FC236}">
                    <a16:creationId xmlns:a16="http://schemas.microsoft.com/office/drawing/2014/main" id="{9696326A-81B0-3F82-0E63-3AED75CB3CF0}"/>
                  </a:ext>
                </a:extLst>
              </p:cNvPr>
              <p:cNvPicPr/>
              <p:nvPr/>
            </p:nvPicPr>
            <p:blipFill>
              <a:blip r:embed="rId14"/>
              <a:stretch>
                <a:fillRect/>
              </a:stretch>
            </p:blipFill>
            <p:spPr>
              <a:xfrm>
                <a:off x="6570741" y="4231567"/>
                <a:ext cx="72000" cy="72000"/>
              </a:xfrm>
              <a:prstGeom prst="rect">
                <a:avLst/>
              </a:prstGeom>
            </p:spPr>
          </p:pic>
        </mc:Fallback>
      </mc:AlternateContent>
      <p:sp>
        <p:nvSpPr>
          <p:cNvPr id="37" name="CasellaDiTesto 36">
            <a:extLst>
              <a:ext uri="{FF2B5EF4-FFF2-40B4-BE49-F238E27FC236}">
                <a16:creationId xmlns:a16="http://schemas.microsoft.com/office/drawing/2014/main" id="{CE94A92D-D596-0F7D-13D5-4C2C746F9AEF}"/>
              </a:ext>
            </a:extLst>
          </p:cNvPr>
          <p:cNvSpPr txBox="1"/>
          <p:nvPr/>
        </p:nvSpPr>
        <p:spPr>
          <a:xfrm>
            <a:off x="5692901" y="4067085"/>
            <a:ext cx="887481" cy="461665"/>
          </a:xfrm>
          <a:prstGeom prst="rect">
            <a:avLst/>
          </a:prstGeom>
          <a:noFill/>
        </p:spPr>
        <p:txBody>
          <a:bodyPr wrap="square" rtlCol="0">
            <a:spAutoFit/>
          </a:bodyPr>
          <a:lstStyle/>
          <a:p>
            <a:pPr algn="r"/>
            <a:r>
              <a:rPr lang="it-IT" sz="1200" dirty="0">
                <a:solidFill>
                  <a:schemeClr val="accent6">
                    <a:lumMod val="50000"/>
                  </a:schemeClr>
                </a:solidFill>
                <a:latin typeface="Cambria" panose="02040503050406030204" pitchFamily="18" charset="0"/>
                <a:ea typeface="Cambria" panose="02040503050406030204" pitchFamily="18" charset="0"/>
              </a:rPr>
              <a:t>FERTILIA</a:t>
            </a:r>
          </a:p>
          <a:p>
            <a:pPr algn="r"/>
            <a:r>
              <a:rPr lang="it-IT" sz="1200" dirty="0">
                <a:solidFill>
                  <a:schemeClr val="accent6">
                    <a:lumMod val="50000"/>
                  </a:schemeClr>
                </a:solidFill>
                <a:latin typeface="Cambria" panose="02040503050406030204" pitchFamily="18" charset="0"/>
                <a:ea typeface="Cambria" panose="02040503050406030204" pitchFamily="18" charset="0"/>
              </a:rPr>
              <a:t>(1936)</a:t>
            </a:r>
          </a:p>
        </p:txBody>
      </p:sp>
      <mc:AlternateContent xmlns:mc="http://schemas.openxmlformats.org/markup-compatibility/2006" xmlns:p14="http://schemas.microsoft.com/office/powerpoint/2010/main">
        <mc:Choice Requires="p14">
          <p:contentPart p14:bwMode="auto" r:id="rId21">
            <p14:nvContentPartPr>
              <p14:cNvPr id="38" name="Input penna 37">
                <a:extLst>
                  <a:ext uri="{FF2B5EF4-FFF2-40B4-BE49-F238E27FC236}">
                    <a16:creationId xmlns:a16="http://schemas.microsoft.com/office/drawing/2014/main" id="{CCE6ABF2-6B15-E0A1-9264-03E470060408}"/>
                  </a:ext>
                </a:extLst>
              </p14:cNvPr>
              <p14:cNvContentPartPr/>
              <p14:nvPr/>
            </p14:nvContentPartPr>
            <p14:xfrm>
              <a:off x="8973381" y="3935287"/>
              <a:ext cx="360" cy="360"/>
            </p14:xfrm>
          </p:contentPart>
        </mc:Choice>
        <mc:Fallback xmlns="">
          <p:pic>
            <p:nvPicPr>
              <p:cNvPr id="38" name="Input penna 37">
                <a:extLst>
                  <a:ext uri="{FF2B5EF4-FFF2-40B4-BE49-F238E27FC236}">
                    <a16:creationId xmlns:a16="http://schemas.microsoft.com/office/drawing/2014/main" id="{CCE6ABF2-6B15-E0A1-9264-03E470060408}"/>
                  </a:ext>
                </a:extLst>
              </p:cNvPr>
              <p:cNvPicPr/>
              <p:nvPr/>
            </p:nvPicPr>
            <p:blipFill>
              <a:blip r:embed="rId14"/>
              <a:stretch>
                <a:fillRect/>
              </a:stretch>
            </p:blipFill>
            <p:spPr>
              <a:xfrm>
                <a:off x="8937741" y="3899287"/>
                <a:ext cx="72000" cy="72000"/>
              </a:xfrm>
              <a:prstGeom prst="rect">
                <a:avLst/>
              </a:prstGeom>
            </p:spPr>
          </p:pic>
        </mc:Fallback>
      </mc:AlternateContent>
      <p:cxnSp>
        <p:nvCxnSpPr>
          <p:cNvPr id="40" name="Connettore 2 39">
            <a:extLst>
              <a:ext uri="{FF2B5EF4-FFF2-40B4-BE49-F238E27FC236}">
                <a16:creationId xmlns:a16="http://schemas.microsoft.com/office/drawing/2014/main" id="{D22579C8-5823-5214-AF46-A4B45B9A837C}"/>
              </a:ext>
            </a:extLst>
          </p:cNvPr>
          <p:cNvCxnSpPr/>
          <p:nvPr/>
        </p:nvCxnSpPr>
        <p:spPr>
          <a:xfrm flipV="1">
            <a:off x="8972700" y="3146612"/>
            <a:ext cx="816759" cy="733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0628DAAF-6308-751F-E639-28C7D35B2FDE}"/>
              </a:ext>
            </a:extLst>
          </p:cNvPr>
          <p:cNvSpPr txBox="1"/>
          <p:nvPr/>
        </p:nvSpPr>
        <p:spPr>
          <a:xfrm>
            <a:off x="9788724" y="3007227"/>
            <a:ext cx="1236023" cy="276999"/>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APRILIA (1936)</a:t>
            </a:r>
          </a:p>
        </p:txBody>
      </p:sp>
      <mc:AlternateContent xmlns:mc="http://schemas.openxmlformats.org/markup-compatibility/2006" xmlns:p14="http://schemas.microsoft.com/office/powerpoint/2010/main">
        <mc:Choice Requires="p14">
          <p:contentPart p14:bwMode="auto" r:id="rId22">
            <p14:nvContentPartPr>
              <p14:cNvPr id="42" name="Input penna 41">
                <a:extLst>
                  <a:ext uri="{FF2B5EF4-FFF2-40B4-BE49-F238E27FC236}">
                    <a16:creationId xmlns:a16="http://schemas.microsoft.com/office/drawing/2014/main" id="{686438A0-CE8D-1669-F9C8-D4D8E5C54FC4}"/>
                  </a:ext>
                </a:extLst>
              </p14:cNvPr>
              <p14:cNvContentPartPr/>
              <p14:nvPr/>
            </p14:nvContentPartPr>
            <p14:xfrm>
              <a:off x="9000381" y="1694287"/>
              <a:ext cx="360" cy="360"/>
            </p14:xfrm>
          </p:contentPart>
        </mc:Choice>
        <mc:Fallback xmlns="">
          <p:pic>
            <p:nvPicPr>
              <p:cNvPr id="42" name="Input penna 41">
                <a:extLst>
                  <a:ext uri="{FF2B5EF4-FFF2-40B4-BE49-F238E27FC236}">
                    <a16:creationId xmlns:a16="http://schemas.microsoft.com/office/drawing/2014/main" id="{686438A0-CE8D-1669-F9C8-D4D8E5C54FC4}"/>
                  </a:ext>
                </a:extLst>
              </p:cNvPr>
              <p:cNvPicPr/>
              <p:nvPr/>
            </p:nvPicPr>
            <p:blipFill>
              <a:blip r:embed="rId14"/>
              <a:stretch>
                <a:fillRect/>
              </a:stretch>
            </p:blipFill>
            <p:spPr>
              <a:xfrm>
                <a:off x="8964741" y="1658647"/>
                <a:ext cx="72000" cy="72000"/>
              </a:xfrm>
              <a:prstGeom prst="rect">
                <a:avLst/>
              </a:prstGeom>
            </p:spPr>
          </p:pic>
        </mc:Fallback>
      </mc:AlternateContent>
      <p:sp>
        <p:nvSpPr>
          <p:cNvPr id="43" name="CasellaDiTesto 42">
            <a:extLst>
              <a:ext uri="{FF2B5EF4-FFF2-40B4-BE49-F238E27FC236}">
                <a16:creationId xmlns:a16="http://schemas.microsoft.com/office/drawing/2014/main" id="{0578788C-E0D0-5ADE-B365-C90BA3078848}"/>
              </a:ext>
            </a:extLst>
          </p:cNvPr>
          <p:cNvSpPr txBox="1"/>
          <p:nvPr/>
        </p:nvSpPr>
        <p:spPr>
          <a:xfrm>
            <a:off x="8972700" y="1518174"/>
            <a:ext cx="1723020" cy="276999"/>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ARSIA 1937 (Rasa)</a:t>
            </a:r>
          </a:p>
        </p:txBody>
      </p:sp>
      <mc:AlternateContent xmlns:mc="http://schemas.openxmlformats.org/markup-compatibility/2006" xmlns:p14="http://schemas.microsoft.com/office/powerpoint/2010/main">
        <mc:Choice Requires="p14">
          <p:contentPart p14:bwMode="auto" r:id="rId23">
            <p14:nvContentPartPr>
              <p14:cNvPr id="44" name="Input penna 43">
                <a:extLst>
                  <a:ext uri="{FF2B5EF4-FFF2-40B4-BE49-F238E27FC236}">
                    <a16:creationId xmlns:a16="http://schemas.microsoft.com/office/drawing/2014/main" id="{02784EB6-A3AF-B04E-C136-E45C748BAD20}"/>
                  </a:ext>
                </a:extLst>
              </p14:cNvPr>
              <p14:cNvContentPartPr/>
              <p14:nvPr/>
            </p14:nvContentPartPr>
            <p14:xfrm>
              <a:off x="6677301" y="5082967"/>
              <a:ext cx="1800" cy="1800"/>
            </p14:xfrm>
          </p:contentPart>
        </mc:Choice>
        <mc:Fallback xmlns="">
          <p:pic>
            <p:nvPicPr>
              <p:cNvPr id="44" name="Input penna 43">
                <a:extLst>
                  <a:ext uri="{FF2B5EF4-FFF2-40B4-BE49-F238E27FC236}">
                    <a16:creationId xmlns:a16="http://schemas.microsoft.com/office/drawing/2014/main" id="{02784EB6-A3AF-B04E-C136-E45C748BAD20}"/>
                  </a:ext>
                </a:extLst>
              </p:cNvPr>
              <p:cNvPicPr/>
              <p:nvPr/>
            </p:nvPicPr>
            <p:blipFill>
              <a:blip r:embed="rId24"/>
              <a:stretch>
                <a:fillRect/>
              </a:stretch>
            </p:blipFill>
            <p:spPr>
              <a:xfrm>
                <a:off x="6641301" y="5046967"/>
                <a:ext cx="73440" cy="73440"/>
              </a:xfrm>
              <a:prstGeom prst="rect">
                <a:avLst/>
              </a:prstGeom>
            </p:spPr>
          </p:pic>
        </mc:Fallback>
      </mc:AlternateContent>
      <p:sp>
        <p:nvSpPr>
          <p:cNvPr id="45" name="CasellaDiTesto 44">
            <a:extLst>
              <a:ext uri="{FF2B5EF4-FFF2-40B4-BE49-F238E27FC236}">
                <a16:creationId xmlns:a16="http://schemas.microsoft.com/office/drawing/2014/main" id="{4541B9A0-B464-D7CC-28A4-5AB0DCAF3C97}"/>
              </a:ext>
            </a:extLst>
          </p:cNvPr>
          <p:cNvSpPr txBox="1"/>
          <p:nvPr/>
        </p:nvSpPr>
        <p:spPr>
          <a:xfrm>
            <a:off x="6580382" y="5153605"/>
            <a:ext cx="1218120" cy="461665"/>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CARBONIA (1938)</a:t>
            </a:r>
          </a:p>
        </p:txBody>
      </p:sp>
      <mc:AlternateContent xmlns:mc="http://schemas.openxmlformats.org/markup-compatibility/2006" xmlns:p14="http://schemas.microsoft.com/office/powerpoint/2010/main">
        <mc:Choice Requires="p14">
          <p:contentPart p14:bwMode="auto" r:id="rId25">
            <p14:nvContentPartPr>
              <p14:cNvPr id="46" name="Input penna 45">
                <a:extLst>
                  <a:ext uri="{FF2B5EF4-FFF2-40B4-BE49-F238E27FC236}">
                    <a16:creationId xmlns:a16="http://schemas.microsoft.com/office/drawing/2014/main" id="{6E4FD3DD-A302-4AD6-E2B8-ADBD91E58C8E}"/>
                  </a:ext>
                </a:extLst>
              </p14:cNvPr>
              <p14:cNvContentPartPr/>
              <p14:nvPr/>
            </p14:nvContentPartPr>
            <p14:xfrm>
              <a:off x="8756661" y="1452007"/>
              <a:ext cx="1800" cy="1800"/>
            </p14:xfrm>
          </p:contentPart>
        </mc:Choice>
        <mc:Fallback xmlns="">
          <p:pic>
            <p:nvPicPr>
              <p:cNvPr id="46" name="Input penna 45">
                <a:extLst>
                  <a:ext uri="{FF2B5EF4-FFF2-40B4-BE49-F238E27FC236}">
                    <a16:creationId xmlns:a16="http://schemas.microsoft.com/office/drawing/2014/main" id="{6E4FD3DD-A302-4AD6-E2B8-ADBD91E58C8E}"/>
                  </a:ext>
                </a:extLst>
              </p:cNvPr>
              <p:cNvPicPr/>
              <p:nvPr/>
            </p:nvPicPr>
            <p:blipFill>
              <a:blip r:embed="rId24"/>
              <a:stretch>
                <a:fillRect/>
              </a:stretch>
            </p:blipFill>
            <p:spPr>
              <a:xfrm>
                <a:off x="8721021" y="1416367"/>
                <a:ext cx="73440" cy="73440"/>
              </a:xfrm>
              <a:prstGeom prst="rect">
                <a:avLst/>
              </a:prstGeom>
            </p:spPr>
          </p:pic>
        </mc:Fallback>
      </mc:AlternateContent>
      <p:sp>
        <p:nvSpPr>
          <p:cNvPr id="47" name="CasellaDiTesto 46">
            <a:extLst>
              <a:ext uri="{FF2B5EF4-FFF2-40B4-BE49-F238E27FC236}">
                <a16:creationId xmlns:a16="http://schemas.microsoft.com/office/drawing/2014/main" id="{A46BC8E3-72D0-555F-5FA7-4029843FD5C3}"/>
              </a:ext>
            </a:extLst>
          </p:cNvPr>
          <p:cNvSpPr txBox="1"/>
          <p:nvPr/>
        </p:nvSpPr>
        <p:spPr>
          <a:xfrm>
            <a:off x="8756661" y="1287342"/>
            <a:ext cx="1719420" cy="276999"/>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TORVISCOSA (1938)</a:t>
            </a:r>
          </a:p>
        </p:txBody>
      </p:sp>
      <mc:AlternateContent xmlns:mc="http://schemas.openxmlformats.org/markup-compatibility/2006" xmlns:p14="http://schemas.microsoft.com/office/powerpoint/2010/main">
        <mc:Choice Requires="p14">
          <p:contentPart p14:bwMode="auto" r:id="rId26">
            <p14:nvContentPartPr>
              <p14:cNvPr id="48" name="Input penna 47">
                <a:extLst>
                  <a:ext uri="{FF2B5EF4-FFF2-40B4-BE49-F238E27FC236}">
                    <a16:creationId xmlns:a16="http://schemas.microsoft.com/office/drawing/2014/main" id="{121F996C-6162-3D5F-F10C-720B8B2949E5}"/>
                  </a:ext>
                </a:extLst>
              </p14:cNvPr>
              <p14:cNvContentPartPr/>
              <p14:nvPr/>
            </p14:nvContentPartPr>
            <p14:xfrm>
              <a:off x="8819301" y="3924847"/>
              <a:ext cx="1800" cy="1800"/>
            </p14:xfrm>
          </p:contentPart>
        </mc:Choice>
        <mc:Fallback xmlns="">
          <p:pic>
            <p:nvPicPr>
              <p:cNvPr id="48" name="Input penna 47">
                <a:extLst>
                  <a:ext uri="{FF2B5EF4-FFF2-40B4-BE49-F238E27FC236}">
                    <a16:creationId xmlns:a16="http://schemas.microsoft.com/office/drawing/2014/main" id="{121F996C-6162-3D5F-F10C-720B8B2949E5}"/>
                  </a:ext>
                </a:extLst>
              </p:cNvPr>
              <p:cNvPicPr/>
              <p:nvPr/>
            </p:nvPicPr>
            <p:blipFill>
              <a:blip r:embed="rId27"/>
              <a:stretch>
                <a:fillRect/>
              </a:stretch>
            </p:blipFill>
            <p:spPr>
              <a:xfrm>
                <a:off x="8783661" y="3888847"/>
                <a:ext cx="73440" cy="73440"/>
              </a:xfrm>
              <a:prstGeom prst="rect">
                <a:avLst/>
              </a:prstGeom>
            </p:spPr>
          </p:pic>
        </mc:Fallback>
      </mc:AlternateContent>
      <p:cxnSp>
        <p:nvCxnSpPr>
          <p:cNvPr id="50" name="Connettore 2 49">
            <a:extLst>
              <a:ext uri="{FF2B5EF4-FFF2-40B4-BE49-F238E27FC236}">
                <a16:creationId xmlns:a16="http://schemas.microsoft.com/office/drawing/2014/main" id="{FF5358C1-00D4-518D-55C6-46CEEEECCA81}"/>
              </a:ext>
            </a:extLst>
          </p:cNvPr>
          <p:cNvCxnSpPr/>
          <p:nvPr/>
        </p:nvCxnSpPr>
        <p:spPr>
          <a:xfrm flipH="1" flipV="1">
            <a:off x="7753350" y="3801007"/>
            <a:ext cx="1013601" cy="12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CAEB447F-E43A-2FCC-A782-DD1422725EF4}"/>
              </a:ext>
            </a:extLst>
          </p:cNvPr>
          <p:cNvSpPr txBox="1"/>
          <p:nvPr/>
        </p:nvSpPr>
        <p:spPr>
          <a:xfrm>
            <a:off x="6564788" y="3575762"/>
            <a:ext cx="1317336" cy="276999"/>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POMEZIA (1938)</a:t>
            </a:r>
          </a:p>
        </p:txBody>
      </p:sp>
      <mc:AlternateContent xmlns:mc="http://schemas.openxmlformats.org/markup-compatibility/2006" xmlns:p14="http://schemas.microsoft.com/office/powerpoint/2010/main">
        <mc:Choice Requires="p14">
          <p:contentPart p14:bwMode="auto" r:id="rId28">
            <p14:nvContentPartPr>
              <p14:cNvPr id="52" name="Input penna 51">
                <a:extLst>
                  <a:ext uri="{FF2B5EF4-FFF2-40B4-BE49-F238E27FC236}">
                    <a16:creationId xmlns:a16="http://schemas.microsoft.com/office/drawing/2014/main" id="{A925D002-A51E-CC12-B464-6E03358B5F00}"/>
                  </a:ext>
                </a:extLst>
              </p14:cNvPr>
              <p14:cNvContentPartPr/>
              <p14:nvPr/>
            </p14:nvContentPartPr>
            <p14:xfrm>
              <a:off x="9063381" y="1792927"/>
              <a:ext cx="360" cy="360"/>
            </p14:xfrm>
          </p:contentPart>
        </mc:Choice>
        <mc:Fallback xmlns="">
          <p:pic>
            <p:nvPicPr>
              <p:cNvPr id="52" name="Input penna 51">
                <a:extLst>
                  <a:ext uri="{FF2B5EF4-FFF2-40B4-BE49-F238E27FC236}">
                    <a16:creationId xmlns:a16="http://schemas.microsoft.com/office/drawing/2014/main" id="{A925D002-A51E-CC12-B464-6E03358B5F00}"/>
                  </a:ext>
                </a:extLst>
              </p:cNvPr>
              <p:cNvPicPr/>
              <p:nvPr/>
            </p:nvPicPr>
            <p:blipFill>
              <a:blip r:embed="rId14"/>
              <a:stretch>
                <a:fillRect/>
              </a:stretch>
            </p:blipFill>
            <p:spPr>
              <a:xfrm>
                <a:off x="9027381" y="1757287"/>
                <a:ext cx="72000" cy="72000"/>
              </a:xfrm>
              <a:prstGeom prst="rect">
                <a:avLst/>
              </a:prstGeom>
            </p:spPr>
          </p:pic>
        </mc:Fallback>
      </mc:AlternateContent>
      <p:sp>
        <p:nvSpPr>
          <p:cNvPr id="54" name="CasellaDiTesto 53">
            <a:extLst>
              <a:ext uri="{FF2B5EF4-FFF2-40B4-BE49-F238E27FC236}">
                <a16:creationId xmlns:a16="http://schemas.microsoft.com/office/drawing/2014/main" id="{8F4B460D-DB38-03BC-4B1B-E5DAD8B3FD3B}"/>
              </a:ext>
            </a:extLst>
          </p:cNvPr>
          <p:cNvSpPr txBox="1"/>
          <p:nvPr/>
        </p:nvSpPr>
        <p:spPr>
          <a:xfrm>
            <a:off x="9073828" y="1715594"/>
            <a:ext cx="1786134" cy="461665"/>
          </a:xfrm>
          <a:prstGeom prst="rect">
            <a:avLst/>
          </a:prstGeom>
          <a:noFill/>
        </p:spPr>
        <p:txBody>
          <a:bodyPr wrap="square" rtlCol="0">
            <a:spAutoFit/>
          </a:bodyPr>
          <a:lstStyle/>
          <a:p>
            <a:r>
              <a:rPr lang="it-IT" sz="1200" dirty="0">
                <a:solidFill>
                  <a:schemeClr val="accent6">
                    <a:lumMod val="50000"/>
                  </a:schemeClr>
                </a:solidFill>
                <a:latin typeface="Cambria" panose="02040503050406030204" pitchFamily="18" charset="0"/>
                <a:ea typeface="Cambria" panose="02040503050406030204" pitchFamily="18" charset="0"/>
              </a:rPr>
              <a:t>POZZO LITTORIO 1940</a:t>
            </a:r>
          </a:p>
          <a:p>
            <a:r>
              <a:rPr lang="it-IT" sz="1200" dirty="0">
                <a:solidFill>
                  <a:schemeClr val="accent6">
                    <a:lumMod val="50000"/>
                  </a:schemeClr>
                </a:solidFill>
                <a:latin typeface="Cambria" panose="02040503050406030204" pitchFamily="18" charset="0"/>
                <a:ea typeface="Cambria" panose="02040503050406030204" pitchFamily="18" charset="0"/>
              </a:rPr>
              <a:t>(</a:t>
            </a:r>
            <a:r>
              <a:rPr lang="it-IT" sz="1200" dirty="0" err="1">
                <a:solidFill>
                  <a:schemeClr val="accent6">
                    <a:lumMod val="50000"/>
                  </a:schemeClr>
                </a:solidFill>
                <a:latin typeface="Cambria" panose="02040503050406030204" pitchFamily="18" charset="0"/>
                <a:ea typeface="Cambria" panose="02040503050406030204" pitchFamily="18" charset="0"/>
              </a:rPr>
              <a:t>Piedalbona</a:t>
            </a:r>
            <a:r>
              <a:rPr lang="it-IT" sz="1200"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42504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50F552-2BB1-3C60-255E-0F8550C65C73}"/>
              </a:ext>
            </a:extLst>
          </p:cNvPr>
          <p:cNvSpPr txBox="1"/>
          <p:nvPr/>
        </p:nvSpPr>
        <p:spPr>
          <a:xfrm>
            <a:off x="400050" y="179249"/>
            <a:ext cx="5972175" cy="6124754"/>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il nuovo romano</a:t>
            </a:r>
          </a:p>
          <a:p>
            <a:pPr algn="ctr"/>
            <a:endParaRPr lang="it-IT" sz="2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«Per essere un Mussolini, un lottatore che deve governare e durare, occorre essere fisicamente come il Duce. Ecco Mussolini: guardatene il petto e il collo; osservate la testa rivolta verso l’uomo che è alla sua sinistra e troverete una somiglianza perfetta con gli antichi romani, come i ricordi marmorei li hanno tramandati ai posteri. È appunto ciò che Mussolini desidera essere. All’antico romano e alla gloria dell’antica Roma Egli riporta il popolo italiano».</a:t>
            </a:r>
          </a:p>
          <a:p>
            <a:pPr algn="just"/>
            <a:endParaRPr lang="it-IT"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Cit. in F. Ciarlantini, </a:t>
            </a:r>
            <a:r>
              <a:rPr lang="it-IT" sz="20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immaginario</a:t>
            </a: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Milano, 1993, p. 66</a:t>
            </a:r>
          </a:p>
        </p:txBody>
      </p:sp>
      <p:pic>
        <p:nvPicPr>
          <p:cNvPr id="2" name="Immagine 1">
            <a:extLst>
              <a:ext uri="{FF2B5EF4-FFF2-40B4-BE49-F238E27FC236}">
                <a16:creationId xmlns:a16="http://schemas.microsoft.com/office/drawing/2014/main" id="{0D147CCF-A36C-1FDE-E278-01237812FCB2}"/>
              </a:ext>
            </a:extLst>
          </p:cNvPr>
          <p:cNvPicPr>
            <a:picLocks noChangeAspect="1"/>
          </p:cNvPicPr>
          <p:nvPr/>
        </p:nvPicPr>
        <p:blipFill>
          <a:blip r:embed="rId2"/>
          <a:stretch>
            <a:fillRect/>
          </a:stretch>
        </p:blipFill>
        <p:spPr>
          <a:xfrm>
            <a:off x="6636289" y="1381125"/>
            <a:ext cx="5226995" cy="3838575"/>
          </a:xfrm>
          <a:prstGeom prst="rect">
            <a:avLst/>
          </a:prstGeom>
        </p:spPr>
      </p:pic>
    </p:spTree>
    <p:extLst>
      <p:ext uri="{BB962C8B-B14F-4D97-AF65-F5344CB8AC3E}">
        <p14:creationId xmlns:p14="http://schemas.microsoft.com/office/powerpoint/2010/main" val="69296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50F552-2BB1-3C60-255E-0F8550C65C73}"/>
              </a:ext>
            </a:extLst>
          </p:cNvPr>
          <p:cNvSpPr txBox="1"/>
          <p:nvPr/>
        </p:nvSpPr>
        <p:spPr>
          <a:xfrm>
            <a:off x="400050" y="179249"/>
            <a:ext cx="11258550" cy="6494085"/>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il nuovo Cesare</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«L’uccisione di Cesare fu una disgrazia per l’umanità […]. Io amo Cesare. Egli solo riuniva in sé la volontà del guerriero con l’ingegno del saggio. In fondo era un filosofo, che contemplava tutto </a:t>
            </a:r>
            <a:r>
              <a:rPr lang="it-IT" sz="28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sub specie </a:t>
            </a:r>
            <a:r>
              <a:rPr lang="it-IT" sz="2800" i="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aeternitatis</a:t>
            </a: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Sì, egli amava la gloria, ma il suo orgoglio non lo divideva dall’umanità».</a:t>
            </a:r>
            <a:endPar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«Questa è un’epoca che può dirsi cesarea, dominata com’è dalle personalità eccezionali che riassumono in sé i poteri dello Stato, per il bene del popolo, contro i parlamenti, così come Cesare marciò contro l’oligarchia senatoriale di Roma, senza cadere negli eccessi della demagogia di Mario. […] Così egli ci appare come il realizzatore dell’equilibrio fra le opposte tendenze di Mario e Silla, che sconvolsero per mezzo secolo la vita dell’Urbe».</a:t>
            </a: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(6 luglio 1933)</a:t>
            </a:r>
          </a:p>
        </p:txBody>
      </p:sp>
    </p:spTree>
    <p:extLst>
      <p:ext uri="{BB962C8B-B14F-4D97-AF65-F5344CB8AC3E}">
        <p14:creationId xmlns:p14="http://schemas.microsoft.com/office/powerpoint/2010/main" val="228536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E24DEF3-E53F-D029-7B31-8E4E73F067B8}"/>
              </a:ext>
            </a:extLst>
          </p:cNvPr>
          <p:cNvPicPr>
            <a:picLocks noChangeAspect="1"/>
          </p:cNvPicPr>
          <p:nvPr/>
        </p:nvPicPr>
        <p:blipFill>
          <a:blip r:embed="rId2"/>
          <a:stretch>
            <a:fillRect/>
          </a:stretch>
        </p:blipFill>
        <p:spPr>
          <a:xfrm>
            <a:off x="6174355" y="0"/>
            <a:ext cx="6017645" cy="6858000"/>
          </a:xfrm>
          <a:prstGeom prst="rect">
            <a:avLst/>
          </a:prstGeom>
        </p:spPr>
      </p:pic>
      <p:sp>
        <p:nvSpPr>
          <p:cNvPr id="6" name="CasellaDiTesto 5">
            <a:extLst>
              <a:ext uri="{FF2B5EF4-FFF2-40B4-BE49-F238E27FC236}">
                <a16:creationId xmlns:a16="http://schemas.microsoft.com/office/drawing/2014/main" id="{F94CB574-DB7B-9616-F1E7-AA6A23F0FE6E}"/>
              </a:ext>
            </a:extLst>
          </p:cNvPr>
          <p:cNvSpPr txBox="1"/>
          <p:nvPr/>
        </p:nvSpPr>
        <p:spPr>
          <a:xfrm>
            <a:off x="376518" y="2228671"/>
            <a:ext cx="6723529" cy="1323439"/>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Dalla Repubblica all’Impero.</a:t>
            </a:r>
          </a:p>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come Augusto </a:t>
            </a:r>
          </a:p>
        </p:txBody>
      </p:sp>
    </p:spTree>
    <p:extLst>
      <p:ext uri="{BB962C8B-B14F-4D97-AF65-F5344CB8AC3E}">
        <p14:creationId xmlns:p14="http://schemas.microsoft.com/office/powerpoint/2010/main" val="3544319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50F552-2BB1-3C60-255E-0F8550C65C73}"/>
              </a:ext>
            </a:extLst>
          </p:cNvPr>
          <p:cNvSpPr txBox="1"/>
          <p:nvPr/>
        </p:nvSpPr>
        <p:spPr>
          <a:xfrm>
            <a:off x="400050" y="179249"/>
            <a:ext cx="11258550" cy="7048083"/>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il nuovo Augusto/1</a:t>
            </a:r>
          </a:p>
          <a:p>
            <a:pPr algn="ctr"/>
            <a:endParaRPr lang="it-IT" sz="1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 ‘paralleli’ che Mussolini ha individuato tra la Roma imperiale e l’Italia moderna mostrano che il suo studio del passato non è stato inutile. La vittoria di Ottaviano fu completa, ma una lotta ancora più grande lo attendeva. Egli doveva stabilire un governo in grado di funzionare e di intraprendere l’immane impresa della ricostruzione postbellica. Duemila anni dopo, un giovane intellettuale, il figlio di un fabbro di Forlì e, come Ottaviano, capo di uomini e innamorato della propria patria, fu chiamato dal destino come quell’altro italiano lo era stato tanto tempo prima. Egli si è fatto amici appassionati e aspri nemici; ma pochi, in Italia e all’estero, ammesso che ce ne siano, sono indifferenti all’ uomo e alla sua politica. L’Italia è stata in grado di trovare un compromesso tra il bolscevismo e il fascismo, e chi può affermare che il resto del mondo potrà fare diversamente?».</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084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50F552-2BB1-3C60-255E-0F8550C65C73}"/>
              </a:ext>
            </a:extLst>
          </p:cNvPr>
          <p:cNvSpPr txBox="1"/>
          <p:nvPr/>
        </p:nvSpPr>
        <p:spPr>
          <a:xfrm>
            <a:off x="400050" y="179249"/>
            <a:ext cx="11258550" cy="6063198"/>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il nuovo Augusto/2</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«Non sorprende che molti abbiano visto nel nuovo regime la restaurazione della Roma imperiale. Il capo dell’Italia fascista ha trovato un parallelo per i nostri tempi, a quanto pare, nell’Italia di Augusto e dell’impero, e le sue azioni, come le sue parole, attestano la sua interpretazione della storia romana e i paralleli che egli ne trae. Simboli del passato e del suo significato per l’Italia moderna si trovano oggi ovunque nella vita italiana, persino nelle cartoline postali, dove troviamo Giulio Cesare, Augusto e la lupa capitolina. Forse la teoria fascista è giusta, e l’ impero romano non è mai veramente morto, e si perpetua nella nuova Italia e nel suo capo».</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 Scott, </a:t>
            </a:r>
            <a:r>
              <a:rPr lang="it-IT" sz="2000"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and the Roman Empire</a:t>
            </a: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 «</a:t>
            </a:r>
            <a:r>
              <a:rPr lang="it-IT" sz="2000"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Classical</a:t>
            </a: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Journal» 27, 1931-32,  pp. 656-57. </a:t>
            </a:r>
          </a:p>
        </p:txBody>
      </p:sp>
    </p:spTree>
    <p:extLst>
      <p:ext uri="{BB962C8B-B14F-4D97-AF65-F5344CB8AC3E}">
        <p14:creationId xmlns:p14="http://schemas.microsoft.com/office/powerpoint/2010/main" val="3645393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750F552-2BB1-3C60-255E-0F8550C65C73}"/>
              </a:ext>
            </a:extLst>
          </p:cNvPr>
          <p:cNvSpPr txBox="1"/>
          <p:nvPr/>
        </p:nvSpPr>
        <p:spPr>
          <a:xfrm>
            <a:off x="466725" y="425231"/>
            <a:ext cx="11258550" cy="5786199"/>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Da Silla a Ottaviano: lo Stato imperiale di popolo</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«Ogni rivoluzione ha il diritto di sopprimere i suoi nemici».</a:t>
            </a: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(25 marzo 1924)</a:t>
            </a:r>
            <a:endParaRPr lang="it-IT" sz="1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triumvirato agiva in nome di una nuova legalità cui gli avversari erano estranei, rappresentava il nuovo Stato, la concezione politica dei seguaci di Cesare, delle legioni, della romanità mediterranea: essere avversari politici significava essere fuori di questa legge e quindi nemici della patria. […] La strage, orribile dal punto di vista umano, era un diritto conseguente alla conquista dello Stato. La fazione aveva il diritto e quasi il dovere di colpire gli avversari per prevenirne le ostilità, per assicurarsi così il mezzo per realizzare sino in fondo il suo programma».</a:t>
            </a: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A. Levi, </a:t>
            </a:r>
            <a:r>
              <a:rPr lang="it-IT" sz="2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Ottaviano capoparte</a:t>
            </a: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1933, pp. 230-33</a:t>
            </a:r>
          </a:p>
        </p:txBody>
      </p:sp>
    </p:spTree>
    <p:extLst>
      <p:ext uri="{BB962C8B-B14F-4D97-AF65-F5344CB8AC3E}">
        <p14:creationId xmlns:p14="http://schemas.microsoft.com/office/powerpoint/2010/main" val="2794662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604F566-24E2-075C-8095-11B065AB065B}"/>
              </a:ext>
            </a:extLst>
          </p:cNvPr>
          <p:cNvSpPr txBox="1"/>
          <p:nvPr/>
        </p:nvSpPr>
        <p:spPr>
          <a:xfrm>
            <a:off x="403412" y="428178"/>
            <a:ext cx="11250705" cy="6001643"/>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nuovo impero</a:t>
            </a:r>
          </a:p>
          <a:p>
            <a:pPr algn="ctr"/>
            <a:endPar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«Tutti i nodi furono tagliati dalla nostra spada lucente e la vittoria africana resta nella storia della patria, integra e pura, come i legionari caduti e superstiti la sognavano e la volevano. L’Italia ha finalmente il suo impero. Impero fascista, perché porta i segni indistruttibili della volontà e della potenza del Littorio romano. […] Impero di pace, perché l’Italia vuole la pace per sé e per tutti e si decide alla guerra soltanto quando vi è forzata da imperiose, incoercibili necessità di vita. Impero di civiltà e di umanità per tutte le popolazioni dell’Etiopia. Questo è nella tradizione di Roma, che, dopo aver vinto, assimila i popoli al suo destino».</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9 maggio 1936</a:t>
            </a:r>
          </a:p>
        </p:txBody>
      </p:sp>
    </p:spTree>
    <p:extLst>
      <p:ext uri="{BB962C8B-B14F-4D97-AF65-F5344CB8AC3E}">
        <p14:creationId xmlns:p14="http://schemas.microsoft.com/office/powerpoint/2010/main" val="781769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92C07EA-509E-A0A7-CD5A-DC554D09CBB4}"/>
              </a:ext>
            </a:extLst>
          </p:cNvPr>
          <p:cNvPicPr>
            <a:picLocks noChangeAspect="1"/>
          </p:cNvPicPr>
          <p:nvPr/>
        </p:nvPicPr>
        <p:blipFill>
          <a:blip r:embed="rId2"/>
          <a:stretch>
            <a:fillRect/>
          </a:stretch>
        </p:blipFill>
        <p:spPr>
          <a:xfrm>
            <a:off x="1041314" y="0"/>
            <a:ext cx="10109372" cy="6858000"/>
          </a:xfrm>
          <a:prstGeom prst="rect">
            <a:avLst/>
          </a:prstGeom>
        </p:spPr>
      </p:pic>
      <p:sp>
        <p:nvSpPr>
          <p:cNvPr id="5" name="CasellaDiTesto 4">
            <a:extLst>
              <a:ext uri="{FF2B5EF4-FFF2-40B4-BE49-F238E27FC236}">
                <a16:creationId xmlns:a16="http://schemas.microsoft.com/office/drawing/2014/main" id="{DDC62123-8AA4-DE7E-1580-7BF129F85EC8}"/>
              </a:ext>
            </a:extLst>
          </p:cNvPr>
          <p:cNvSpPr txBox="1"/>
          <p:nvPr/>
        </p:nvSpPr>
        <p:spPr>
          <a:xfrm>
            <a:off x="5513294" y="385483"/>
            <a:ext cx="5082988" cy="769441"/>
          </a:xfrm>
          <a:prstGeom prst="rect">
            <a:avLst/>
          </a:prstGeom>
          <a:noFill/>
        </p:spPr>
        <p:txBody>
          <a:bodyPr wrap="square" rtlCol="0">
            <a:spAutoFit/>
          </a:bodyPr>
          <a:lstStyle/>
          <a:p>
            <a:pPr algn="ctr"/>
            <a:r>
              <a:rPr lang="it-IT" sz="44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L’obelisco di Axum</a:t>
            </a:r>
          </a:p>
        </p:txBody>
      </p:sp>
    </p:spTree>
    <p:extLst>
      <p:ext uri="{BB962C8B-B14F-4D97-AF65-F5344CB8AC3E}">
        <p14:creationId xmlns:p14="http://schemas.microsoft.com/office/powerpoint/2010/main" val="3355512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B809D89-AB56-7A77-8244-118DF87B513D}"/>
              </a:ext>
            </a:extLst>
          </p:cNvPr>
          <p:cNvPicPr>
            <a:picLocks noChangeAspect="1"/>
          </p:cNvPicPr>
          <p:nvPr/>
        </p:nvPicPr>
        <p:blipFill>
          <a:blip r:embed="rId2"/>
          <a:stretch>
            <a:fillRect/>
          </a:stretch>
        </p:blipFill>
        <p:spPr>
          <a:xfrm>
            <a:off x="8366252" y="923364"/>
            <a:ext cx="3427750" cy="4805083"/>
          </a:xfrm>
          <a:prstGeom prst="rect">
            <a:avLst/>
          </a:prstGeom>
        </p:spPr>
      </p:pic>
      <p:pic>
        <p:nvPicPr>
          <p:cNvPr id="5" name="Immagine 4">
            <a:extLst>
              <a:ext uri="{FF2B5EF4-FFF2-40B4-BE49-F238E27FC236}">
                <a16:creationId xmlns:a16="http://schemas.microsoft.com/office/drawing/2014/main" id="{D2C75A80-333F-8619-1536-7C7480C0B88A}"/>
              </a:ext>
            </a:extLst>
          </p:cNvPr>
          <p:cNvPicPr>
            <a:picLocks noChangeAspect="1"/>
          </p:cNvPicPr>
          <p:nvPr/>
        </p:nvPicPr>
        <p:blipFill>
          <a:blip r:embed="rId3"/>
          <a:stretch>
            <a:fillRect/>
          </a:stretch>
        </p:blipFill>
        <p:spPr>
          <a:xfrm>
            <a:off x="533395" y="887506"/>
            <a:ext cx="3292355" cy="4876801"/>
          </a:xfrm>
          <a:prstGeom prst="rect">
            <a:avLst/>
          </a:prstGeom>
        </p:spPr>
      </p:pic>
      <p:sp>
        <p:nvSpPr>
          <p:cNvPr id="6" name="CasellaDiTesto 5">
            <a:extLst>
              <a:ext uri="{FF2B5EF4-FFF2-40B4-BE49-F238E27FC236}">
                <a16:creationId xmlns:a16="http://schemas.microsoft.com/office/drawing/2014/main" id="{B39E91A8-2725-07E8-091B-FCF213B3D715}"/>
              </a:ext>
            </a:extLst>
          </p:cNvPr>
          <p:cNvSpPr txBox="1"/>
          <p:nvPr/>
        </p:nvSpPr>
        <p:spPr>
          <a:xfrm>
            <a:off x="4074459" y="887506"/>
            <a:ext cx="4043083" cy="4985980"/>
          </a:xfrm>
          <a:prstGeom prst="rect">
            <a:avLst/>
          </a:prstGeom>
          <a:noFill/>
        </p:spPr>
        <p:txBody>
          <a:bodyPr wrap="square" rtlCol="0">
            <a:spAutoFit/>
          </a:bodyPr>
          <a:lstStyle/>
          <a:p>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«L’Italia intera di suo proprio volere mi giurò fedeltà e volle me come capo (</a:t>
            </a:r>
            <a:r>
              <a:rPr lang="it-IT" sz="2800" i="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dux</a:t>
            </a: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nella guerra che vinsi ad Azio».</a:t>
            </a: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Augusto</a:t>
            </a:r>
            <a:r>
              <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Res </a:t>
            </a:r>
            <a:r>
              <a:rPr lang="it-IT" b="1" i="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Gestae</a:t>
            </a:r>
            <a:r>
              <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25.2</a:t>
            </a:r>
          </a:p>
          <a:p>
            <a:pPr algn="r"/>
            <a:endPar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endPar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endPar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«Tutta l’Italia giurò nelle mie parole e mi supplicò di essere suo Duce».</a:t>
            </a:r>
          </a:p>
          <a:p>
            <a:pPr algn="r"/>
            <a:r>
              <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a:t>
            </a:r>
            <a:endPar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7612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65C68CE-24E2-74F5-B404-8915141985A3}"/>
              </a:ext>
            </a:extLst>
          </p:cNvPr>
          <p:cNvSpPr txBox="1"/>
          <p:nvPr/>
        </p:nvSpPr>
        <p:spPr>
          <a:xfrm>
            <a:off x="333375" y="466725"/>
            <a:ext cx="6486525" cy="4955203"/>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Lessico e simboli romani. </a:t>
            </a:r>
          </a:p>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fascio littorio </a:t>
            </a:r>
          </a:p>
          <a:p>
            <a:pPr algn="just"/>
            <a:endPar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nostro simbolo non è lo scudo dei Savoia; è il Fascio littorio, romano e anche, se non vi dispiace, repubblicano»</a:t>
            </a:r>
          </a:p>
          <a:p>
            <a:pPr algn="just"/>
            <a:endPar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(1921)</a:t>
            </a:r>
            <a:endParaRPr lang="it-IT" sz="2000" dirty="0">
              <a:solidFill>
                <a:schemeClr val="bg1"/>
              </a:solidFill>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894A389C-EF80-30C3-D734-B5CDEBD64DE8}"/>
              </a:ext>
            </a:extLst>
          </p:cNvPr>
          <p:cNvPicPr>
            <a:picLocks noChangeAspect="1"/>
          </p:cNvPicPr>
          <p:nvPr/>
        </p:nvPicPr>
        <p:blipFill>
          <a:blip r:embed="rId2"/>
          <a:stretch>
            <a:fillRect/>
          </a:stretch>
        </p:blipFill>
        <p:spPr>
          <a:xfrm>
            <a:off x="7087790" y="0"/>
            <a:ext cx="4950619" cy="6858000"/>
          </a:xfrm>
          <a:prstGeom prst="rect">
            <a:avLst/>
          </a:prstGeom>
        </p:spPr>
      </p:pic>
    </p:spTree>
    <p:extLst>
      <p:ext uri="{BB962C8B-B14F-4D97-AF65-F5344CB8AC3E}">
        <p14:creationId xmlns:p14="http://schemas.microsoft.com/office/powerpoint/2010/main" val="2975888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E771EEE-9099-DCDE-2935-0E66CBFD090B}"/>
              </a:ext>
            </a:extLst>
          </p:cNvPr>
          <p:cNvPicPr>
            <a:picLocks noChangeAspect="1"/>
          </p:cNvPicPr>
          <p:nvPr/>
        </p:nvPicPr>
        <p:blipFill>
          <a:blip r:embed="rId2"/>
          <a:stretch>
            <a:fillRect/>
          </a:stretch>
        </p:blipFill>
        <p:spPr>
          <a:xfrm>
            <a:off x="7651377" y="273423"/>
            <a:ext cx="4034117" cy="6051176"/>
          </a:xfrm>
          <a:prstGeom prst="rect">
            <a:avLst/>
          </a:prstGeom>
        </p:spPr>
      </p:pic>
      <p:sp>
        <p:nvSpPr>
          <p:cNvPr id="5" name="CasellaDiTesto 4">
            <a:extLst>
              <a:ext uri="{FF2B5EF4-FFF2-40B4-BE49-F238E27FC236}">
                <a16:creationId xmlns:a16="http://schemas.microsoft.com/office/drawing/2014/main" id="{3CE8E57C-7131-1646-76B1-E705BC834568}"/>
              </a:ext>
            </a:extLst>
          </p:cNvPr>
          <p:cNvSpPr txBox="1"/>
          <p:nvPr/>
        </p:nvSpPr>
        <p:spPr>
          <a:xfrm>
            <a:off x="626969" y="575188"/>
            <a:ext cx="6481482" cy="5447645"/>
          </a:xfrm>
          <a:prstGeom prst="rect">
            <a:avLst/>
          </a:prstGeom>
          <a:noFill/>
        </p:spPr>
        <p:txBody>
          <a:bodyPr wrap="square" rtlCol="0">
            <a:spAutoFit/>
          </a:bodyPr>
          <a:lstStyle/>
          <a:p>
            <a:pPr algn="just"/>
            <a:r>
              <a:rPr lang="it-IT"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«L’occasione per fare nel 1940 ciò che non si era potuto fare nel 1939 fu l’inaugurazione della statua di Augusto che il Duce di Roma, Mussolini, regalò alla città di Saragozza alla quale l’imperatore Cesare Augusto aveva dato il suo nome».</a:t>
            </a:r>
          </a:p>
          <a:p>
            <a:pPr algn="just"/>
            <a:endParaRPr lang="it-IT" sz="3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«Emerita», 7, 1939, pp. 195-98</a:t>
            </a:r>
            <a:endParaRPr lang="it-IT" sz="2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285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604F566-24E2-075C-8095-11B065AB065B}"/>
              </a:ext>
            </a:extLst>
          </p:cNvPr>
          <p:cNvSpPr txBox="1"/>
          <p:nvPr/>
        </p:nvSpPr>
        <p:spPr>
          <a:xfrm>
            <a:off x="4927788" y="180497"/>
            <a:ext cx="7007037" cy="6340197"/>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L’Impero cristiano</a:t>
            </a:r>
          </a:p>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come Costantino</a:t>
            </a:r>
          </a:p>
          <a:p>
            <a:pPr algn="ctr"/>
            <a:endParaRPr lang="it-IT" sz="2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Dio ha voluto dare anche al Duce un premio che riavvicina la sua figura storica agli spiriti magni di Costantino e di Augusto, recingendo, per opera di Benito Mussolini, Roma e il Re di un nuovo rigoglioso lauro imperiale. E mentre Pio XI invia fino ai confini del mondo i missionari, le legioni italiane occupano l’Etiopia per assicurare a quel popolo il duplice vantaggio della civiltà imperiale e della fede cattolica nella comune cittadinanza spirituale di quella Roma onde Cristo è romano. </a:t>
            </a:r>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Ildefonso Schuster (26 febbraio 1937)</a:t>
            </a:r>
          </a:p>
        </p:txBody>
      </p:sp>
      <p:pic>
        <p:nvPicPr>
          <p:cNvPr id="2" name="Immagine 1">
            <a:extLst>
              <a:ext uri="{FF2B5EF4-FFF2-40B4-BE49-F238E27FC236}">
                <a16:creationId xmlns:a16="http://schemas.microsoft.com/office/drawing/2014/main" id="{C7665262-A954-0CEC-4EFA-BCF454B740B2}"/>
              </a:ext>
            </a:extLst>
          </p:cNvPr>
          <p:cNvPicPr>
            <a:picLocks noChangeAspect="1"/>
          </p:cNvPicPr>
          <p:nvPr/>
        </p:nvPicPr>
        <p:blipFill>
          <a:blip r:embed="rId2"/>
          <a:stretch>
            <a:fillRect/>
          </a:stretch>
        </p:blipFill>
        <p:spPr>
          <a:xfrm>
            <a:off x="257175" y="47624"/>
            <a:ext cx="4324350" cy="6667500"/>
          </a:xfrm>
          <a:prstGeom prst="rect">
            <a:avLst/>
          </a:prstGeom>
        </p:spPr>
      </p:pic>
    </p:spTree>
    <p:extLst>
      <p:ext uri="{BB962C8B-B14F-4D97-AF65-F5344CB8AC3E}">
        <p14:creationId xmlns:p14="http://schemas.microsoft.com/office/powerpoint/2010/main" val="179553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604F566-24E2-075C-8095-11B065AB065B}"/>
              </a:ext>
            </a:extLst>
          </p:cNvPr>
          <p:cNvSpPr txBox="1"/>
          <p:nvPr/>
        </p:nvSpPr>
        <p:spPr>
          <a:xfrm>
            <a:off x="470647" y="335845"/>
            <a:ext cx="11250705" cy="6186309"/>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razzismo e Roma: un modello?</a:t>
            </a:r>
          </a:p>
          <a:p>
            <a:pPr algn="ctr"/>
            <a:endPar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 Romani erano razzisti fino all’inverosimile».</a:t>
            </a: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1938</a:t>
            </a:r>
          </a:p>
          <a:p>
            <a:pPr algn="r"/>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«Giustamente Roma voleva fiaccare i popoli che a lei si opponevano; giustamente era severa nella condotta della guerra. […] Ma poi, quando i popoli riconoscevano la sua superiorità, essa li accoglieva nel suo grembo; li faceva cittadini della sua città; largiva loro le leggi, il diritto, che è ancora quello di oggi, o signori! Li faceva partecipare alla sua civiltà e rispettava le loro usanze e la loro religione. Nel Pantheon c’è un altare per tutti gli </a:t>
            </a:r>
            <a:r>
              <a:rPr lang="it-IT" sz="2800"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iddii</a:t>
            </a:r>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anche peri il dio ignoto».</a:t>
            </a: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4 giugno 1924</a:t>
            </a:r>
          </a:p>
        </p:txBody>
      </p:sp>
    </p:spTree>
    <p:extLst>
      <p:ext uri="{BB962C8B-B14F-4D97-AF65-F5344CB8AC3E}">
        <p14:creationId xmlns:p14="http://schemas.microsoft.com/office/powerpoint/2010/main" val="1874271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604F566-24E2-075C-8095-11B065AB065B}"/>
              </a:ext>
            </a:extLst>
          </p:cNvPr>
          <p:cNvSpPr txBox="1"/>
          <p:nvPr/>
        </p:nvSpPr>
        <p:spPr>
          <a:xfrm>
            <a:off x="403972" y="250120"/>
            <a:ext cx="6644528" cy="6247864"/>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come Vespasiano</a:t>
            </a:r>
          </a:p>
          <a:p>
            <a:pPr algn="ctr"/>
            <a:r>
              <a:rPr lang="it-IT" sz="32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e peggio di Nerone)</a:t>
            </a:r>
          </a:p>
          <a:p>
            <a:pPr algn="r"/>
            <a:endPar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«Morì davvero secondo il suo carattere: cioè mentre cercava di </a:t>
            </a:r>
            <a:r>
              <a:rPr lang="it-IT" sz="2400"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sgattaiolarsela</a:t>
            </a: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 Svizzera, travestito da soldato tedesco e nascosto sotto una coperta portandosi dietro 149.365 dollari, 203.705 franchi svizzeri, 16.593.300 franchi francesi, 10.000 </a:t>
            </a:r>
            <a:r>
              <a:rPr lang="it-IT" sz="2400"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pesetas</a:t>
            </a: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11.000 scudi portoghesi, 27.113 sterline carta, 2150 sterline oro, e molti pacchi di valuta italiana. E la sua ganza […] si era imbottita i risvolti della biancheria intima con pietre preziose […]. Nerone, secondo il suo carattere, fece al tempo suo morte assai più dignitosa».</a:t>
            </a: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Gaetano Salvemini</a:t>
            </a:r>
          </a:p>
        </p:txBody>
      </p:sp>
      <p:pic>
        <p:nvPicPr>
          <p:cNvPr id="2" name="Immagine 1">
            <a:extLst>
              <a:ext uri="{FF2B5EF4-FFF2-40B4-BE49-F238E27FC236}">
                <a16:creationId xmlns:a16="http://schemas.microsoft.com/office/drawing/2014/main" id="{390119F5-B224-D905-D844-BA21D463D331}"/>
              </a:ext>
            </a:extLst>
          </p:cNvPr>
          <p:cNvPicPr>
            <a:picLocks noChangeAspect="1"/>
          </p:cNvPicPr>
          <p:nvPr/>
        </p:nvPicPr>
        <p:blipFill>
          <a:blip r:embed="rId2"/>
          <a:stretch>
            <a:fillRect/>
          </a:stretch>
        </p:blipFill>
        <p:spPr>
          <a:xfrm>
            <a:off x="7353300" y="70978"/>
            <a:ext cx="4691903" cy="6716044"/>
          </a:xfrm>
          <a:prstGeom prst="rect">
            <a:avLst/>
          </a:prstGeom>
        </p:spPr>
      </p:pic>
    </p:spTree>
    <p:extLst>
      <p:ext uri="{BB962C8B-B14F-4D97-AF65-F5344CB8AC3E}">
        <p14:creationId xmlns:p14="http://schemas.microsoft.com/office/powerpoint/2010/main" val="3304907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604F566-24E2-075C-8095-11B065AB065B}"/>
              </a:ext>
            </a:extLst>
          </p:cNvPr>
          <p:cNvSpPr txBox="1"/>
          <p:nvPr/>
        </p:nvSpPr>
        <p:spPr>
          <a:xfrm>
            <a:off x="470647" y="335845"/>
            <a:ext cx="4988859" cy="6063198"/>
          </a:xfrm>
          <a:prstGeom prst="rect">
            <a:avLst/>
          </a:prstGeom>
          <a:noFill/>
        </p:spPr>
        <p:txBody>
          <a:bodyPr wrap="square" rtlCol="0">
            <a:spAutoFit/>
          </a:bodyPr>
          <a:lstStyle/>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La fine dell’‘impero’</a:t>
            </a:r>
          </a:p>
          <a:p>
            <a:pPr algn="ctr"/>
            <a:r>
              <a:rPr lang="it-IT" sz="40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Mussolini come Lucio Giunio Bruto</a:t>
            </a:r>
          </a:p>
          <a:p>
            <a:pPr algn="ctr"/>
            <a:endParaRPr lang="it-IT" sz="24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«Quando il destino di Roma era in gioco, i padri romani non esitavano un solo istante a sacrificare i propri figli. Ma ora non si tratta né di un padre né di un nonno: non c’è altri che il duce del fascismo».</a:t>
            </a:r>
          </a:p>
          <a:p>
            <a:pPr algn="just"/>
            <a:endParaRPr lang="it-IT" sz="16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gennaio 1944</a:t>
            </a:r>
          </a:p>
        </p:txBody>
      </p:sp>
      <p:pic>
        <p:nvPicPr>
          <p:cNvPr id="2" name="Immagine 1">
            <a:extLst>
              <a:ext uri="{FF2B5EF4-FFF2-40B4-BE49-F238E27FC236}">
                <a16:creationId xmlns:a16="http://schemas.microsoft.com/office/drawing/2014/main" id="{FD773EFA-5BDC-664A-E430-1B9F0025676A}"/>
              </a:ext>
            </a:extLst>
          </p:cNvPr>
          <p:cNvPicPr>
            <a:picLocks noChangeAspect="1"/>
          </p:cNvPicPr>
          <p:nvPr/>
        </p:nvPicPr>
        <p:blipFill>
          <a:blip r:embed="rId2"/>
          <a:stretch>
            <a:fillRect/>
          </a:stretch>
        </p:blipFill>
        <p:spPr>
          <a:xfrm>
            <a:off x="6200588" y="1292038"/>
            <a:ext cx="5520765" cy="4140574"/>
          </a:xfrm>
          <a:prstGeom prst="rect">
            <a:avLst/>
          </a:prstGeom>
        </p:spPr>
      </p:pic>
      <p:sp>
        <p:nvSpPr>
          <p:cNvPr id="3" name="CasellaDiTesto 2">
            <a:extLst>
              <a:ext uri="{FF2B5EF4-FFF2-40B4-BE49-F238E27FC236}">
                <a16:creationId xmlns:a16="http://schemas.microsoft.com/office/drawing/2014/main" id="{0CD692BA-A9E2-79BC-1A0B-CD64F7696D26}"/>
              </a:ext>
            </a:extLst>
          </p:cNvPr>
          <p:cNvSpPr txBox="1"/>
          <p:nvPr/>
        </p:nvSpPr>
        <p:spPr>
          <a:xfrm>
            <a:off x="6732496" y="5432612"/>
            <a:ext cx="4619625" cy="381000"/>
          </a:xfrm>
          <a:prstGeom prst="rect">
            <a:avLst/>
          </a:prstGeom>
          <a:noFill/>
        </p:spPr>
        <p:txBody>
          <a:bodyPr wrap="square" rtlCol="0">
            <a:spAutoFit/>
          </a:bodyPr>
          <a:lstStyle/>
          <a:p>
            <a:pPr algn="ctr"/>
            <a:r>
              <a:rPr lang="it-IT" dirty="0">
                <a:solidFill>
                  <a:schemeClr val="bg1"/>
                </a:solidFill>
                <a:latin typeface="Cambria" panose="02040503050406030204" pitchFamily="18" charset="0"/>
                <a:ea typeface="Cambria" panose="02040503050406030204" pitchFamily="18" charset="0"/>
              </a:rPr>
              <a:t>Edda Mussolini e Galeazzo Ciano</a:t>
            </a:r>
          </a:p>
        </p:txBody>
      </p:sp>
    </p:spTree>
    <p:extLst>
      <p:ext uri="{BB962C8B-B14F-4D97-AF65-F5344CB8AC3E}">
        <p14:creationId xmlns:p14="http://schemas.microsoft.com/office/powerpoint/2010/main" val="264915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B6B209-3E9D-18FC-2A64-0BF943DF5D1A}"/>
              </a:ext>
            </a:extLst>
          </p:cNvPr>
          <p:cNvPicPr>
            <a:picLocks noChangeAspect="1"/>
          </p:cNvPicPr>
          <p:nvPr/>
        </p:nvPicPr>
        <p:blipFill>
          <a:blip r:embed="rId2"/>
          <a:stretch>
            <a:fillRect/>
          </a:stretch>
        </p:blipFill>
        <p:spPr>
          <a:xfrm>
            <a:off x="3409950" y="0"/>
            <a:ext cx="5715000" cy="6858000"/>
          </a:xfrm>
          <a:prstGeom prst="rect">
            <a:avLst/>
          </a:prstGeom>
        </p:spPr>
      </p:pic>
    </p:spTree>
    <p:extLst>
      <p:ext uri="{BB962C8B-B14F-4D97-AF65-F5344CB8AC3E}">
        <p14:creationId xmlns:p14="http://schemas.microsoft.com/office/powerpoint/2010/main" val="236929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C9BBF58-1EE8-4F0B-E360-088A1C1A5636}"/>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8001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A45452D-3B33-9D17-C615-4B8BD028BECD}"/>
              </a:ext>
            </a:extLst>
          </p:cNvPr>
          <p:cNvPicPr>
            <a:picLocks noChangeAspect="1"/>
          </p:cNvPicPr>
          <p:nvPr/>
        </p:nvPicPr>
        <p:blipFill>
          <a:blip r:embed="rId2"/>
          <a:stretch>
            <a:fillRect/>
          </a:stretch>
        </p:blipFill>
        <p:spPr>
          <a:xfrm>
            <a:off x="2214562" y="542925"/>
            <a:ext cx="7762875" cy="5772150"/>
          </a:xfrm>
          <a:prstGeom prst="rect">
            <a:avLst/>
          </a:prstGeom>
        </p:spPr>
      </p:pic>
    </p:spTree>
    <p:extLst>
      <p:ext uri="{BB962C8B-B14F-4D97-AF65-F5344CB8AC3E}">
        <p14:creationId xmlns:p14="http://schemas.microsoft.com/office/powerpoint/2010/main" val="65079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4D31D88-8BC9-575E-2E12-7C42AD3FF2C1}"/>
              </a:ext>
            </a:extLst>
          </p:cNvPr>
          <p:cNvPicPr>
            <a:picLocks noChangeAspect="1"/>
          </p:cNvPicPr>
          <p:nvPr/>
        </p:nvPicPr>
        <p:blipFill>
          <a:blip r:embed="rId2"/>
          <a:stretch>
            <a:fillRect/>
          </a:stretch>
        </p:blipFill>
        <p:spPr>
          <a:xfrm>
            <a:off x="3038475" y="742950"/>
            <a:ext cx="6115050" cy="5372100"/>
          </a:xfrm>
          <a:prstGeom prst="rect">
            <a:avLst/>
          </a:prstGeom>
        </p:spPr>
      </p:pic>
    </p:spTree>
    <p:extLst>
      <p:ext uri="{BB962C8B-B14F-4D97-AF65-F5344CB8AC3E}">
        <p14:creationId xmlns:p14="http://schemas.microsoft.com/office/powerpoint/2010/main" val="287242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A6A9ADA-C09C-23B4-29E6-11546C1AC696}"/>
              </a:ext>
            </a:extLst>
          </p:cNvPr>
          <p:cNvSpPr txBox="1"/>
          <p:nvPr/>
        </p:nvSpPr>
        <p:spPr>
          <a:xfrm>
            <a:off x="247650" y="228600"/>
            <a:ext cx="5581650" cy="6309420"/>
          </a:xfrm>
          <a:prstGeom prst="rect">
            <a:avLst/>
          </a:prstGeom>
          <a:noFill/>
        </p:spPr>
        <p:txBody>
          <a:bodyPr wrap="square" rtlCol="0">
            <a:spAutoFit/>
          </a:bodyPr>
          <a:lstStyle/>
          <a:p>
            <a:pPr algn="ctr"/>
            <a:r>
              <a:rPr lang="it-IT" sz="36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Lessico romano: duce</a:t>
            </a:r>
          </a:p>
          <a:p>
            <a:endParaRPr lang="it-IT" sz="2800" b="1" i="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«Io non ho bisogno di ribattere l’accusa sciocca di volere essere una specie di padrone del fascismo italiano. Io sono ‘duce’ per modo di dire. Ho lasciato correre questa parola perché, se non piaceva a me, che detesto le parole e le arie solenni, piaceva ad altri»</a:t>
            </a:r>
          </a:p>
          <a:p>
            <a:endParaRPr lang="it-IT"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Mussolini (7 agosto 1921)</a:t>
            </a:r>
            <a:endParaRPr lang="it-IT" sz="2400" dirty="0">
              <a:solidFill>
                <a:schemeClr val="bg1"/>
              </a:solidFill>
              <a:latin typeface="Cambria" panose="02040503050406030204" pitchFamily="18" charset="0"/>
              <a:ea typeface="Cambria" panose="02040503050406030204" pitchFamily="18" charset="0"/>
            </a:endParaRPr>
          </a:p>
        </p:txBody>
      </p:sp>
      <p:pic>
        <p:nvPicPr>
          <p:cNvPr id="5" name="Immagine 4">
            <a:extLst>
              <a:ext uri="{FF2B5EF4-FFF2-40B4-BE49-F238E27FC236}">
                <a16:creationId xmlns:a16="http://schemas.microsoft.com/office/drawing/2014/main" id="{2BDD37EE-1A31-0B3A-2786-025F6B0D7C77}"/>
              </a:ext>
            </a:extLst>
          </p:cNvPr>
          <p:cNvPicPr>
            <a:picLocks noChangeAspect="1"/>
          </p:cNvPicPr>
          <p:nvPr/>
        </p:nvPicPr>
        <p:blipFill>
          <a:blip r:embed="rId2"/>
          <a:stretch>
            <a:fillRect/>
          </a:stretch>
        </p:blipFill>
        <p:spPr>
          <a:xfrm>
            <a:off x="5972175" y="563136"/>
            <a:ext cx="6219825" cy="5200650"/>
          </a:xfrm>
          <a:prstGeom prst="rect">
            <a:avLst/>
          </a:prstGeom>
        </p:spPr>
      </p:pic>
    </p:spTree>
    <p:extLst>
      <p:ext uri="{BB962C8B-B14F-4D97-AF65-F5344CB8AC3E}">
        <p14:creationId xmlns:p14="http://schemas.microsoft.com/office/powerpoint/2010/main" val="401394425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464</TotalTime>
  <Words>3006</Words>
  <Application>Microsoft Office PowerPoint</Application>
  <PresentationFormat>Widescreen</PresentationFormat>
  <Paragraphs>180</Paragraphs>
  <Slides>44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44</vt:i4>
      </vt:variant>
    </vt:vector>
  </HeadingPairs>
  <TitlesOfParts>
    <vt:vector size="49" baseType="lpstr">
      <vt:lpstr>Arial</vt:lpstr>
      <vt:lpstr>Calibri</vt:lpstr>
      <vt:lpstr>Calibri Light</vt:lpstr>
      <vt:lpstr>Cambria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Gatti Fabio (fabio.gatti)</dc:creator>
  <cp:lastModifiedBy>Gatti Fabio (fabio.gatti)</cp:lastModifiedBy>
  <cp:revision>15</cp:revision>
  <dcterms:created xsi:type="dcterms:W3CDTF">2024-01-03T15:53:56Z</dcterms:created>
  <dcterms:modified xsi:type="dcterms:W3CDTF">2024-02-11T09:27:01Z</dcterms:modified>
</cp:coreProperties>
</file>