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2" r:id="rId22"/>
    <p:sldId id="283" r:id="rId23"/>
    <p:sldId id="278" r:id="rId24"/>
    <p:sldId id="281" r:id="rId25"/>
    <p:sldId id="279" r:id="rId26"/>
    <p:sldId id="285" r:id="rId27"/>
    <p:sldId id="284" r:id="rId28"/>
    <p:sldId id="286" r:id="rId29"/>
    <p:sldId id="287" r:id="rId30"/>
    <p:sldId id="288" r:id="rId31"/>
    <p:sldId id="289" r:id="rId32"/>
    <p:sldId id="290" r:id="rId33"/>
    <p:sldId id="291" r:id="rId34"/>
    <p:sldId id="292" r:id="rId35"/>
    <p:sldId id="293" r:id="rId36"/>
    <p:sldId id="296" r:id="rId37"/>
    <p:sldId id="294" r:id="rId38"/>
    <p:sldId id="297" r:id="rId39"/>
    <p:sldId id="295" r:id="rId40"/>
    <p:sldId id="298" r:id="rId41"/>
    <p:sldId id="299" r:id="rId42"/>
    <p:sldId id="300" r:id="rId43"/>
    <p:sldId id="301" r:id="rId44"/>
    <p:sldId id="303" r:id="rId45"/>
    <p:sldId id="302" r:id="rId46"/>
    <p:sldId id="304" r:id="rId47"/>
    <p:sldId id="305" r:id="rId48"/>
    <p:sldId id="306" r:id="rId49"/>
    <p:sldId id="307" r:id="rId50"/>
    <p:sldId id="308" r:id="rId51"/>
    <p:sldId id="312" r:id="rId52"/>
    <p:sldId id="309" r:id="rId53"/>
    <p:sldId id="311" r:id="rId54"/>
    <p:sldId id="310" r:id="rId55"/>
    <p:sldId id="322" r:id="rId56"/>
    <p:sldId id="321" r:id="rId57"/>
    <p:sldId id="314" r:id="rId58"/>
    <p:sldId id="315" r:id="rId59"/>
    <p:sldId id="316" r:id="rId60"/>
    <p:sldId id="317" r:id="rId61"/>
    <p:sldId id="323" r:id="rId62"/>
    <p:sldId id="318" r:id="rId63"/>
    <p:sldId id="319" r:id="rId64"/>
    <p:sldId id="320" r:id="rId65"/>
    <p:sldId id="324" r:id="rId6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21" autoAdjust="0"/>
  </p:normalViewPr>
  <p:slideViewPr>
    <p:cSldViewPr>
      <p:cViewPr varScale="1">
        <p:scale>
          <a:sx n="80" d="100"/>
          <a:sy n="80" d="100"/>
        </p:scale>
        <p:origin x="-1483"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E2A66-9C18-40A1-916C-8C42E9935FAA}" type="datetimeFigureOut">
              <a:rPr lang="it-IT" smtClean="0"/>
              <a:t>28/02/2024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7CD13-93F8-45AC-A841-3F3C2F8C916B}" type="slidenum">
              <a:rPr lang="it-IT" smtClean="0"/>
              <a:t>‹N›</a:t>
            </a:fld>
            <a:endParaRPr lang="it-IT"/>
          </a:p>
        </p:txBody>
      </p:sp>
    </p:spTree>
    <p:extLst>
      <p:ext uri="{BB962C8B-B14F-4D97-AF65-F5344CB8AC3E}">
        <p14:creationId xmlns:p14="http://schemas.microsoft.com/office/powerpoint/2010/main" val="94758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1F7CD13-93F8-45AC-A841-3F3C2F8C916B}" type="slidenum">
              <a:rPr lang="it-IT" smtClean="0"/>
              <a:t>31</a:t>
            </a:fld>
            <a:endParaRPr lang="it-IT"/>
          </a:p>
        </p:txBody>
      </p:sp>
    </p:spTree>
    <p:extLst>
      <p:ext uri="{BB962C8B-B14F-4D97-AF65-F5344CB8AC3E}">
        <p14:creationId xmlns:p14="http://schemas.microsoft.com/office/powerpoint/2010/main" val="141907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6BC85C0-62ED-4E21-BF7E-06DAEC37199D}" type="datetimeFigureOut">
              <a:rPr lang="it-IT" smtClean="0"/>
              <a:t>28/02/2024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58445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BC85C0-62ED-4E21-BF7E-06DAEC37199D}" type="datetimeFigureOut">
              <a:rPr lang="it-IT" smtClean="0"/>
              <a:t>28/02/2024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48147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BC85C0-62ED-4E21-BF7E-06DAEC37199D}" type="datetimeFigureOut">
              <a:rPr lang="it-IT" smtClean="0"/>
              <a:t>28/02/2024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423894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BC85C0-62ED-4E21-BF7E-06DAEC37199D}" type="datetimeFigureOut">
              <a:rPr lang="it-IT" smtClean="0"/>
              <a:t>28/02/2024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41037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6BC85C0-62ED-4E21-BF7E-06DAEC37199D}" type="datetimeFigureOut">
              <a:rPr lang="it-IT" smtClean="0"/>
              <a:t>28/02/2024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10241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6BC85C0-62ED-4E21-BF7E-06DAEC37199D}" type="datetimeFigureOut">
              <a:rPr lang="it-IT" smtClean="0"/>
              <a:t>28/02/2024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279706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6BC85C0-62ED-4E21-BF7E-06DAEC37199D}" type="datetimeFigureOut">
              <a:rPr lang="it-IT" smtClean="0"/>
              <a:t>28/02/2024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170379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6BC85C0-62ED-4E21-BF7E-06DAEC37199D}" type="datetimeFigureOut">
              <a:rPr lang="it-IT" smtClean="0"/>
              <a:t>28/02/2024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262130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6BC85C0-62ED-4E21-BF7E-06DAEC37199D}" type="datetimeFigureOut">
              <a:rPr lang="it-IT" smtClean="0"/>
              <a:t>28/02/2024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197393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6BC85C0-62ED-4E21-BF7E-06DAEC37199D}" type="datetimeFigureOut">
              <a:rPr lang="it-IT" smtClean="0"/>
              <a:t>28/02/2024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353574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6BC85C0-62ED-4E21-BF7E-06DAEC37199D}" type="datetimeFigureOut">
              <a:rPr lang="it-IT" smtClean="0"/>
              <a:t>28/02/2024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C080C2-AB96-46AD-9F0F-30A979EB5D8A}" type="slidenum">
              <a:rPr lang="it-IT" smtClean="0"/>
              <a:t>‹N›</a:t>
            </a:fld>
            <a:endParaRPr lang="it-IT"/>
          </a:p>
        </p:txBody>
      </p:sp>
    </p:spTree>
    <p:extLst>
      <p:ext uri="{BB962C8B-B14F-4D97-AF65-F5344CB8AC3E}">
        <p14:creationId xmlns:p14="http://schemas.microsoft.com/office/powerpoint/2010/main" val="25628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C85C0-62ED-4E21-BF7E-06DAEC37199D}" type="datetimeFigureOut">
              <a:rPr lang="it-IT" smtClean="0"/>
              <a:t>28/02/2024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080C2-AB96-46AD-9F0F-30A979EB5D8A}" type="slidenum">
              <a:rPr lang="it-IT" smtClean="0"/>
              <a:t>‹N›</a:t>
            </a:fld>
            <a:endParaRPr lang="it-IT"/>
          </a:p>
        </p:txBody>
      </p:sp>
    </p:spTree>
    <p:extLst>
      <p:ext uri="{BB962C8B-B14F-4D97-AF65-F5344CB8AC3E}">
        <p14:creationId xmlns:p14="http://schemas.microsoft.com/office/powerpoint/2010/main" val="2928567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700808"/>
            <a:ext cx="7772400" cy="1470025"/>
          </a:xfrm>
          <a:solidFill>
            <a:schemeClr val="accent6">
              <a:lumMod val="60000"/>
              <a:lumOff val="40000"/>
            </a:schemeClr>
          </a:solidFill>
          <a:ln>
            <a:solidFill>
              <a:schemeClr val="tx1"/>
            </a:solidFill>
          </a:ln>
        </p:spPr>
        <p:txBody>
          <a:bodyPr/>
          <a:lstStyle/>
          <a:p>
            <a:r>
              <a:rPr lang="it-IT" dirty="0" smtClean="0"/>
              <a:t>IL concetto di sovranità</a:t>
            </a:r>
            <a:br>
              <a:rPr lang="it-IT" dirty="0" smtClean="0"/>
            </a:br>
            <a:r>
              <a:rPr lang="it-IT" dirty="0" smtClean="0"/>
              <a:t>dall’assolutismo alla democrazia</a:t>
            </a:r>
            <a:endParaRPr lang="it-IT" dirty="0"/>
          </a:p>
        </p:txBody>
      </p:sp>
      <p:sp>
        <p:nvSpPr>
          <p:cNvPr id="3" name="Sottotitolo 2"/>
          <p:cNvSpPr>
            <a:spLocks noGrp="1"/>
          </p:cNvSpPr>
          <p:nvPr>
            <p:ph type="subTitle" idx="1"/>
          </p:nvPr>
        </p:nvSpPr>
        <p:spPr>
          <a:solidFill>
            <a:schemeClr val="accent6">
              <a:lumMod val="40000"/>
              <a:lumOff val="60000"/>
            </a:schemeClr>
          </a:solidFill>
          <a:ln>
            <a:solidFill>
              <a:schemeClr val="tx1"/>
            </a:solidFill>
          </a:ln>
        </p:spPr>
        <p:txBody>
          <a:bodyPr/>
          <a:lstStyle/>
          <a:p>
            <a:r>
              <a:rPr lang="it-IT" dirty="0" smtClean="0">
                <a:solidFill>
                  <a:schemeClr val="tx1"/>
                </a:solidFill>
              </a:rPr>
              <a:t>Terza università corso n.59</a:t>
            </a:r>
            <a:endParaRPr lang="it-IT" dirty="0">
              <a:solidFill>
                <a:schemeClr val="tx1"/>
              </a:solidFill>
            </a:endParaRPr>
          </a:p>
        </p:txBody>
      </p:sp>
    </p:spTree>
    <p:extLst>
      <p:ext uri="{BB962C8B-B14F-4D97-AF65-F5344CB8AC3E}">
        <p14:creationId xmlns:p14="http://schemas.microsoft.com/office/powerpoint/2010/main" val="233023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985909"/>
            <a:ext cx="2122686" cy="3872091"/>
          </a:xfrm>
          <a:prstGeom prst="rect">
            <a:avLst/>
          </a:prstGeom>
        </p:spPr>
      </p:pic>
      <p:sp>
        <p:nvSpPr>
          <p:cNvPr id="5" name="CasellaDiTesto 4"/>
          <p:cNvSpPr txBox="1"/>
          <p:nvPr/>
        </p:nvSpPr>
        <p:spPr>
          <a:xfrm>
            <a:off x="107504" y="176089"/>
            <a:ext cx="6981783" cy="3046988"/>
          </a:xfrm>
          <a:prstGeom prst="rect">
            <a:avLst/>
          </a:prstGeom>
          <a:solidFill>
            <a:schemeClr val="accent6">
              <a:lumMod val="40000"/>
              <a:lumOff val="60000"/>
            </a:schemeClr>
          </a:solidFill>
          <a:ln>
            <a:solidFill>
              <a:schemeClr val="tx1"/>
            </a:solidFill>
          </a:ln>
        </p:spPr>
        <p:txBody>
          <a:bodyPr wrap="none" rtlCol="0">
            <a:spAutoFit/>
          </a:bodyPr>
          <a:lstStyle/>
          <a:p>
            <a:r>
              <a:rPr lang="it-IT" sz="3200" dirty="0" smtClean="0"/>
              <a:t>Dei «Due Trattati nel corso del tempo</a:t>
            </a:r>
          </a:p>
          <a:p>
            <a:r>
              <a:rPr lang="it-IT" sz="3200" dirty="0" smtClean="0"/>
              <a:t> si ignorò il primo </a:t>
            </a:r>
          </a:p>
          <a:p>
            <a:r>
              <a:rPr lang="it-IT" sz="3200" dirty="0" smtClean="0"/>
              <a:t>e l’attenzione si spostò sul secondo </a:t>
            </a:r>
          </a:p>
          <a:p>
            <a:r>
              <a:rPr lang="it-IT" sz="3200" dirty="0" smtClean="0"/>
              <a:t>in cui Locke</a:t>
            </a:r>
          </a:p>
          <a:p>
            <a:r>
              <a:rPr lang="it-IT" sz="3200" dirty="0" smtClean="0"/>
              <a:t> riprendeva posizioni giusnaturalistiche </a:t>
            </a:r>
          </a:p>
          <a:p>
            <a:r>
              <a:rPr lang="it-IT" sz="3200" dirty="0" smtClean="0"/>
              <a:t>con soluzioni opposte a quelle di Hobbes</a:t>
            </a:r>
            <a:endParaRPr lang="it-IT" sz="3200" dirty="0"/>
          </a:p>
        </p:txBody>
      </p:sp>
      <p:sp>
        <p:nvSpPr>
          <p:cNvPr id="7" name="CasellaDiTesto 6"/>
          <p:cNvSpPr txBox="1"/>
          <p:nvPr/>
        </p:nvSpPr>
        <p:spPr>
          <a:xfrm>
            <a:off x="539552" y="3861047"/>
            <a:ext cx="5586466" cy="1384995"/>
          </a:xfrm>
          <a:prstGeom prst="rect">
            <a:avLst/>
          </a:prstGeom>
          <a:solidFill>
            <a:schemeClr val="accent6">
              <a:lumMod val="40000"/>
              <a:lumOff val="60000"/>
            </a:schemeClr>
          </a:solidFill>
          <a:ln>
            <a:solidFill>
              <a:schemeClr val="tx1"/>
            </a:solidFill>
          </a:ln>
        </p:spPr>
        <p:txBody>
          <a:bodyPr wrap="none" rtlCol="0">
            <a:spAutoFit/>
          </a:bodyPr>
          <a:lstStyle/>
          <a:p>
            <a:r>
              <a:rPr lang="it-IT" sz="2800" dirty="0" smtClean="0"/>
              <a:t>L’introduzione ai trattati auspica </a:t>
            </a:r>
          </a:p>
          <a:p>
            <a:r>
              <a:rPr lang="it-IT" sz="2800" dirty="0" smtClean="0"/>
              <a:t>che il libro possa giustificare </a:t>
            </a:r>
          </a:p>
          <a:p>
            <a:r>
              <a:rPr lang="it-IT" sz="2800" dirty="0"/>
              <a:t> </a:t>
            </a:r>
            <a:r>
              <a:rPr lang="it-IT" sz="2800" dirty="0" smtClean="0"/>
              <a:t>il titolo regale di Guglielmo d’Orange</a:t>
            </a:r>
            <a:endParaRPr lang="it-IT" sz="2800" dirty="0"/>
          </a:p>
        </p:txBody>
      </p:sp>
    </p:spTree>
    <p:extLst>
      <p:ext uri="{BB962C8B-B14F-4D97-AF65-F5344CB8AC3E}">
        <p14:creationId xmlns:p14="http://schemas.microsoft.com/office/powerpoint/2010/main" val="109155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Il primo trattato /1</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77500" lnSpcReduction="20000"/>
          </a:bodyPr>
          <a:lstStyle/>
          <a:p>
            <a:pPr algn="just"/>
            <a:r>
              <a:rPr lang="it-IT" dirty="0" smtClean="0"/>
              <a:t>Polemizza con le tesi sostenute da Robert </a:t>
            </a:r>
            <a:r>
              <a:rPr lang="it-IT" dirty="0" err="1" smtClean="0"/>
              <a:t>Filmer</a:t>
            </a:r>
            <a:r>
              <a:rPr lang="it-IT" dirty="0" smtClean="0"/>
              <a:t>, teorico dell’assolutismo, autore di un’opera «Patriarca o il potere naturale dei re» pubblicata postuma nel 1680, quando si era ripresentato lo scontro fra il re e il Parlamento.</a:t>
            </a:r>
          </a:p>
          <a:p>
            <a:pPr algn="just"/>
            <a:r>
              <a:rPr lang="it-IT" dirty="0" err="1" smtClean="0"/>
              <a:t>Filmer</a:t>
            </a:r>
            <a:r>
              <a:rPr lang="it-IT" dirty="0" smtClean="0"/>
              <a:t> sostiene che la società politica è simile ad una famiglia in cui il padre ha diritti assoluti sui figli. Analogamente nella società politica i sudditi sono tenuti alla obbedienza al sovrano  considerato discendente di Adamo</a:t>
            </a:r>
          </a:p>
          <a:p>
            <a:pPr algn="just"/>
            <a:r>
              <a:rPr lang="it-IT" dirty="0" smtClean="0"/>
              <a:t>Dio aveva dato ad Adamo ogni autorità trasmessa poi ai patriarchi e infine al re.</a:t>
            </a:r>
          </a:p>
          <a:p>
            <a:pPr algn="just"/>
            <a:r>
              <a:rPr lang="it-IT" dirty="0" smtClean="0"/>
              <a:t> Il diritto di paternità fonda l’autorità del sovrano</a:t>
            </a:r>
            <a:endParaRPr lang="it-IT" dirty="0"/>
          </a:p>
        </p:txBody>
      </p:sp>
    </p:spTree>
    <p:extLst>
      <p:ext uri="{BB962C8B-B14F-4D97-AF65-F5344CB8AC3E}">
        <p14:creationId xmlns:p14="http://schemas.microsoft.com/office/powerpoint/2010/main" val="363675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Critiche di Locke a </a:t>
            </a:r>
            <a:r>
              <a:rPr lang="it-IT" dirty="0" err="1" smtClean="0"/>
              <a:t>Filmer</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Contro il paternalismo di </a:t>
            </a:r>
            <a:r>
              <a:rPr lang="it-IT" dirty="0" err="1" smtClean="0"/>
              <a:t>Filmer</a:t>
            </a:r>
            <a:r>
              <a:rPr lang="it-IT" dirty="0" smtClean="0"/>
              <a:t>, Locke sostiene che Adamo non aveva ricevuto da Dio un’ autorità assoluta. Attraverso un’attenta lettura della Genesi si evidenzia che gli uomini nascono liberi ed uguali. Il diritto naturale del padre sui figli non è tanto ampio da essere dominio politico. Se l’autorità paterna fosse politica avremmo un re per ogni famiglia</a:t>
            </a:r>
          </a:p>
          <a:p>
            <a:pPr algn="just"/>
            <a:r>
              <a:rPr lang="it-IT" dirty="0" smtClean="0"/>
              <a:t>Contro </a:t>
            </a:r>
            <a:r>
              <a:rPr lang="it-IT" dirty="0" err="1" smtClean="0"/>
              <a:t>Filmer</a:t>
            </a:r>
            <a:r>
              <a:rPr lang="it-IT" dirty="0" smtClean="0"/>
              <a:t> oppone quindi  l’esegesi biblica, l’analisi razionale , il richiamo all’esperienza.</a:t>
            </a:r>
            <a:endParaRPr lang="it-IT" dirty="0"/>
          </a:p>
        </p:txBody>
      </p:sp>
    </p:spTree>
    <p:extLst>
      <p:ext uri="{BB962C8B-B14F-4D97-AF65-F5344CB8AC3E}">
        <p14:creationId xmlns:p14="http://schemas.microsoft.com/office/powerpoint/2010/main" val="116420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3690291" cy="5616624"/>
          </a:xfrm>
          <a:prstGeom prst="rect">
            <a:avLst/>
          </a:prstGeom>
        </p:spPr>
      </p:pic>
      <p:sp>
        <p:nvSpPr>
          <p:cNvPr id="5" name="CasellaDiTesto 4"/>
          <p:cNvSpPr txBox="1"/>
          <p:nvPr/>
        </p:nvSpPr>
        <p:spPr>
          <a:xfrm>
            <a:off x="4427984" y="548680"/>
            <a:ext cx="4088748" cy="4031873"/>
          </a:xfrm>
          <a:prstGeom prst="rect">
            <a:avLst/>
          </a:prstGeom>
          <a:noFill/>
        </p:spPr>
        <p:txBody>
          <a:bodyPr wrap="none" rtlCol="0">
            <a:spAutoFit/>
          </a:bodyPr>
          <a:lstStyle/>
          <a:p>
            <a:r>
              <a:rPr lang="it-IT" sz="3200" dirty="0" smtClean="0"/>
              <a:t>IL secondo trattato, </a:t>
            </a:r>
          </a:p>
          <a:p>
            <a:r>
              <a:rPr lang="it-IT" sz="3200" dirty="0" smtClean="0"/>
              <a:t>isolato dal primo</a:t>
            </a:r>
          </a:p>
          <a:p>
            <a:r>
              <a:rPr lang="it-IT" sz="3200" dirty="0" smtClean="0"/>
              <a:t>fu rimaneggiato, </a:t>
            </a:r>
          </a:p>
          <a:p>
            <a:r>
              <a:rPr lang="it-IT" sz="3200" dirty="0" smtClean="0"/>
              <a:t>privato </a:t>
            </a:r>
          </a:p>
          <a:p>
            <a:r>
              <a:rPr lang="it-IT" sz="3200" dirty="0" smtClean="0"/>
              <a:t>del capitolo di raccordo</a:t>
            </a:r>
          </a:p>
          <a:p>
            <a:r>
              <a:rPr lang="it-IT" sz="3200" dirty="0" smtClean="0"/>
              <a:t>e diffuso diventando</a:t>
            </a:r>
          </a:p>
          <a:p>
            <a:r>
              <a:rPr lang="it-IT" sz="3200" dirty="0" smtClean="0"/>
              <a:t>il manifesto</a:t>
            </a:r>
          </a:p>
          <a:p>
            <a:r>
              <a:rPr lang="it-IT" sz="3200" dirty="0" smtClean="0"/>
              <a:t> del governo liberale</a:t>
            </a:r>
            <a:endParaRPr lang="it-IT" sz="3200" dirty="0"/>
          </a:p>
        </p:txBody>
      </p:sp>
    </p:spTree>
    <p:extLst>
      <p:ext uri="{BB962C8B-B14F-4D97-AF65-F5344CB8AC3E}">
        <p14:creationId xmlns:p14="http://schemas.microsoft.com/office/powerpoint/2010/main" val="235325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a:solidFill>
            <a:schemeClr val="accent6">
              <a:lumMod val="60000"/>
              <a:lumOff val="40000"/>
            </a:schemeClr>
          </a:solidFill>
          <a:ln>
            <a:solidFill>
              <a:schemeClr val="tx1"/>
            </a:solidFill>
          </a:ln>
        </p:spPr>
        <p:txBody>
          <a:bodyPr/>
          <a:lstStyle/>
          <a:p>
            <a:r>
              <a:rPr lang="it-IT" dirty="0" smtClean="0"/>
              <a:t>Lo stato di natura/1</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Non è una metafora , è realmente esistito ed esiste ancora in alcune comunità dell’Asia.</a:t>
            </a:r>
          </a:p>
          <a:p>
            <a:pPr algn="just"/>
            <a:r>
              <a:rPr lang="it-IT" dirty="0" smtClean="0"/>
              <a:t>E’ un luogo di libertà ed uguaglianza, gli uomini tendono a socializzare a sostenersi reciprocamente e acquistare proprietà tramite il lavoro.</a:t>
            </a:r>
          </a:p>
          <a:p>
            <a:pPr algn="just"/>
            <a:r>
              <a:rPr lang="it-IT" dirty="0"/>
              <a:t>N</a:t>
            </a:r>
            <a:r>
              <a:rPr lang="it-IT" dirty="0" smtClean="0"/>
              <a:t>ello stato naturale gli uomini non hanno il diritto su tutto, ma ciascuno riconosce il limite dei propri diritti rispetto a fronte di quelli altrui.</a:t>
            </a:r>
          </a:p>
          <a:p>
            <a:pPr algn="just"/>
            <a:r>
              <a:rPr lang="it-IT" dirty="0" smtClean="0"/>
              <a:t>Godono di diritti specifici : vita, libertà, proprietà</a:t>
            </a:r>
            <a:endParaRPr lang="it-IT" dirty="0"/>
          </a:p>
        </p:txBody>
      </p:sp>
    </p:spTree>
    <p:extLst>
      <p:ext uri="{BB962C8B-B14F-4D97-AF65-F5344CB8AC3E}">
        <p14:creationId xmlns:p14="http://schemas.microsoft.com/office/powerpoint/2010/main" val="135879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Lo stato di </a:t>
            </a:r>
            <a:r>
              <a:rPr lang="it-IT" dirty="0" smtClean="0"/>
              <a:t>natura/2</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Un aspetto originale della tesi di Locke è porre la proprietà privata come fatto naturale. Egli sostiene che all’inizio tutti i beni fossero a disposizione di tutti, ma questa situazione si evolve quando con il lavoro l’individuo la trasforma e la fa propria.</a:t>
            </a:r>
          </a:p>
          <a:p>
            <a:pPr algn="just"/>
            <a:r>
              <a:rPr lang="it-IT" dirty="0" smtClean="0"/>
              <a:t>La proprietà privata non è un patrimonio ereditario , ma frutto della intraprendenza e della fatica personale. Il limite della proprietà è la soddisfazione del bisogno di sopravvivenza.</a:t>
            </a:r>
            <a:endParaRPr lang="it-IT" dirty="0"/>
          </a:p>
        </p:txBody>
      </p:sp>
    </p:spTree>
    <p:extLst>
      <p:ext uri="{BB962C8B-B14F-4D97-AF65-F5344CB8AC3E}">
        <p14:creationId xmlns:p14="http://schemas.microsoft.com/office/powerpoint/2010/main" val="213253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Lo stato di </a:t>
            </a:r>
            <a:r>
              <a:rPr lang="it-IT" dirty="0" smtClean="0"/>
              <a:t>natura/3</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85000" lnSpcReduction="10000"/>
          </a:bodyPr>
          <a:lstStyle/>
          <a:p>
            <a:pPr algn="just"/>
            <a:r>
              <a:rPr lang="it-IT" dirty="0" smtClean="0"/>
              <a:t>Con l’introduzione consensuale del danaro è possibile l’acquisizione di una proprietà privata illimitata: si passa così dalla naturale eguaglianza alla naturale diseguaglianza.</a:t>
            </a:r>
          </a:p>
          <a:p>
            <a:pPr algn="just"/>
            <a:r>
              <a:rPr lang="it-IT" dirty="0" smtClean="0"/>
              <a:t>L’accumulazione del danaro ha effetti positivi sulla produttività in quanto spinge ad investimenti con generale vantaggio di tutta  la comunità</a:t>
            </a:r>
          </a:p>
          <a:p>
            <a:pPr algn="just"/>
            <a:r>
              <a:rPr lang="it-IT" dirty="0" smtClean="0"/>
              <a:t>Questo processo si compie prima del patto che fonda la società civile; in questo modo la proprietà in tutte le sue forme si presenta come un fatto naturale</a:t>
            </a:r>
          </a:p>
        </p:txBody>
      </p:sp>
      <p:sp>
        <p:nvSpPr>
          <p:cNvPr id="4" name="Rettangolo 3"/>
          <p:cNvSpPr/>
          <p:nvPr/>
        </p:nvSpPr>
        <p:spPr>
          <a:xfrm>
            <a:off x="3559030" y="3244334"/>
            <a:ext cx="184731" cy="369332"/>
          </a:xfrm>
          <a:prstGeom prst="rect">
            <a:avLst/>
          </a:prstGeom>
        </p:spPr>
        <p:txBody>
          <a:bodyPr wrap="none">
            <a:spAutoFit/>
          </a:bodyPr>
          <a:lstStyle/>
          <a:p>
            <a:endParaRPr lang="it-IT" dirty="0"/>
          </a:p>
        </p:txBody>
      </p:sp>
    </p:spTree>
    <p:extLst>
      <p:ext uri="{BB962C8B-B14F-4D97-AF65-F5344CB8AC3E}">
        <p14:creationId xmlns:p14="http://schemas.microsoft.com/office/powerpoint/2010/main" val="420793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Lo stato civile/1</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20000"/>
          </a:bodyPr>
          <a:lstStyle/>
          <a:p>
            <a:pPr algn="just"/>
            <a:r>
              <a:rPr lang="it-IT" dirty="0" smtClean="0"/>
              <a:t>La positiva tendenza alla proprietà privata illimitata produce tensioni, contrasti fra gli opposti interessi e mette a rischio i diritti e la pace.</a:t>
            </a:r>
          </a:p>
          <a:p>
            <a:pPr algn="just"/>
            <a:r>
              <a:rPr lang="it-IT" dirty="0" smtClean="0"/>
              <a:t>Si rende necessario  superare lo stato di natura con patto di unione in cui i singoli individui si associano in un unico organismo</a:t>
            </a:r>
          </a:p>
          <a:p>
            <a:pPr algn="just"/>
            <a:r>
              <a:rPr lang="it-IT" dirty="0" smtClean="0"/>
              <a:t>E con un patto di soggezione in cui non rinunciano ai diritti naturali, ma affidano la loro difesa e l’amministrazione della giustizia al sovrano</a:t>
            </a:r>
            <a:endParaRPr lang="it-IT" dirty="0"/>
          </a:p>
        </p:txBody>
      </p:sp>
    </p:spTree>
    <p:extLst>
      <p:ext uri="{BB962C8B-B14F-4D97-AF65-F5344CB8AC3E}">
        <p14:creationId xmlns:p14="http://schemas.microsoft.com/office/powerpoint/2010/main" val="364373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Lo stato </a:t>
            </a:r>
            <a:r>
              <a:rPr lang="it-IT" dirty="0" smtClean="0"/>
              <a:t>civile/2</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lnSpcReduction="10000"/>
          </a:bodyPr>
          <a:lstStyle/>
          <a:p>
            <a:pPr algn="just"/>
            <a:r>
              <a:rPr lang="it-IT" dirty="0" smtClean="0"/>
              <a:t>Il compito di definire i contenuti del contratto spetta a una costituzione che vincoli sia il sovrano che i cittadini e che </a:t>
            </a:r>
            <a:r>
              <a:rPr lang="it-IT" dirty="0" err="1" smtClean="0"/>
              <a:t>defisca</a:t>
            </a:r>
            <a:r>
              <a:rPr lang="it-IT" dirty="0" smtClean="0"/>
              <a:t> la divisione dei poteri dello stato.</a:t>
            </a:r>
          </a:p>
          <a:p>
            <a:pPr algn="just"/>
            <a:r>
              <a:rPr lang="it-IT" dirty="0" smtClean="0"/>
              <a:t>La separazione dei poteri, è una garanzia che lo stato eserciti correttamente le sue funzioni: 1. potere legislativo e giudiziario spetta al parlamento; 2.potere esecutivo al re; 3.potere federativo al re o ai suoi rappresentanti</a:t>
            </a:r>
            <a:endParaRPr lang="it-IT" dirty="0"/>
          </a:p>
        </p:txBody>
      </p:sp>
    </p:spTree>
    <p:extLst>
      <p:ext uri="{BB962C8B-B14F-4D97-AF65-F5344CB8AC3E}">
        <p14:creationId xmlns:p14="http://schemas.microsoft.com/office/powerpoint/2010/main" val="276180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it-IT" dirty="0"/>
              <a:t>Lo stato </a:t>
            </a:r>
            <a:r>
              <a:rPr lang="it-IT" dirty="0" smtClean="0"/>
              <a:t>civile/3</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lnSpcReduction="10000"/>
          </a:bodyPr>
          <a:lstStyle/>
          <a:p>
            <a:pPr algn="just"/>
            <a:r>
              <a:rPr lang="it-IT" dirty="0" smtClean="0"/>
              <a:t>Lo stato( insieme dei 3 poteri) si distingue dalla società civile cioè dall’ insieme dei cittadini che mantengono i  diritti naturali e la loro libertà ce si esercita in libertà di religione, di pensiero, di associazione politica, di iniziativa economica.</a:t>
            </a:r>
          </a:p>
          <a:p>
            <a:pPr algn="just"/>
            <a:r>
              <a:rPr lang="it-IT" dirty="0" smtClean="0"/>
              <a:t>Lo stato non può intervenire nella vita privata, in quanto le opinioni religiose, filosofiche non incidono sulla vita sociale e politica.</a:t>
            </a:r>
            <a:endParaRPr lang="it-IT" dirty="0"/>
          </a:p>
        </p:txBody>
      </p:sp>
    </p:spTree>
    <p:extLst>
      <p:ext uri="{BB962C8B-B14F-4D97-AF65-F5344CB8AC3E}">
        <p14:creationId xmlns:p14="http://schemas.microsoft.com/office/powerpoint/2010/main" val="92371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827584" y="836712"/>
            <a:ext cx="7772400" cy="1470025"/>
          </a:xfrm>
          <a:solidFill>
            <a:schemeClr val="accent6">
              <a:lumMod val="60000"/>
              <a:lumOff val="40000"/>
            </a:schemeClr>
          </a:solidFill>
          <a:ln>
            <a:solidFill>
              <a:schemeClr val="tx1"/>
            </a:solidFill>
          </a:ln>
        </p:spPr>
        <p:txBody>
          <a:bodyPr/>
          <a:lstStyle/>
          <a:p>
            <a:r>
              <a:rPr lang="it-IT" dirty="0" smtClean="0"/>
              <a:t>Lo </a:t>
            </a:r>
            <a:r>
              <a:rPr lang="it-IT" dirty="0" smtClean="0"/>
              <a:t>sovranità costituzionale : la </a:t>
            </a:r>
            <a:r>
              <a:rPr lang="it-IT" dirty="0" err="1" smtClean="0"/>
              <a:t>Glorious</a:t>
            </a:r>
            <a:r>
              <a:rPr lang="it-IT" dirty="0" smtClean="0"/>
              <a:t> </a:t>
            </a:r>
            <a:r>
              <a:rPr lang="it-IT" dirty="0" err="1" smtClean="0"/>
              <a:t>revolution</a:t>
            </a:r>
            <a:r>
              <a:rPr lang="it-IT" dirty="0" smtClean="0"/>
              <a:t>  e J. Locke</a:t>
            </a:r>
            <a:endParaRPr lang="it-IT" dirty="0"/>
          </a:p>
        </p:txBody>
      </p:sp>
      <p:sp>
        <p:nvSpPr>
          <p:cNvPr id="5" name="Sottotitolo 4"/>
          <p:cNvSpPr>
            <a:spLocks noGrp="1"/>
          </p:cNvSpPr>
          <p:nvPr>
            <p:ph type="subTitle" idx="1"/>
          </p:nvPr>
        </p:nvSpPr>
        <p:spPr>
          <a:solidFill>
            <a:schemeClr val="accent6">
              <a:lumMod val="40000"/>
              <a:lumOff val="60000"/>
            </a:schemeClr>
          </a:solidFill>
          <a:ln>
            <a:solidFill>
              <a:schemeClr val="tx1"/>
            </a:solidFill>
          </a:ln>
        </p:spPr>
        <p:txBody>
          <a:bodyPr/>
          <a:lstStyle/>
          <a:p>
            <a:r>
              <a:rPr lang="it-IT" dirty="0" smtClean="0">
                <a:solidFill>
                  <a:schemeClr val="tx1"/>
                </a:solidFill>
              </a:rPr>
              <a:t>Quarta conversazione</a:t>
            </a:r>
            <a:endParaRPr lang="it-IT" dirty="0">
              <a:solidFill>
                <a:schemeClr val="tx1"/>
              </a:solidFill>
            </a:endParaRPr>
          </a:p>
        </p:txBody>
      </p:sp>
    </p:spTree>
    <p:extLst>
      <p:ext uri="{BB962C8B-B14F-4D97-AF65-F5344CB8AC3E}">
        <p14:creationId xmlns:p14="http://schemas.microsoft.com/office/powerpoint/2010/main" val="221079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La tolleranza</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lstStyle/>
          <a:p>
            <a:pPr algn="just"/>
            <a:r>
              <a:rPr lang="it-IT" dirty="0" smtClean="0"/>
              <a:t>Nel «Saggio sulla tolleranza», nella «Lettera sulla tolleranza» ribadisce la distinzione fra ambito politico e religioso.</a:t>
            </a:r>
          </a:p>
          <a:p>
            <a:pPr algn="just"/>
            <a:r>
              <a:rPr lang="it-IT" dirty="0" smtClean="0"/>
              <a:t>Dalla tolleranza esclude i papisti ,sudditi di un altro sovrano(il Papa) e gli atei perché negando Dio negano la legge naturale che da lui deriva.</a:t>
            </a:r>
            <a:endParaRPr lang="it-IT" dirty="0"/>
          </a:p>
        </p:txBody>
      </p:sp>
    </p:spTree>
    <p:extLst>
      <p:ext uri="{BB962C8B-B14F-4D97-AF65-F5344CB8AC3E}">
        <p14:creationId xmlns:p14="http://schemas.microsoft.com/office/powerpoint/2010/main" val="262134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10" y="116632"/>
            <a:ext cx="4187824" cy="544522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949896"/>
            <a:ext cx="3225372" cy="5542104"/>
          </a:xfrm>
          <a:prstGeom prst="rect">
            <a:avLst/>
          </a:prstGeom>
        </p:spPr>
      </p:pic>
    </p:spTree>
    <p:extLst>
      <p:ext uri="{BB962C8B-B14F-4D97-AF65-F5344CB8AC3E}">
        <p14:creationId xmlns:p14="http://schemas.microsoft.com/office/powerpoint/2010/main" val="112008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9620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82" y="1234621"/>
            <a:ext cx="7802236" cy="4388757"/>
          </a:xfrm>
          <a:prstGeom prst="rect">
            <a:avLst/>
          </a:prstGeom>
        </p:spPr>
      </p:pic>
    </p:spTree>
    <p:extLst>
      <p:ext uri="{BB962C8B-B14F-4D97-AF65-F5344CB8AC3E}">
        <p14:creationId xmlns:p14="http://schemas.microsoft.com/office/powerpoint/2010/main" val="1384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836712"/>
            <a:ext cx="2346960" cy="1600200"/>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82" y="670788"/>
            <a:ext cx="7802236" cy="5516424"/>
          </a:xfrm>
          <a:prstGeom prst="rect">
            <a:avLst/>
          </a:prstGeom>
        </p:spPr>
      </p:pic>
    </p:spTree>
    <p:extLst>
      <p:ext uri="{BB962C8B-B14F-4D97-AF65-F5344CB8AC3E}">
        <p14:creationId xmlns:p14="http://schemas.microsoft.com/office/powerpoint/2010/main" val="241845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4037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412776"/>
            <a:ext cx="7772400" cy="1470025"/>
          </a:xfrm>
          <a:solidFill>
            <a:schemeClr val="accent6">
              <a:lumMod val="60000"/>
              <a:lumOff val="40000"/>
            </a:schemeClr>
          </a:solidFill>
          <a:ln>
            <a:solidFill>
              <a:schemeClr val="tx1"/>
            </a:solidFill>
          </a:ln>
        </p:spPr>
        <p:txBody>
          <a:bodyPr/>
          <a:lstStyle/>
          <a:p>
            <a:r>
              <a:rPr lang="it-IT" dirty="0" smtClean="0"/>
              <a:t>Fine della quarta conversazione</a:t>
            </a:r>
            <a:endParaRPr lang="it-IT" dirty="0"/>
          </a:p>
        </p:txBody>
      </p:sp>
      <p:sp>
        <p:nvSpPr>
          <p:cNvPr id="3" name="Sottotitolo 2"/>
          <p:cNvSpPr>
            <a:spLocks noGrp="1"/>
          </p:cNvSpPr>
          <p:nvPr>
            <p:ph type="subTitle" idx="1"/>
          </p:nvPr>
        </p:nvSpPr>
        <p:spPr>
          <a:solidFill>
            <a:schemeClr val="accent6">
              <a:lumMod val="40000"/>
              <a:lumOff val="60000"/>
            </a:schemeClr>
          </a:solidFill>
          <a:ln>
            <a:solidFill>
              <a:schemeClr val="tx1"/>
            </a:solidFill>
          </a:ln>
        </p:spPr>
        <p:txBody>
          <a:bodyPr>
            <a:normAutofit/>
          </a:bodyPr>
          <a:lstStyle/>
          <a:p>
            <a:r>
              <a:rPr lang="it-IT" sz="5400" dirty="0" smtClean="0">
                <a:solidFill>
                  <a:schemeClr val="tx1"/>
                </a:solidFill>
              </a:rPr>
              <a:t>Grazie</a:t>
            </a:r>
            <a:endParaRPr lang="it-IT" sz="5400" dirty="0">
              <a:solidFill>
                <a:schemeClr val="tx1"/>
              </a:solidFill>
            </a:endParaRPr>
          </a:p>
        </p:txBody>
      </p:sp>
    </p:spTree>
    <p:extLst>
      <p:ext uri="{BB962C8B-B14F-4D97-AF65-F5344CB8AC3E}">
        <p14:creationId xmlns:p14="http://schemas.microsoft.com/office/powerpoint/2010/main" val="84948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980728"/>
            <a:ext cx="7772400" cy="1470025"/>
          </a:xfrm>
          <a:solidFill>
            <a:schemeClr val="accent6">
              <a:lumMod val="40000"/>
              <a:lumOff val="60000"/>
            </a:schemeClr>
          </a:solidFill>
          <a:ln>
            <a:solidFill>
              <a:schemeClr val="tx1"/>
            </a:solidFill>
          </a:ln>
        </p:spPr>
        <p:txBody>
          <a:bodyPr/>
          <a:lstStyle/>
          <a:p>
            <a:r>
              <a:rPr lang="it-IT" dirty="0"/>
              <a:t>IL concetto di sovranità</a:t>
            </a:r>
            <a:br>
              <a:rPr lang="it-IT" dirty="0"/>
            </a:br>
            <a:r>
              <a:rPr lang="it-IT" dirty="0"/>
              <a:t>dall’assolutismo alla democrazia</a:t>
            </a:r>
          </a:p>
        </p:txBody>
      </p:sp>
      <p:sp>
        <p:nvSpPr>
          <p:cNvPr id="3" name="Sottotitolo 2"/>
          <p:cNvSpPr>
            <a:spLocks noGrp="1"/>
          </p:cNvSpPr>
          <p:nvPr>
            <p:ph type="subTitle" idx="1"/>
          </p:nvPr>
        </p:nvSpPr>
        <p:spPr>
          <a:solidFill>
            <a:schemeClr val="accent6">
              <a:lumMod val="40000"/>
              <a:lumOff val="60000"/>
            </a:schemeClr>
          </a:solidFill>
          <a:ln>
            <a:solidFill>
              <a:schemeClr val="tx1"/>
            </a:solidFill>
          </a:ln>
        </p:spPr>
        <p:txBody>
          <a:bodyPr/>
          <a:lstStyle/>
          <a:p>
            <a:r>
              <a:rPr lang="it-IT" dirty="0">
                <a:solidFill>
                  <a:schemeClr val="tx1"/>
                </a:solidFill>
              </a:rPr>
              <a:t>Terza università corso n.59</a:t>
            </a:r>
          </a:p>
          <a:p>
            <a:endParaRPr lang="it-IT" dirty="0"/>
          </a:p>
        </p:txBody>
      </p:sp>
    </p:spTree>
    <p:extLst>
      <p:ext uri="{BB962C8B-B14F-4D97-AF65-F5344CB8AC3E}">
        <p14:creationId xmlns:p14="http://schemas.microsoft.com/office/powerpoint/2010/main" val="3221988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827584" y="1412776"/>
            <a:ext cx="7772400" cy="1470025"/>
          </a:xfrm>
          <a:solidFill>
            <a:schemeClr val="accent2">
              <a:lumMod val="20000"/>
              <a:lumOff val="80000"/>
            </a:schemeClr>
          </a:solidFill>
          <a:ln>
            <a:solidFill>
              <a:schemeClr val="tx1"/>
            </a:solidFill>
          </a:ln>
        </p:spPr>
        <p:txBody>
          <a:bodyPr/>
          <a:lstStyle/>
          <a:p>
            <a:r>
              <a:rPr lang="it-IT" dirty="0" smtClean="0"/>
              <a:t>La sovranità popolare di Rousseau</a:t>
            </a:r>
            <a:endParaRPr lang="it-IT" dirty="0"/>
          </a:p>
        </p:txBody>
      </p:sp>
      <p:sp>
        <p:nvSpPr>
          <p:cNvPr id="5" name="Sottotitolo 4"/>
          <p:cNvSpPr>
            <a:spLocks noGrp="1"/>
          </p:cNvSpPr>
          <p:nvPr>
            <p:ph type="subTitle" idx="1"/>
          </p:nvPr>
        </p:nvSpPr>
        <p:spPr>
          <a:solidFill>
            <a:schemeClr val="accent6">
              <a:lumMod val="20000"/>
              <a:lumOff val="80000"/>
            </a:schemeClr>
          </a:solidFill>
          <a:ln>
            <a:solidFill>
              <a:schemeClr val="tx1"/>
            </a:solidFill>
          </a:ln>
        </p:spPr>
        <p:txBody>
          <a:bodyPr/>
          <a:lstStyle/>
          <a:p>
            <a:r>
              <a:rPr lang="it-IT" dirty="0" smtClean="0">
                <a:solidFill>
                  <a:schemeClr val="tx1"/>
                </a:solidFill>
              </a:rPr>
              <a:t>Quinta conversazione</a:t>
            </a:r>
            <a:endParaRPr lang="it-IT" dirty="0">
              <a:solidFill>
                <a:schemeClr val="tx1"/>
              </a:solidFill>
            </a:endParaRPr>
          </a:p>
        </p:txBody>
      </p:sp>
    </p:spTree>
    <p:extLst>
      <p:ext uri="{BB962C8B-B14F-4D97-AF65-F5344CB8AC3E}">
        <p14:creationId xmlns:p14="http://schemas.microsoft.com/office/powerpoint/2010/main" val="328572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lstStyle/>
          <a:p>
            <a:r>
              <a:rPr lang="it-IT" dirty="0" smtClean="0"/>
              <a:t>Jean-Jacques Rousseau 1712-1778</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tx1"/>
            </a:solidFill>
          </a:ln>
        </p:spPr>
        <p:txBody>
          <a:bodyPr>
            <a:normAutofit fontScale="92500" lnSpcReduction="10000"/>
          </a:bodyPr>
          <a:lstStyle/>
          <a:p>
            <a:pPr algn="just"/>
            <a:r>
              <a:rPr lang="it-IT" dirty="0" smtClean="0"/>
              <a:t>E’ una figura particolare in quanto da una parte è inserito nel movimento illuminista, dalla altra ne prende le distanze anche dal punto della sua vita privata rompendo i rapporti con i </a:t>
            </a:r>
            <a:r>
              <a:rPr lang="it-IT" dirty="0" err="1" smtClean="0"/>
              <a:t>philosophes</a:t>
            </a:r>
            <a:r>
              <a:rPr lang="it-IT" dirty="0" smtClean="0"/>
              <a:t>.</a:t>
            </a:r>
          </a:p>
          <a:p>
            <a:pPr algn="just"/>
            <a:r>
              <a:rPr lang="it-IT" dirty="0" smtClean="0"/>
              <a:t>Sullo sfondo della cultura illuministica </a:t>
            </a:r>
            <a:r>
              <a:rPr lang="it-IT" dirty="0" err="1" smtClean="0"/>
              <a:t>pre</a:t>
            </a:r>
            <a:r>
              <a:rPr lang="it-IT" dirty="0" smtClean="0"/>
              <a:t>-rivoluzionaria in cui si esalta il progresso, lo sviluppo tecnologico le sue posizioni sono profondamente diverse</a:t>
            </a:r>
          </a:p>
          <a:p>
            <a:pPr algn="just"/>
            <a:r>
              <a:rPr lang="it-IT" dirty="0" smtClean="0"/>
              <a:t>Esalta la necessità di un cambiamento sociale, ma non condivide le soluzioni dei </a:t>
            </a:r>
            <a:r>
              <a:rPr lang="it-IT" dirty="0" err="1" smtClean="0"/>
              <a:t>Philosophes</a:t>
            </a:r>
            <a:r>
              <a:rPr lang="it-IT" dirty="0" smtClean="0"/>
              <a:t>.</a:t>
            </a:r>
            <a:endParaRPr lang="it-IT" dirty="0"/>
          </a:p>
        </p:txBody>
      </p:sp>
    </p:spTree>
    <p:extLst>
      <p:ext uri="{BB962C8B-B14F-4D97-AF65-F5344CB8AC3E}">
        <p14:creationId xmlns:p14="http://schemas.microsoft.com/office/powerpoint/2010/main" val="63944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08720"/>
            <a:ext cx="7681256" cy="5760942"/>
          </a:xfrm>
          <a:prstGeom prst="rect">
            <a:avLst/>
          </a:prstGeom>
          <a:ln>
            <a:solidFill>
              <a:schemeClr val="tx1"/>
            </a:solidFill>
          </a:ln>
        </p:spPr>
      </p:pic>
      <p:sp>
        <p:nvSpPr>
          <p:cNvPr id="5" name="CasellaDiTesto 4"/>
          <p:cNvSpPr txBox="1"/>
          <p:nvPr/>
        </p:nvSpPr>
        <p:spPr>
          <a:xfrm>
            <a:off x="467544" y="214037"/>
            <a:ext cx="8010783" cy="584775"/>
          </a:xfrm>
          <a:prstGeom prst="rect">
            <a:avLst/>
          </a:prstGeom>
          <a:noFill/>
          <a:ln>
            <a:solidFill>
              <a:schemeClr val="tx1"/>
            </a:solidFill>
          </a:ln>
        </p:spPr>
        <p:txBody>
          <a:bodyPr wrap="none" rtlCol="0">
            <a:spAutoFit/>
          </a:bodyPr>
          <a:lstStyle/>
          <a:p>
            <a:r>
              <a:rPr lang="it-IT" sz="3200" dirty="0" smtClean="0"/>
              <a:t>Breve sintesi degli avvenimenti inglesi nel 1600</a:t>
            </a:r>
            <a:endParaRPr lang="it-IT" sz="3200" dirty="0"/>
          </a:p>
        </p:txBody>
      </p:sp>
    </p:spTree>
    <p:extLst>
      <p:ext uri="{BB962C8B-B14F-4D97-AF65-F5344CB8AC3E}">
        <p14:creationId xmlns:p14="http://schemas.microsoft.com/office/powerpoint/2010/main" val="57470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lstStyle/>
          <a:p>
            <a:r>
              <a:rPr lang="it-IT" dirty="0" smtClean="0"/>
              <a:t>La vita tormentata di Rousseau</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accent6">
                <a:lumMod val="20000"/>
                <a:lumOff val="80000"/>
              </a:schemeClr>
            </a:solidFill>
          </a:ln>
        </p:spPr>
        <p:txBody>
          <a:bodyPr>
            <a:normAutofit fontScale="92500" lnSpcReduction="20000"/>
          </a:bodyPr>
          <a:lstStyle/>
          <a:p>
            <a:pPr algn="just"/>
            <a:r>
              <a:rPr lang="it-IT" dirty="0" smtClean="0"/>
              <a:t>Nato a Ginevra in una modesta famiglia di origine calvinista, orfano di madre, a 16 anni comincia a vagabondare in varie città: a Torino si converte al cattolicesimo. Arriva a Parigi e prende contatti con gli enciclopedisti. Pubblica due opere che provocano la rottura con l’ambiente illuminista.</a:t>
            </a:r>
          </a:p>
          <a:p>
            <a:pPr algn="just"/>
            <a:r>
              <a:rPr lang="it-IT" dirty="0" smtClean="0"/>
              <a:t>La pubblicazione del Contratto sociale (1762)lo costringe ad allontanarsi da Parigi.</a:t>
            </a:r>
          </a:p>
          <a:p>
            <a:pPr algn="just"/>
            <a:r>
              <a:rPr lang="it-IT" dirty="0" smtClean="0"/>
              <a:t>Negli ultimi anni si aggrava la instabilità mentale e le manie di persecuzione.  Muore isolato presso il marchese de </a:t>
            </a:r>
            <a:r>
              <a:rPr lang="it-IT" dirty="0" err="1" smtClean="0"/>
              <a:t>Girardin</a:t>
            </a:r>
            <a:r>
              <a:rPr lang="it-IT" dirty="0" smtClean="0"/>
              <a:t>.</a:t>
            </a:r>
            <a:endParaRPr lang="it-IT" dirty="0"/>
          </a:p>
        </p:txBody>
      </p:sp>
    </p:spTree>
    <p:extLst>
      <p:ext uri="{BB962C8B-B14F-4D97-AF65-F5344CB8AC3E}">
        <p14:creationId xmlns:p14="http://schemas.microsoft.com/office/powerpoint/2010/main" val="3156800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980728"/>
            <a:ext cx="4344112" cy="5447944"/>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4082380"/>
            <a:ext cx="2585442" cy="2585442"/>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32656"/>
            <a:ext cx="3981434" cy="3220370"/>
          </a:xfrm>
          <a:prstGeom prst="rect">
            <a:avLst/>
          </a:prstGeom>
        </p:spPr>
      </p:pic>
      <p:sp>
        <p:nvSpPr>
          <p:cNvPr id="5" name="CasellaDiTesto 4"/>
          <p:cNvSpPr txBox="1"/>
          <p:nvPr/>
        </p:nvSpPr>
        <p:spPr>
          <a:xfrm>
            <a:off x="1233206" y="188640"/>
            <a:ext cx="2490938" cy="646331"/>
          </a:xfrm>
          <a:prstGeom prst="rect">
            <a:avLst/>
          </a:prstGeom>
          <a:noFill/>
        </p:spPr>
        <p:txBody>
          <a:bodyPr wrap="none" rtlCol="0">
            <a:spAutoFit/>
          </a:bodyPr>
          <a:lstStyle/>
          <a:p>
            <a:r>
              <a:rPr lang="it-IT" sz="3600" dirty="0" err="1" smtClean="0"/>
              <a:t>J.J.Rousseau</a:t>
            </a:r>
            <a:endParaRPr lang="it-IT" sz="3600" dirty="0"/>
          </a:p>
        </p:txBody>
      </p:sp>
      <p:sp>
        <p:nvSpPr>
          <p:cNvPr id="6" name="CasellaDiTesto 5"/>
          <p:cNvSpPr txBox="1"/>
          <p:nvPr/>
        </p:nvSpPr>
        <p:spPr>
          <a:xfrm>
            <a:off x="4788024" y="4082380"/>
            <a:ext cx="2475934" cy="707886"/>
          </a:xfrm>
          <a:prstGeom prst="rect">
            <a:avLst/>
          </a:prstGeom>
          <a:noFill/>
        </p:spPr>
        <p:txBody>
          <a:bodyPr wrap="none" rtlCol="0">
            <a:spAutoFit/>
          </a:bodyPr>
          <a:lstStyle/>
          <a:p>
            <a:r>
              <a:rPr lang="it-IT" sz="2000" dirty="0" smtClean="0"/>
              <a:t>Discorso sulle scienze </a:t>
            </a:r>
          </a:p>
          <a:p>
            <a:r>
              <a:rPr lang="it-IT" sz="2000" dirty="0" smtClean="0"/>
              <a:t>e sulle arti</a:t>
            </a:r>
            <a:endParaRPr lang="it-IT" sz="2000" dirty="0"/>
          </a:p>
        </p:txBody>
      </p:sp>
      <p:sp>
        <p:nvSpPr>
          <p:cNvPr id="7" name="CasellaDiTesto 6"/>
          <p:cNvSpPr txBox="1"/>
          <p:nvPr/>
        </p:nvSpPr>
        <p:spPr>
          <a:xfrm>
            <a:off x="4855735" y="5190435"/>
            <a:ext cx="2323649" cy="707886"/>
          </a:xfrm>
          <a:prstGeom prst="rect">
            <a:avLst/>
          </a:prstGeom>
          <a:noFill/>
        </p:spPr>
        <p:txBody>
          <a:bodyPr wrap="none" rtlCol="0">
            <a:spAutoFit/>
          </a:bodyPr>
          <a:lstStyle/>
          <a:p>
            <a:r>
              <a:rPr lang="it-IT" sz="2000" dirty="0" smtClean="0"/>
              <a:t>Discorso sull’origine</a:t>
            </a:r>
          </a:p>
          <a:p>
            <a:r>
              <a:rPr lang="it-IT" sz="2000" dirty="0" smtClean="0"/>
              <a:t> della diseguaglianza</a:t>
            </a:r>
            <a:endParaRPr lang="it-IT" sz="2000" dirty="0"/>
          </a:p>
        </p:txBody>
      </p:sp>
    </p:spTree>
    <p:extLst>
      <p:ext uri="{BB962C8B-B14F-4D97-AF65-F5344CB8AC3E}">
        <p14:creationId xmlns:p14="http://schemas.microsoft.com/office/powerpoint/2010/main" val="3585618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40000"/>
              <a:lumOff val="60000"/>
            </a:schemeClr>
          </a:solidFill>
        </p:spPr>
        <p:txBody>
          <a:bodyPr/>
          <a:lstStyle/>
          <a:p>
            <a:r>
              <a:rPr lang="it-IT" dirty="0" smtClean="0"/>
              <a:t>Un cenno ai Discorsi</a:t>
            </a:r>
            <a:endParaRPr lang="it-IT" dirty="0"/>
          </a:p>
        </p:txBody>
      </p:sp>
      <p:sp>
        <p:nvSpPr>
          <p:cNvPr id="3" name="Segnaposto contenuto 2"/>
          <p:cNvSpPr>
            <a:spLocks noGrp="1"/>
          </p:cNvSpPr>
          <p:nvPr>
            <p:ph idx="1"/>
          </p:nvPr>
        </p:nvSpPr>
        <p:spPr>
          <a:solidFill>
            <a:schemeClr val="accent2">
              <a:lumMod val="20000"/>
              <a:lumOff val="80000"/>
            </a:schemeClr>
          </a:solidFill>
        </p:spPr>
        <p:txBody>
          <a:bodyPr>
            <a:normAutofit fontScale="92500" lnSpcReduction="20000"/>
          </a:bodyPr>
          <a:lstStyle/>
          <a:p>
            <a:pPr algn="just"/>
            <a:r>
              <a:rPr lang="it-IT" dirty="0" smtClean="0"/>
              <a:t>«Discorso sulle scienze  e le arti» sostiene che gli uomini si sono corrotti con il progredire delle scienze e delle arti e si richiama al mondo antico greco e romano dove dominavano la modestia e la sobrietà dei costumi.</a:t>
            </a:r>
          </a:p>
          <a:p>
            <a:pPr algn="just"/>
            <a:r>
              <a:rPr lang="it-IT" dirty="0" smtClean="0"/>
              <a:t>«Discorso sulla diseguaglianza» il passaggio dallo stato naturale a quello civile determina la disuguaglianza fra gli uomini. Lo stato naturale è il criterio di misura per verificare la corruzione dell’uomo frutto dell’educazione e del condizionamento sociale</a:t>
            </a:r>
            <a:endParaRPr lang="it-IT" dirty="0"/>
          </a:p>
        </p:txBody>
      </p:sp>
    </p:spTree>
    <p:extLst>
      <p:ext uri="{BB962C8B-B14F-4D97-AF65-F5344CB8AC3E}">
        <p14:creationId xmlns:p14="http://schemas.microsoft.com/office/powerpoint/2010/main" val="2910412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lstStyle/>
          <a:p>
            <a:r>
              <a:rPr lang="it-IT" dirty="0" smtClean="0"/>
              <a:t>Le critiche</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tx1"/>
            </a:solidFill>
          </a:ln>
        </p:spPr>
        <p:txBody>
          <a:bodyPr>
            <a:normAutofit fontScale="92500" lnSpcReduction="10000"/>
          </a:bodyPr>
          <a:lstStyle/>
          <a:p>
            <a:pPr algn="just"/>
            <a:r>
              <a:rPr lang="it-IT" dirty="0" smtClean="0"/>
              <a:t>Voltaire definisce «il Secondo discorso» come un libello contro il genere umano anche se molti contemporanei sottolineano la necessità di tornare allo stato di natura.</a:t>
            </a:r>
          </a:p>
          <a:p>
            <a:pPr algn="just"/>
            <a:r>
              <a:rPr lang="it-IT" dirty="0" smtClean="0"/>
              <a:t>Rousseau risponde che:</a:t>
            </a:r>
          </a:p>
          <a:p>
            <a:pPr marL="514350" indent="-514350" algn="just">
              <a:buFont typeface="+mj-lt"/>
              <a:buAutoNum type="arabicPeriod"/>
            </a:pPr>
            <a:r>
              <a:rPr lang="it-IT" dirty="0" smtClean="0"/>
              <a:t>Lo stato di natura è solo un’ ipotesi teorica, lo sviluppo è irreversibile.</a:t>
            </a:r>
          </a:p>
          <a:p>
            <a:pPr marL="514350" indent="-514350" algn="just">
              <a:buFont typeface="+mj-lt"/>
              <a:buAutoNum type="arabicPeriod"/>
            </a:pPr>
            <a:r>
              <a:rPr lang="it-IT" dirty="0" smtClean="0"/>
              <a:t>La terapia non è un ritorno al passato, ma un richiamo alla politica per costruire una società nuova</a:t>
            </a:r>
          </a:p>
          <a:p>
            <a:pPr marL="514350" indent="-514350" algn="just">
              <a:buFont typeface="+mj-lt"/>
              <a:buAutoNum type="arabicPeriod"/>
            </a:pPr>
            <a:endParaRPr lang="it-IT" dirty="0"/>
          </a:p>
        </p:txBody>
      </p:sp>
    </p:spTree>
    <p:extLst>
      <p:ext uri="{BB962C8B-B14F-4D97-AF65-F5344CB8AC3E}">
        <p14:creationId xmlns:p14="http://schemas.microsoft.com/office/powerpoint/2010/main" val="1978250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normAutofit fontScale="90000"/>
          </a:bodyPr>
          <a:lstStyle/>
          <a:p>
            <a:r>
              <a:rPr lang="it-IT" dirty="0" smtClean="0"/>
              <a:t>Il contratto sociale: lo stato di natura/1</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accent2">
                <a:lumMod val="40000"/>
                <a:lumOff val="60000"/>
              </a:schemeClr>
            </a:solidFill>
          </a:ln>
        </p:spPr>
        <p:txBody>
          <a:bodyPr>
            <a:normAutofit fontScale="92500" lnSpcReduction="10000"/>
          </a:bodyPr>
          <a:lstStyle/>
          <a:p>
            <a:pPr algn="just"/>
            <a:r>
              <a:rPr lang="it-IT" dirty="0" smtClean="0"/>
              <a:t>Nell’ipotetico stato di natura l’uomo né buono né cattivo segue i suoi istinti  , primo fra tutti l’amore di sé, che non esclude l’amore per gli altri.  Sente pochi bisogni naturali: nutrirsi , soddisfare gli istinti sessuali.</a:t>
            </a:r>
          </a:p>
          <a:p>
            <a:pPr algn="just"/>
            <a:r>
              <a:rPr lang="it-IT" dirty="0" smtClean="0"/>
              <a:t>In questa condizione di vita è del tutto autosufficiente e si vive in una condizione di eguaglianza e di libertà.</a:t>
            </a:r>
          </a:p>
          <a:p>
            <a:pPr algn="just"/>
            <a:r>
              <a:rPr lang="it-IT" dirty="0"/>
              <a:t>E’ un uomo che vive nel presente e non è in grado di arrivare alle più semplici conoscenze</a:t>
            </a:r>
          </a:p>
          <a:p>
            <a:pPr algn="just"/>
            <a:endParaRPr lang="it-IT" dirty="0"/>
          </a:p>
        </p:txBody>
      </p:sp>
    </p:spTree>
    <p:extLst>
      <p:ext uri="{BB962C8B-B14F-4D97-AF65-F5344CB8AC3E}">
        <p14:creationId xmlns:p14="http://schemas.microsoft.com/office/powerpoint/2010/main" val="210148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normAutofit fontScale="90000"/>
          </a:bodyPr>
          <a:lstStyle/>
          <a:p>
            <a:r>
              <a:rPr lang="it-IT" dirty="0"/>
              <a:t>Il contratto sociale: lo stato di </a:t>
            </a:r>
            <a:r>
              <a:rPr lang="it-IT" dirty="0" smtClean="0"/>
              <a:t>natura/2</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tx1"/>
            </a:solidFill>
          </a:ln>
        </p:spPr>
        <p:txBody>
          <a:bodyPr>
            <a:normAutofit fontScale="92500" lnSpcReduction="20000"/>
          </a:bodyPr>
          <a:lstStyle/>
          <a:p>
            <a:pPr algn="just"/>
            <a:r>
              <a:rPr lang="it-IT" dirty="0" smtClean="0"/>
              <a:t>Questa condizione naturale si evolve: l’aumento della popolazione, la diminuzione delle risorse, i pericoli naturali , spingono gli uomini ad associarsi.</a:t>
            </a:r>
          </a:p>
          <a:p>
            <a:pPr algn="just"/>
            <a:r>
              <a:rPr lang="it-IT" dirty="0" smtClean="0"/>
              <a:t>Dalla associazione si sviluppa il linguaggio, il lavoro organizzato: emerge  così una artificiale diseguaglianza che si manifesta con la proprietà privata.</a:t>
            </a:r>
          </a:p>
          <a:p>
            <a:pPr algn="just"/>
            <a:r>
              <a:rPr lang="it-IT" dirty="0" smtClean="0"/>
              <a:t>Da tali disuguaglianze nascono vizi e corruzione e su tali diseguaglianze  si fondano le istituzioni politiche</a:t>
            </a:r>
            <a:endParaRPr lang="it-IT" dirty="0"/>
          </a:p>
        </p:txBody>
      </p:sp>
    </p:spTree>
    <p:extLst>
      <p:ext uri="{BB962C8B-B14F-4D97-AF65-F5344CB8AC3E}">
        <p14:creationId xmlns:p14="http://schemas.microsoft.com/office/powerpoint/2010/main" val="3910459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82" y="670788"/>
            <a:ext cx="7802236" cy="5516424"/>
          </a:xfrm>
          <a:prstGeom prst="rect">
            <a:avLst/>
          </a:prstGeom>
        </p:spPr>
      </p:pic>
    </p:spTree>
    <p:extLst>
      <p:ext uri="{BB962C8B-B14F-4D97-AF65-F5344CB8AC3E}">
        <p14:creationId xmlns:p14="http://schemas.microsoft.com/office/powerpoint/2010/main" val="225254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lstStyle/>
          <a:p>
            <a:r>
              <a:rPr lang="it-IT" dirty="0" smtClean="0"/>
              <a:t>Il Contratto/1</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accent6">
                <a:lumMod val="20000"/>
                <a:lumOff val="80000"/>
              </a:schemeClr>
            </a:solidFill>
          </a:ln>
        </p:spPr>
        <p:txBody>
          <a:bodyPr>
            <a:normAutofit fontScale="92500" lnSpcReduction="20000"/>
          </a:bodyPr>
          <a:lstStyle/>
          <a:p>
            <a:pPr algn="just"/>
            <a:r>
              <a:rPr lang="it-IT" dirty="0" smtClean="0"/>
              <a:t>E’ necessario ricostruire su nuove fondamenta la società  attraverso un patto che ristabilisca le condizioni di libertà ed uguaglianza del primitivo stato di natura.</a:t>
            </a:r>
          </a:p>
          <a:p>
            <a:pPr algn="just"/>
            <a:r>
              <a:rPr lang="it-IT" dirty="0" smtClean="0"/>
              <a:t>Con il «patto sociale» ciascun individuo deve cedere tutti i suoi diritti (come sosteneva Hobbes) ma non ad un singolo , ma alla totalità stessa degli individui.</a:t>
            </a:r>
          </a:p>
          <a:p>
            <a:pPr algn="just"/>
            <a:r>
              <a:rPr lang="it-IT" dirty="0" smtClean="0"/>
              <a:t>Rousseau parla di un patto di unione in cui ciascun individuo cede i suoi diritti alla comunità di cui fa parte</a:t>
            </a:r>
            <a:endParaRPr lang="it-IT" dirty="0"/>
          </a:p>
        </p:txBody>
      </p:sp>
    </p:spTree>
    <p:extLst>
      <p:ext uri="{BB962C8B-B14F-4D97-AF65-F5344CB8AC3E}">
        <p14:creationId xmlns:p14="http://schemas.microsoft.com/office/powerpoint/2010/main" val="352918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3888432" cy="568484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3410880"/>
            <a:ext cx="6119334" cy="3187563"/>
          </a:xfrm>
          <a:prstGeom prst="rect">
            <a:avLst/>
          </a:prstGeom>
        </p:spPr>
      </p:pic>
      <p:sp>
        <p:nvSpPr>
          <p:cNvPr id="2" name="CasellaDiTesto 1"/>
          <p:cNvSpPr txBox="1"/>
          <p:nvPr/>
        </p:nvSpPr>
        <p:spPr>
          <a:xfrm>
            <a:off x="4139952" y="743327"/>
            <a:ext cx="4703339" cy="1323439"/>
          </a:xfrm>
          <a:prstGeom prst="rect">
            <a:avLst/>
          </a:prstGeom>
          <a:noFill/>
          <a:ln>
            <a:solidFill>
              <a:schemeClr val="tx1"/>
            </a:solidFill>
          </a:ln>
        </p:spPr>
        <p:txBody>
          <a:bodyPr wrap="none" rtlCol="0">
            <a:spAutoFit/>
          </a:bodyPr>
          <a:lstStyle/>
          <a:p>
            <a:r>
              <a:rPr lang="it-IT" sz="4000" dirty="0" smtClean="0"/>
              <a:t>Rousseau </a:t>
            </a:r>
          </a:p>
          <a:p>
            <a:r>
              <a:rPr lang="it-IT" sz="4000" dirty="0" smtClean="0"/>
              <a:t>ed il Contratto Sociale</a:t>
            </a:r>
            <a:endParaRPr lang="it-IT" sz="4000" dirty="0"/>
          </a:p>
        </p:txBody>
      </p:sp>
    </p:spTree>
    <p:extLst>
      <p:ext uri="{BB962C8B-B14F-4D97-AF65-F5344CB8AC3E}">
        <p14:creationId xmlns:p14="http://schemas.microsoft.com/office/powerpoint/2010/main" val="1479170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a:solidFill>
            <a:schemeClr val="accent2">
              <a:lumMod val="20000"/>
              <a:lumOff val="80000"/>
            </a:schemeClr>
          </a:solidFill>
          <a:ln>
            <a:solidFill>
              <a:schemeClr val="tx1"/>
            </a:solidFill>
          </a:ln>
        </p:spPr>
        <p:txBody>
          <a:bodyPr/>
          <a:lstStyle/>
          <a:p>
            <a:r>
              <a:rPr lang="it-IT" dirty="0"/>
              <a:t>Il </a:t>
            </a:r>
            <a:r>
              <a:rPr lang="it-IT" dirty="0" smtClean="0"/>
              <a:t>Contratto/2</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accent6">
                <a:lumMod val="20000"/>
                <a:lumOff val="80000"/>
              </a:schemeClr>
            </a:solidFill>
          </a:ln>
        </p:spPr>
        <p:txBody>
          <a:bodyPr>
            <a:normAutofit fontScale="92500"/>
          </a:bodyPr>
          <a:lstStyle/>
          <a:p>
            <a:pPr algn="just"/>
            <a:r>
              <a:rPr lang="it-IT" dirty="0" smtClean="0"/>
              <a:t>Dal patto di unione si forma la «volontà generale» che non è la semplice somma aritmetica delle singole volontà, ma una volontà unica indivisibile che tende al bene comune.</a:t>
            </a:r>
          </a:p>
          <a:p>
            <a:pPr algn="just"/>
            <a:r>
              <a:rPr lang="it-IT" dirty="0" smtClean="0"/>
              <a:t>L’individuo ritrova nel corpo sociale la sua volontà ,  obbedire alla volontà generale è come obbedire a se stessi.</a:t>
            </a:r>
          </a:p>
          <a:p>
            <a:pPr algn="just"/>
            <a:r>
              <a:rPr lang="it-IT" dirty="0" smtClean="0"/>
              <a:t>Il popolo in cui risiede la volontà generale è il detentore della sovranità</a:t>
            </a:r>
            <a:endParaRPr lang="it-IT" dirty="0"/>
          </a:p>
        </p:txBody>
      </p:sp>
    </p:spTree>
    <p:extLst>
      <p:ext uri="{BB962C8B-B14F-4D97-AF65-F5344CB8AC3E}">
        <p14:creationId xmlns:p14="http://schemas.microsoft.com/office/powerpoint/2010/main" val="4709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48891"/>
            <a:ext cx="8363954" cy="5378152"/>
          </a:xfrm>
          <a:prstGeom prst="rect">
            <a:avLst/>
          </a:prstGeom>
        </p:spPr>
      </p:pic>
      <p:sp>
        <p:nvSpPr>
          <p:cNvPr id="3" name="CasellaDiTesto 2"/>
          <p:cNvSpPr txBox="1"/>
          <p:nvPr/>
        </p:nvSpPr>
        <p:spPr>
          <a:xfrm>
            <a:off x="1475656" y="188640"/>
            <a:ext cx="5320303" cy="954107"/>
          </a:xfrm>
          <a:prstGeom prst="rect">
            <a:avLst/>
          </a:prstGeom>
          <a:noFill/>
        </p:spPr>
        <p:txBody>
          <a:bodyPr wrap="none" rtlCol="0">
            <a:spAutoFit/>
          </a:bodyPr>
          <a:lstStyle/>
          <a:p>
            <a:r>
              <a:rPr lang="it-IT" sz="2800" dirty="0" smtClean="0"/>
              <a:t>La restaurazione degli Stuart,</a:t>
            </a:r>
          </a:p>
          <a:p>
            <a:r>
              <a:rPr lang="it-IT" sz="2800" dirty="0" smtClean="0"/>
              <a:t> del Parlamento, dell’Anglicanesimo</a:t>
            </a:r>
            <a:endParaRPr lang="it-IT" sz="2800" dirty="0"/>
          </a:p>
        </p:txBody>
      </p:sp>
    </p:spTree>
    <p:extLst>
      <p:ext uri="{BB962C8B-B14F-4D97-AF65-F5344CB8AC3E}">
        <p14:creationId xmlns:p14="http://schemas.microsoft.com/office/powerpoint/2010/main" val="800363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bg2"/>
            </a:solidFill>
          </a:ln>
        </p:spPr>
        <p:txBody>
          <a:bodyPr/>
          <a:lstStyle/>
          <a:p>
            <a:r>
              <a:rPr lang="it-IT" dirty="0" smtClean="0"/>
              <a:t>IL contratto/3</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accent6">
                <a:lumMod val="40000"/>
                <a:lumOff val="60000"/>
              </a:schemeClr>
            </a:solidFill>
          </a:ln>
        </p:spPr>
        <p:txBody>
          <a:bodyPr>
            <a:normAutofit lnSpcReduction="10000"/>
          </a:bodyPr>
          <a:lstStyle/>
          <a:p>
            <a:pPr algn="just"/>
            <a:r>
              <a:rPr lang="it-IT" dirty="0" smtClean="0"/>
              <a:t>Il potere legislativo potere sovrano è affidato ed esercitato direttamente dal popolo.  E’ assoluto, senza limiti , inalienabile ( non può essere delegato),indivisibile.</a:t>
            </a:r>
          </a:p>
          <a:p>
            <a:pPr algn="just"/>
            <a:r>
              <a:rPr lang="it-IT" dirty="0" smtClean="0"/>
              <a:t>Il potere esecutivo e giudiziario non sono poteri a sé ,ma emanazioni del primo.</a:t>
            </a:r>
          </a:p>
          <a:p>
            <a:pPr algn="just"/>
            <a:r>
              <a:rPr lang="it-IT" dirty="0" smtClean="0"/>
              <a:t>Il potere esecutivo è in mano al governo come organo amministrativo, che deve solo applicare le leggi</a:t>
            </a:r>
          </a:p>
          <a:p>
            <a:pPr algn="just"/>
            <a:endParaRPr lang="it-IT" dirty="0"/>
          </a:p>
        </p:txBody>
      </p:sp>
    </p:spTree>
    <p:extLst>
      <p:ext uri="{BB962C8B-B14F-4D97-AF65-F5344CB8AC3E}">
        <p14:creationId xmlns:p14="http://schemas.microsoft.com/office/powerpoint/2010/main" val="3248123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lstStyle/>
          <a:p>
            <a:r>
              <a:rPr lang="it-IT" dirty="0" smtClean="0"/>
              <a:t>Considerazioni</a:t>
            </a:r>
            <a:endParaRPr lang="it-IT" dirty="0"/>
          </a:p>
        </p:txBody>
      </p:sp>
      <p:sp>
        <p:nvSpPr>
          <p:cNvPr id="3" name="Segnaposto contenuto 2"/>
          <p:cNvSpPr>
            <a:spLocks noGrp="1"/>
          </p:cNvSpPr>
          <p:nvPr>
            <p:ph idx="1"/>
          </p:nvPr>
        </p:nvSpPr>
        <p:spPr>
          <a:solidFill>
            <a:schemeClr val="accent6">
              <a:lumMod val="20000"/>
              <a:lumOff val="80000"/>
            </a:schemeClr>
          </a:solidFill>
        </p:spPr>
        <p:txBody>
          <a:bodyPr>
            <a:normAutofit fontScale="92500"/>
          </a:bodyPr>
          <a:lstStyle/>
          <a:p>
            <a:pPr algn="just"/>
            <a:r>
              <a:rPr lang="it-IT" dirty="0" smtClean="0"/>
              <a:t>Rousseau  rifiuta la visione del liberalismo fondato sulla divisione dei poteri.</a:t>
            </a:r>
          </a:p>
          <a:p>
            <a:pPr algn="just"/>
            <a:r>
              <a:rPr lang="it-IT" dirty="0" smtClean="0"/>
              <a:t>Al modello di rappresentanza della volontà popolare, egli propone una democrazia diretta, che può essere praticata solo negli stati a piccole dimensioni</a:t>
            </a:r>
          </a:p>
          <a:p>
            <a:pPr algn="just"/>
            <a:r>
              <a:rPr lang="it-IT" dirty="0" smtClean="0"/>
              <a:t>Analizzando le varie forme di governo preferisce la aristocrazia elettiva: governo di pochi eletti dal popolo che governano per il bene comune</a:t>
            </a:r>
            <a:endParaRPr lang="it-IT" dirty="0"/>
          </a:p>
        </p:txBody>
      </p:sp>
    </p:spTree>
    <p:extLst>
      <p:ext uri="{BB962C8B-B14F-4D97-AF65-F5344CB8AC3E}">
        <p14:creationId xmlns:p14="http://schemas.microsoft.com/office/powerpoint/2010/main" val="902028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a:ln>
            <a:solidFill>
              <a:schemeClr val="tx1"/>
            </a:solidFill>
          </a:ln>
        </p:spPr>
        <p:txBody>
          <a:bodyPr/>
          <a:lstStyle/>
          <a:p>
            <a:r>
              <a:rPr lang="it-IT" dirty="0"/>
              <a:t>Considerazioni</a:t>
            </a:r>
          </a:p>
        </p:txBody>
      </p:sp>
      <p:sp>
        <p:nvSpPr>
          <p:cNvPr id="3" name="Segnaposto contenuto 2"/>
          <p:cNvSpPr>
            <a:spLocks noGrp="1"/>
          </p:cNvSpPr>
          <p:nvPr>
            <p:ph idx="1"/>
          </p:nvPr>
        </p:nvSpPr>
        <p:spPr>
          <a:solidFill>
            <a:schemeClr val="accent6">
              <a:lumMod val="20000"/>
              <a:lumOff val="80000"/>
            </a:schemeClr>
          </a:solidFill>
          <a:ln>
            <a:solidFill>
              <a:schemeClr val="tx1"/>
            </a:solidFill>
          </a:ln>
        </p:spPr>
        <p:txBody>
          <a:bodyPr>
            <a:normAutofit fontScale="92500" lnSpcReduction="20000"/>
          </a:bodyPr>
          <a:lstStyle/>
          <a:p>
            <a:pPr algn="just"/>
            <a:r>
              <a:rPr lang="it-IT" dirty="0" smtClean="0"/>
              <a:t>Questo modello di stato garantisce sicurezza e libertà in senso diverso da Locke, in quanto lo stato non è garante della libertà, ma il luogo in cui essa si realizza.</a:t>
            </a:r>
          </a:p>
          <a:p>
            <a:pPr algn="just"/>
            <a:r>
              <a:rPr lang="it-IT" dirty="0" smtClean="0"/>
              <a:t>Il patto sociale non ridà all’uomo la sua purezza, ma gli costituisce una natura artificiale che perfeziona in soggetto.</a:t>
            </a:r>
          </a:p>
          <a:p>
            <a:pPr algn="just"/>
            <a:r>
              <a:rPr lang="it-IT" dirty="0" smtClean="0"/>
              <a:t>Nella piccola comunità esiste la proprietà privata che va contenuta in modo da consentire l’eguaglianza politica. </a:t>
            </a:r>
          </a:p>
          <a:p>
            <a:pPr algn="just"/>
            <a:r>
              <a:rPr lang="it-IT" dirty="0" smtClean="0"/>
              <a:t>Rifiuta il capitalismo</a:t>
            </a:r>
            <a:endParaRPr lang="it-IT" dirty="0"/>
          </a:p>
        </p:txBody>
      </p:sp>
    </p:spTree>
    <p:extLst>
      <p:ext uri="{BB962C8B-B14F-4D97-AF65-F5344CB8AC3E}">
        <p14:creationId xmlns:p14="http://schemas.microsoft.com/office/powerpoint/2010/main" val="1618953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txBody>
          <a:bodyPr/>
          <a:lstStyle/>
          <a:p>
            <a:r>
              <a:rPr lang="it-IT" dirty="0" smtClean="0"/>
              <a:t>L’importanza della educazione</a:t>
            </a:r>
            <a:endParaRPr lang="it-IT" dirty="0"/>
          </a:p>
        </p:txBody>
      </p:sp>
      <p:sp>
        <p:nvSpPr>
          <p:cNvPr id="3" name="Segnaposto contenuto 2"/>
          <p:cNvSpPr>
            <a:spLocks noGrp="1"/>
          </p:cNvSpPr>
          <p:nvPr>
            <p:ph idx="1"/>
          </p:nvPr>
        </p:nvSpPr>
        <p:spPr>
          <a:solidFill>
            <a:schemeClr val="accent6">
              <a:lumMod val="20000"/>
              <a:lumOff val="80000"/>
            </a:schemeClr>
          </a:solidFill>
          <a:ln>
            <a:solidFill>
              <a:schemeClr val="tx1"/>
            </a:solidFill>
          </a:ln>
        </p:spPr>
        <p:txBody>
          <a:bodyPr>
            <a:normAutofit fontScale="92500"/>
          </a:bodyPr>
          <a:lstStyle/>
          <a:p>
            <a:pPr algn="just"/>
            <a:r>
              <a:rPr lang="it-IT" dirty="0" smtClean="0"/>
              <a:t>Nei grandi Stati la disparità dei beni, la complessità sociale, la degenerazione dei costumi non consentono una rigenerazione politica.</a:t>
            </a:r>
          </a:p>
          <a:p>
            <a:pPr algn="just"/>
            <a:r>
              <a:rPr lang="it-IT" dirty="0" smtClean="0"/>
              <a:t>Egli non auspica una rivoluzione , in quanto la plebe corrotta dalle monarchie assolute non può tornare ad essere un popolo degno di esercitare la sovranità.</a:t>
            </a:r>
          </a:p>
          <a:p>
            <a:pPr algn="just"/>
            <a:r>
              <a:rPr lang="it-IT" dirty="0" smtClean="0"/>
              <a:t>La soluzione è avviare un nuovo modello educativo</a:t>
            </a:r>
            <a:endParaRPr lang="it-IT" dirty="0"/>
          </a:p>
        </p:txBody>
      </p:sp>
    </p:spTree>
    <p:extLst>
      <p:ext uri="{BB962C8B-B14F-4D97-AF65-F5344CB8AC3E}">
        <p14:creationId xmlns:p14="http://schemas.microsoft.com/office/powerpoint/2010/main" val="1879493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755576" y="980728"/>
            <a:ext cx="7772400" cy="1470025"/>
          </a:xfrm>
          <a:solidFill>
            <a:schemeClr val="accent2">
              <a:lumMod val="20000"/>
              <a:lumOff val="80000"/>
            </a:schemeClr>
          </a:solidFill>
          <a:ln>
            <a:solidFill>
              <a:schemeClr val="tx1"/>
            </a:solidFill>
          </a:ln>
        </p:spPr>
        <p:txBody>
          <a:bodyPr/>
          <a:lstStyle/>
          <a:p>
            <a:r>
              <a:rPr lang="it-IT" dirty="0"/>
              <a:t>Fine della </a:t>
            </a:r>
            <a:r>
              <a:rPr lang="it-IT" dirty="0" smtClean="0"/>
              <a:t>quinta conversazione</a:t>
            </a:r>
            <a:endParaRPr lang="it-IT" dirty="0"/>
          </a:p>
        </p:txBody>
      </p:sp>
      <p:sp>
        <p:nvSpPr>
          <p:cNvPr id="5" name="Sottotitolo 4"/>
          <p:cNvSpPr>
            <a:spLocks noGrp="1"/>
          </p:cNvSpPr>
          <p:nvPr>
            <p:ph type="subTitle" idx="1"/>
          </p:nvPr>
        </p:nvSpPr>
        <p:spPr>
          <a:solidFill>
            <a:schemeClr val="accent6">
              <a:lumMod val="20000"/>
              <a:lumOff val="80000"/>
            </a:schemeClr>
          </a:solidFill>
          <a:ln>
            <a:solidFill>
              <a:schemeClr val="tx1"/>
            </a:solidFill>
          </a:ln>
        </p:spPr>
        <p:txBody>
          <a:bodyPr>
            <a:normAutofit/>
          </a:bodyPr>
          <a:lstStyle/>
          <a:p>
            <a:r>
              <a:rPr lang="it-IT" sz="4400" dirty="0" smtClean="0">
                <a:solidFill>
                  <a:schemeClr val="tx1"/>
                </a:solidFill>
              </a:rPr>
              <a:t>Grazie</a:t>
            </a:r>
            <a:endParaRPr lang="it-IT" sz="4400" dirty="0">
              <a:solidFill>
                <a:schemeClr val="tx1"/>
              </a:solidFill>
            </a:endParaRPr>
          </a:p>
        </p:txBody>
      </p:sp>
    </p:spTree>
    <p:extLst>
      <p:ext uri="{BB962C8B-B14F-4D97-AF65-F5344CB8AC3E}">
        <p14:creationId xmlns:p14="http://schemas.microsoft.com/office/powerpoint/2010/main" val="1141999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755576" y="1268760"/>
            <a:ext cx="7772400" cy="1470025"/>
          </a:xfrm>
          <a:solidFill>
            <a:schemeClr val="tx1">
              <a:lumMod val="95000"/>
              <a:lumOff val="5000"/>
            </a:schemeClr>
          </a:solidFill>
          <a:ln>
            <a:solidFill>
              <a:schemeClr val="bg2">
                <a:lumMod val="50000"/>
              </a:schemeClr>
            </a:solidFill>
          </a:ln>
        </p:spPr>
        <p:txBody>
          <a:bodyPr/>
          <a:lstStyle/>
          <a:p>
            <a:r>
              <a:rPr lang="it-IT" dirty="0">
                <a:solidFill>
                  <a:schemeClr val="bg1"/>
                </a:solidFill>
              </a:rPr>
              <a:t>IL concetto di sovranità</a:t>
            </a:r>
            <a:br>
              <a:rPr lang="it-IT" dirty="0">
                <a:solidFill>
                  <a:schemeClr val="bg1"/>
                </a:solidFill>
              </a:rPr>
            </a:br>
            <a:r>
              <a:rPr lang="it-IT" dirty="0">
                <a:solidFill>
                  <a:schemeClr val="bg1"/>
                </a:solidFill>
              </a:rPr>
              <a:t>dall’assolutismo alla democrazia</a:t>
            </a:r>
          </a:p>
        </p:txBody>
      </p:sp>
      <p:sp>
        <p:nvSpPr>
          <p:cNvPr id="5" name="Sottotitolo 4"/>
          <p:cNvSpPr>
            <a:spLocks noGrp="1"/>
          </p:cNvSpPr>
          <p:nvPr>
            <p:ph type="subTitle" idx="1"/>
          </p:nvPr>
        </p:nvSpPr>
        <p:spPr>
          <a:solidFill>
            <a:schemeClr val="bg2">
              <a:lumMod val="10000"/>
            </a:schemeClr>
          </a:solidFill>
          <a:ln>
            <a:solidFill>
              <a:schemeClr val="tx1"/>
            </a:solidFill>
          </a:ln>
        </p:spPr>
        <p:txBody>
          <a:bodyPr/>
          <a:lstStyle/>
          <a:p>
            <a:r>
              <a:rPr lang="it-IT" dirty="0">
                <a:solidFill>
                  <a:schemeClr val="bg1"/>
                </a:solidFill>
              </a:rPr>
              <a:t>Terza</a:t>
            </a:r>
            <a:r>
              <a:rPr lang="it-IT" dirty="0">
                <a:solidFill>
                  <a:schemeClr val="tx1"/>
                </a:solidFill>
              </a:rPr>
              <a:t> </a:t>
            </a:r>
            <a:r>
              <a:rPr lang="it-IT" dirty="0">
                <a:solidFill>
                  <a:schemeClr val="bg1"/>
                </a:solidFill>
              </a:rPr>
              <a:t>università corso n.59</a:t>
            </a:r>
          </a:p>
          <a:p>
            <a:endParaRPr lang="it-IT" dirty="0">
              <a:solidFill>
                <a:schemeClr val="bg1"/>
              </a:solidFill>
            </a:endParaRPr>
          </a:p>
          <a:p>
            <a:endParaRPr lang="it-IT" dirty="0"/>
          </a:p>
        </p:txBody>
      </p:sp>
    </p:spTree>
    <p:extLst>
      <p:ext uri="{BB962C8B-B14F-4D97-AF65-F5344CB8AC3E}">
        <p14:creationId xmlns:p14="http://schemas.microsoft.com/office/powerpoint/2010/main" val="2328725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827584" y="1556792"/>
            <a:ext cx="7772400" cy="1470025"/>
          </a:xfrm>
          <a:solidFill>
            <a:schemeClr val="bg2">
              <a:lumMod val="10000"/>
            </a:schemeClr>
          </a:solidFill>
          <a:ln>
            <a:solidFill>
              <a:schemeClr val="tx1"/>
            </a:solidFill>
          </a:ln>
        </p:spPr>
        <p:txBody>
          <a:bodyPr/>
          <a:lstStyle/>
          <a:p>
            <a:r>
              <a:rPr lang="it-IT" dirty="0" smtClean="0">
                <a:solidFill>
                  <a:schemeClr val="bg1"/>
                </a:solidFill>
              </a:rPr>
              <a:t>Considerazioni sulla democrazia del 1900</a:t>
            </a:r>
            <a:endParaRPr lang="it-IT" dirty="0">
              <a:solidFill>
                <a:schemeClr val="bg1"/>
              </a:solidFill>
            </a:endParaRPr>
          </a:p>
        </p:txBody>
      </p:sp>
      <p:sp>
        <p:nvSpPr>
          <p:cNvPr id="5" name="Sottotitolo 4"/>
          <p:cNvSpPr>
            <a:spLocks noGrp="1"/>
          </p:cNvSpPr>
          <p:nvPr>
            <p:ph type="subTitle" idx="1"/>
          </p:nvPr>
        </p:nvSpPr>
        <p:spPr>
          <a:xfrm>
            <a:off x="1331640" y="3933056"/>
            <a:ext cx="6400800" cy="1752600"/>
          </a:xfrm>
          <a:solidFill>
            <a:schemeClr val="tx1">
              <a:lumMod val="95000"/>
              <a:lumOff val="5000"/>
            </a:schemeClr>
          </a:solidFill>
          <a:ln>
            <a:solidFill>
              <a:schemeClr val="tx1"/>
            </a:solidFill>
          </a:ln>
        </p:spPr>
        <p:txBody>
          <a:bodyPr/>
          <a:lstStyle/>
          <a:p>
            <a:r>
              <a:rPr lang="it-IT" dirty="0" smtClean="0">
                <a:solidFill>
                  <a:schemeClr val="bg1"/>
                </a:solidFill>
              </a:rPr>
              <a:t>Sesta conversazione</a:t>
            </a:r>
            <a:endParaRPr lang="it-IT" dirty="0">
              <a:solidFill>
                <a:schemeClr val="bg1"/>
              </a:solidFill>
            </a:endParaRPr>
          </a:p>
        </p:txBody>
      </p:sp>
    </p:spTree>
    <p:extLst>
      <p:ext uri="{BB962C8B-B14F-4D97-AF65-F5344CB8AC3E}">
        <p14:creationId xmlns:p14="http://schemas.microsoft.com/office/powerpoint/2010/main" val="4035589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8229600" cy="1143000"/>
          </a:xfrm>
          <a:solidFill>
            <a:schemeClr val="tx1">
              <a:lumMod val="95000"/>
              <a:lumOff val="5000"/>
            </a:schemeClr>
          </a:solidFill>
        </p:spPr>
        <p:txBody>
          <a:bodyPr/>
          <a:lstStyle/>
          <a:p>
            <a:r>
              <a:rPr lang="it-IT" dirty="0" smtClean="0">
                <a:solidFill>
                  <a:schemeClr val="bg1"/>
                </a:solidFill>
              </a:rPr>
              <a:t>Tra 800°e  900°</a:t>
            </a:r>
            <a:endParaRPr lang="it-IT" dirty="0">
              <a:solidFill>
                <a:schemeClr val="bg1"/>
              </a:solidFill>
            </a:endParaRPr>
          </a:p>
        </p:txBody>
      </p:sp>
      <p:sp>
        <p:nvSpPr>
          <p:cNvPr id="3" name="Segnaposto contenuto 2"/>
          <p:cNvSpPr>
            <a:spLocks noGrp="1"/>
          </p:cNvSpPr>
          <p:nvPr>
            <p:ph idx="1"/>
          </p:nvPr>
        </p:nvSpPr>
        <p:spPr>
          <a:solidFill>
            <a:schemeClr val="tx1">
              <a:lumMod val="95000"/>
              <a:lumOff val="5000"/>
            </a:schemeClr>
          </a:solidFill>
          <a:ln>
            <a:solidFill>
              <a:schemeClr val="tx1"/>
            </a:solidFill>
          </a:ln>
        </p:spPr>
        <p:txBody>
          <a:bodyPr>
            <a:normAutofit/>
          </a:bodyPr>
          <a:lstStyle/>
          <a:p>
            <a:pPr algn="just"/>
            <a:r>
              <a:rPr lang="it-IT" dirty="0" smtClean="0">
                <a:solidFill>
                  <a:schemeClr val="bg1"/>
                </a:solidFill>
              </a:rPr>
              <a:t>Le lotte politiche ed i dibattiti teorici dell’800 erano riusciti a creare in gran parte dell’Europa costituzioni più o meno liberali e a garantire alcuni diritti fondamentali</a:t>
            </a:r>
          </a:p>
          <a:p>
            <a:pPr algn="just"/>
            <a:r>
              <a:rPr lang="it-IT" dirty="0" smtClean="0">
                <a:solidFill>
                  <a:schemeClr val="bg1"/>
                </a:solidFill>
              </a:rPr>
              <a:t>Nel giro di pochi decenni, però, gli stati che potevano chiamarsi ancora  liberali si contavano sulla punta delle dita. Trionfava il totalitarismo ed i suoi teorici.</a:t>
            </a:r>
            <a:endParaRPr lang="it-IT" dirty="0">
              <a:solidFill>
                <a:schemeClr val="bg1"/>
              </a:solidFill>
            </a:endParaRPr>
          </a:p>
        </p:txBody>
      </p:sp>
    </p:spTree>
    <p:extLst>
      <p:ext uri="{BB962C8B-B14F-4D97-AF65-F5344CB8AC3E}">
        <p14:creationId xmlns:p14="http://schemas.microsoft.com/office/powerpoint/2010/main" val="3006458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60648"/>
            <a:ext cx="8229600" cy="1143000"/>
          </a:xfrm>
          <a:solidFill>
            <a:schemeClr val="tx1">
              <a:lumMod val="95000"/>
              <a:lumOff val="5000"/>
            </a:schemeClr>
          </a:solidFill>
          <a:ln>
            <a:solidFill>
              <a:schemeClr val="tx1"/>
            </a:solidFill>
          </a:ln>
        </p:spPr>
        <p:txBody>
          <a:bodyPr/>
          <a:lstStyle/>
          <a:p>
            <a:r>
              <a:rPr lang="it-IT" dirty="0" smtClean="0">
                <a:solidFill>
                  <a:schemeClr val="bg1"/>
                </a:solidFill>
              </a:rPr>
              <a:t>La democrazia dei totalitarismi</a:t>
            </a:r>
            <a:endParaRPr lang="it-IT" dirty="0">
              <a:solidFill>
                <a:schemeClr val="bg1"/>
              </a:solidFill>
            </a:endParaRPr>
          </a:p>
        </p:txBody>
      </p:sp>
      <p:sp>
        <p:nvSpPr>
          <p:cNvPr id="3" name="Segnaposto contenuto 2"/>
          <p:cNvSpPr>
            <a:spLocks noGrp="1"/>
          </p:cNvSpPr>
          <p:nvPr>
            <p:ph idx="1"/>
          </p:nvPr>
        </p:nvSpPr>
        <p:spPr>
          <a:solidFill>
            <a:schemeClr val="tx1">
              <a:lumMod val="95000"/>
              <a:lumOff val="5000"/>
            </a:schemeClr>
          </a:solidFill>
          <a:ln>
            <a:solidFill>
              <a:schemeClr val="tx1"/>
            </a:solidFill>
          </a:ln>
        </p:spPr>
        <p:txBody>
          <a:bodyPr>
            <a:normAutofit fontScale="85000" lnSpcReduction="10000"/>
          </a:bodyPr>
          <a:lstStyle/>
          <a:p>
            <a:pPr algn="just"/>
            <a:r>
              <a:rPr lang="it-IT" dirty="0" smtClean="0">
                <a:solidFill>
                  <a:schemeClr val="bg1"/>
                </a:solidFill>
              </a:rPr>
              <a:t>Nella ideologia del totalitarismi le forme delle democrazie occidentali erano rifiutate, si denunciava la corruzione dei partiti, che minavano la unità dello stato e  la mancanza di responsabilità dei cittadini.</a:t>
            </a:r>
          </a:p>
          <a:p>
            <a:pPr marL="0" indent="0" algn="just">
              <a:buNone/>
            </a:pPr>
            <a:endParaRPr lang="it-IT" dirty="0" smtClean="0">
              <a:solidFill>
                <a:schemeClr val="bg1"/>
              </a:solidFill>
            </a:endParaRPr>
          </a:p>
          <a:p>
            <a:pPr algn="just"/>
            <a:r>
              <a:rPr lang="it-IT" dirty="0" smtClean="0">
                <a:solidFill>
                  <a:schemeClr val="bg1"/>
                </a:solidFill>
              </a:rPr>
              <a:t>La nuova democrazia  doveva essere fondata su un rapporto diretto fra il capo e le masse. Le masse giocavano un ruolo ambiguo: da una parte erano la base del potere, dall’altra erano incapaci di realizzarsi nella quotidianità e si riscattavano nel rapporto di soggezione  e sublimazione del capo</a:t>
            </a:r>
            <a:endParaRPr lang="it-IT" dirty="0">
              <a:solidFill>
                <a:schemeClr val="bg1"/>
              </a:solidFill>
            </a:endParaRPr>
          </a:p>
        </p:txBody>
      </p:sp>
    </p:spTree>
    <p:extLst>
      <p:ext uri="{BB962C8B-B14F-4D97-AF65-F5344CB8AC3E}">
        <p14:creationId xmlns:p14="http://schemas.microsoft.com/office/powerpoint/2010/main" val="2769102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lumMod val="95000"/>
              <a:lumOff val="5000"/>
            </a:schemeClr>
          </a:solidFill>
          <a:ln>
            <a:solidFill>
              <a:schemeClr val="tx1"/>
            </a:solidFill>
          </a:ln>
        </p:spPr>
        <p:txBody>
          <a:bodyPr/>
          <a:lstStyle/>
          <a:p>
            <a:r>
              <a:rPr lang="it-IT" dirty="0" smtClean="0">
                <a:solidFill>
                  <a:schemeClr val="bg1"/>
                </a:solidFill>
              </a:rPr>
              <a:t>La ripresa del legame etica politica</a:t>
            </a:r>
            <a:endParaRPr lang="it-IT" dirty="0">
              <a:solidFill>
                <a:schemeClr val="bg1"/>
              </a:solidFill>
            </a:endParaRPr>
          </a:p>
        </p:txBody>
      </p:sp>
      <p:sp>
        <p:nvSpPr>
          <p:cNvPr id="3" name="Segnaposto contenuto 2"/>
          <p:cNvSpPr>
            <a:spLocks noGrp="1"/>
          </p:cNvSpPr>
          <p:nvPr>
            <p:ph idx="1"/>
          </p:nvPr>
        </p:nvSpPr>
        <p:spPr>
          <a:solidFill>
            <a:schemeClr val="tx1">
              <a:lumMod val="95000"/>
              <a:lumOff val="5000"/>
            </a:schemeClr>
          </a:solidFill>
        </p:spPr>
        <p:txBody>
          <a:bodyPr>
            <a:normAutofit fontScale="92500"/>
          </a:bodyPr>
          <a:lstStyle/>
          <a:p>
            <a:pPr algn="just"/>
            <a:r>
              <a:rPr lang="it-IT" dirty="0" smtClean="0">
                <a:solidFill>
                  <a:schemeClr val="bg1"/>
                </a:solidFill>
              </a:rPr>
              <a:t>Nelle riflessioni dell’ultimo Novecento la filosofia politica, arricchita con studi di carattere giuridico ed economico, recupera la filosofia pratica di matrice aristotelica , con l’intento di superare la netta frattura fra etica e politica instauratasi in epoca moderna a partire da Machiavelli.</a:t>
            </a:r>
          </a:p>
          <a:p>
            <a:pPr algn="just"/>
            <a:r>
              <a:rPr lang="it-IT" dirty="0" smtClean="0">
                <a:solidFill>
                  <a:schemeClr val="bg1"/>
                </a:solidFill>
              </a:rPr>
              <a:t>La motivazione di questa scelta è legata alle conformazioni della società contemporanee e agli interrogativi a cui debbono rispondere</a:t>
            </a:r>
            <a:endParaRPr lang="it-IT" dirty="0">
              <a:solidFill>
                <a:schemeClr val="bg1"/>
              </a:solidFill>
            </a:endParaRPr>
          </a:p>
        </p:txBody>
      </p:sp>
    </p:spTree>
    <p:extLst>
      <p:ext uri="{BB962C8B-B14F-4D97-AF65-F5344CB8AC3E}">
        <p14:creationId xmlns:p14="http://schemas.microsoft.com/office/powerpoint/2010/main" val="111775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132856"/>
            <a:ext cx="8305262" cy="4330601"/>
          </a:xfrm>
          <a:prstGeom prst="rect">
            <a:avLst/>
          </a:prstGeom>
        </p:spPr>
      </p:pic>
      <p:sp>
        <p:nvSpPr>
          <p:cNvPr id="3" name="CasellaDiTesto 2"/>
          <p:cNvSpPr txBox="1"/>
          <p:nvPr/>
        </p:nvSpPr>
        <p:spPr>
          <a:xfrm>
            <a:off x="1280126" y="553666"/>
            <a:ext cx="6680098" cy="1384995"/>
          </a:xfrm>
          <a:prstGeom prst="rect">
            <a:avLst/>
          </a:prstGeom>
          <a:noFill/>
        </p:spPr>
        <p:txBody>
          <a:bodyPr wrap="none" rtlCol="0">
            <a:spAutoFit/>
          </a:bodyPr>
          <a:lstStyle/>
          <a:p>
            <a:r>
              <a:rPr lang="it-IT" sz="2800" dirty="0" smtClean="0"/>
              <a:t>La gloriosa rivoluzione: Guglielmo D’Orange </a:t>
            </a:r>
          </a:p>
          <a:p>
            <a:r>
              <a:rPr lang="it-IT" sz="2800" dirty="0" smtClean="0"/>
              <a:t>e Maria, sua moglie e figlia di Giacomo 2°</a:t>
            </a:r>
          </a:p>
          <a:p>
            <a:r>
              <a:rPr lang="it-IT" sz="2800" dirty="0" smtClean="0"/>
              <a:t> entrano in Inghilterra, da dove il re è fuggito</a:t>
            </a:r>
            <a:endParaRPr lang="it-IT" sz="2800" dirty="0"/>
          </a:p>
        </p:txBody>
      </p:sp>
    </p:spTree>
    <p:extLst>
      <p:ext uri="{BB962C8B-B14F-4D97-AF65-F5344CB8AC3E}">
        <p14:creationId xmlns:p14="http://schemas.microsoft.com/office/powerpoint/2010/main" val="2815861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lumMod val="95000"/>
              <a:lumOff val="5000"/>
            </a:schemeClr>
          </a:solidFill>
          <a:ln>
            <a:solidFill>
              <a:schemeClr val="tx1"/>
            </a:solidFill>
          </a:ln>
        </p:spPr>
        <p:txBody>
          <a:bodyPr>
            <a:normAutofit fontScale="90000"/>
          </a:bodyPr>
          <a:lstStyle/>
          <a:p>
            <a:r>
              <a:rPr lang="it-IT" dirty="0" smtClean="0">
                <a:solidFill>
                  <a:schemeClr val="bg1"/>
                </a:solidFill>
              </a:rPr>
              <a:t>Il perché della ripresa dell’etica in campo politico</a:t>
            </a:r>
            <a:endParaRPr lang="it-IT" dirty="0">
              <a:solidFill>
                <a:schemeClr val="bg1"/>
              </a:solidFill>
            </a:endParaRPr>
          </a:p>
        </p:txBody>
      </p:sp>
      <p:sp>
        <p:nvSpPr>
          <p:cNvPr id="3" name="Segnaposto contenuto 2"/>
          <p:cNvSpPr>
            <a:spLocks noGrp="1"/>
          </p:cNvSpPr>
          <p:nvPr>
            <p:ph idx="1"/>
          </p:nvPr>
        </p:nvSpPr>
        <p:spPr>
          <a:solidFill>
            <a:schemeClr val="tx1">
              <a:lumMod val="95000"/>
              <a:lumOff val="5000"/>
            </a:schemeClr>
          </a:solidFill>
          <a:ln>
            <a:solidFill>
              <a:schemeClr val="tx1"/>
            </a:solidFill>
          </a:ln>
        </p:spPr>
        <p:txBody>
          <a:bodyPr/>
          <a:lstStyle/>
          <a:p>
            <a:pPr algn="just"/>
            <a:r>
              <a:rPr lang="it-IT" dirty="0" smtClean="0">
                <a:solidFill>
                  <a:schemeClr val="bg1"/>
                </a:solidFill>
              </a:rPr>
              <a:t>La scelta di privilegiare il campo dell’etica pubblica e in essa la questione della giustizia sociale non è casuale: </a:t>
            </a:r>
          </a:p>
          <a:p>
            <a:pPr algn="just"/>
            <a:r>
              <a:rPr lang="it-IT" dirty="0" smtClean="0">
                <a:solidFill>
                  <a:schemeClr val="bg1"/>
                </a:solidFill>
              </a:rPr>
              <a:t>la crisi dello stato del benessere e del modello di giustizia sociale ad esso collegato</a:t>
            </a:r>
          </a:p>
          <a:p>
            <a:pPr algn="just"/>
            <a:r>
              <a:rPr lang="it-IT" dirty="0" smtClean="0">
                <a:solidFill>
                  <a:schemeClr val="bg1"/>
                </a:solidFill>
              </a:rPr>
              <a:t>L’accentuato pluralismo</a:t>
            </a:r>
          </a:p>
          <a:p>
            <a:pPr algn="just"/>
            <a:r>
              <a:rPr lang="it-IT" dirty="0" smtClean="0">
                <a:solidFill>
                  <a:schemeClr val="bg1"/>
                </a:solidFill>
              </a:rPr>
              <a:t>Lo sviluppo scientifico e tecnologico</a:t>
            </a:r>
          </a:p>
          <a:p>
            <a:pPr algn="just"/>
            <a:r>
              <a:rPr lang="it-IT" dirty="0" smtClean="0">
                <a:solidFill>
                  <a:schemeClr val="bg1"/>
                </a:solidFill>
              </a:rPr>
              <a:t>Il dissesto idrogeologico</a:t>
            </a:r>
            <a:endParaRPr lang="it-IT" dirty="0">
              <a:solidFill>
                <a:schemeClr val="bg1"/>
              </a:solidFill>
            </a:endParaRPr>
          </a:p>
        </p:txBody>
      </p:sp>
    </p:spTree>
    <p:extLst>
      <p:ext uri="{BB962C8B-B14F-4D97-AF65-F5344CB8AC3E}">
        <p14:creationId xmlns:p14="http://schemas.microsoft.com/office/powerpoint/2010/main" val="2776810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smtClean="0">
                <a:solidFill>
                  <a:schemeClr val="bg1"/>
                </a:solidFill>
              </a:rPr>
              <a:t>Etica e politica</a:t>
            </a:r>
            <a:endParaRPr lang="it-IT" dirty="0">
              <a:solidFill>
                <a:schemeClr val="bg1"/>
              </a:solidFill>
            </a:endParaRPr>
          </a:p>
        </p:txBody>
      </p:sp>
      <p:sp>
        <p:nvSpPr>
          <p:cNvPr id="3" name="Segnaposto contenuto 2"/>
          <p:cNvSpPr>
            <a:spLocks noGrp="1"/>
          </p:cNvSpPr>
          <p:nvPr>
            <p:ph idx="1"/>
          </p:nvPr>
        </p:nvSpPr>
        <p:spPr/>
        <p:txBody>
          <a:bodyPr/>
          <a:lstStyle/>
          <a:p>
            <a:r>
              <a:rPr lang="it-IT" dirty="0" smtClean="0"/>
              <a:t>Alcune figure: Anna </a:t>
            </a:r>
            <a:r>
              <a:rPr lang="it-IT" dirty="0" err="1" smtClean="0"/>
              <a:t>Arendt</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434" y="1916832"/>
            <a:ext cx="3246566" cy="450912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179678"/>
            <a:ext cx="2789971" cy="4246274"/>
          </a:xfrm>
          <a:prstGeom prst="rect">
            <a:avLst/>
          </a:prstGeom>
        </p:spPr>
      </p:pic>
    </p:spTree>
    <p:extLst>
      <p:ext uri="{BB962C8B-B14F-4D97-AF65-F5344CB8AC3E}">
        <p14:creationId xmlns:p14="http://schemas.microsoft.com/office/powerpoint/2010/main" val="4167524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normAutofit/>
          </a:bodyPr>
          <a:lstStyle/>
          <a:p>
            <a:r>
              <a:rPr lang="it-IT" dirty="0" err="1" smtClean="0">
                <a:solidFill>
                  <a:schemeClr val="bg1"/>
                </a:solidFill>
              </a:rPr>
              <a:t>Hannah</a:t>
            </a:r>
            <a:r>
              <a:rPr lang="it-IT" dirty="0" smtClean="0">
                <a:solidFill>
                  <a:schemeClr val="bg1"/>
                </a:solidFill>
              </a:rPr>
              <a:t> </a:t>
            </a:r>
            <a:r>
              <a:rPr lang="it-IT" dirty="0" err="1" smtClean="0">
                <a:solidFill>
                  <a:schemeClr val="bg1"/>
                </a:solidFill>
              </a:rPr>
              <a:t>Arendt</a:t>
            </a:r>
            <a:r>
              <a:rPr lang="it-IT" dirty="0" smtClean="0">
                <a:solidFill>
                  <a:schemeClr val="bg1"/>
                </a:solidFill>
              </a:rPr>
              <a:t> : Vita </a:t>
            </a:r>
            <a:r>
              <a:rPr lang="it-IT" dirty="0" err="1" smtClean="0">
                <a:solidFill>
                  <a:schemeClr val="bg1"/>
                </a:solidFill>
              </a:rPr>
              <a:t>Activa</a:t>
            </a:r>
            <a:r>
              <a:rPr lang="it-IT" dirty="0" smtClean="0">
                <a:solidFill>
                  <a:schemeClr val="bg1"/>
                </a:solidFill>
              </a:rPr>
              <a:t>  1958</a:t>
            </a:r>
            <a:endParaRPr lang="it-IT" dirty="0">
              <a:solidFill>
                <a:schemeClr val="bg1"/>
              </a:solidFill>
            </a:endParaRPr>
          </a:p>
        </p:txBody>
      </p:sp>
      <p:sp>
        <p:nvSpPr>
          <p:cNvPr id="3" name="Segnaposto contenuto 2"/>
          <p:cNvSpPr>
            <a:spLocks noGrp="1"/>
          </p:cNvSpPr>
          <p:nvPr>
            <p:ph idx="1"/>
          </p:nvPr>
        </p:nvSpPr>
        <p:spPr>
          <a:solidFill>
            <a:schemeClr val="tx1"/>
          </a:solidFill>
          <a:ln>
            <a:solidFill>
              <a:schemeClr val="tx1"/>
            </a:solidFill>
          </a:ln>
        </p:spPr>
        <p:txBody>
          <a:bodyPr>
            <a:normAutofit fontScale="85000" lnSpcReduction="10000"/>
          </a:bodyPr>
          <a:lstStyle/>
          <a:p>
            <a:pPr algn="just"/>
            <a:r>
              <a:rPr lang="it-IT" dirty="0" smtClean="0">
                <a:solidFill>
                  <a:schemeClr val="bg1"/>
                </a:solidFill>
              </a:rPr>
              <a:t>Rifacendosi ad alcune distinzioni della filosofia aristotelica:  »produzione» e «azione» la </a:t>
            </a:r>
            <a:r>
              <a:rPr lang="it-IT" dirty="0" err="1" smtClean="0">
                <a:solidFill>
                  <a:schemeClr val="bg1"/>
                </a:solidFill>
              </a:rPr>
              <a:t>Arendt</a:t>
            </a:r>
            <a:r>
              <a:rPr lang="it-IT" dirty="0" smtClean="0">
                <a:solidFill>
                  <a:schemeClr val="bg1"/>
                </a:solidFill>
              </a:rPr>
              <a:t> sottolinea che l’attività umana comprende sia il lavoro, finalizzato a garantire le necessità vitali, sia la produzione di strumenti utili per vivere, sia l’azione in cui gli uomini si dedicano al bene pubblico..</a:t>
            </a:r>
          </a:p>
          <a:p>
            <a:pPr algn="just"/>
            <a:r>
              <a:rPr lang="it-IT" dirty="0" smtClean="0">
                <a:solidFill>
                  <a:schemeClr val="bg1"/>
                </a:solidFill>
              </a:rPr>
              <a:t>La preminenza dell’attività politica è data dalla pluralità come caratteristica prima della condizione umana, mentre è possibile lavorare e produrre in solitudine,  l’agire risulta impossibile senza che altri uomini partecipino, reagiscano a un determinato atto.</a:t>
            </a:r>
            <a:endParaRPr lang="it-IT" dirty="0">
              <a:solidFill>
                <a:schemeClr val="bg1"/>
              </a:solidFill>
            </a:endParaRPr>
          </a:p>
        </p:txBody>
      </p:sp>
    </p:spTree>
    <p:extLst>
      <p:ext uri="{BB962C8B-B14F-4D97-AF65-F5344CB8AC3E}">
        <p14:creationId xmlns:p14="http://schemas.microsoft.com/office/powerpoint/2010/main" val="707788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smtClean="0">
                <a:solidFill>
                  <a:schemeClr val="bg1"/>
                </a:solidFill>
              </a:rPr>
              <a:t>«La pluralità è la legge della terra»</a:t>
            </a:r>
            <a:endParaRPr lang="it-IT" dirty="0">
              <a:solidFill>
                <a:schemeClr val="bg1"/>
              </a:solidFill>
            </a:endParaRPr>
          </a:p>
        </p:txBody>
      </p:sp>
      <p:sp>
        <p:nvSpPr>
          <p:cNvPr id="3" name="Segnaposto contenuto 2"/>
          <p:cNvSpPr>
            <a:spLocks noGrp="1"/>
          </p:cNvSpPr>
          <p:nvPr>
            <p:ph idx="1"/>
          </p:nvPr>
        </p:nvSpPr>
        <p:spPr>
          <a:solidFill>
            <a:schemeClr val="tx1">
              <a:lumMod val="95000"/>
              <a:lumOff val="5000"/>
            </a:schemeClr>
          </a:solidFill>
          <a:ln>
            <a:solidFill>
              <a:schemeClr val="tx1"/>
            </a:solidFill>
          </a:ln>
        </p:spPr>
        <p:txBody>
          <a:bodyPr>
            <a:normAutofit fontScale="85000" lnSpcReduction="20000"/>
          </a:bodyPr>
          <a:lstStyle/>
          <a:p>
            <a:pPr algn="just"/>
            <a:r>
              <a:rPr lang="it-IT" dirty="0" smtClean="0">
                <a:solidFill>
                  <a:schemeClr val="bg1"/>
                </a:solidFill>
              </a:rPr>
              <a:t>La pluralità è la legge della terra: diverse sono le facoltà e le attività umane, plurale è il mondo perché molti sono gli uomini che lo abitano.</a:t>
            </a:r>
          </a:p>
          <a:p>
            <a:pPr algn="just"/>
            <a:r>
              <a:rPr lang="it-IT" dirty="0">
                <a:solidFill>
                  <a:schemeClr val="bg1"/>
                </a:solidFill>
              </a:rPr>
              <a:t>L’epoca moderna ha privilegiato il lavoro e la produzione, svalutando l’attività veramente umana cioè la </a:t>
            </a:r>
            <a:r>
              <a:rPr lang="it-IT" dirty="0" smtClean="0">
                <a:solidFill>
                  <a:schemeClr val="bg1"/>
                </a:solidFill>
              </a:rPr>
              <a:t>azione politica</a:t>
            </a:r>
          </a:p>
          <a:p>
            <a:pPr algn="just"/>
            <a:r>
              <a:rPr lang="it-IT" dirty="0" smtClean="0">
                <a:solidFill>
                  <a:schemeClr val="bg1"/>
                </a:solidFill>
              </a:rPr>
              <a:t>Mentre nel mondo greco si era realizzato un equilibrio fra le varie attività umane all’insegna del primato dell’ agire, nel mondo moderno la supremazia del lavoro porta al fatto che le nazioni sono amministrate burocraticamente e la sfera privata sconfina nell’individualismo</a:t>
            </a:r>
            <a:endParaRPr lang="it-IT" dirty="0">
              <a:solidFill>
                <a:schemeClr val="bg1"/>
              </a:solidFill>
            </a:endParaRPr>
          </a:p>
        </p:txBody>
      </p:sp>
    </p:spTree>
    <p:extLst>
      <p:ext uri="{BB962C8B-B14F-4D97-AF65-F5344CB8AC3E}">
        <p14:creationId xmlns:p14="http://schemas.microsoft.com/office/powerpoint/2010/main" val="3949316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err="1">
                <a:solidFill>
                  <a:schemeClr val="bg1"/>
                </a:solidFill>
              </a:rPr>
              <a:t>Hannah</a:t>
            </a:r>
            <a:r>
              <a:rPr lang="it-IT" dirty="0">
                <a:solidFill>
                  <a:schemeClr val="bg1"/>
                </a:solidFill>
              </a:rPr>
              <a:t> </a:t>
            </a:r>
            <a:r>
              <a:rPr lang="it-IT" dirty="0" err="1">
                <a:solidFill>
                  <a:schemeClr val="bg1"/>
                </a:solidFill>
              </a:rPr>
              <a:t>Arendt</a:t>
            </a:r>
            <a:r>
              <a:rPr lang="it-IT" dirty="0">
                <a:solidFill>
                  <a:schemeClr val="bg1"/>
                </a:solidFill>
              </a:rPr>
              <a:t>    Vita </a:t>
            </a:r>
            <a:r>
              <a:rPr lang="it-IT" dirty="0" err="1" smtClean="0">
                <a:solidFill>
                  <a:schemeClr val="bg1"/>
                </a:solidFill>
              </a:rPr>
              <a:t>Activa</a:t>
            </a:r>
            <a:endParaRPr lang="it-IT" dirty="0">
              <a:solidFill>
                <a:schemeClr val="bg1"/>
              </a:solidFill>
            </a:endParaRPr>
          </a:p>
        </p:txBody>
      </p:sp>
      <p:sp>
        <p:nvSpPr>
          <p:cNvPr id="3" name="Segnaposto contenuto 2"/>
          <p:cNvSpPr>
            <a:spLocks noGrp="1"/>
          </p:cNvSpPr>
          <p:nvPr>
            <p:ph idx="1"/>
          </p:nvPr>
        </p:nvSpPr>
        <p:spPr>
          <a:solidFill>
            <a:schemeClr val="tx1"/>
          </a:solidFill>
        </p:spPr>
        <p:txBody>
          <a:bodyPr>
            <a:normAutofit fontScale="92500" lnSpcReduction="20000"/>
          </a:bodyPr>
          <a:lstStyle/>
          <a:p>
            <a:pPr algn="just"/>
            <a:r>
              <a:rPr lang="it-IT" dirty="0" smtClean="0">
                <a:solidFill>
                  <a:schemeClr val="bg1"/>
                </a:solidFill>
              </a:rPr>
              <a:t>L’agire politico che ha come scopo  il bene della comunità e che perciò esige la più larga partecipazione  dei membri della comunità, viene svalutato.</a:t>
            </a:r>
          </a:p>
          <a:p>
            <a:pPr algn="just"/>
            <a:r>
              <a:rPr lang="it-IT" dirty="0" smtClean="0">
                <a:solidFill>
                  <a:schemeClr val="bg1"/>
                </a:solidFill>
              </a:rPr>
              <a:t>Tale partecipazione può esplicarsi solo grazie al discorso e alla persuasione reciproca rifiutando ogni forma di violenza e di forza.</a:t>
            </a:r>
          </a:p>
          <a:p>
            <a:pPr algn="just"/>
            <a:r>
              <a:rPr lang="it-IT" dirty="0" smtClean="0">
                <a:solidFill>
                  <a:schemeClr val="bg1"/>
                </a:solidFill>
              </a:rPr>
              <a:t>L’ambito politico concepito come dimensione autonoma rispetto a quella economica o a quella giuridica o istituzionale, va rivitalizzato con il suo carattere intersoggettivo, plurale pubblico.</a:t>
            </a:r>
            <a:endParaRPr lang="it-IT" dirty="0">
              <a:solidFill>
                <a:schemeClr val="bg1"/>
              </a:solidFill>
            </a:endParaRPr>
          </a:p>
        </p:txBody>
      </p:sp>
    </p:spTree>
    <p:extLst>
      <p:ext uri="{BB962C8B-B14F-4D97-AF65-F5344CB8AC3E}">
        <p14:creationId xmlns:p14="http://schemas.microsoft.com/office/powerpoint/2010/main" val="1416469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normAutofit fontScale="90000"/>
          </a:bodyPr>
          <a:lstStyle/>
          <a:p>
            <a:r>
              <a:rPr lang="it-IT" dirty="0">
                <a:solidFill>
                  <a:schemeClr val="bg1"/>
                </a:solidFill>
              </a:rPr>
              <a:t>L’ambiente americano: </a:t>
            </a:r>
            <a:r>
              <a:rPr lang="it-IT" dirty="0" smtClean="0">
                <a:solidFill>
                  <a:schemeClr val="bg1"/>
                </a:solidFill>
              </a:rPr>
              <a:t/>
            </a:r>
            <a:br>
              <a:rPr lang="it-IT" dirty="0" smtClean="0">
                <a:solidFill>
                  <a:schemeClr val="bg1"/>
                </a:solidFill>
              </a:rPr>
            </a:br>
            <a:r>
              <a:rPr lang="it-IT" dirty="0" smtClean="0">
                <a:solidFill>
                  <a:schemeClr val="bg1"/>
                </a:solidFill>
              </a:rPr>
              <a:t>il </a:t>
            </a:r>
            <a:r>
              <a:rPr lang="it-IT" dirty="0">
                <a:solidFill>
                  <a:schemeClr val="bg1"/>
                </a:solidFill>
              </a:rPr>
              <a:t>neo contrattualismo</a:t>
            </a:r>
          </a:p>
        </p:txBody>
      </p:sp>
      <p:sp>
        <p:nvSpPr>
          <p:cNvPr id="3" name="Segnaposto contenuto 2"/>
          <p:cNvSpPr>
            <a:spLocks noGrp="1"/>
          </p:cNvSpPr>
          <p:nvPr>
            <p:ph idx="1"/>
          </p:nvPr>
        </p:nvSpPr>
        <p:spPr>
          <a:solidFill>
            <a:schemeClr val="tx1"/>
          </a:solidFill>
          <a:ln>
            <a:solidFill>
              <a:schemeClr val="tx1"/>
            </a:solidFill>
          </a:ln>
        </p:spPr>
        <p:txBody>
          <a:bodyPr>
            <a:normAutofit fontScale="92500" lnSpcReduction="10000"/>
          </a:bodyPr>
          <a:lstStyle/>
          <a:p>
            <a:pPr marL="0" indent="0" algn="just">
              <a:buNone/>
            </a:pPr>
            <a:r>
              <a:rPr lang="it-IT" dirty="0">
                <a:solidFill>
                  <a:schemeClr val="bg1"/>
                </a:solidFill>
              </a:rPr>
              <a:t>Il fallimento dell’egalitarismo sovietico, la constatazione delle differenze sociali ed economiche sia nei paesi avanzati sia a livello mondiale pongono quesiti e soluzioni diverse.</a:t>
            </a:r>
          </a:p>
          <a:p>
            <a:pPr algn="just"/>
            <a:r>
              <a:rPr lang="it-IT" dirty="0">
                <a:solidFill>
                  <a:schemeClr val="bg1"/>
                </a:solidFill>
              </a:rPr>
              <a:t> John </a:t>
            </a:r>
            <a:r>
              <a:rPr lang="it-IT" dirty="0" err="1">
                <a:solidFill>
                  <a:schemeClr val="bg1"/>
                </a:solidFill>
              </a:rPr>
              <a:t>Rawls</a:t>
            </a:r>
            <a:r>
              <a:rPr lang="it-IT" dirty="0">
                <a:solidFill>
                  <a:schemeClr val="bg1"/>
                </a:solidFill>
              </a:rPr>
              <a:t>(1921 2002) docente ad Harvard si colloca nella linea della tradizione liberale con richiami a Locke  da cui ricavala difesa dei diritti di libertà e tolleranza e a Kant dal quale deriva l’esigenza di una fondazione rigorosa dei principi etico-politici</a:t>
            </a:r>
          </a:p>
          <a:p>
            <a:endParaRPr lang="it-IT" dirty="0">
              <a:solidFill>
                <a:schemeClr val="bg1"/>
              </a:solidFill>
            </a:endParaRPr>
          </a:p>
        </p:txBody>
      </p:sp>
    </p:spTree>
    <p:extLst>
      <p:ext uri="{BB962C8B-B14F-4D97-AF65-F5344CB8AC3E}">
        <p14:creationId xmlns:p14="http://schemas.microsoft.com/office/powerpoint/2010/main" val="4005727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t>I neo contrattualisti</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492896"/>
            <a:ext cx="4086944" cy="4165539"/>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050454"/>
            <a:ext cx="3861064" cy="5780036"/>
          </a:xfrm>
          <a:prstGeom prst="rect">
            <a:avLst/>
          </a:prstGeom>
        </p:spPr>
      </p:pic>
      <p:sp>
        <p:nvSpPr>
          <p:cNvPr id="6" name="CasellaDiTesto 5"/>
          <p:cNvSpPr txBox="1"/>
          <p:nvPr/>
        </p:nvSpPr>
        <p:spPr>
          <a:xfrm>
            <a:off x="488554" y="1223070"/>
            <a:ext cx="1978427" cy="830997"/>
          </a:xfrm>
          <a:prstGeom prst="rect">
            <a:avLst/>
          </a:prstGeom>
          <a:noFill/>
        </p:spPr>
        <p:txBody>
          <a:bodyPr wrap="none" rtlCol="0">
            <a:spAutoFit/>
          </a:bodyPr>
          <a:lstStyle/>
          <a:p>
            <a:r>
              <a:rPr lang="it-IT" sz="4800" dirty="0" err="1" smtClean="0"/>
              <a:t>J.Rawls</a:t>
            </a:r>
            <a:endParaRPr lang="it-IT" sz="4800" dirty="0"/>
          </a:p>
        </p:txBody>
      </p:sp>
    </p:spTree>
    <p:extLst>
      <p:ext uri="{BB962C8B-B14F-4D97-AF65-F5344CB8AC3E}">
        <p14:creationId xmlns:p14="http://schemas.microsoft.com/office/powerpoint/2010/main" val="288818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smtClean="0">
                <a:solidFill>
                  <a:schemeClr val="bg1"/>
                </a:solidFill>
              </a:rPr>
              <a:t>John </a:t>
            </a:r>
            <a:r>
              <a:rPr lang="it-IT" dirty="0" err="1" smtClean="0">
                <a:solidFill>
                  <a:schemeClr val="bg1"/>
                </a:solidFill>
              </a:rPr>
              <a:t>Rawls</a:t>
            </a:r>
            <a:r>
              <a:rPr lang="it-IT" dirty="0" smtClean="0">
                <a:solidFill>
                  <a:schemeClr val="bg1"/>
                </a:solidFill>
              </a:rPr>
              <a:t>/1</a:t>
            </a:r>
            <a:endParaRPr lang="it-IT" dirty="0">
              <a:solidFill>
                <a:schemeClr val="bg1"/>
              </a:solidFill>
            </a:endParaRPr>
          </a:p>
        </p:txBody>
      </p:sp>
      <p:sp>
        <p:nvSpPr>
          <p:cNvPr id="3" name="Segnaposto contenuto 2"/>
          <p:cNvSpPr>
            <a:spLocks noGrp="1"/>
          </p:cNvSpPr>
          <p:nvPr>
            <p:ph idx="1"/>
          </p:nvPr>
        </p:nvSpPr>
        <p:spPr>
          <a:solidFill>
            <a:schemeClr val="tx1"/>
          </a:solidFill>
          <a:ln>
            <a:solidFill>
              <a:schemeClr val="tx1"/>
            </a:solidFill>
          </a:ln>
        </p:spPr>
        <p:txBody>
          <a:bodyPr>
            <a:normAutofit fontScale="85000" lnSpcReduction="20000"/>
          </a:bodyPr>
          <a:lstStyle/>
          <a:p>
            <a:pPr algn="just"/>
            <a:r>
              <a:rPr lang="it-IT" dirty="0" smtClean="0">
                <a:solidFill>
                  <a:schemeClr val="bg1"/>
                </a:solidFill>
              </a:rPr>
              <a:t>Polemizzando contro gli utilitaristi che concepiscono il benessere sociale riducendolo alla somma e alla media degli interessi individuali, pone al centro il tema della giustizia considerata la prima virtù delle istituzioni sociali.</a:t>
            </a:r>
          </a:p>
          <a:p>
            <a:pPr algn="just"/>
            <a:r>
              <a:rPr lang="it-IT" dirty="0" smtClean="0">
                <a:solidFill>
                  <a:schemeClr val="bg1"/>
                </a:solidFill>
              </a:rPr>
              <a:t>A fondamento </a:t>
            </a:r>
            <a:r>
              <a:rPr lang="it-IT" dirty="0">
                <a:solidFill>
                  <a:schemeClr val="bg1"/>
                </a:solidFill>
              </a:rPr>
              <a:t>della </a:t>
            </a:r>
            <a:r>
              <a:rPr lang="it-IT" dirty="0" smtClean="0">
                <a:solidFill>
                  <a:schemeClr val="bg1"/>
                </a:solidFill>
              </a:rPr>
              <a:t>giustizia sta il presupposto  di un contratto sociale teso a garantire la libertà individuale.  </a:t>
            </a:r>
            <a:r>
              <a:rPr lang="it-IT" dirty="0" err="1" smtClean="0">
                <a:solidFill>
                  <a:schemeClr val="bg1"/>
                </a:solidFill>
              </a:rPr>
              <a:t>Rawls</a:t>
            </a:r>
            <a:r>
              <a:rPr lang="it-IT" dirty="0" smtClean="0">
                <a:solidFill>
                  <a:schemeClr val="bg1"/>
                </a:solidFill>
              </a:rPr>
              <a:t> immagina una ipotetica situazione originaria di uguaglianza di persone libere e razionali; nessuna di esse conosce la propria posizione nella società, né il modo in cui le doti naturali sono distribuite fra i cittadini.</a:t>
            </a:r>
            <a:endParaRPr lang="it-IT" dirty="0">
              <a:solidFill>
                <a:schemeClr val="bg1"/>
              </a:solidFill>
            </a:endParaRPr>
          </a:p>
        </p:txBody>
      </p:sp>
    </p:spTree>
    <p:extLst>
      <p:ext uri="{BB962C8B-B14F-4D97-AF65-F5344CB8AC3E}">
        <p14:creationId xmlns:p14="http://schemas.microsoft.com/office/powerpoint/2010/main" val="558554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a:solidFill>
                  <a:schemeClr val="bg1"/>
                </a:solidFill>
              </a:rPr>
              <a:t>John </a:t>
            </a:r>
            <a:r>
              <a:rPr lang="it-IT" dirty="0" err="1" smtClean="0">
                <a:solidFill>
                  <a:schemeClr val="bg1"/>
                </a:solidFill>
              </a:rPr>
              <a:t>Rawls</a:t>
            </a:r>
            <a:r>
              <a:rPr lang="it-IT" dirty="0" smtClean="0">
                <a:solidFill>
                  <a:schemeClr val="bg1"/>
                </a:solidFill>
              </a:rPr>
              <a:t>/2</a:t>
            </a:r>
            <a:endParaRPr lang="it-IT" dirty="0">
              <a:solidFill>
                <a:schemeClr val="bg1"/>
              </a:solidFill>
            </a:endParaRPr>
          </a:p>
        </p:txBody>
      </p:sp>
      <p:sp>
        <p:nvSpPr>
          <p:cNvPr id="3" name="Segnaposto contenuto 2"/>
          <p:cNvSpPr>
            <a:spLocks noGrp="1"/>
          </p:cNvSpPr>
          <p:nvPr>
            <p:ph idx="1"/>
          </p:nvPr>
        </p:nvSpPr>
        <p:spPr>
          <a:solidFill>
            <a:schemeClr val="tx1"/>
          </a:solidFill>
          <a:ln>
            <a:solidFill>
              <a:schemeClr val="tx1"/>
            </a:solidFill>
          </a:ln>
        </p:spPr>
        <p:txBody>
          <a:bodyPr>
            <a:normAutofit fontScale="92500" lnSpcReduction="10000"/>
          </a:bodyPr>
          <a:lstStyle/>
          <a:p>
            <a:pPr algn="just"/>
            <a:r>
              <a:rPr lang="it-IT" dirty="0" smtClean="0">
                <a:solidFill>
                  <a:schemeClr val="bg1"/>
                </a:solidFill>
              </a:rPr>
              <a:t>In questa situazione di ignoranza, gli individui in piena autonomia sceglierebbero un’organizzazione sociale in grado di massimizzare i benefici per i meno fortunati.</a:t>
            </a:r>
          </a:p>
          <a:p>
            <a:pPr algn="just"/>
            <a:r>
              <a:rPr lang="it-IT" dirty="0" smtClean="0">
                <a:solidFill>
                  <a:schemeClr val="bg1"/>
                </a:solidFill>
              </a:rPr>
              <a:t>In una situazione al buio ignorando la propria posizione ognuno potrebbe pensare che la sorte potrebbe riservargli il posto più basso nella società, quindi minimizzando il rischio  sceglierebbe una società in cui il più svantaggiato riceva compensazioni</a:t>
            </a:r>
            <a:endParaRPr lang="it-IT" dirty="0">
              <a:solidFill>
                <a:schemeClr val="bg1"/>
              </a:solidFill>
            </a:endParaRPr>
          </a:p>
        </p:txBody>
      </p:sp>
    </p:spTree>
    <p:extLst>
      <p:ext uri="{BB962C8B-B14F-4D97-AF65-F5344CB8AC3E}">
        <p14:creationId xmlns:p14="http://schemas.microsoft.com/office/powerpoint/2010/main" val="3724827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a:solidFill>
                  <a:schemeClr val="bg1"/>
                </a:solidFill>
              </a:rPr>
              <a:t>John </a:t>
            </a:r>
            <a:r>
              <a:rPr lang="it-IT" dirty="0" err="1" smtClean="0">
                <a:solidFill>
                  <a:schemeClr val="bg1"/>
                </a:solidFill>
              </a:rPr>
              <a:t>Rawls</a:t>
            </a:r>
            <a:r>
              <a:rPr lang="it-IT" dirty="0" smtClean="0">
                <a:solidFill>
                  <a:schemeClr val="bg1"/>
                </a:solidFill>
              </a:rPr>
              <a:t>/3</a:t>
            </a:r>
            <a:endParaRPr lang="it-IT" dirty="0">
              <a:solidFill>
                <a:schemeClr val="bg1"/>
              </a:solidFill>
            </a:endParaRPr>
          </a:p>
        </p:txBody>
      </p:sp>
      <p:sp>
        <p:nvSpPr>
          <p:cNvPr id="3" name="Segnaposto contenuto 2"/>
          <p:cNvSpPr>
            <a:spLocks noGrp="1"/>
          </p:cNvSpPr>
          <p:nvPr>
            <p:ph idx="1"/>
          </p:nvPr>
        </p:nvSpPr>
        <p:spPr>
          <a:solidFill>
            <a:schemeClr val="tx1"/>
          </a:solidFill>
          <a:ln>
            <a:solidFill>
              <a:schemeClr val="tx1"/>
            </a:solidFill>
          </a:ln>
        </p:spPr>
        <p:txBody>
          <a:bodyPr/>
          <a:lstStyle/>
          <a:p>
            <a:pPr algn="just"/>
            <a:r>
              <a:rPr lang="it-IT" dirty="0" smtClean="0">
                <a:solidFill>
                  <a:schemeClr val="bg1"/>
                </a:solidFill>
              </a:rPr>
              <a:t>Alla giustizia è legata l’idea di libertà, il primo dei diritti. Degli ideali rivoluzionari libertà, uguaglianza, fraternità ritiene che le società fondate sull’uguaglianza, per timore di mettere in crisi i propri equilibri interni rischiano di bloccarsi sullo stato di cose esistenti; le diseguaglianze possono costituire un fattore positivo permettendo di indirizzare  le risorse verso i più bisognosi </a:t>
            </a:r>
            <a:endParaRPr lang="it-IT" dirty="0">
              <a:solidFill>
                <a:schemeClr val="bg1"/>
              </a:solidFill>
            </a:endParaRPr>
          </a:p>
        </p:txBody>
      </p:sp>
    </p:spTree>
    <p:extLst>
      <p:ext uri="{BB962C8B-B14F-4D97-AF65-F5344CB8AC3E}">
        <p14:creationId xmlns:p14="http://schemas.microsoft.com/office/powerpoint/2010/main" val="281985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normAutofit fontScale="90000"/>
          </a:bodyPr>
          <a:lstStyle/>
          <a:p>
            <a:r>
              <a:rPr lang="it-IT" dirty="0" smtClean="0"/>
              <a:t>  Locke       (</a:t>
            </a:r>
            <a:r>
              <a:rPr lang="it-IT" dirty="0"/>
              <a:t>1632 -1704)</a:t>
            </a:r>
            <a:br>
              <a:rPr lang="it-IT" dirty="0"/>
            </a:br>
            <a:r>
              <a:rPr lang="it-IT" dirty="0"/>
              <a:t>e la Gloriosa Rivoluzione</a:t>
            </a:r>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85000" lnSpcReduction="10000"/>
          </a:bodyPr>
          <a:lstStyle/>
          <a:p>
            <a:pPr algn="just"/>
            <a:r>
              <a:rPr lang="it-IT" dirty="0"/>
              <a:t>La filosofia e la visione politica hanno come sfondo la seconda metà del 1600, il periodo della Restaurazione.</a:t>
            </a:r>
          </a:p>
          <a:p>
            <a:pPr algn="just"/>
            <a:r>
              <a:rPr lang="it-IT" dirty="0"/>
              <a:t>Le sue posizioni politiche si formarono quando divenne medico privato e segretario di Lord Ashley esponente di spicco del partito Whig.</a:t>
            </a:r>
          </a:p>
          <a:p>
            <a:pPr algn="just"/>
            <a:r>
              <a:rPr lang="it-IT" dirty="0"/>
              <a:t>Quando Lord Ashley si rifugiò in Olanda a causa di un fallito tentativo  contro Carlo2°, Locke lo seguì e mantenne i contatti con l’ambiente liberale attorno a Guglielmo d’Orange</a:t>
            </a:r>
          </a:p>
          <a:p>
            <a:pPr algn="just"/>
            <a:r>
              <a:rPr lang="it-IT" dirty="0"/>
              <a:t>Tornò in Inghilterra in seguito alla Gloriosa Rivoluzione </a:t>
            </a:r>
            <a:r>
              <a:rPr lang="it-IT" dirty="0" smtClean="0"/>
              <a:t>e furono </a:t>
            </a:r>
            <a:r>
              <a:rPr lang="it-IT" dirty="0"/>
              <a:t>allora pubblicate le sue </a:t>
            </a:r>
            <a:r>
              <a:rPr lang="it-IT" dirty="0" smtClean="0"/>
              <a:t>opere politiche</a:t>
            </a:r>
            <a:endParaRPr lang="it-IT" dirty="0"/>
          </a:p>
          <a:p>
            <a:endParaRPr lang="it-IT" dirty="0"/>
          </a:p>
        </p:txBody>
      </p:sp>
    </p:spTree>
    <p:extLst>
      <p:ext uri="{BB962C8B-B14F-4D97-AF65-F5344CB8AC3E}">
        <p14:creationId xmlns:p14="http://schemas.microsoft.com/office/powerpoint/2010/main" val="1396941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normAutofit/>
          </a:bodyPr>
          <a:lstStyle/>
          <a:p>
            <a:r>
              <a:rPr lang="it-IT" dirty="0">
                <a:solidFill>
                  <a:schemeClr val="bg1"/>
                </a:solidFill>
              </a:rPr>
              <a:t>John </a:t>
            </a:r>
            <a:r>
              <a:rPr lang="it-IT" dirty="0" err="1" smtClean="0">
                <a:solidFill>
                  <a:schemeClr val="bg1"/>
                </a:solidFill>
              </a:rPr>
              <a:t>Rawls</a:t>
            </a:r>
            <a:r>
              <a:rPr lang="it-IT" dirty="0" smtClean="0">
                <a:solidFill>
                  <a:schemeClr val="bg1"/>
                </a:solidFill>
              </a:rPr>
              <a:t>/4</a:t>
            </a:r>
            <a:endParaRPr lang="it-IT" dirty="0">
              <a:solidFill>
                <a:schemeClr val="bg1"/>
              </a:solidFill>
            </a:endParaRPr>
          </a:p>
        </p:txBody>
      </p:sp>
      <p:sp>
        <p:nvSpPr>
          <p:cNvPr id="3" name="Segnaposto contenuto 2"/>
          <p:cNvSpPr>
            <a:spLocks noGrp="1"/>
          </p:cNvSpPr>
          <p:nvPr>
            <p:ph idx="1"/>
          </p:nvPr>
        </p:nvSpPr>
        <p:spPr>
          <a:solidFill>
            <a:schemeClr val="tx1"/>
          </a:solidFill>
          <a:ln>
            <a:solidFill>
              <a:schemeClr val="tx1"/>
            </a:solidFill>
          </a:ln>
        </p:spPr>
        <p:txBody>
          <a:bodyPr>
            <a:normAutofit lnSpcReduction="10000"/>
          </a:bodyPr>
          <a:lstStyle/>
          <a:p>
            <a:pPr algn="just"/>
            <a:r>
              <a:rPr lang="it-IT" dirty="0" smtClean="0">
                <a:solidFill>
                  <a:schemeClr val="bg1"/>
                </a:solidFill>
              </a:rPr>
              <a:t>Sono preferibili le società che danno spazio al principio del beneficio reciproco il quale sta alla base della cooperazione sociale.</a:t>
            </a:r>
          </a:p>
          <a:p>
            <a:pPr algn="just"/>
            <a:r>
              <a:rPr lang="it-IT" dirty="0" smtClean="0">
                <a:solidFill>
                  <a:schemeClr val="bg1"/>
                </a:solidFill>
              </a:rPr>
              <a:t>Il progetto definivo di </a:t>
            </a:r>
            <a:r>
              <a:rPr lang="it-IT" dirty="0" err="1" smtClean="0">
                <a:solidFill>
                  <a:schemeClr val="bg1"/>
                </a:solidFill>
              </a:rPr>
              <a:t>Rawls</a:t>
            </a:r>
            <a:r>
              <a:rPr lang="it-IT" dirty="0" smtClean="0">
                <a:solidFill>
                  <a:schemeClr val="bg1"/>
                </a:solidFill>
              </a:rPr>
              <a:t> cerca di trovare un punto di equilibrio tra la difesa delle libertà tradizionali e la promozione di opportunità fra i più svantaggiati, alla luce di un principio di solidarietà e fratellanza che mira a riparare gli svantaggi sussistenti nella società.</a:t>
            </a:r>
            <a:endParaRPr lang="it-IT" dirty="0">
              <a:solidFill>
                <a:schemeClr val="bg1"/>
              </a:solidFill>
            </a:endParaRPr>
          </a:p>
        </p:txBody>
      </p:sp>
    </p:spTree>
    <p:extLst>
      <p:ext uri="{BB962C8B-B14F-4D97-AF65-F5344CB8AC3E}">
        <p14:creationId xmlns:p14="http://schemas.microsoft.com/office/powerpoint/2010/main" val="4171070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a:solidFill>
            <a:schemeClr val="tx1"/>
          </a:solidFill>
          <a:ln>
            <a:solidFill>
              <a:schemeClr val="tx1"/>
            </a:solidFill>
          </a:ln>
        </p:spPr>
        <p:txBody>
          <a:bodyPr/>
          <a:lstStyle/>
          <a:p>
            <a:r>
              <a:rPr lang="it-IT" dirty="0">
                <a:solidFill>
                  <a:schemeClr val="bg1"/>
                </a:solidFill>
              </a:rPr>
              <a:t>Robert </a:t>
            </a:r>
            <a:r>
              <a:rPr lang="it-IT" dirty="0" err="1">
                <a:solidFill>
                  <a:schemeClr val="bg1"/>
                </a:solidFill>
              </a:rPr>
              <a:t>Nozich</a:t>
            </a:r>
            <a:r>
              <a:rPr lang="it-IT" dirty="0">
                <a:solidFill>
                  <a:schemeClr val="bg1"/>
                </a:solidFill>
              </a:rPr>
              <a:t> 1939-2002</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037" y="1772816"/>
            <a:ext cx="4525963" cy="4525963"/>
          </a:xfr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768"/>
            <a:ext cx="3619500" cy="5384800"/>
          </a:xfrm>
          <a:prstGeom prst="rect">
            <a:avLst/>
          </a:prstGeom>
        </p:spPr>
      </p:pic>
    </p:spTree>
    <p:extLst>
      <p:ext uri="{BB962C8B-B14F-4D97-AF65-F5344CB8AC3E}">
        <p14:creationId xmlns:p14="http://schemas.microsoft.com/office/powerpoint/2010/main" val="797697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smtClean="0">
                <a:solidFill>
                  <a:schemeClr val="bg1"/>
                </a:solidFill>
              </a:rPr>
              <a:t>Robert </a:t>
            </a:r>
            <a:r>
              <a:rPr lang="it-IT" dirty="0" err="1" smtClean="0">
                <a:solidFill>
                  <a:schemeClr val="bg1"/>
                </a:solidFill>
              </a:rPr>
              <a:t>Nozich</a:t>
            </a:r>
            <a:r>
              <a:rPr lang="it-IT" dirty="0" smtClean="0">
                <a:solidFill>
                  <a:schemeClr val="bg1"/>
                </a:solidFill>
              </a:rPr>
              <a:t> 1939-2002</a:t>
            </a:r>
            <a:endParaRPr lang="it-IT" dirty="0">
              <a:solidFill>
                <a:schemeClr val="bg1"/>
              </a:solidFill>
            </a:endParaRPr>
          </a:p>
        </p:txBody>
      </p:sp>
      <p:sp>
        <p:nvSpPr>
          <p:cNvPr id="3" name="Segnaposto contenuto 2"/>
          <p:cNvSpPr>
            <a:spLocks noGrp="1"/>
          </p:cNvSpPr>
          <p:nvPr>
            <p:ph idx="1"/>
          </p:nvPr>
        </p:nvSpPr>
        <p:spPr>
          <a:solidFill>
            <a:schemeClr val="tx1"/>
          </a:solidFill>
          <a:ln>
            <a:solidFill>
              <a:schemeClr val="tx1"/>
            </a:solidFill>
          </a:ln>
        </p:spPr>
        <p:txBody>
          <a:bodyPr>
            <a:normAutofit fontScale="85000" lnSpcReduction="10000"/>
          </a:bodyPr>
          <a:lstStyle/>
          <a:p>
            <a:pPr algn="just"/>
            <a:r>
              <a:rPr lang="it-IT" dirty="0" smtClean="0">
                <a:solidFill>
                  <a:schemeClr val="bg1"/>
                </a:solidFill>
              </a:rPr>
              <a:t>Docente ad Harvard ha posizioni opposte a </a:t>
            </a:r>
            <a:r>
              <a:rPr lang="it-IT" dirty="0" err="1" smtClean="0">
                <a:solidFill>
                  <a:schemeClr val="bg1"/>
                </a:solidFill>
              </a:rPr>
              <a:t>Rawls</a:t>
            </a:r>
            <a:r>
              <a:rPr lang="it-IT" dirty="0" smtClean="0">
                <a:solidFill>
                  <a:schemeClr val="bg1"/>
                </a:solidFill>
              </a:rPr>
              <a:t>. La sua riflessione è centrata sul caso e sull’antistatalismo.</a:t>
            </a:r>
          </a:p>
          <a:p>
            <a:pPr algn="just"/>
            <a:r>
              <a:rPr lang="it-IT" dirty="0" smtClean="0">
                <a:solidFill>
                  <a:schemeClr val="bg1"/>
                </a:solidFill>
              </a:rPr>
              <a:t>Il caso domina la vita umana fin dall’inizio, dall’istante del concepimento</a:t>
            </a:r>
          </a:p>
          <a:p>
            <a:pPr algn="just"/>
            <a:r>
              <a:rPr lang="it-IT" dirty="0" smtClean="0">
                <a:solidFill>
                  <a:schemeClr val="bg1"/>
                </a:solidFill>
              </a:rPr>
              <a:t>Rischioso anche richiamarsi a criteri di equilibrio e di giustizia che presuppongono la possibilità di fare confronti in vista di bene comune. Gli individui sono incommensurabili, il bene comune è un falso ideale; subordinare gli interessi di uno a vantaggio di un altro</a:t>
            </a:r>
            <a:r>
              <a:rPr lang="it-IT" dirty="0">
                <a:solidFill>
                  <a:schemeClr val="bg1"/>
                </a:solidFill>
              </a:rPr>
              <a:t> significa danneggiare il </a:t>
            </a:r>
            <a:r>
              <a:rPr lang="it-IT" dirty="0" smtClean="0">
                <a:solidFill>
                  <a:schemeClr val="bg1"/>
                </a:solidFill>
              </a:rPr>
              <a:t>primo e favorire il secondo</a:t>
            </a:r>
            <a:endParaRPr lang="it-IT" dirty="0">
              <a:solidFill>
                <a:schemeClr val="bg1"/>
              </a:solidFill>
            </a:endParaRPr>
          </a:p>
        </p:txBody>
      </p:sp>
    </p:spTree>
    <p:extLst>
      <p:ext uri="{BB962C8B-B14F-4D97-AF65-F5344CB8AC3E}">
        <p14:creationId xmlns:p14="http://schemas.microsoft.com/office/powerpoint/2010/main" val="2309201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a:solidFill>
                  <a:schemeClr val="bg1"/>
                </a:solidFill>
              </a:rPr>
              <a:t>Robert </a:t>
            </a:r>
            <a:r>
              <a:rPr lang="it-IT" dirty="0" err="1">
                <a:solidFill>
                  <a:schemeClr val="bg1"/>
                </a:solidFill>
              </a:rPr>
              <a:t>Nozich</a:t>
            </a:r>
            <a:r>
              <a:rPr lang="it-IT" dirty="0">
                <a:solidFill>
                  <a:schemeClr val="bg1"/>
                </a:solidFill>
              </a:rPr>
              <a:t> 1939-2002</a:t>
            </a:r>
          </a:p>
        </p:txBody>
      </p:sp>
      <p:sp>
        <p:nvSpPr>
          <p:cNvPr id="3" name="Segnaposto contenuto 2"/>
          <p:cNvSpPr>
            <a:spLocks noGrp="1"/>
          </p:cNvSpPr>
          <p:nvPr>
            <p:ph idx="1"/>
          </p:nvPr>
        </p:nvSpPr>
        <p:spPr>
          <a:solidFill>
            <a:schemeClr val="tx1"/>
          </a:solidFill>
          <a:ln>
            <a:solidFill>
              <a:schemeClr val="tx1"/>
            </a:solidFill>
          </a:ln>
        </p:spPr>
        <p:txBody>
          <a:bodyPr>
            <a:normAutofit fontScale="92500" lnSpcReduction="20000"/>
          </a:bodyPr>
          <a:lstStyle/>
          <a:p>
            <a:pPr algn="just"/>
            <a:r>
              <a:rPr lang="it-IT" dirty="0" smtClean="0">
                <a:solidFill>
                  <a:schemeClr val="bg1"/>
                </a:solidFill>
              </a:rPr>
              <a:t>Secondo l’ottica </a:t>
            </a:r>
            <a:r>
              <a:rPr lang="it-IT" dirty="0" err="1" smtClean="0">
                <a:solidFill>
                  <a:schemeClr val="bg1"/>
                </a:solidFill>
              </a:rPr>
              <a:t>contrattualistica,immagina</a:t>
            </a:r>
            <a:r>
              <a:rPr lang="it-IT" dirty="0" smtClean="0">
                <a:solidFill>
                  <a:schemeClr val="bg1"/>
                </a:solidFill>
              </a:rPr>
              <a:t> la esistenza di un ipotetico stato originario di anarchia, dal quale si esce non attraverso un accordo consensuale tra gli individui, ma attraverso un processo impersonale.</a:t>
            </a:r>
          </a:p>
          <a:p>
            <a:pPr algn="just"/>
            <a:r>
              <a:rPr lang="it-IT" dirty="0" smtClean="0">
                <a:solidFill>
                  <a:schemeClr val="bg1"/>
                </a:solidFill>
              </a:rPr>
              <a:t>Nasce uno stato minimo, di fronte al quale i diritti individuali  sono inalienabili.</a:t>
            </a:r>
          </a:p>
          <a:p>
            <a:pPr algn="just"/>
            <a:r>
              <a:rPr lang="it-IT" dirty="0" smtClean="0">
                <a:solidFill>
                  <a:schemeClr val="bg1"/>
                </a:solidFill>
              </a:rPr>
              <a:t>Tale stato è una sorta di guardiano che può impiegare la forza </a:t>
            </a:r>
            <a:r>
              <a:rPr lang="it-IT" dirty="0" err="1" smtClean="0">
                <a:solidFill>
                  <a:schemeClr val="bg1"/>
                </a:solidFill>
              </a:rPr>
              <a:t>ela</a:t>
            </a:r>
            <a:r>
              <a:rPr lang="it-IT" dirty="0" smtClean="0">
                <a:solidFill>
                  <a:schemeClr val="bg1"/>
                </a:solidFill>
              </a:rPr>
              <a:t> costrizione verso i singoli per garantirne la sicurezza, ma non può intervenire nella loro vita.</a:t>
            </a:r>
          </a:p>
          <a:p>
            <a:pPr algn="just"/>
            <a:endParaRPr lang="it-IT" dirty="0">
              <a:solidFill>
                <a:schemeClr val="bg1"/>
              </a:solidFill>
            </a:endParaRPr>
          </a:p>
          <a:p>
            <a:pPr algn="just"/>
            <a:endParaRPr lang="it-IT" dirty="0">
              <a:solidFill>
                <a:schemeClr val="bg1"/>
              </a:solidFill>
            </a:endParaRPr>
          </a:p>
        </p:txBody>
      </p:sp>
    </p:spTree>
    <p:extLst>
      <p:ext uri="{BB962C8B-B14F-4D97-AF65-F5344CB8AC3E}">
        <p14:creationId xmlns:p14="http://schemas.microsoft.com/office/powerpoint/2010/main" val="3282619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1"/>
          </a:solidFill>
          <a:ln>
            <a:solidFill>
              <a:schemeClr val="tx1"/>
            </a:solidFill>
          </a:ln>
        </p:spPr>
        <p:txBody>
          <a:bodyPr/>
          <a:lstStyle/>
          <a:p>
            <a:r>
              <a:rPr lang="it-IT" dirty="0">
                <a:solidFill>
                  <a:schemeClr val="bg1"/>
                </a:solidFill>
              </a:rPr>
              <a:t>Robert </a:t>
            </a:r>
            <a:r>
              <a:rPr lang="it-IT" dirty="0" err="1">
                <a:solidFill>
                  <a:schemeClr val="bg1"/>
                </a:solidFill>
              </a:rPr>
              <a:t>Nozich</a:t>
            </a:r>
            <a:r>
              <a:rPr lang="it-IT" dirty="0">
                <a:solidFill>
                  <a:schemeClr val="bg1"/>
                </a:solidFill>
              </a:rPr>
              <a:t> 1939-2002</a:t>
            </a:r>
          </a:p>
        </p:txBody>
      </p:sp>
      <p:sp>
        <p:nvSpPr>
          <p:cNvPr id="3" name="Segnaposto contenuto 2"/>
          <p:cNvSpPr>
            <a:spLocks noGrp="1"/>
          </p:cNvSpPr>
          <p:nvPr>
            <p:ph idx="1"/>
          </p:nvPr>
        </p:nvSpPr>
        <p:spPr>
          <a:solidFill>
            <a:schemeClr val="tx1"/>
          </a:solidFill>
          <a:ln>
            <a:solidFill>
              <a:schemeClr val="tx1"/>
            </a:solidFill>
          </a:ln>
        </p:spPr>
        <p:txBody>
          <a:bodyPr>
            <a:normAutofit fontScale="85000" lnSpcReduction="10000"/>
          </a:bodyPr>
          <a:lstStyle/>
          <a:p>
            <a:pPr algn="just"/>
            <a:r>
              <a:rPr lang="it-IT" dirty="0" smtClean="0">
                <a:solidFill>
                  <a:schemeClr val="bg1"/>
                </a:solidFill>
              </a:rPr>
              <a:t>L’entità sociale non esiste ; ci sono solo individui diversi, usando gli uni a vantaggio di altri lo stato non rispetterebbe le persone.</a:t>
            </a:r>
          </a:p>
          <a:p>
            <a:pPr algn="just"/>
            <a:r>
              <a:rPr lang="it-IT" dirty="0" smtClean="0">
                <a:solidFill>
                  <a:schemeClr val="bg1"/>
                </a:solidFill>
              </a:rPr>
              <a:t>Il concetto di giustizia distributiva è incompatibile con i principi di una società libera.  Non esiste alcun centro legittimato a distribuire il prodotto sociale.</a:t>
            </a:r>
          </a:p>
          <a:p>
            <a:pPr algn="just"/>
            <a:r>
              <a:rPr lang="it-IT" dirty="0">
                <a:solidFill>
                  <a:schemeClr val="bg1"/>
                </a:solidFill>
              </a:rPr>
              <a:t> </a:t>
            </a:r>
            <a:r>
              <a:rPr lang="it-IT" dirty="0" smtClean="0">
                <a:solidFill>
                  <a:schemeClr val="bg1"/>
                </a:solidFill>
              </a:rPr>
              <a:t>Gli individui sono del tutto liberi di utilizzare le loro doti per perseguire fini privati.</a:t>
            </a:r>
          </a:p>
          <a:p>
            <a:pPr algn="just"/>
            <a:r>
              <a:rPr lang="it-IT" dirty="0" smtClean="0">
                <a:solidFill>
                  <a:schemeClr val="bg1"/>
                </a:solidFill>
              </a:rPr>
              <a:t>E’ comunque legittimo e volontario il trasferimento di beni a cittadini sfortunati da parte di cittadini più </a:t>
            </a:r>
            <a:r>
              <a:rPr lang="it-IT" dirty="0" err="1" smtClean="0">
                <a:solidFill>
                  <a:schemeClr val="bg1"/>
                </a:solidFill>
              </a:rPr>
              <a:t>fotunati</a:t>
            </a:r>
            <a:r>
              <a:rPr lang="it-IT" dirty="0" smtClean="0">
                <a:solidFill>
                  <a:schemeClr val="bg1"/>
                </a:solidFill>
              </a:rPr>
              <a:t>.</a:t>
            </a:r>
            <a:endParaRPr lang="it-IT" dirty="0">
              <a:solidFill>
                <a:schemeClr val="bg1"/>
              </a:solidFill>
            </a:endParaRPr>
          </a:p>
        </p:txBody>
      </p:sp>
    </p:spTree>
    <p:extLst>
      <p:ext uri="{BB962C8B-B14F-4D97-AF65-F5344CB8AC3E}">
        <p14:creationId xmlns:p14="http://schemas.microsoft.com/office/powerpoint/2010/main" val="3132109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23728" y="2420888"/>
            <a:ext cx="4797339" cy="923330"/>
          </a:xfrm>
          <a:prstGeom prst="rect">
            <a:avLst/>
          </a:prstGeom>
          <a:solidFill>
            <a:schemeClr val="tx1"/>
          </a:solidFill>
        </p:spPr>
        <p:txBody>
          <a:bodyPr wrap="none" rtlCol="0">
            <a:spAutoFit/>
          </a:bodyPr>
          <a:lstStyle/>
          <a:p>
            <a:r>
              <a:rPr lang="it-IT" sz="5400" dirty="0" smtClean="0">
                <a:solidFill>
                  <a:schemeClr val="bg1"/>
                </a:solidFill>
              </a:rPr>
              <a:t>FINE DEL CORSO</a:t>
            </a:r>
            <a:endParaRPr lang="it-IT" sz="5400" dirty="0">
              <a:solidFill>
                <a:schemeClr val="bg1"/>
              </a:solidFill>
            </a:endParaRPr>
          </a:p>
        </p:txBody>
      </p:sp>
      <p:sp>
        <p:nvSpPr>
          <p:cNvPr id="5" name="CasellaDiTesto 4"/>
          <p:cNvSpPr txBox="1"/>
          <p:nvPr/>
        </p:nvSpPr>
        <p:spPr>
          <a:xfrm>
            <a:off x="2699792" y="4375874"/>
            <a:ext cx="2736304" cy="1015663"/>
          </a:xfrm>
          <a:prstGeom prst="rect">
            <a:avLst/>
          </a:prstGeom>
          <a:solidFill>
            <a:schemeClr val="tx1"/>
          </a:solidFill>
          <a:ln>
            <a:solidFill>
              <a:schemeClr val="tx1"/>
            </a:solidFill>
          </a:ln>
        </p:spPr>
        <p:txBody>
          <a:bodyPr wrap="square" rtlCol="0">
            <a:spAutoFit/>
          </a:bodyPr>
          <a:lstStyle/>
          <a:p>
            <a:r>
              <a:rPr lang="it-IT" sz="6000" dirty="0" smtClean="0">
                <a:solidFill>
                  <a:schemeClr val="bg1"/>
                </a:solidFill>
              </a:rPr>
              <a:t>GRAZIE</a:t>
            </a:r>
            <a:endParaRPr lang="it-IT" sz="6000" dirty="0">
              <a:solidFill>
                <a:schemeClr val="bg1"/>
              </a:solidFill>
            </a:endParaRPr>
          </a:p>
        </p:txBody>
      </p:sp>
    </p:spTree>
    <p:extLst>
      <p:ext uri="{BB962C8B-B14F-4D97-AF65-F5344CB8AC3E}">
        <p14:creationId xmlns:p14="http://schemas.microsoft.com/office/powerpoint/2010/main" val="126903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36" y="336841"/>
            <a:ext cx="3620984" cy="4559758"/>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704" y="2903791"/>
            <a:ext cx="6222271" cy="3985617"/>
          </a:xfrm>
          <a:prstGeom prst="rect">
            <a:avLst/>
          </a:prstGeom>
        </p:spPr>
      </p:pic>
      <p:sp>
        <p:nvSpPr>
          <p:cNvPr id="4" name="CasellaDiTesto 3"/>
          <p:cNvSpPr txBox="1"/>
          <p:nvPr/>
        </p:nvSpPr>
        <p:spPr>
          <a:xfrm>
            <a:off x="3851920" y="908720"/>
            <a:ext cx="5261569" cy="1015663"/>
          </a:xfrm>
          <a:prstGeom prst="rect">
            <a:avLst/>
          </a:prstGeom>
          <a:noFill/>
        </p:spPr>
        <p:txBody>
          <a:bodyPr wrap="none" rtlCol="0">
            <a:spAutoFit/>
          </a:bodyPr>
          <a:lstStyle/>
          <a:p>
            <a:r>
              <a:rPr lang="it-IT" sz="3200" dirty="0" smtClean="0"/>
              <a:t>		</a:t>
            </a:r>
            <a:r>
              <a:rPr lang="it-IT" sz="2800" dirty="0" smtClean="0"/>
              <a:t>John Locke </a:t>
            </a:r>
          </a:p>
          <a:p>
            <a:r>
              <a:rPr lang="it-IT" sz="2800" dirty="0" smtClean="0"/>
              <a:t>e l’ambiente liberale di Lord Ashley</a:t>
            </a:r>
            <a:endParaRPr lang="it-IT" sz="2800" dirty="0"/>
          </a:p>
        </p:txBody>
      </p:sp>
    </p:spTree>
    <p:extLst>
      <p:ext uri="{BB962C8B-B14F-4D97-AF65-F5344CB8AC3E}">
        <p14:creationId xmlns:p14="http://schemas.microsoft.com/office/powerpoint/2010/main" val="136538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Il pensiero politico</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Durante il periodo degli studi ad Oxford (dove si laureò in medicina) scrive due trattati politici in cui guarda favorevolmente il ritorno degli Stuart ed il controllo del potere civile su quello religioso. Sembra orientato verso l’assolutismo di Hobbes.</a:t>
            </a:r>
          </a:p>
          <a:p>
            <a:pPr algn="just"/>
            <a:r>
              <a:rPr lang="it-IT" dirty="0" smtClean="0"/>
              <a:t>L’incontro con Lord Ashley e l’ambiente liberale di cui si circonda in contrapposizione alla politica assolutistica di Carlo2° , orientano diversamente le sue posizioni politiche ed influenzano anche quelle filosofiche.</a:t>
            </a:r>
            <a:endParaRPr lang="it-IT" dirty="0"/>
          </a:p>
        </p:txBody>
      </p:sp>
    </p:spTree>
    <p:extLst>
      <p:ext uri="{BB962C8B-B14F-4D97-AF65-F5344CB8AC3E}">
        <p14:creationId xmlns:p14="http://schemas.microsoft.com/office/powerpoint/2010/main" val="396532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Due trattati sul governo 1680/90</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accent6">
                <a:lumMod val="40000"/>
                <a:lumOff val="60000"/>
              </a:schemeClr>
            </a:solidFill>
          </a:ln>
        </p:spPr>
        <p:txBody>
          <a:bodyPr/>
          <a:lstStyle/>
          <a:p>
            <a:pPr algn="just"/>
            <a:r>
              <a:rPr lang="it-IT" dirty="0" smtClean="0"/>
              <a:t>1680, tornato a Londra dopo un viaggio in Francia in cui approfondisce la filosofia di Cartesio scrive i «Due trattati sul governo» che pubblicherà dopo la Gloriosa rivoluzione.</a:t>
            </a:r>
          </a:p>
          <a:p>
            <a:pPr algn="just"/>
            <a:r>
              <a:rPr lang="it-IT" dirty="0" smtClean="0"/>
              <a:t>Mentre per Hobbes il tema centrale è l’unità dello Stato per Locke è la libertà del cittadino; l’attenzione si sposta dai doveri ai diritti, dal sovrano ai cittadini</a:t>
            </a:r>
            <a:endParaRPr lang="it-IT" dirty="0"/>
          </a:p>
        </p:txBody>
      </p:sp>
    </p:spTree>
    <p:extLst>
      <p:ext uri="{BB962C8B-B14F-4D97-AF65-F5344CB8AC3E}">
        <p14:creationId xmlns:p14="http://schemas.microsoft.com/office/powerpoint/2010/main" val="9534234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3226</Words>
  <Application>Microsoft Office PowerPoint</Application>
  <PresentationFormat>Presentazione su schermo (4:3)</PresentationFormat>
  <Paragraphs>203</Paragraphs>
  <Slides>65</Slides>
  <Notes>1</Notes>
  <HiddenSlides>0</HiddenSlides>
  <MMClips>0</MMClips>
  <ScaleCrop>false</ScaleCrop>
  <HeadingPairs>
    <vt:vector size="4" baseType="variant">
      <vt:variant>
        <vt:lpstr>Tema</vt:lpstr>
      </vt:variant>
      <vt:variant>
        <vt:i4>1</vt:i4>
      </vt:variant>
      <vt:variant>
        <vt:lpstr>Titoli diapositive</vt:lpstr>
      </vt:variant>
      <vt:variant>
        <vt:i4>65</vt:i4>
      </vt:variant>
    </vt:vector>
  </HeadingPairs>
  <TitlesOfParts>
    <vt:vector size="66" baseType="lpstr">
      <vt:lpstr>Tema di Office</vt:lpstr>
      <vt:lpstr>IL concetto di sovranità dall’assolutismo alla democrazia</vt:lpstr>
      <vt:lpstr>Lo sovranità costituzionale : la Glorious revolution  e J. Locke</vt:lpstr>
      <vt:lpstr>Presentazione standard di PowerPoint</vt:lpstr>
      <vt:lpstr>Presentazione standard di PowerPoint</vt:lpstr>
      <vt:lpstr>Presentazione standard di PowerPoint</vt:lpstr>
      <vt:lpstr>  Locke       (1632 -1704) e la Gloriosa Rivoluzione</vt:lpstr>
      <vt:lpstr>Presentazione standard di PowerPoint</vt:lpstr>
      <vt:lpstr>Il pensiero politico</vt:lpstr>
      <vt:lpstr>Due trattati sul governo 1680/90</vt:lpstr>
      <vt:lpstr>Presentazione standard di PowerPoint</vt:lpstr>
      <vt:lpstr>Il primo trattato /1</vt:lpstr>
      <vt:lpstr>Critiche di Locke a Filmer</vt:lpstr>
      <vt:lpstr>Presentazione standard di PowerPoint</vt:lpstr>
      <vt:lpstr>Lo stato di natura/1</vt:lpstr>
      <vt:lpstr>Lo stato di natura/2</vt:lpstr>
      <vt:lpstr>Lo stato di natura/3</vt:lpstr>
      <vt:lpstr>Lo stato civile/1</vt:lpstr>
      <vt:lpstr>Lo stato civile/2</vt:lpstr>
      <vt:lpstr>Lo stato civile/3</vt:lpstr>
      <vt:lpstr>La tolleranza</vt:lpstr>
      <vt:lpstr>Presentazione standard di PowerPoint</vt:lpstr>
      <vt:lpstr>Presentazione standard di PowerPoint</vt:lpstr>
      <vt:lpstr>Presentazione standard di PowerPoint</vt:lpstr>
      <vt:lpstr>Presentazione standard di PowerPoint</vt:lpstr>
      <vt:lpstr>Presentazione standard di PowerPoint</vt:lpstr>
      <vt:lpstr>Fine della quarta conversazione</vt:lpstr>
      <vt:lpstr>IL concetto di sovranità dall’assolutismo alla democrazia</vt:lpstr>
      <vt:lpstr>La sovranità popolare di Rousseau</vt:lpstr>
      <vt:lpstr>Jean-Jacques Rousseau 1712-1778</vt:lpstr>
      <vt:lpstr>La vita tormentata di Rousseau</vt:lpstr>
      <vt:lpstr>Presentazione standard di PowerPoint</vt:lpstr>
      <vt:lpstr>Un cenno ai Discorsi</vt:lpstr>
      <vt:lpstr>Le critiche</vt:lpstr>
      <vt:lpstr>Il contratto sociale: lo stato di natura/1</vt:lpstr>
      <vt:lpstr>Il contratto sociale: lo stato di natura/2</vt:lpstr>
      <vt:lpstr>Presentazione standard di PowerPoint</vt:lpstr>
      <vt:lpstr>Il Contratto/1</vt:lpstr>
      <vt:lpstr>Presentazione standard di PowerPoint</vt:lpstr>
      <vt:lpstr>Il Contratto/2</vt:lpstr>
      <vt:lpstr>IL contratto/3</vt:lpstr>
      <vt:lpstr>Considerazioni</vt:lpstr>
      <vt:lpstr>Considerazioni</vt:lpstr>
      <vt:lpstr>L’importanza della educazione</vt:lpstr>
      <vt:lpstr>Fine della quinta conversazione</vt:lpstr>
      <vt:lpstr>IL concetto di sovranità dall’assolutismo alla democrazia</vt:lpstr>
      <vt:lpstr>Considerazioni sulla democrazia del 1900</vt:lpstr>
      <vt:lpstr>Tra 800°e  900°</vt:lpstr>
      <vt:lpstr>La democrazia dei totalitarismi</vt:lpstr>
      <vt:lpstr>La ripresa del legame etica politica</vt:lpstr>
      <vt:lpstr>Il perché della ripresa dell’etica in campo politico</vt:lpstr>
      <vt:lpstr>Etica e politica</vt:lpstr>
      <vt:lpstr>Hannah Arendt : Vita Activa  1958</vt:lpstr>
      <vt:lpstr>«La pluralità è la legge della terra»</vt:lpstr>
      <vt:lpstr>Hannah Arendt    Vita Activa</vt:lpstr>
      <vt:lpstr>L’ambiente americano:  il neo contrattualismo</vt:lpstr>
      <vt:lpstr>I neo contrattualisti</vt:lpstr>
      <vt:lpstr>John Rawls/1</vt:lpstr>
      <vt:lpstr>John Rawls/2</vt:lpstr>
      <vt:lpstr>John Rawls/3</vt:lpstr>
      <vt:lpstr>John Rawls/4</vt:lpstr>
      <vt:lpstr>Robert Nozich 1939-2002</vt:lpstr>
      <vt:lpstr>Robert Nozich 1939-2002</vt:lpstr>
      <vt:lpstr>Robert Nozich 1939-2002</vt:lpstr>
      <vt:lpstr>Robert Nozich 1939-2002</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Mariella Valenti</dc:creator>
  <cp:lastModifiedBy>Mariella Valenti</cp:lastModifiedBy>
  <cp:revision>106</cp:revision>
  <dcterms:created xsi:type="dcterms:W3CDTF">2023-08-12T09:32:47Z</dcterms:created>
  <dcterms:modified xsi:type="dcterms:W3CDTF">2024-02-28T10:57:55Z</dcterms:modified>
</cp:coreProperties>
</file>