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37" r:id="rId6"/>
    <p:sldId id="339" r:id="rId7"/>
    <p:sldId id="340" r:id="rId8"/>
    <p:sldId id="341" r:id="rId9"/>
    <p:sldId id="260" r:id="rId10"/>
    <p:sldId id="263" r:id="rId11"/>
    <p:sldId id="264" r:id="rId12"/>
    <p:sldId id="265" r:id="rId13"/>
    <p:sldId id="266" r:id="rId14"/>
    <p:sldId id="268" r:id="rId15"/>
    <p:sldId id="271" r:id="rId16"/>
    <p:sldId id="272" r:id="rId17"/>
    <p:sldId id="269" r:id="rId18"/>
    <p:sldId id="338" r:id="rId19"/>
    <p:sldId id="273" r:id="rId20"/>
    <p:sldId id="274" r:id="rId21"/>
    <p:sldId id="275" r:id="rId22"/>
    <p:sldId id="280" r:id="rId23"/>
    <p:sldId id="278" r:id="rId24"/>
    <p:sldId id="281" r:id="rId25"/>
    <p:sldId id="279" r:id="rId26"/>
    <p:sldId id="282" r:id="rId27"/>
    <p:sldId id="288" r:id="rId28"/>
    <p:sldId id="286" r:id="rId29"/>
    <p:sldId id="287" r:id="rId30"/>
    <p:sldId id="284" r:id="rId31"/>
    <p:sldId id="285" r:id="rId32"/>
    <p:sldId id="289" r:id="rId33"/>
    <p:sldId id="290" r:id="rId34"/>
    <p:sldId id="294" r:id="rId35"/>
    <p:sldId id="296" r:id="rId36"/>
    <p:sldId id="291" r:id="rId37"/>
    <p:sldId id="293" r:id="rId38"/>
    <p:sldId id="292" r:id="rId39"/>
    <p:sldId id="299" r:id="rId40"/>
    <p:sldId id="300" r:id="rId41"/>
    <p:sldId id="301" r:id="rId42"/>
    <p:sldId id="302" r:id="rId43"/>
    <p:sldId id="303" r:id="rId44"/>
    <p:sldId id="304" r:id="rId45"/>
    <p:sldId id="305" r:id="rId46"/>
    <p:sldId id="306" r:id="rId47"/>
    <p:sldId id="307" r:id="rId48"/>
    <p:sldId id="310" r:id="rId49"/>
    <p:sldId id="308" r:id="rId50"/>
    <p:sldId id="309" r:id="rId51"/>
    <p:sldId id="311" r:id="rId52"/>
    <p:sldId id="312" r:id="rId53"/>
    <p:sldId id="334" r:id="rId54"/>
    <p:sldId id="333" r:id="rId55"/>
    <p:sldId id="335" r:id="rId56"/>
    <p:sldId id="313" r:id="rId57"/>
    <p:sldId id="314" r:id="rId58"/>
    <p:sldId id="315" r:id="rId59"/>
    <p:sldId id="316" r:id="rId60"/>
    <p:sldId id="317" r:id="rId61"/>
    <p:sldId id="318" r:id="rId62"/>
    <p:sldId id="319" r:id="rId63"/>
    <p:sldId id="320" r:id="rId64"/>
    <p:sldId id="321" r:id="rId65"/>
    <p:sldId id="322" r:id="rId66"/>
    <p:sldId id="325" r:id="rId67"/>
    <p:sldId id="324" r:id="rId6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83"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11F50E4-334C-4A25-A96F-B94C8FBEBE17}" type="datetimeFigureOut">
              <a:rPr lang="it-IT" smtClean="0"/>
              <a:t>29/02/2024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FF557F-9109-43A5-BFDA-0E9B0D2A99D2}" type="slidenum">
              <a:rPr lang="it-IT" smtClean="0"/>
              <a:t>‹N›</a:t>
            </a:fld>
            <a:endParaRPr lang="it-IT"/>
          </a:p>
        </p:txBody>
      </p:sp>
    </p:spTree>
    <p:extLst>
      <p:ext uri="{BB962C8B-B14F-4D97-AF65-F5344CB8AC3E}">
        <p14:creationId xmlns:p14="http://schemas.microsoft.com/office/powerpoint/2010/main" val="52708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11F50E4-334C-4A25-A96F-B94C8FBEBE17}" type="datetimeFigureOut">
              <a:rPr lang="it-IT" smtClean="0"/>
              <a:t>29/02/2024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FF557F-9109-43A5-BFDA-0E9B0D2A99D2}" type="slidenum">
              <a:rPr lang="it-IT" smtClean="0"/>
              <a:t>‹N›</a:t>
            </a:fld>
            <a:endParaRPr lang="it-IT"/>
          </a:p>
        </p:txBody>
      </p:sp>
    </p:spTree>
    <p:extLst>
      <p:ext uri="{BB962C8B-B14F-4D97-AF65-F5344CB8AC3E}">
        <p14:creationId xmlns:p14="http://schemas.microsoft.com/office/powerpoint/2010/main" val="148484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11F50E4-334C-4A25-A96F-B94C8FBEBE17}" type="datetimeFigureOut">
              <a:rPr lang="it-IT" smtClean="0"/>
              <a:t>29/02/2024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FF557F-9109-43A5-BFDA-0E9B0D2A99D2}" type="slidenum">
              <a:rPr lang="it-IT" smtClean="0"/>
              <a:t>‹N›</a:t>
            </a:fld>
            <a:endParaRPr lang="it-IT"/>
          </a:p>
        </p:txBody>
      </p:sp>
    </p:spTree>
    <p:extLst>
      <p:ext uri="{BB962C8B-B14F-4D97-AF65-F5344CB8AC3E}">
        <p14:creationId xmlns:p14="http://schemas.microsoft.com/office/powerpoint/2010/main" val="48795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11F50E4-334C-4A25-A96F-B94C8FBEBE17}" type="datetimeFigureOut">
              <a:rPr lang="it-IT" smtClean="0"/>
              <a:t>29/02/2024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FF557F-9109-43A5-BFDA-0E9B0D2A99D2}" type="slidenum">
              <a:rPr lang="it-IT" smtClean="0"/>
              <a:t>‹N›</a:t>
            </a:fld>
            <a:endParaRPr lang="it-IT"/>
          </a:p>
        </p:txBody>
      </p:sp>
    </p:spTree>
    <p:extLst>
      <p:ext uri="{BB962C8B-B14F-4D97-AF65-F5344CB8AC3E}">
        <p14:creationId xmlns:p14="http://schemas.microsoft.com/office/powerpoint/2010/main" val="144967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11F50E4-334C-4A25-A96F-B94C8FBEBE17}" type="datetimeFigureOut">
              <a:rPr lang="it-IT" smtClean="0"/>
              <a:t>29/02/2024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CFF557F-9109-43A5-BFDA-0E9B0D2A99D2}" type="slidenum">
              <a:rPr lang="it-IT" smtClean="0"/>
              <a:t>‹N›</a:t>
            </a:fld>
            <a:endParaRPr lang="it-IT"/>
          </a:p>
        </p:txBody>
      </p:sp>
    </p:spTree>
    <p:extLst>
      <p:ext uri="{BB962C8B-B14F-4D97-AF65-F5344CB8AC3E}">
        <p14:creationId xmlns:p14="http://schemas.microsoft.com/office/powerpoint/2010/main" val="286269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11F50E4-334C-4A25-A96F-B94C8FBEBE17}" type="datetimeFigureOut">
              <a:rPr lang="it-IT" smtClean="0"/>
              <a:t>29/02/2024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FF557F-9109-43A5-BFDA-0E9B0D2A99D2}" type="slidenum">
              <a:rPr lang="it-IT" smtClean="0"/>
              <a:t>‹N›</a:t>
            </a:fld>
            <a:endParaRPr lang="it-IT"/>
          </a:p>
        </p:txBody>
      </p:sp>
    </p:spTree>
    <p:extLst>
      <p:ext uri="{BB962C8B-B14F-4D97-AF65-F5344CB8AC3E}">
        <p14:creationId xmlns:p14="http://schemas.microsoft.com/office/powerpoint/2010/main" val="35762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11F50E4-334C-4A25-A96F-B94C8FBEBE17}" type="datetimeFigureOut">
              <a:rPr lang="it-IT" smtClean="0"/>
              <a:t>29/02/2024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CFF557F-9109-43A5-BFDA-0E9B0D2A99D2}" type="slidenum">
              <a:rPr lang="it-IT" smtClean="0"/>
              <a:t>‹N›</a:t>
            </a:fld>
            <a:endParaRPr lang="it-IT"/>
          </a:p>
        </p:txBody>
      </p:sp>
    </p:spTree>
    <p:extLst>
      <p:ext uri="{BB962C8B-B14F-4D97-AF65-F5344CB8AC3E}">
        <p14:creationId xmlns:p14="http://schemas.microsoft.com/office/powerpoint/2010/main" val="12683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11F50E4-334C-4A25-A96F-B94C8FBEBE17}" type="datetimeFigureOut">
              <a:rPr lang="it-IT" smtClean="0"/>
              <a:t>29/02/2024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CFF557F-9109-43A5-BFDA-0E9B0D2A99D2}" type="slidenum">
              <a:rPr lang="it-IT" smtClean="0"/>
              <a:t>‹N›</a:t>
            </a:fld>
            <a:endParaRPr lang="it-IT"/>
          </a:p>
        </p:txBody>
      </p:sp>
    </p:spTree>
    <p:extLst>
      <p:ext uri="{BB962C8B-B14F-4D97-AF65-F5344CB8AC3E}">
        <p14:creationId xmlns:p14="http://schemas.microsoft.com/office/powerpoint/2010/main" val="96537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1F50E4-334C-4A25-A96F-B94C8FBEBE17}" type="datetimeFigureOut">
              <a:rPr lang="it-IT" smtClean="0"/>
              <a:t>29/02/2024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CFF557F-9109-43A5-BFDA-0E9B0D2A99D2}" type="slidenum">
              <a:rPr lang="it-IT" smtClean="0"/>
              <a:t>‹N›</a:t>
            </a:fld>
            <a:endParaRPr lang="it-IT"/>
          </a:p>
        </p:txBody>
      </p:sp>
    </p:spTree>
    <p:extLst>
      <p:ext uri="{BB962C8B-B14F-4D97-AF65-F5344CB8AC3E}">
        <p14:creationId xmlns:p14="http://schemas.microsoft.com/office/powerpoint/2010/main" val="263224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11F50E4-334C-4A25-A96F-B94C8FBEBE17}" type="datetimeFigureOut">
              <a:rPr lang="it-IT" smtClean="0"/>
              <a:t>29/02/2024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FF557F-9109-43A5-BFDA-0E9B0D2A99D2}" type="slidenum">
              <a:rPr lang="it-IT" smtClean="0"/>
              <a:t>‹N›</a:t>
            </a:fld>
            <a:endParaRPr lang="it-IT"/>
          </a:p>
        </p:txBody>
      </p:sp>
    </p:spTree>
    <p:extLst>
      <p:ext uri="{BB962C8B-B14F-4D97-AF65-F5344CB8AC3E}">
        <p14:creationId xmlns:p14="http://schemas.microsoft.com/office/powerpoint/2010/main" val="98917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11F50E4-334C-4A25-A96F-B94C8FBEBE17}" type="datetimeFigureOut">
              <a:rPr lang="it-IT" smtClean="0"/>
              <a:t>29/02/2024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CFF557F-9109-43A5-BFDA-0E9B0D2A99D2}" type="slidenum">
              <a:rPr lang="it-IT" smtClean="0"/>
              <a:t>‹N›</a:t>
            </a:fld>
            <a:endParaRPr lang="it-IT"/>
          </a:p>
        </p:txBody>
      </p:sp>
    </p:spTree>
    <p:extLst>
      <p:ext uri="{BB962C8B-B14F-4D97-AF65-F5344CB8AC3E}">
        <p14:creationId xmlns:p14="http://schemas.microsoft.com/office/powerpoint/2010/main" val="60581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F50E4-334C-4A25-A96F-B94C8FBEBE17}" type="datetimeFigureOut">
              <a:rPr lang="it-IT" smtClean="0"/>
              <a:t>29/02/2024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F557F-9109-43A5-BFDA-0E9B0D2A99D2}" type="slidenum">
              <a:rPr lang="it-IT" smtClean="0"/>
              <a:t>‹N›</a:t>
            </a:fld>
            <a:endParaRPr lang="it-IT"/>
          </a:p>
        </p:txBody>
      </p:sp>
    </p:spTree>
    <p:extLst>
      <p:ext uri="{BB962C8B-B14F-4D97-AF65-F5344CB8AC3E}">
        <p14:creationId xmlns:p14="http://schemas.microsoft.com/office/powerpoint/2010/main" val="990323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3792" y="908720"/>
            <a:ext cx="7772400" cy="1470025"/>
          </a:xfrm>
          <a:solidFill>
            <a:schemeClr val="accent6">
              <a:lumMod val="60000"/>
              <a:lumOff val="40000"/>
            </a:schemeClr>
          </a:solidFill>
          <a:ln>
            <a:solidFill>
              <a:schemeClr val="tx1"/>
            </a:solidFill>
          </a:ln>
        </p:spPr>
        <p:txBody>
          <a:bodyPr/>
          <a:lstStyle/>
          <a:p>
            <a:r>
              <a:rPr lang="it-IT" dirty="0" smtClean="0"/>
              <a:t>IL concetto di sovranità dall’assolutismo alla democrazia</a:t>
            </a:r>
            <a:endParaRPr lang="it-IT" dirty="0"/>
          </a:p>
        </p:txBody>
      </p:sp>
      <p:sp>
        <p:nvSpPr>
          <p:cNvPr id="3" name="Sottotitolo 2"/>
          <p:cNvSpPr>
            <a:spLocks noGrp="1"/>
          </p:cNvSpPr>
          <p:nvPr>
            <p:ph type="subTitle" idx="1"/>
          </p:nvPr>
        </p:nvSpPr>
        <p:spPr>
          <a:solidFill>
            <a:schemeClr val="accent6">
              <a:lumMod val="60000"/>
              <a:lumOff val="40000"/>
            </a:schemeClr>
          </a:solidFill>
          <a:ln>
            <a:solidFill>
              <a:schemeClr val="tx1"/>
            </a:solidFill>
          </a:ln>
        </p:spPr>
        <p:txBody>
          <a:bodyPr/>
          <a:lstStyle/>
          <a:p>
            <a:r>
              <a:rPr lang="it-IT" dirty="0" smtClean="0">
                <a:solidFill>
                  <a:schemeClr val="tx1"/>
                </a:solidFill>
              </a:rPr>
              <a:t>Terza Università corso n.59</a:t>
            </a:r>
            <a:endParaRPr lang="it-IT" dirty="0">
              <a:solidFill>
                <a:schemeClr val="tx1"/>
              </a:solidFill>
            </a:endParaRPr>
          </a:p>
        </p:txBody>
      </p:sp>
      <p:sp>
        <p:nvSpPr>
          <p:cNvPr id="4" name="CasellaDiTesto 3"/>
          <p:cNvSpPr txBox="1"/>
          <p:nvPr/>
        </p:nvSpPr>
        <p:spPr>
          <a:xfrm>
            <a:off x="5148064" y="5944969"/>
            <a:ext cx="2497479" cy="369332"/>
          </a:xfrm>
          <a:prstGeom prst="rect">
            <a:avLst/>
          </a:prstGeom>
          <a:noFill/>
        </p:spPr>
        <p:txBody>
          <a:bodyPr wrap="none" rtlCol="0">
            <a:spAutoFit/>
          </a:bodyPr>
          <a:lstStyle/>
          <a:p>
            <a:r>
              <a:rPr lang="it-IT" dirty="0" smtClean="0"/>
              <a:t>Docente Mariella Valenti</a:t>
            </a:r>
            <a:endParaRPr lang="it-IT" dirty="0"/>
          </a:p>
        </p:txBody>
      </p:sp>
    </p:spTree>
    <p:extLst>
      <p:ext uri="{BB962C8B-B14F-4D97-AF65-F5344CB8AC3E}">
        <p14:creationId xmlns:p14="http://schemas.microsoft.com/office/powerpoint/2010/main" val="409840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596" y="476672"/>
            <a:ext cx="4785532" cy="6264696"/>
          </a:xfrm>
          <a:prstGeom prst="rect">
            <a:avLst/>
          </a:prstGeom>
        </p:spPr>
      </p:pic>
      <p:sp>
        <p:nvSpPr>
          <p:cNvPr id="5" name="CasellaDiTesto 4"/>
          <p:cNvSpPr txBox="1"/>
          <p:nvPr/>
        </p:nvSpPr>
        <p:spPr>
          <a:xfrm>
            <a:off x="18728" y="673299"/>
            <a:ext cx="3922933" cy="954107"/>
          </a:xfrm>
          <a:prstGeom prst="rect">
            <a:avLst/>
          </a:prstGeom>
          <a:noFill/>
        </p:spPr>
        <p:txBody>
          <a:bodyPr wrap="none" rtlCol="0">
            <a:spAutoFit/>
          </a:bodyPr>
          <a:lstStyle/>
          <a:p>
            <a:r>
              <a:rPr lang="it-IT" sz="2800" dirty="0" smtClean="0"/>
              <a:t>Evangelario di Aquisgrana</a:t>
            </a:r>
          </a:p>
          <a:p>
            <a:r>
              <a:rPr lang="it-IT" sz="2800" dirty="0" smtClean="0"/>
              <a:t>Abbazia di </a:t>
            </a:r>
            <a:r>
              <a:rPr lang="it-IT" sz="2800" dirty="0" err="1" smtClean="0"/>
              <a:t>Reichenau</a:t>
            </a:r>
            <a:endParaRPr lang="it-IT" sz="2800" dirty="0"/>
          </a:p>
        </p:txBody>
      </p:sp>
      <p:sp>
        <p:nvSpPr>
          <p:cNvPr id="6" name="CasellaDiTesto 5"/>
          <p:cNvSpPr txBox="1"/>
          <p:nvPr/>
        </p:nvSpPr>
        <p:spPr>
          <a:xfrm>
            <a:off x="179512" y="2852936"/>
            <a:ext cx="3715184" cy="1015663"/>
          </a:xfrm>
          <a:prstGeom prst="rect">
            <a:avLst/>
          </a:prstGeom>
          <a:noFill/>
        </p:spPr>
        <p:txBody>
          <a:bodyPr wrap="none" rtlCol="0">
            <a:spAutoFit/>
          </a:bodyPr>
          <a:lstStyle/>
          <a:p>
            <a:r>
              <a:rPr lang="it-IT" sz="2000" dirty="0" smtClean="0"/>
              <a:t>La scena è utile per comprendere </a:t>
            </a:r>
          </a:p>
          <a:p>
            <a:r>
              <a:rPr lang="it-IT" sz="2000" dirty="0" smtClean="0"/>
              <a:t>la visione relativa </a:t>
            </a:r>
          </a:p>
          <a:p>
            <a:r>
              <a:rPr lang="it-IT" sz="2000" dirty="0" smtClean="0"/>
              <a:t>alla sovranità</a:t>
            </a:r>
            <a:endParaRPr lang="it-IT" sz="2000" dirty="0"/>
          </a:p>
        </p:txBody>
      </p:sp>
    </p:spTree>
    <p:extLst>
      <p:ext uri="{BB962C8B-B14F-4D97-AF65-F5344CB8AC3E}">
        <p14:creationId xmlns:p14="http://schemas.microsoft.com/office/powerpoint/2010/main" val="1762384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it-IT" dirty="0" smtClean="0"/>
              <a:t>Immagini della sovranità</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a:bodyPr>
          <a:lstStyle/>
          <a:p>
            <a:pPr algn="just"/>
            <a:r>
              <a:rPr lang="it-IT" dirty="0" smtClean="0"/>
              <a:t>La struttura è gerarchica: in alto il Dio benedicente , formule già viste nel IV° V° secolo.</a:t>
            </a:r>
          </a:p>
          <a:p>
            <a:pPr algn="just"/>
            <a:r>
              <a:rPr lang="it-IT" dirty="0" smtClean="0"/>
              <a:t>L’imperatore inserito in una mandorla simbolo del divino, seduto sul trono con vesti preziose, quasi sollevato da terra. L’immagine afferma la superiorità del potere laico su quello papale. Il volto e una parte del corpo al di sopra del velo lo pongono già in Paradiso ed il resto, vicino al mondo terreno.</a:t>
            </a:r>
            <a:endParaRPr lang="it-IT" dirty="0"/>
          </a:p>
        </p:txBody>
      </p:sp>
    </p:spTree>
    <p:extLst>
      <p:ext uri="{BB962C8B-B14F-4D97-AF65-F5344CB8AC3E}">
        <p14:creationId xmlns:p14="http://schemas.microsoft.com/office/powerpoint/2010/main" val="1249149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bg1">
                <a:lumMod val="95000"/>
              </a:schemeClr>
            </a:solidFill>
          </a:ln>
        </p:spPr>
        <p:txBody>
          <a:bodyPr>
            <a:normAutofit fontScale="90000"/>
          </a:bodyPr>
          <a:lstStyle/>
          <a:p>
            <a:r>
              <a:rPr lang="it-IT" dirty="0" smtClean="0"/>
              <a:t>La Chiesa rivendica il ruolo di sovranità</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lstStyle/>
          <a:p>
            <a:pPr algn="just"/>
            <a:r>
              <a:rPr lang="it-IT" dirty="0" smtClean="0"/>
              <a:t>Il Papa Gelasio (492-96), canonista formatosi nella Cancelleria Lateranense interviene contro il Cesaropapismo ( affermatosi nell’ Impero di Oriente) , negando l’intervento imperiale nelle questioni religiose e affermando la distinzione dei due piani e la superiorità di quello spirituale . Le posizioni di Gelasio avevano come sfondo la crisi del potere imperiale occidentale.</a:t>
            </a:r>
            <a:endParaRPr lang="it-IT" dirty="0"/>
          </a:p>
        </p:txBody>
      </p:sp>
    </p:spTree>
    <p:extLst>
      <p:ext uri="{BB962C8B-B14F-4D97-AF65-F5344CB8AC3E}">
        <p14:creationId xmlns:p14="http://schemas.microsoft.com/office/powerpoint/2010/main" val="3976945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9552" y="476672"/>
            <a:ext cx="2663923" cy="367240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762000"/>
            <a:ext cx="4515346" cy="3298166"/>
          </a:xfrm>
          <a:prstGeom prst="rect">
            <a:avLst/>
          </a:prstGeom>
        </p:spPr>
      </p:pic>
      <p:sp>
        <p:nvSpPr>
          <p:cNvPr id="6" name="CasellaDiTesto 5"/>
          <p:cNvSpPr txBox="1"/>
          <p:nvPr/>
        </p:nvSpPr>
        <p:spPr>
          <a:xfrm>
            <a:off x="251520" y="4548336"/>
            <a:ext cx="6360844" cy="1569660"/>
          </a:xfrm>
          <a:prstGeom prst="rect">
            <a:avLst/>
          </a:prstGeom>
          <a:noFill/>
        </p:spPr>
        <p:txBody>
          <a:bodyPr wrap="none" rtlCol="0">
            <a:spAutoFit/>
          </a:bodyPr>
          <a:lstStyle/>
          <a:p>
            <a:r>
              <a:rPr lang="it-IT" sz="2400" dirty="0" smtClean="0"/>
              <a:t>Gelasio I fu il 49° Papa e l’ultimo africano. </a:t>
            </a:r>
          </a:p>
          <a:p>
            <a:r>
              <a:rPr lang="it-IT" sz="2400" dirty="0" smtClean="0"/>
              <a:t>Proveniente dal Nord Africa, ma di colore bianco, </a:t>
            </a:r>
          </a:p>
          <a:p>
            <a:r>
              <a:rPr lang="it-IT" sz="2400" dirty="0" smtClean="0"/>
              <a:t>si considerò romano e</a:t>
            </a:r>
          </a:p>
          <a:p>
            <a:r>
              <a:rPr lang="it-IT" sz="2400" dirty="0" smtClean="0"/>
              <a:t>trascorse gran parte della sua vita a Roma</a:t>
            </a:r>
            <a:endParaRPr lang="it-IT" sz="2400" dirty="0"/>
          </a:p>
        </p:txBody>
      </p:sp>
      <p:sp>
        <p:nvSpPr>
          <p:cNvPr id="7" name="CasellaDiTesto 6"/>
          <p:cNvSpPr txBox="1"/>
          <p:nvPr/>
        </p:nvSpPr>
        <p:spPr>
          <a:xfrm>
            <a:off x="5292080" y="116632"/>
            <a:ext cx="2264081" cy="523220"/>
          </a:xfrm>
          <a:prstGeom prst="rect">
            <a:avLst/>
          </a:prstGeom>
          <a:noFill/>
        </p:spPr>
        <p:txBody>
          <a:bodyPr wrap="none" rtlCol="0">
            <a:spAutoFit/>
          </a:bodyPr>
          <a:lstStyle/>
          <a:p>
            <a:r>
              <a:rPr lang="it-IT" sz="2800" dirty="0" smtClean="0"/>
              <a:t>Papa Gelasio </a:t>
            </a:r>
            <a:r>
              <a:rPr lang="it-IT" dirty="0" smtClean="0"/>
              <a:t>I°</a:t>
            </a:r>
            <a:endParaRPr lang="it-IT" dirty="0"/>
          </a:p>
        </p:txBody>
      </p:sp>
    </p:spTree>
    <p:extLst>
      <p:ext uri="{BB962C8B-B14F-4D97-AF65-F5344CB8AC3E}">
        <p14:creationId xmlns:p14="http://schemas.microsoft.com/office/powerpoint/2010/main" val="105967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p:spPr>
        <p:txBody>
          <a:bodyPr>
            <a:normAutofit fontScale="90000"/>
          </a:bodyPr>
          <a:lstStyle/>
          <a:p>
            <a:pPr algn="just"/>
            <a:r>
              <a:rPr lang="it-IT" dirty="0" smtClean="0"/>
              <a:t>Il conflitto fra Impero e Papato nel</a:t>
            </a:r>
            <a:br>
              <a:rPr lang="it-IT" dirty="0" smtClean="0"/>
            </a:br>
            <a:r>
              <a:rPr lang="it-IT" dirty="0" smtClean="0"/>
              <a:t>		Basso Medioevo </a:t>
            </a:r>
            <a:endParaRPr lang="it-IT" dirty="0"/>
          </a:p>
        </p:txBody>
      </p:sp>
      <p:sp>
        <p:nvSpPr>
          <p:cNvPr id="3" name="Segnaposto contenuto 2"/>
          <p:cNvSpPr>
            <a:spLocks noGrp="1"/>
          </p:cNvSpPr>
          <p:nvPr>
            <p:ph idx="1"/>
          </p:nvPr>
        </p:nvSpPr>
        <p:spPr>
          <a:solidFill>
            <a:schemeClr val="accent6">
              <a:lumMod val="40000"/>
              <a:lumOff val="60000"/>
            </a:schemeClr>
          </a:solidFill>
        </p:spPr>
        <p:txBody>
          <a:bodyPr/>
          <a:lstStyle/>
          <a:p>
            <a:pPr algn="just"/>
            <a:r>
              <a:rPr lang="it-IT" dirty="0" smtClean="0"/>
              <a:t>Tutto il periodo ha come sfondo  politico lo scontro fra Impero Papato sia attraverso documenti sia attraverso azioni armate:</a:t>
            </a:r>
          </a:p>
          <a:p>
            <a:pPr marL="514350" indent="-514350" algn="just">
              <a:buFont typeface="+mj-lt"/>
              <a:buAutoNum type="arabicPeriod"/>
            </a:pPr>
            <a:r>
              <a:rPr lang="it-IT" dirty="0" smtClean="0"/>
              <a:t>La figura del vescovo –conte</a:t>
            </a:r>
          </a:p>
          <a:p>
            <a:pPr marL="514350" indent="-514350" algn="just">
              <a:buFont typeface="+mj-lt"/>
              <a:buAutoNum type="arabicPeriod"/>
            </a:pPr>
            <a:r>
              <a:rPr lang="it-IT" dirty="0" smtClean="0"/>
              <a:t>La riforma della chiesa ed il </a:t>
            </a:r>
            <a:r>
              <a:rPr lang="it-IT" dirty="0" err="1" smtClean="0"/>
              <a:t>Dictatus</a:t>
            </a:r>
            <a:r>
              <a:rPr lang="it-IT" dirty="0" smtClean="0"/>
              <a:t> </a:t>
            </a:r>
            <a:r>
              <a:rPr lang="it-IT" dirty="0" err="1" smtClean="0"/>
              <a:t>papae</a:t>
            </a:r>
            <a:r>
              <a:rPr lang="it-IT" dirty="0" smtClean="0"/>
              <a:t> di Gregorio VII. La lotta per le investiture.</a:t>
            </a:r>
          </a:p>
          <a:p>
            <a:pPr marL="514350" indent="-514350" algn="just">
              <a:buFont typeface="+mj-lt"/>
              <a:buAutoNum type="arabicPeriod"/>
            </a:pPr>
            <a:r>
              <a:rPr lang="it-IT" dirty="0" smtClean="0"/>
              <a:t>Le teorie di Tommaso D’Aquino e di Dante</a:t>
            </a:r>
          </a:p>
        </p:txBody>
      </p:sp>
    </p:spTree>
    <p:extLst>
      <p:ext uri="{BB962C8B-B14F-4D97-AF65-F5344CB8AC3E}">
        <p14:creationId xmlns:p14="http://schemas.microsoft.com/office/powerpoint/2010/main" val="152561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58811"/>
            <a:ext cx="3798281" cy="4057255"/>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130754"/>
            <a:ext cx="2706608" cy="4585312"/>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41934"/>
            <a:ext cx="1902708" cy="2573092"/>
          </a:xfrm>
          <a:prstGeom prst="rect">
            <a:avLst/>
          </a:prstGeom>
        </p:spPr>
      </p:pic>
      <p:sp>
        <p:nvSpPr>
          <p:cNvPr id="5" name="CasellaDiTesto 4"/>
          <p:cNvSpPr txBox="1"/>
          <p:nvPr/>
        </p:nvSpPr>
        <p:spPr>
          <a:xfrm>
            <a:off x="6475828" y="908720"/>
            <a:ext cx="2437206" cy="954107"/>
          </a:xfrm>
          <a:prstGeom prst="rect">
            <a:avLst/>
          </a:prstGeom>
          <a:noFill/>
        </p:spPr>
        <p:txBody>
          <a:bodyPr wrap="none" rtlCol="0">
            <a:spAutoFit/>
          </a:bodyPr>
          <a:lstStyle/>
          <a:p>
            <a:r>
              <a:rPr lang="it-IT" sz="2800" dirty="0" err="1" smtClean="0"/>
              <a:t>Dictatus</a:t>
            </a:r>
            <a:r>
              <a:rPr lang="it-IT" sz="2800" dirty="0" smtClean="0"/>
              <a:t>  </a:t>
            </a:r>
            <a:r>
              <a:rPr lang="it-IT" sz="2800" dirty="0" err="1" smtClean="0"/>
              <a:t>papae</a:t>
            </a:r>
            <a:endParaRPr lang="it-IT" sz="2800" dirty="0" smtClean="0"/>
          </a:p>
          <a:p>
            <a:r>
              <a:rPr lang="it-IT" sz="2800" dirty="0" smtClean="0"/>
              <a:t>Di Gregorio VII</a:t>
            </a:r>
            <a:endParaRPr lang="it-IT" sz="2800" dirty="0"/>
          </a:p>
        </p:txBody>
      </p:sp>
      <p:sp>
        <p:nvSpPr>
          <p:cNvPr id="6" name="CasellaDiTesto 5"/>
          <p:cNvSpPr txBox="1"/>
          <p:nvPr/>
        </p:nvSpPr>
        <p:spPr>
          <a:xfrm>
            <a:off x="107504" y="620688"/>
            <a:ext cx="3220629" cy="461665"/>
          </a:xfrm>
          <a:prstGeom prst="rect">
            <a:avLst/>
          </a:prstGeom>
          <a:noFill/>
        </p:spPr>
        <p:txBody>
          <a:bodyPr wrap="square" rtlCol="0">
            <a:spAutoFit/>
          </a:bodyPr>
          <a:lstStyle/>
          <a:p>
            <a:r>
              <a:rPr lang="it-IT" sz="2400" dirty="0" smtClean="0"/>
              <a:t>Lotta per le investiture</a:t>
            </a:r>
            <a:endParaRPr lang="it-IT" sz="2400" dirty="0"/>
          </a:p>
        </p:txBody>
      </p:sp>
    </p:spTree>
    <p:extLst>
      <p:ext uri="{BB962C8B-B14F-4D97-AF65-F5344CB8AC3E}">
        <p14:creationId xmlns:p14="http://schemas.microsoft.com/office/powerpoint/2010/main" val="307815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4524" y="260648"/>
            <a:ext cx="2803857" cy="3861049"/>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19" y="1472233"/>
            <a:ext cx="4582327" cy="5040560"/>
          </a:xfrm>
          <a:prstGeom prst="rect">
            <a:avLst/>
          </a:prstGeom>
          <a:ln>
            <a:solidFill>
              <a:schemeClr val="tx1"/>
            </a:solidFill>
          </a:ln>
        </p:spPr>
      </p:pic>
      <p:sp>
        <p:nvSpPr>
          <p:cNvPr id="5" name="CasellaDiTesto 4"/>
          <p:cNvSpPr txBox="1"/>
          <p:nvPr/>
        </p:nvSpPr>
        <p:spPr>
          <a:xfrm>
            <a:off x="190098" y="533242"/>
            <a:ext cx="5864426" cy="523220"/>
          </a:xfrm>
          <a:prstGeom prst="rect">
            <a:avLst/>
          </a:prstGeom>
          <a:noFill/>
        </p:spPr>
        <p:txBody>
          <a:bodyPr wrap="none" rtlCol="0">
            <a:spAutoFit/>
          </a:bodyPr>
          <a:lstStyle/>
          <a:p>
            <a:r>
              <a:rPr lang="it-IT" sz="2800" dirty="0" smtClean="0"/>
              <a:t>Le teorie politiche di Tommaso e Dante</a:t>
            </a:r>
            <a:endParaRPr lang="it-IT" sz="2800" dirty="0"/>
          </a:p>
        </p:txBody>
      </p:sp>
      <p:sp>
        <p:nvSpPr>
          <p:cNvPr id="6" name="CasellaDiTesto 5"/>
          <p:cNvSpPr txBox="1"/>
          <p:nvPr/>
        </p:nvSpPr>
        <p:spPr>
          <a:xfrm>
            <a:off x="4932040" y="4653136"/>
            <a:ext cx="4279579" cy="584775"/>
          </a:xfrm>
          <a:prstGeom prst="rect">
            <a:avLst/>
          </a:prstGeom>
          <a:noFill/>
        </p:spPr>
        <p:txBody>
          <a:bodyPr wrap="square" rtlCol="0">
            <a:spAutoFit/>
          </a:bodyPr>
          <a:lstStyle/>
          <a:p>
            <a:r>
              <a:rPr lang="it-IT" sz="3200" dirty="0" smtClean="0"/>
              <a:t>La teoria dei due soli</a:t>
            </a:r>
            <a:endParaRPr lang="it-IT" sz="3200" dirty="0"/>
          </a:p>
        </p:txBody>
      </p:sp>
    </p:spTree>
    <p:extLst>
      <p:ext uri="{BB962C8B-B14F-4D97-AF65-F5344CB8AC3E}">
        <p14:creationId xmlns:p14="http://schemas.microsoft.com/office/powerpoint/2010/main" val="23677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p:spPr>
        <p:txBody>
          <a:bodyPr>
            <a:normAutofit fontScale="90000"/>
          </a:bodyPr>
          <a:lstStyle/>
          <a:p>
            <a:r>
              <a:rPr lang="it-IT" dirty="0" smtClean="0"/>
              <a:t>La crisi dell’Impero e l’emergere degli stati nell’Europa Occidentale</a:t>
            </a:r>
            <a:endParaRPr lang="it-IT" dirty="0"/>
          </a:p>
        </p:txBody>
      </p:sp>
      <p:sp>
        <p:nvSpPr>
          <p:cNvPr id="3" name="Segnaposto contenuto 2"/>
          <p:cNvSpPr>
            <a:spLocks noGrp="1"/>
          </p:cNvSpPr>
          <p:nvPr>
            <p:ph idx="1"/>
          </p:nvPr>
        </p:nvSpPr>
        <p:spPr>
          <a:solidFill>
            <a:schemeClr val="accent6">
              <a:lumMod val="40000"/>
              <a:lumOff val="60000"/>
            </a:schemeClr>
          </a:solidFill>
        </p:spPr>
        <p:txBody>
          <a:bodyPr/>
          <a:lstStyle/>
          <a:p>
            <a:pPr algn="just"/>
            <a:r>
              <a:rPr lang="it-IT" dirty="0" smtClean="0"/>
              <a:t>Le difficolta del sistema feudale è legata all’emergere degli stati che affermano la piena sovranità.</a:t>
            </a:r>
          </a:p>
          <a:p>
            <a:pPr algn="just"/>
            <a:r>
              <a:rPr lang="it-IT" dirty="0" smtClean="0"/>
              <a:t>La chiesa riformata nelle strutture, ma indebolita da grossi problemi interni riduce le pretese sulla sovranità.</a:t>
            </a:r>
          </a:p>
          <a:p>
            <a:pPr algn="just"/>
            <a:r>
              <a:rPr lang="it-IT" dirty="0" smtClean="0"/>
              <a:t>Si apre una nuova stagione</a:t>
            </a:r>
            <a:endParaRPr lang="it-IT" dirty="0"/>
          </a:p>
        </p:txBody>
      </p:sp>
    </p:spTree>
    <p:extLst>
      <p:ext uri="{BB962C8B-B14F-4D97-AF65-F5344CB8AC3E}">
        <p14:creationId xmlns:p14="http://schemas.microsoft.com/office/powerpoint/2010/main" val="2061005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p:spPr>
        <p:txBody>
          <a:bodyPr>
            <a:normAutofit fontScale="90000"/>
          </a:bodyPr>
          <a:lstStyle/>
          <a:p>
            <a:r>
              <a:rPr lang="it-IT" dirty="0"/>
              <a:t>La modernità introduce </a:t>
            </a:r>
            <a:r>
              <a:rPr lang="it-IT" dirty="0" smtClean="0"/>
              <a:t>la sovranità accentrata : lo stato</a:t>
            </a:r>
            <a:endParaRPr lang="it-IT" dirty="0"/>
          </a:p>
        </p:txBody>
      </p:sp>
      <p:sp>
        <p:nvSpPr>
          <p:cNvPr id="3" name="Segnaposto contenuto 2"/>
          <p:cNvSpPr>
            <a:spLocks noGrp="1"/>
          </p:cNvSpPr>
          <p:nvPr>
            <p:ph idx="1"/>
          </p:nvPr>
        </p:nvSpPr>
        <p:spPr>
          <a:solidFill>
            <a:schemeClr val="accent6">
              <a:lumMod val="40000"/>
              <a:lumOff val="60000"/>
            </a:schemeClr>
          </a:solidFill>
        </p:spPr>
        <p:txBody>
          <a:bodyPr>
            <a:normAutofit fontScale="25000" lnSpcReduction="20000"/>
          </a:bodyPr>
          <a:lstStyle/>
          <a:p>
            <a:pPr algn="just"/>
            <a:r>
              <a:rPr lang="it-IT" sz="9600" dirty="0" smtClean="0"/>
              <a:t>Il </a:t>
            </a:r>
            <a:r>
              <a:rPr lang="it-IT" sz="9600" dirty="0"/>
              <a:t>termine status in precedenza significava «situazione», mentre per indicare una struttura politica si usava:, polis, </a:t>
            </a:r>
            <a:r>
              <a:rPr lang="it-IT" sz="9600" dirty="0" err="1"/>
              <a:t>civitas</a:t>
            </a:r>
            <a:r>
              <a:rPr lang="it-IT" sz="9600" dirty="0"/>
              <a:t>, res </a:t>
            </a:r>
            <a:r>
              <a:rPr lang="it-IT" sz="9600" dirty="0" err="1"/>
              <a:t>publica</a:t>
            </a:r>
            <a:r>
              <a:rPr lang="it-IT" sz="9600" dirty="0"/>
              <a:t>,  </a:t>
            </a:r>
            <a:r>
              <a:rPr lang="it-IT" sz="9600" dirty="0" err="1"/>
              <a:t>principatus</a:t>
            </a:r>
            <a:r>
              <a:rPr lang="it-IT" sz="9600" dirty="0"/>
              <a:t>,  </a:t>
            </a:r>
            <a:r>
              <a:rPr lang="it-IT" sz="9600" dirty="0" err="1" smtClean="0"/>
              <a:t>regnum</a:t>
            </a:r>
            <a:r>
              <a:rPr lang="it-IT" sz="9600" dirty="0"/>
              <a:t> </a:t>
            </a:r>
            <a:r>
              <a:rPr lang="it-IT" sz="9600" dirty="0" smtClean="0"/>
              <a:t>;In </a:t>
            </a:r>
            <a:r>
              <a:rPr lang="it-IT" sz="9600" dirty="0"/>
              <a:t>lingua francese per indicare lo stato si usa in termine </a:t>
            </a:r>
            <a:r>
              <a:rPr lang="it-IT" sz="9600" dirty="0" err="1"/>
              <a:t>Republique</a:t>
            </a:r>
            <a:r>
              <a:rPr lang="it-IT" sz="9600" dirty="0"/>
              <a:t> (1500), In lingua inglese </a:t>
            </a:r>
            <a:r>
              <a:rPr lang="it-IT" sz="9600" dirty="0" smtClean="0"/>
              <a:t>Commonwealth(1600).</a:t>
            </a:r>
          </a:p>
          <a:p>
            <a:pPr algn="just"/>
            <a:endParaRPr lang="it-IT" sz="9600" dirty="0" smtClean="0"/>
          </a:p>
          <a:p>
            <a:pPr algn="just"/>
            <a:r>
              <a:rPr lang="it-IT" sz="9600" dirty="0" smtClean="0"/>
              <a:t>Anche nel mondo </a:t>
            </a:r>
            <a:r>
              <a:rPr lang="it-IT" sz="8600" dirty="0" smtClean="0"/>
              <a:t>antico ci sono forme di accentramento e precise teorizzazioni sulla loro natura.</a:t>
            </a:r>
          </a:p>
          <a:p>
            <a:pPr algn="just"/>
            <a:endParaRPr lang="it-IT" sz="8600" dirty="0" smtClean="0"/>
          </a:p>
          <a:p>
            <a:pPr algn="just"/>
            <a:r>
              <a:rPr lang="it-IT" sz="9600" dirty="0"/>
              <a:t> Rispetto al mondo feudale lo stato moderno punta all’accentramento dei poteri in persone o assemblee e questo è un processo lunghissimo che si completa fra 1800 e 1900.</a:t>
            </a:r>
          </a:p>
          <a:p>
            <a:pPr algn="just"/>
            <a:endParaRPr lang="it-IT" sz="9600" dirty="0"/>
          </a:p>
        </p:txBody>
      </p:sp>
    </p:spTree>
    <p:extLst>
      <p:ext uri="{BB962C8B-B14F-4D97-AF65-F5344CB8AC3E}">
        <p14:creationId xmlns:p14="http://schemas.microsoft.com/office/powerpoint/2010/main" val="388233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611560" y="692696"/>
            <a:ext cx="7772400" cy="1470025"/>
          </a:xfrm>
          <a:solidFill>
            <a:schemeClr val="accent6">
              <a:lumMod val="60000"/>
              <a:lumOff val="40000"/>
            </a:schemeClr>
          </a:solidFill>
        </p:spPr>
        <p:txBody>
          <a:bodyPr/>
          <a:lstStyle/>
          <a:p>
            <a:r>
              <a:rPr lang="it-IT" dirty="0" smtClean="0"/>
              <a:t>Fine della prima conversazione</a:t>
            </a:r>
            <a:endParaRPr lang="it-IT" dirty="0"/>
          </a:p>
        </p:txBody>
      </p:sp>
      <p:sp>
        <p:nvSpPr>
          <p:cNvPr id="5" name="Sottotitolo 4"/>
          <p:cNvSpPr>
            <a:spLocks noGrp="1"/>
          </p:cNvSpPr>
          <p:nvPr>
            <p:ph type="subTitle" idx="1"/>
          </p:nvPr>
        </p:nvSpPr>
        <p:spPr>
          <a:solidFill>
            <a:schemeClr val="accent6">
              <a:lumMod val="60000"/>
              <a:lumOff val="40000"/>
            </a:schemeClr>
          </a:solidFill>
        </p:spPr>
        <p:txBody>
          <a:bodyPr>
            <a:normAutofit/>
          </a:bodyPr>
          <a:lstStyle/>
          <a:p>
            <a:r>
              <a:rPr lang="it-IT" sz="6000" dirty="0" smtClean="0">
                <a:solidFill>
                  <a:schemeClr val="tx1"/>
                </a:solidFill>
              </a:rPr>
              <a:t>Grazie</a:t>
            </a:r>
            <a:endParaRPr lang="it-IT" sz="6000" dirty="0">
              <a:solidFill>
                <a:schemeClr val="tx1"/>
              </a:solidFill>
            </a:endParaRPr>
          </a:p>
        </p:txBody>
      </p:sp>
    </p:spTree>
    <p:extLst>
      <p:ext uri="{BB962C8B-B14F-4D97-AF65-F5344CB8AC3E}">
        <p14:creationId xmlns:p14="http://schemas.microsoft.com/office/powerpoint/2010/main" val="168166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827584" y="1268760"/>
            <a:ext cx="7772400" cy="1470025"/>
          </a:xfrm>
          <a:solidFill>
            <a:schemeClr val="accent6">
              <a:lumMod val="60000"/>
              <a:lumOff val="40000"/>
            </a:schemeClr>
          </a:solidFill>
          <a:ln>
            <a:solidFill>
              <a:schemeClr val="tx1"/>
            </a:solidFill>
          </a:ln>
        </p:spPr>
        <p:txBody>
          <a:bodyPr/>
          <a:lstStyle/>
          <a:p>
            <a:r>
              <a:rPr lang="it-IT" dirty="0" smtClean="0"/>
              <a:t>L’evoluzione del concetto di sovranità nel mondo occidentale</a:t>
            </a:r>
            <a:endParaRPr lang="it-IT" dirty="0"/>
          </a:p>
        </p:txBody>
      </p:sp>
      <p:sp>
        <p:nvSpPr>
          <p:cNvPr id="5" name="Sottotitolo 4"/>
          <p:cNvSpPr>
            <a:spLocks noGrp="1"/>
          </p:cNvSpPr>
          <p:nvPr>
            <p:ph type="subTitle" idx="1"/>
          </p:nvPr>
        </p:nvSpPr>
        <p:spPr>
          <a:solidFill>
            <a:schemeClr val="accent6">
              <a:lumMod val="40000"/>
              <a:lumOff val="60000"/>
            </a:schemeClr>
          </a:solidFill>
          <a:ln>
            <a:solidFill>
              <a:schemeClr val="tx1"/>
            </a:solidFill>
          </a:ln>
        </p:spPr>
        <p:txBody>
          <a:bodyPr/>
          <a:lstStyle/>
          <a:p>
            <a:r>
              <a:rPr lang="it-IT" dirty="0" smtClean="0">
                <a:solidFill>
                  <a:schemeClr val="tx1"/>
                </a:solidFill>
              </a:rPr>
              <a:t>Prima conversazione</a:t>
            </a:r>
            <a:endParaRPr lang="it-IT" dirty="0">
              <a:solidFill>
                <a:schemeClr val="tx1"/>
              </a:solidFill>
            </a:endParaRPr>
          </a:p>
        </p:txBody>
      </p:sp>
    </p:spTree>
    <p:extLst>
      <p:ext uri="{BB962C8B-B14F-4D97-AF65-F5344CB8AC3E}">
        <p14:creationId xmlns:p14="http://schemas.microsoft.com/office/powerpoint/2010/main" val="4067737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539552" y="1124744"/>
            <a:ext cx="7772400" cy="1470025"/>
          </a:xfrm>
          <a:solidFill>
            <a:schemeClr val="accent6">
              <a:lumMod val="60000"/>
              <a:lumOff val="40000"/>
            </a:schemeClr>
          </a:solidFill>
        </p:spPr>
        <p:txBody>
          <a:bodyPr/>
          <a:lstStyle/>
          <a:p>
            <a:r>
              <a:rPr lang="it-IT" dirty="0" smtClean="0"/>
              <a:t>Il concetto di sovranità</a:t>
            </a:r>
            <a:br>
              <a:rPr lang="it-IT" dirty="0" smtClean="0"/>
            </a:br>
            <a:r>
              <a:rPr lang="it-IT" dirty="0" smtClean="0"/>
              <a:t>dall’ Assolutismo alla democrazia</a:t>
            </a:r>
            <a:endParaRPr lang="it-IT" dirty="0"/>
          </a:p>
        </p:txBody>
      </p:sp>
      <p:sp>
        <p:nvSpPr>
          <p:cNvPr id="5" name="Sottotitolo 4"/>
          <p:cNvSpPr>
            <a:spLocks noGrp="1"/>
          </p:cNvSpPr>
          <p:nvPr>
            <p:ph type="subTitle" idx="1"/>
          </p:nvPr>
        </p:nvSpPr>
        <p:spPr>
          <a:solidFill>
            <a:schemeClr val="accent6">
              <a:lumMod val="60000"/>
              <a:lumOff val="40000"/>
            </a:schemeClr>
          </a:solidFill>
        </p:spPr>
        <p:txBody>
          <a:bodyPr/>
          <a:lstStyle/>
          <a:p>
            <a:r>
              <a:rPr lang="it-IT" dirty="0">
                <a:solidFill>
                  <a:schemeClr val="tx1"/>
                </a:solidFill>
              </a:rPr>
              <a:t>Terza Università corso n.59</a:t>
            </a:r>
          </a:p>
          <a:p>
            <a:endParaRPr lang="it-IT" dirty="0"/>
          </a:p>
        </p:txBody>
      </p:sp>
      <p:sp>
        <p:nvSpPr>
          <p:cNvPr id="6" name="CasellaDiTesto 5"/>
          <p:cNvSpPr txBox="1"/>
          <p:nvPr/>
        </p:nvSpPr>
        <p:spPr>
          <a:xfrm>
            <a:off x="6084168" y="6237312"/>
            <a:ext cx="1657313" cy="369332"/>
          </a:xfrm>
          <a:prstGeom prst="rect">
            <a:avLst/>
          </a:prstGeom>
          <a:noFill/>
        </p:spPr>
        <p:txBody>
          <a:bodyPr wrap="none" rtlCol="0">
            <a:spAutoFit/>
          </a:bodyPr>
          <a:lstStyle/>
          <a:p>
            <a:r>
              <a:rPr lang="it-IT" dirty="0" smtClean="0"/>
              <a:t>Mariella Valenti</a:t>
            </a:r>
            <a:endParaRPr lang="it-IT" dirty="0"/>
          </a:p>
        </p:txBody>
      </p:sp>
    </p:spTree>
    <p:extLst>
      <p:ext uri="{BB962C8B-B14F-4D97-AF65-F5344CB8AC3E}">
        <p14:creationId xmlns:p14="http://schemas.microsoft.com/office/powerpoint/2010/main" val="308973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539552" y="1412776"/>
            <a:ext cx="7772400" cy="1470025"/>
          </a:xfrm>
          <a:solidFill>
            <a:schemeClr val="accent6">
              <a:lumMod val="60000"/>
              <a:lumOff val="40000"/>
            </a:schemeClr>
          </a:solidFill>
        </p:spPr>
        <p:txBody>
          <a:bodyPr/>
          <a:lstStyle/>
          <a:p>
            <a:r>
              <a:rPr lang="it-IT" dirty="0" smtClean="0"/>
              <a:t>Riflessioni sulla natura della sovranità nel mondo antico</a:t>
            </a:r>
            <a:endParaRPr lang="it-IT" dirty="0"/>
          </a:p>
        </p:txBody>
      </p:sp>
      <p:sp>
        <p:nvSpPr>
          <p:cNvPr id="5" name="Sottotitolo 4"/>
          <p:cNvSpPr>
            <a:spLocks noGrp="1"/>
          </p:cNvSpPr>
          <p:nvPr>
            <p:ph type="subTitle" idx="1"/>
          </p:nvPr>
        </p:nvSpPr>
        <p:spPr>
          <a:solidFill>
            <a:schemeClr val="accent6">
              <a:lumMod val="40000"/>
              <a:lumOff val="60000"/>
            </a:schemeClr>
          </a:solidFill>
        </p:spPr>
        <p:txBody>
          <a:bodyPr/>
          <a:lstStyle/>
          <a:p>
            <a:r>
              <a:rPr lang="it-IT" dirty="0" smtClean="0">
                <a:solidFill>
                  <a:schemeClr val="tx1"/>
                </a:solidFill>
              </a:rPr>
              <a:t>Seconda conversazione</a:t>
            </a:r>
            <a:endParaRPr lang="it-IT" dirty="0">
              <a:solidFill>
                <a:schemeClr val="tx1"/>
              </a:solidFill>
            </a:endParaRPr>
          </a:p>
        </p:txBody>
      </p:sp>
    </p:spTree>
    <p:extLst>
      <p:ext uri="{BB962C8B-B14F-4D97-AF65-F5344CB8AC3E}">
        <p14:creationId xmlns:p14="http://schemas.microsoft.com/office/powerpoint/2010/main" val="2258220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1143000"/>
          </a:xfrm>
          <a:solidFill>
            <a:schemeClr val="accent6">
              <a:lumMod val="60000"/>
              <a:lumOff val="40000"/>
            </a:schemeClr>
          </a:solidFill>
        </p:spPr>
        <p:txBody>
          <a:bodyPr>
            <a:noAutofit/>
          </a:bodyPr>
          <a:lstStyle/>
          <a:p>
            <a:r>
              <a:rPr lang="it-IT" sz="3600" dirty="0" smtClean="0"/>
              <a:t>Stato naturale o convenzionale; ideale o realistico; necessario?</a:t>
            </a:r>
            <a:endParaRPr lang="it-IT" sz="3600" dirty="0"/>
          </a:p>
        </p:txBody>
      </p:sp>
      <p:sp>
        <p:nvSpPr>
          <p:cNvPr id="3" name="Segnaposto contenuto 2"/>
          <p:cNvSpPr>
            <a:spLocks noGrp="1"/>
          </p:cNvSpPr>
          <p:nvPr>
            <p:ph idx="1"/>
          </p:nvPr>
        </p:nvSpPr>
        <p:spPr>
          <a:solidFill>
            <a:schemeClr val="accent6">
              <a:lumMod val="40000"/>
              <a:lumOff val="60000"/>
            </a:schemeClr>
          </a:solidFill>
        </p:spPr>
        <p:txBody>
          <a:bodyPr>
            <a:normAutofit fontScale="92500"/>
          </a:bodyPr>
          <a:lstStyle/>
          <a:p>
            <a:pPr algn="just"/>
            <a:r>
              <a:rPr lang="it-IT" dirty="0" smtClean="0"/>
              <a:t>Fin dal mondo antico i filosofi si posero il problema della origine dello stato: naturale o convenzionale.</a:t>
            </a:r>
          </a:p>
          <a:p>
            <a:pPr algn="just"/>
            <a:r>
              <a:rPr lang="it-IT" dirty="0" smtClean="0"/>
              <a:t>I filosofi presentano modelli ideali che non tengono conto della situazione storica o alternativamente, modelli realistici condizionati dal proprio tempo o fazione politica.</a:t>
            </a:r>
          </a:p>
          <a:p>
            <a:pPr algn="just"/>
            <a:r>
              <a:rPr lang="it-IT" dirty="0" smtClean="0"/>
              <a:t>Alcune posizioni radicali negano l’esistenza dello stato per ragioni diverse.</a:t>
            </a:r>
            <a:endParaRPr lang="it-IT" dirty="0"/>
          </a:p>
        </p:txBody>
      </p:sp>
    </p:spTree>
    <p:extLst>
      <p:ext uri="{BB962C8B-B14F-4D97-AF65-F5344CB8AC3E}">
        <p14:creationId xmlns:p14="http://schemas.microsoft.com/office/powerpoint/2010/main" val="304463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229600" cy="1143000"/>
          </a:xfrm>
          <a:solidFill>
            <a:schemeClr val="accent6">
              <a:lumMod val="60000"/>
              <a:lumOff val="40000"/>
            </a:schemeClr>
          </a:solidFill>
          <a:ln>
            <a:solidFill>
              <a:schemeClr val="tx1"/>
            </a:solidFill>
          </a:ln>
        </p:spPr>
        <p:txBody>
          <a:bodyPr>
            <a:normAutofit fontScale="90000"/>
          </a:bodyPr>
          <a:lstStyle/>
          <a:p>
            <a:r>
              <a:rPr lang="it-IT" dirty="0" smtClean="0"/>
              <a:t>La filosofia politica nel mondo antico: i Sofisti: lo stato è una convenzione</a:t>
            </a:r>
            <a:endParaRPr lang="it-IT" dirty="0"/>
          </a:p>
        </p:txBody>
      </p:sp>
      <p:sp>
        <p:nvSpPr>
          <p:cNvPr id="3" name="Segnaposto contenuto 2"/>
          <p:cNvSpPr>
            <a:spLocks noGrp="1"/>
          </p:cNvSpPr>
          <p:nvPr>
            <p:ph idx="1"/>
          </p:nvPr>
        </p:nvSpPr>
        <p:spPr>
          <a:xfrm>
            <a:off x="539552" y="1628800"/>
            <a:ext cx="8229600" cy="4525963"/>
          </a:xfrm>
          <a:solidFill>
            <a:schemeClr val="accent6">
              <a:lumMod val="40000"/>
              <a:lumOff val="60000"/>
            </a:schemeClr>
          </a:solidFill>
          <a:ln>
            <a:solidFill>
              <a:schemeClr val="tx1"/>
            </a:solidFill>
          </a:ln>
        </p:spPr>
        <p:txBody>
          <a:bodyPr>
            <a:normAutofit fontScale="92500" lnSpcReduction="20000"/>
          </a:bodyPr>
          <a:lstStyle/>
          <a:p>
            <a:pPr algn="just"/>
            <a:r>
              <a:rPr lang="it-IT" dirty="0" smtClean="0"/>
              <a:t>Fra i primi a porre la questione sulla origine naturale  o convenzionale  dello stato sono i Sofisti.</a:t>
            </a:r>
          </a:p>
          <a:p>
            <a:pPr algn="just"/>
            <a:r>
              <a:rPr lang="it-IT" dirty="0" err="1" smtClean="0"/>
              <a:t>Antifonte</a:t>
            </a:r>
            <a:r>
              <a:rPr lang="it-IT" dirty="0" smtClean="0"/>
              <a:t> ed Ippia (</a:t>
            </a:r>
            <a:r>
              <a:rPr lang="it-IT" dirty="0" err="1" smtClean="0"/>
              <a:t>V°sec</a:t>
            </a:r>
            <a:r>
              <a:rPr lang="it-IT" dirty="0" smtClean="0"/>
              <a:t>.)  introducono la distinzione fra legge naturale (</a:t>
            </a:r>
            <a:r>
              <a:rPr lang="it-IT" dirty="0" err="1" smtClean="0"/>
              <a:t>fisis</a:t>
            </a:r>
            <a:r>
              <a:rPr lang="it-IT" dirty="0" smtClean="0"/>
              <a:t>) costante, universale e la legge convenzionale creata dagli uomini (</a:t>
            </a:r>
            <a:r>
              <a:rPr lang="it-IT" dirty="0" err="1" smtClean="0"/>
              <a:t>nomos</a:t>
            </a:r>
            <a:r>
              <a:rPr lang="it-IT" dirty="0" smtClean="0"/>
              <a:t>) che varia nel tempo e nello spazio.</a:t>
            </a:r>
          </a:p>
          <a:p>
            <a:pPr algn="just"/>
            <a:r>
              <a:rPr lang="it-IT" dirty="0" smtClean="0"/>
              <a:t>La legge naturale ha più valore di quella convenzionale, ma non c’è accordo sui caratteri della legge naturale</a:t>
            </a:r>
          </a:p>
          <a:p>
            <a:pPr algn="just"/>
            <a:endParaRPr lang="it-IT" dirty="0" smtClean="0"/>
          </a:p>
          <a:p>
            <a:pPr algn="just"/>
            <a:endParaRPr lang="it-IT" dirty="0"/>
          </a:p>
        </p:txBody>
      </p:sp>
    </p:spTree>
    <p:extLst>
      <p:ext uri="{BB962C8B-B14F-4D97-AF65-F5344CB8AC3E}">
        <p14:creationId xmlns:p14="http://schemas.microsoft.com/office/powerpoint/2010/main" val="1954391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p:spPr>
        <p:txBody>
          <a:bodyPr>
            <a:normAutofit fontScale="90000"/>
          </a:bodyPr>
          <a:lstStyle/>
          <a:p>
            <a:r>
              <a:rPr lang="it-IT" dirty="0" smtClean="0"/>
              <a:t>Due posizioni sulla convenzionalità della legge</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696568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Lo stato naturale e ideale : Platone</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5430" y="1912461"/>
            <a:ext cx="6073140" cy="3901440"/>
          </a:xfrm>
        </p:spPr>
      </p:pic>
    </p:spTree>
    <p:extLst>
      <p:ext uri="{BB962C8B-B14F-4D97-AF65-F5344CB8AC3E}">
        <p14:creationId xmlns:p14="http://schemas.microsoft.com/office/powerpoint/2010/main" val="1040598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Lo stato naturale e ideale: Platone</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10000"/>
          </a:bodyPr>
          <a:lstStyle/>
          <a:p>
            <a:pPr algn="just"/>
            <a:r>
              <a:rPr lang="it-IT" dirty="0" smtClean="0"/>
              <a:t>Platone tratteggia nella Repubblica un modello di stato  la cui realizzazione è impossibile, pur essendone consapevole . Lo giustifica in quanto può essere un punto di riferimento per chi vuole costruire uno stato giusto.</a:t>
            </a:r>
          </a:p>
          <a:p>
            <a:pPr algn="just"/>
            <a:r>
              <a:rPr lang="it-IT" dirty="0" smtClean="0"/>
              <a:t>L’origine dello stato è naturale, in quanto gli uomini isolati non sono in grado di soddisfare i loro bisogni.</a:t>
            </a:r>
          </a:p>
          <a:p>
            <a:pPr algn="just"/>
            <a:r>
              <a:rPr lang="it-IT" dirty="0" smtClean="0"/>
              <a:t>Inoltre gli uomini sono diversi per natura e debbono svolgere funzioni diverse.</a:t>
            </a:r>
          </a:p>
          <a:p>
            <a:pPr algn="just"/>
            <a:endParaRPr lang="it-IT" dirty="0"/>
          </a:p>
        </p:txBody>
      </p:sp>
    </p:spTree>
    <p:extLst>
      <p:ext uri="{BB962C8B-B14F-4D97-AF65-F5344CB8AC3E}">
        <p14:creationId xmlns:p14="http://schemas.microsoft.com/office/powerpoint/2010/main" val="2589909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133455"/>
            <a:ext cx="2095500" cy="139446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852936"/>
            <a:ext cx="6096000" cy="3489960"/>
          </a:xfrm>
          <a:prstGeom prst="rect">
            <a:avLst/>
          </a:prstGeom>
        </p:spPr>
      </p:pic>
      <p:sp>
        <p:nvSpPr>
          <p:cNvPr id="6" name="CasellaDiTesto 5"/>
          <p:cNvSpPr txBox="1"/>
          <p:nvPr/>
        </p:nvSpPr>
        <p:spPr>
          <a:xfrm>
            <a:off x="467544" y="548680"/>
            <a:ext cx="3783536" cy="584775"/>
          </a:xfrm>
          <a:prstGeom prst="rect">
            <a:avLst/>
          </a:prstGeom>
          <a:noFill/>
        </p:spPr>
        <p:txBody>
          <a:bodyPr wrap="none" rtlCol="0">
            <a:spAutoFit/>
          </a:bodyPr>
          <a:lstStyle/>
          <a:p>
            <a:r>
              <a:rPr lang="it-IT" sz="3200" dirty="0" smtClean="0"/>
              <a:t>IL Platone di Raffaello</a:t>
            </a:r>
            <a:endParaRPr lang="it-IT" sz="3200" dirty="0"/>
          </a:p>
        </p:txBody>
      </p:sp>
    </p:spTree>
    <p:extLst>
      <p:ext uri="{BB962C8B-B14F-4D97-AF65-F5344CB8AC3E}">
        <p14:creationId xmlns:p14="http://schemas.microsoft.com/office/powerpoint/2010/main" val="2947436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Lo Stato ideale :Platone</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lstStyle/>
          <a:p>
            <a:pPr algn="just"/>
            <a:r>
              <a:rPr lang="it-IT" dirty="0"/>
              <a:t>Il territorio non deve essere troppo esteso né la popolazione troppo numerosa.</a:t>
            </a:r>
          </a:p>
          <a:p>
            <a:pPr algn="just"/>
            <a:r>
              <a:rPr lang="it-IT" dirty="0"/>
              <a:t>La popolazione è divisa in 3 gruppi gerarchici: 1)quelli che producono;    2) quelli che combattono per la difesa dello stato;3) quelli che </a:t>
            </a:r>
            <a:r>
              <a:rPr lang="it-IT" dirty="0" smtClean="0"/>
              <a:t>comandano: i </a:t>
            </a:r>
            <a:r>
              <a:rPr lang="it-IT" dirty="0"/>
              <a:t>filosofi. Questa tripartizione è accettata da tutti in quanto adeguata alla natura degli uomini.</a:t>
            </a:r>
          </a:p>
          <a:p>
            <a:endParaRPr lang="it-IT" dirty="0"/>
          </a:p>
        </p:txBody>
      </p:sp>
    </p:spTree>
    <p:extLst>
      <p:ext uri="{BB962C8B-B14F-4D97-AF65-F5344CB8AC3E}">
        <p14:creationId xmlns:p14="http://schemas.microsoft.com/office/powerpoint/2010/main" val="2723596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620688"/>
            <a:ext cx="6676191" cy="5504762"/>
          </a:xfrm>
          <a:prstGeom prst="rect">
            <a:avLst/>
          </a:prstGeom>
        </p:spPr>
      </p:pic>
      <p:sp>
        <p:nvSpPr>
          <p:cNvPr id="7" name="CasellaDiTesto 6"/>
          <p:cNvSpPr txBox="1"/>
          <p:nvPr/>
        </p:nvSpPr>
        <p:spPr>
          <a:xfrm>
            <a:off x="107504" y="685119"/>
            <a:ext cx="4541374" cy="646331"/>
          </a:xfrm>
          <a:prstGeom prst="rect">
            <a:avLst/>
          </a:prstGeom>
          <a:noFill/>
        </p:spPr>
        <p:txBody>
          <a:bodyPr wrap="square" rtlCol="0">
            <a:spAutoFit/>
          </a:bodyPr>
          <a:lstStyle/>
          <a:p>
            <a:r>
              <a:rPr lang="it-IT" sz="3600" dirty="0" smtClean="0"/>
              <a:t>La tripartizione sociale</a:t>
            </a:r>
            <a:endParaRPr lang="it-IT" sz="3600" dirty="0"/>
          </a:p>
        </p:txBody>
      </p:sp>
    </p:spTree>
    <p:extLst>
      <p:ext uri="{BB962C8B-B14F-4D97-AF65-F5344CB8AC3E}">
        <p14:creationId xmlns:p14="http://schemas.microsoft.com/office/powerpoint/2010/main" val="401995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normAutofit/>
          </a:bodyPr>
          <a:lstStyle/>
          <a:p>
            <a:r>
              <a:rPr lang="it-IT" dirty="0" smtClean="0"/>
              <a:t>Il concetto di sovranità</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a:bodyPr>
          <a:lstStyle/>
          <a:p>
            <a:pPr marL="0" indent="0">
              <a:buNone/>
            </a:pPr>
            <a:r>
              <a:rPr lang="it-IT" dirty="0" smtClean="0"/>
              <a:t>Alcune chiarificazioni:</a:t>
            </a:r>
          </a:p>
          <a:p>
            <a:r>
              <a:rPr lang="it-IT" dirty="0" smtClean="0"/>
              <a:t>Differenza fra sovranità e </a:t>
            </a:r>
            <a:r>
              <a:rPr lang="it-IT" dirty="0" err="1" smtClean="0"/>
              <a:t>sovranismo</a:t>
            </a:r>
            <a:r>
              <a:rPr lang="it-IT" dirty="0" smtClean="0"/>
              <a:t>.</a:t>
            </a:r>
          </a:p>
          <a:p>
            <a:r>
              <a:rPr lang="it-IT" dirty="0" smtClean="0"/>
              <a:t>Sovranità «decentrata»: il sistema feudale </a:t>
            </a:r>
          </a:p>
          <a:p>
            <a:r>
              <a:rPr lang="it-IT" dirty="0" smtClean="0"/>
              <a:t>Sovranità «accentrata»: </a:t>
            </a:r>
            <a:r>
              <a:rPr lang="it-IT" dirty="0"/>
              <a:t>lo stato </a:t>
            </a:r>
            <a:endParaRPr lang="it-IT" dirty="0" smtClean="0"/>
          </a:p>
          <a:p>
            <a:r>
              <a:rPr lang="it-IT" dirty="0" smtClean="0"/>
              <a:t>Il sistema dei rapporti  sovrani laici e la chiesa:         stato laico, confessionale</a:t>
            </a:r>
            <a:endParaRPr lang="it-IT" dirty="0"/>
          </a:p>
        </p:txBody>
      </p:sp>
    </p:spTree>
    <p:extLst>
      <p:ext uri="{BB962C8B-B14F-4D97-AF65-F5344CB8AC3E}">
        <p14:creationId xmlns:p14="http://schemas.microsoft.com/office/powerpoint/2010/main" val="604375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a:t>Lo stato ideale: Platone</a:t>
            </a:r>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lnSpcReduction="10000"/>
          </a:bodyPr>
          <a:lstStyle/>
          <a:p>
            <a:pPr algn="just"/>
            <a:r>
              <a:rPr lang="it-IT" dirty="0" smtClean="0"/>
              <a:t>Nello stato non ci sono leggi, in quanto tutti si comportano consapevoli del loro status.</a:t>
            </a:r>
          </a:p>
          <a:p>
            <a:pPr algn="just"/>
            <a:r>
              <a:rPr lang="it-IT" dirty="0" smtClean="0"/>
              <a:t>Lo stato è aristocratico in quanto governato dai migliori e ciò viene accettato da tutti.</a:t>
            </a:r>
          </a:p>
          <a:p>
            <a:pPr algn="just"/>
            <a:r>
              <a:rPr lang="it-IT" dirty="0" smtClean="0"/>
              <a:t>I filosofi ed i guerrieri non possiedono beni privati </a:t>
            </a:r>
            <a:r>
              <a:rPr lang="it-IT" dirty="0" err="1" smtClean="0"/>
              <a:t>nè</a:t>
            </a:r>
            <a:r>
              <a:rPr lang="it-IT" dirty="0" smtClean="0"/>
              <a:t> proprie famiglie, in quanto distrazioni dall’impegno di governo e di difesa.</a:t>
            </a:r>
          </a:p>
          <a:p>
            <a:pPr algn="just"/>
            <a:r>
              <a:rPr lang="it-IT" dirty="0" smtClean="0"/>
              <a:t>Nello stato giusto molto importante è l’educazione  dei governanti e dei guerrieri</a:t>
            </a:r>
            <a:endParaRPr lang="it-IT" dirty="0"/>
          </a:p>
        </p:txBody>
      </p:sp>
    </p:spTree>
    <p:extLst>
      <p:ext uri="{BB962C8B-B14F-4D97-AF65-F5344CB8AC3E}">
        <p14:creationId xmlns:p14="http://schemas.microsoft.com/office/powerpoint/2010/main" val="2796145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1143000"/>
          </a:xfrm>
          <a:solidFill>
            <a:schemeClr val="accent6">
              <a:lumMod val="60000"/>
              <a:lumOff val="40000"/>
            </a:schemeClr>
          </a:solidFill>
          <a:ln>
            <a:solidFill>
              <a:schemeClr val="tx1"/>
            </a:solidFill>
          </a:ln>
        </p:spPr>
        <p:txBody>
          <a:bodyPr/>
          <a:lstStyle/>
          <a:p>
            <a:r>
              <a:rPr lang="it-IT" dirty="0"/>
              <a:t>Lo stato ideale: Platone</a:t>
            </a:r>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lstStyle/>
          <a:p>
            <a:r>
              <a:rPr lang="it-IT" dirty="0" smtClean="0"/>
              <a:t>Anche le donne, se ne hanno le doti possono diventare governanti.</a:t>
            </a:r>
          </a:p>
          <a:p>
            <a:r>
              <a:rPr lang="it-IT" dirty="0" smtClean="0"/>
              <a:t>Lo stato perfetto è dunque lo stato giusto, la giustizia riguarda la società ed il singolo quindi morale e politica coincidono.</a:t>
            </a:r>
          </a:p>
          <a:p>
            <a:r>
              <a:rPr lang="it-IT" dirty="0" smtClean="0"/>
              <a:t>Platone  rivede alcune di queste posizioni in seguito al mutamento della situazione politica della città.</a:t>
            </a:r>
            <a:endParaRPr lang="it-IT" dirty="0"/>
          </a:p>
        </p:txBody>
      </p:sp>
    </p:spTree>
    <p:extLst>
      <p:ext uri="{BB962C8B-B14F-4D97-AF65-F5344CB8AC3E}">
        <p14:creationId xmlns:p14="http://schemas.microsoft.com/office/powerpoint/2010/main" val="172175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p:spPr>
        <p:txBody>
          <a:bodyPr/>
          <a:lstStyle/>
          <a:p>
            <a:r>
              <a:rPr lang="it-IT" dirty="0" smtClean="0"/>
              <a:t>La Revisione dello Stato ideale</a:t>
            </a:r>
            <a:endParaRPr lang="it-IT" dirty="0"/>
          </a:p>
        </p:txBody>
      </p:sp>
      <p:sp>
        <p:nvSpPr>
          <p:cNvPr id="3" name="Segnaposto contenuto 2"/>
          <p:cNvSpPr>
            <a:spLocks noGrp="1"/>
          </p:cNvSpPr>
          <p:nvPr>
            <p:ph idx="1"/>
          </p:nvPr>
        </p:nvSpPr>
        <p:spPr>
          <a:solidFill>
            <a:schemeClr val="accent6">
              <a:lumMod val="40000"/>
              <a:lumOff val="60000"/>
            </a:schemeClr>
          </a:solidFill>
        </p:spPr>
        <p:txBody>
          <a:bodyPr/>
          <a:lstStyle/>
          <a:p>
            <a:pPr algn="just"/>
            <a:r>
              <a:rPr lang="it-IT" dirty="0" smtClean="0"/>
              <a:t>Nel Politico Platone sostituisce al filosofo  un uomo fra gli altri uomini che svolge la funzione </a:t>
            </a:r>
            <a:r>
              <a:rPr lang="it-IT" dirty="0" err="1" smtClean="0"/>
              <a:t>del»tessitore</a:t>
            </a:r>
            <a:r>
              <a:rPr lang="it-IT" dirty="0" smtClean="0"/>
              <a:t>» .Il suo compito è quello di intrecciare , in un insieme ordinato, le attività dei suoi concittadini, pronto a mutare le sue decisioni qualora la situazione lo richieda.</a:t>
            </a:r>
          </a:p>
          <a:p>
            <a:pPr algn="just"/>
            <a:r>
              <a:rPr lang="it-IT" dirty="0" smtClean="0"/>
              <a:t>Anche in questa situazione le leggi non sono necessarie.</a:t>
            </a:r>
            <a:endParaRPr lang="it-IT" dirty="0"/>
          </a:p>
        </p:txBody>
      </p:sp>
    </p:spTree>
    <p:extLst>
      <p:ext uri="{BB962C8B-B14F-4D97-AF65-F5344CB8AC3E}">
        <p14:creationId xmlns:p14="http://schemas.microsoft.com/office/powerpoint/2010/main" val="2351022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a:t>La Revisione dello Stato ideale</a:t>
            </a:r>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85000" lnSpcReduction="20000"/>
          </a:bodyPr>
          <a:lstStyle/>
          <a:p>
            <a:pPr algn="just"/>
            <a:r>
              <a:rPr lang="it-IT" dirty="0" smtClean="0"/>
              <a:t>«Le leggi» l’ultima opera di Platone, in cui il filosofo abbandona la città ideale e vuole occuparsi della città reale.</a:t>
            </a:r>
          </a:p>
          <a:p>
            <a:pPr algn="just"/>
            <a:r>
              <a:rPr lang="it-IT" dirty="0" smtClean="0"/>
              <a:t>Le leggi con le loro prescrizioni e sanzioni sono alla base dell’ordine sociale. Le prescrizioni sono minuziose. Ritorna la proprietà privata e la famiglia e assume un ruolo importante la religione ; ci sono pene per l’ateismo e per atti di irreligiosità.</a:t>
            </a:r>
          </a:p>
          <a:p>
            <a:pPr algn="just"/>
            <a:r>
              <a:rPr lang="it-IT" dirty="0" smtClean="0"/>
              <a:t>La religione non è quella greca , ma un insieme di riti e credenze che fanno riferimento agli astri come divinità.</a:t>
            </a:r>
          </a:p>
          <a:p>
            <a:pPr algn="just"/>
            <a:r>
              <a:rPr lang="it-IT" dirty="0" smtClean="0"/>
              <a:t>La maggior parte dei poteri è nelle mani di un consiglio notturno dei saggi, invisibili a tutti e non condizionabili</a:t>
            </a:r>
            <a:endParaRPr lang="it-IT" dirty="0"/>
          </a:p>
        </p:txBody>
      </p:sp>
    </p:spTree>
    <p:extLst>
      <p:ext uri="{BB962C8B-B14F-4D97-AF65-F5344CB8AC3E}">
        <p14:creationId xmlns:p14="http://schemas.microsoft.com/office/powerpoint/2010/main" val="3003974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Utopie utopisti</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10000"/>
          </a:bodyPr>
          <a:lstStyle/>
          <a:p>
            <a:pPr algn="just"/>
            <a:r>
              <a:rPr lang="it-IT" dirty="0" smtClean="0"/>
              <a:t>La tradizione di presentare stati ideali in contrapposizione al presente arriva fino all’800. Il termine che </a:t>
            </a:r>
            <a:r>
              <a:rPr lang="it-IT" dirty="0" err="1" smtClean="0"/>
              <a:t>Marx</a:t>
            </a:r>
            <a:r>
              <a:rPr lang="it-IT" dirty="0" smtClean="0"/>
              <a:t> usa nel «Manifesto» per indicarli è «Utopisti».</a:t>
            </a:r>
          </a:p>
          <a:p>
            <a:pPr algn="just"/>
            <a:r>
              <a:rPr lang="it-IT" dirty="0" smtClean="0"/>
              <a:t>Il termine utopia (luogo che non esiste) generalizzato indica una serie di filosofi della politica che corso dei secoli hanno descritto città, stati ideali, in cui dominano libertà, uguaglianza, comunismo, attività produttive alternative a quelle del proprio tempo.</a:t>
            </a:r>
            <a:endParaRPr lang="it-IT" dirty="0"/>
          </a:p>
        </p:txBody>
      </p:sp>
    </p:spTree>
    <p:extLst>
      <p:ext uri="{BB962C8B-B14F-4D97-AF65-F5344CB8AC3E}">
        <p14:creationId xmlns:p14="http://schemas.microsoft.com/office/powerpoint/2010/main" val="3071044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951269"/>
            <a:ext cx="1806318" cy="248419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547" y="768082"/>
            <a:ext cx="1945673" cy="3124487"/>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339" y="4509120"/>
            <a:ext cx="3717053" cy="2088232"/>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148633"/>
            <a:ext cx="3746208" cy="2347975"/>
          </a:xfrm>
          <a:prstGeom prst="rect">
            <a:avLst/>
          </a:prstGeom>
        </p:spPr>
      </p:pic>
      <p:sp>
        <p:nvSpPr>
          <p:cNvPr id="8" name="CasellaDiTesto 7"/>
          <p:cNvSpPr txBox="1"/>
          <p:nvPr/>
        </p:nvSpPr>
        <p:spPr>
          <a:xfrm>
            <a:off x="2771800" y="1308308"/>
            <a:ext cx="1573316" cy="584775"/>
          </a:xfrm>
          <a:prstGeom prst="rect">
            <a:avLst/>
          </a:prstGeom>
          <a:noFill/>
        </p:spPr>
        <p:txBody>
          <a:bodyPr wrap="none" rtlCol="0">
            <a:spAutoFit/>
          </a:bodyPr>
          <a:lstStyle/>
          <a:p>
            <a:r>
              <a:rPr lang="it-IT" sz="3200" dirty="0" err="1" smtClean="0"/>
              <a:t>T.Moore</a:t>
            </a:r>
            <a:endParaRPr lang="it-IT" sz="3200" dirty="0"/>
          </a:p>
        </p:txBody>
      </p:sp>
      <p:sp>
        <p:nvSpPr>
          <p:cNvPr id="9" name="CasellaDiTesto 8"/>
          <p:cNvSpPr txBox="1"/>
          <p:nvPr/>
        </p:nvSpPr>
        <p:spPr>
          <a:xfrm>
            <a:off x="4617853" y="2132856"/>
            <a:ext cx="1305935" cy="584775"/>
          </a:xfrm>
          <a:prstGeom prst="rect">
            <a:avLst/>
          </a:prstGeom>
          <a:noFill/>
        </p:spPr>
        <p:txBody>
          <a:bodyPr wrap="none" rtlCol="0">
            <a:spAutoFit/>
          </a:bodyPr>
          <a:lstStyle/>
          <a:p>
            <a:r>
              <a:rPr lang="it-IT" sz="3200" dirty="0" smtClean="0"/>
              <a:t>Utopia</a:t>
            </a:r>
            <a:endParaRPr lang="it-IT" sz="3200" dirty="0"/>
          </a:p>
        </p:txBody>
      </p:sp>
      <p:sp>
        <p:nvSpPr>
          <p:cNvPr id="10" name="CasellaDiTesto 9"/>
          <p:cNvSpPr txBox="1"/>
          <p:nvPr/>
        </p:nvSpPr>
        <p:spPr>
          <a:xfrm>
            <a:off x="1331640" y="3435464"/>
            <a:ext cx="2788649" cy="646331"/>
          </a:xfrm>
          <a:prstGeom prst="rect">
            <a:avLst/>
          </a:prstGeom>
          <a:noFill/>
        </p:spPr>
        <p:txBody>
          <a:bodyPr wrap="none" rtlCol="0">
            <a:spAutoFit/>
          </a:bodyPr>
          <a:lstStyle/>
          <a:p>
            <a:r>
              <a:rPr lang="it-IT" sz="3600" dirty="0" smtClean="0"/>
              <a:t>T. Campanella</a:t>
            </a:r>
            <a:endParaRPr lang="it-IT" sz="3600" dirty="0"/>
          </a:p>
        </p:txBody>
      </p:sp>
      <p:sp>
        <p:nvSpPr>
          <p:cNvPr id="11" name="CasellaDiTesto 10"/>
          <p:cNvSpPr txBox="1"/>
          <p:nvPr/>
        </p:nvSpPr>
        <p:spPr>
          <a:xfrm>
            <a:off x="5725244" y="3754362"/>
            <a:ext cx="2599430" cy="646331"/>
          </a:xfrm>
          <a:prstGeom prst="rect">
            <a:avLst/>
          </a:prstGeom>
          <a:noFill/>
        </p:spPr>
        <p:txBody>
          <a:bodyPr wrap="none" rtlCol="0">
            <a:spAutoFit/>
          </a:bodyPr>
          <a:lstStyle/>
          <a:p>
            <a:r>
              <a:rPr lang="it-IT" sz="3600" dirty="0" smtClean="0"/>
              <a:t>Città del sole</a:t>
            </a:r>
            <a:endParaRPr lang="it-IT" sz="3600" dirty="0"/>
          </a:p>
        </p:txBody>
      </p:sp>
      <p:sp>
        <p:nvSpPr>
          <p:cNvPr id="12" name="CasellaDiTesto 11"/>
          <p:cNvSpPr txBox="1"/>
          <p:nvPr/>
        </p:nvSpPr>
        <p:spPr>
          <a:xfrm>
            <a:off x="2339752" y="188640"/>
            <a:ext cx="5069858" cy="584775"/>
          </a:xfrm>
          <a:prstGeom prst="rect">
            <a:avLst/>
          </a:prstGeom>
          <a:noFill/>
        </p:spPr>
        <p:txBody>
          <a:bodyPr wrap="square" rtlCol="0">
            <a:spAutoFit/>
          </a:bodyPr>
          <a:lstStyle/>
          <a:p>
            <a:r>
              <a:rPr lang="it-IT" sz="3200" dirty="0" smtClean="0"/>
              <a:t>Utopie ,utopisti  1500-1600</a:t>
            </a:r>
            <a:endParaRPr lang="it-IT" sz="3200" dirty="0"/>
          </a:p>
        </p:txBody>
      </p:sp>
    </p:spTree>
    <p:extLst>
      <p:ext uri="{BB962C8B-B14F-4D97-AF65-F5344CB8AC3E}">
        <p14:creationId xmlns:p14="http://schemas.microsoft.com/office/powerpoint/2010/main" val="2054752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normAutofit fontScale="90000"/>
          </a:bodyPr>
          <a:lstStyle/>
          <a:p>
            <a:r>
              <a:rPr lang="it-IT" dirty="0" smtClean="0"/>
              <a:t>Aristotele : la visione naturale e realistica della politica</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10000"/>
          </a:bodyPr>
          <a:lstStyle/>
          <a:p>
            <a:pPr algn="just"/>
            <a:r>
              <a:rPr lang="it-IT" dirty="0" smtClean="0"/>
              <a:t>Un esempio, nel mondo antico, di una visione più realistica della politica è la visione di Aristotele.</a:t>
            </a:r>
          </a:p>
          <a:p>
            <a:pPr algn="just"/>
            <a:r>
              <a:rPr lang="it-IT" dirty="0" smtClean="0"/>
              <a:t>Lo stato ha un’origine naturale e le leggi sono fondamentali per essere uomini virtuosi.</a:t>
            </a:r>
          </a:p>
          <a:p>
            <a:pPr algn="just"/>
            <a:r>
              <a:rPr lang="it-IT" dirty="0" smtClean="0"/>
              <a:t>Alla base dello stato c’è la famiglia intesa in senso ampio : uomo e donna uniti per la riproduzione; padrone e servo per soddisfare le esigenze vitali. Il capofamiglia esercita la sua autorità su tutti.     La schiavitù e la subordinazione della donna sono fatti naturali.</a:t>
            </a:r>
          </a:p>
          <a:p>
            <a:pPr algn="just"/>
            <a:endParaRPr lang="it-IT" dirty="0"/>
          </a:p>
        </p:txBody>
      </p:sp>
    </p:spTree>
    <p:extLst>
      <p:ext uri="{BB962C8B-B14F-4D97-AF65-F5344CB8AC3E}">
        <p14:creationId xmlns:p14="http://schemas.microsoft.com/office/powerpoint/2010/main" val="3399912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0" y="260647"/>
            <a:ext cx="5041197" cy="2569781"/>
          </a:xfrm>
          <a:prstGeom prst="rect">
            <a:avLst/>
          </a:prstGeom>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2959357"/>
            <a:ext cx="4788024" cy="3913104"/>
          </a:xfrm>
          <a:prstGeom prst="rect">
            <a:avLst/>
          </a:prstGeom>
        </p:spPr>
      </p:pic>
      <p:sp>
        <p:nvSpPr>
          <p:cNvPr id="3" name="CasellaDiTesto 2"/>
          <p:cNvSpPr txBox="1"/>
          <p:nvPr/>
        </p:nvSpPr>
        <p:spPr>
          <a:xfrm>
            <a:off x="5508104" y="1168615"/>
            <a:ext cx="2202591" cy="707886"/>
          </a:xfrm>
          <a:prstGeom prst="rect">
            <a:avLst/>
          </a:prstGeom>
          <a:noFill/>
        </p:spPr>
        <p:txBody>
          <a:bodyPr wrap="none" rtlCol="0">
            <a:spAutoFit/>
          </a:bodyPr>
          <a:lstStyle/>
          <a:p>
            <a:r>
              <a:rPr lang="it-IT" sz="4000" dirty="0" smtClean="0"/>
              <a:t>Aristotele</a:t>
            </a:r>
            <a:endParaRPr lang="it-IT" sz="4000" dirty="0"/>
          </a:p>
        </p:txBody>
      </p:sp>
      <p:sp>
        <p:nvSpPr>
          <p:cNvPr id="6" name="CasellaDiTesto 5"/>
          <p:cNvSpPr txBox="1"/>
          <p:nvPr/>
        </p:nvSpPr>
        <p:spPr>
          <a:xfrm>
            <a:off x="0" y="4005063"/>
            <a:ext cx="3973717" cy="1077218"/>
          </a:xfrm>
          <a:prstGeom prst="rect">
            <a:avLst/>
          </a:prstGeom>
          <a:noFill/>
        </p:spPr>
        <p:txBody>
          <a:bodyPr wrap="none" rtlCol="0">
            <a:spAutoFit/>
          </a:bodyPr>
          <a:lstStyle/>
          <a:p>
            <a:r>
              <a:rPr lang="it-IT" sz="3200" dirty="0" smtClean="0"/>
              <a:t>La politica manoscritto</a:t>
            </a:r>
          </a:p>
          <a:p>
            <a:r>
              <a:rPr lang="it-IT" sz="3200" smtClean="0"/>
              <a:t> in   greco</a:t>
            </a:r>
            <a:endParaRPr lang="it-IT" sz="3200" dirty="0"/>
          </a:p>
        </p:txBody>
      </p:sp>
    </p:spTree>
    <p:extLst>
      <p:ext uri="{BB962C8B-B14F-4D97-AF65-F5344CB8AC3E}">
        <p14:creationId xmlns:p14="http://schemas.microsoft.com/office/powerpoint/2010/main" val="2550249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Aristotele: le forme di governo</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20000"/>
          </a:bodyPr>
          <a:lstStyle/>
          <a:p>
            <a:pPr algn="just"/>
            <a:r>
              <a:rPr lang="it-IT" dirty="0" smtClean="0"/>
              <a:t>Individua diverse forme di governo ,in base al contesto:</a:t>
            </a:r>
          </a:p>
          <a:p>
            <a:pPr marL="514350" indent="-514350" algn="just">
              <a:buFont typeface="+mj-lt"/>
              <a:buAutoNum type="arabicPeriod"/>
            </a:pPr>
            <a:r>
              <a:rPr lang="it-IT" dirty="0" smtClean="0"/>
              <a:t>La monarchia, governo di uno solo, può degenerare in tirannide</a:t>
            </a:r>
          </a:p>
          <a:p>
            <a:pPr marL="514350" indent="-514350" algn="just">
              <a:buFont typeface="+mj-lt"/>
              <a:buAutoNum type="arabicPeriod"/>
            </a:pPr>
            <a:r>
              <a:rPr lang="it-IT" dirty="0" smtClean="0"/>
              <a:t>L’aristocrazia  governo di pochi uomini ; può degenerare in oligarchia.</a:t>
            </a:r>
          </a:p>
          <a:p>
            <a:pPr marL="514350" indent="-514350" algn="just">
              <a:buFont typeface="+mj-lt"/>
              <a:buAutoNum type="arabicPeriod"/>
            </a:pPr>
            <a:r>
              <a:rPr lang="it-IT" dirty="0" smtClean="0"/>
              <a:t>La </a:t>
            </a:r>
            <a:r>
              <a:rPr lang="it-IT" dirty="0" err="1" smtClean="0"/>
              <a:t>politia</a:t>
            </a:r>
            <a:r>
              <a:rPr lang="it-IT" dirty="0" smtClean="0"/>
              <a:t>, governo della maggior parte degli </a:t>
            </a:r>
            <a:r>
              <a:rPr lang="it-IT" dirty="0" err="1" smtClean="0"/>
              <a:t>uomin</a:t>
            </a:r>
            <a:r>
              <a:rPr lang="it-IT" dirty="0" smtClean="0"/>
              <a:t> può degenerare in democrazia. Sembra preferire questa forma di governo espressione della classe media capace di conciliare i diversi interessi.</a:t>
            </a:r>
          </a:p>
          <a:p>
            <a:pPr marL="514350" indent="-514350" algn="just">
              <a:buFont typeface="+mj-lt"/>
              <a:buAutoNum type="arabicPeriod"/>
            </a:pPr>
            <a:endParaRPr lang="it-IT" dirty="0"/>
          </a:p>
        </p:txBody>
      </p:sp>
    </p:spTree>
    <p:extLst>
      <p:ext uri="{BB962C8B-B14F-4D97-AF65-F5344CB8AC3E}">
        <p14:creationId xmlns:p14="http://schemas.microsoft.com/office/powerpoint/2010/main" val="628398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755576" y="1052736"/>
            <a:ext cx="7772400" cy="1470025"/>
          </a:xfrm>
          <a:solidFill>
            <a:schemeClr val="accent6">
              <a:lumMod val="60000"/>
              <a:lumOff val="40000"/>
            </a:schemeClr>
          </a:solidFill>
        </p:spPr>
        <p:txBody>
          <a:bodyPr/>
          <a:lstStyle/>
          <a:p>
            <a:r>
              <a:rPr lang="it-IT" dirty="0" smtClean="0"/>
              <a:t>Fine della seconda conversazione</a:t>
            </a:r>
            <a:endParaRPr lang="it-IT" dirty="0"/>
          </a:p>
        </p:txBody>
      </p:sp>
      <p:sp>
        <p:nvSpPr>
          <p:cNvPr id="5" name="Sottotitolo 4"/>
          <p:cNvSpPr>
            <a:spLocks noGrp="1"/>
          </p:cNvSpPr>
          <p:nvPr>
            <p:ph type="subTitle" idx="1"/>
          </p:nvPr>
        </p:nvSpPr>
        <p:spPr>
          <a:solidFill>
            <a:schemeClr val="accent6">
              <a:lumMod val="40000"/>
              <a:lumOff val="60000"/>
            </a:schemeClr>
          </a:solidFill>
        </p:spPr>
        <p:txBody>
          <a:bodyPr>
            <a:normAutofit/>
          </a:bodyPr>
          <a:lstStyle/>
          <a:p>
            <a:r>
              <a:rPr lang="it-IT" sz="4800" dirty="0" smtClean="0">
                <a:solidFill>
                  <a:schemeClr val="tx1"/>
                </a:solidFill>
              </a:rPr>
              <a:t>Grazie</a:t>
            </a:r>
            <a:endParaRPr lang="it-IT" sz="4800" dirty="0">
              <a:solidFill>
                <a:schemeClr val="tx1"/>
              </a:solidFill>
            </a:endParaRPr>
          </a:p>
        </p:txBody>
      </p:sp>
    </p:spTree>
    <p:extLst>
      <p:ext uri="{BB962C8B-B14F-4D97-AF65-F5344CB8AC3E}">
        <p14:creationId xmlns:p14="http://schemas.microsoft.com/office/powerpoint/2010/main" val="194255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404664"/>
            <a:ext cx="5148064" cy="273630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573016"/>
            <a:ext cx="5474872" cy="3096344"/>
          </a:xfrm>
          <a:prstGeom prst="rect">
            <a:avLst/>
          </a:prstGeom>
        </p:spPr>
      </p:pic>
      <p:sp>
        <p:nvSpPr>
          <p:cNvPr id="6" name="CasellaDiTesto 5"/>
          <p:cNvSpPr txBox="1"/>
          <p:nvPr/>
        </p:nvSpPr>
        <p:spPr>
          <a:xfrm>
            <a:off x="251520" y="260648"/>
            <a:ext cx="1935594" cy="646331"/>
          </a:xfrm>
          <a:prstGeom prst="rect">
            <a:avLst/>
          </a:prstGeom>
          <a:noFill/>
        </p:spPr>
        <p:txBody>
          <a:bodyPr wrap="none" rtlCol="0">
            <a:spAutoFit/>
          </a:bodyPr>
          <a:lstStyle/>
          <a:p>
            <a:r>
              <a:rPr lang="it-IT" sz="3600" dirty="0" smtClean="0"/>
              <a:t>Sovranità</a:t>
            </a:r>
            <a:endParaRPr lang="it-IT" sz="3600" dirty="0"/>
          </a:p>
        </p:txBody>
      </p:sp>
      <p:sp>
        <p:nvSpPr>
          <p:cNvPr id="7" name="CasellaDiTesto 6"/>
          <p:cNvSpPr txBox="1"/>
          <p:nvPr/>
        </p:nvSpPr>
        <p:spPr>
          <a:xfrm>
            <a:off x="6084168" y="3717032"/>
            <a:ext cx="2122119" cy="584775"/>
          </a:xfrm>
          <a:prstGeom prst="rect">
            <a:avLst/>
          </a:prstGeom>
          <a:noFill/>
        </p:spPr>
        <p:txBody>
          <a:bodyPr wrap="none" rtlCol="0">
            <a:spAutoFit/>
          </a:bodyPr>
          <a:lstStyle/>
          <a:p>
            <a:r>
              <a:rPr lang="it-IT" sz="3200" dirty="0" err="1" smtClean="0"/>
              <a:t>Sovranismo</a:t>
            </a:r>
            <a:endParaRPr lang="it-IT" sz="3200" dirty="0"/>
          </a:p>
        </p:txBody>
      </p:sp>
      <p:cxnSp>
        <p:nvCxnSpPr>
          <p:cNvPr id="9" name="Connettore 2 8"/>
          <p:cNvCxnSpPr/>
          <p:nvPr/>
        </p:nvCxnSpPr>
        <p:spPr>
          <a:xfrm>
            <a:off x="8676456" y="638132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Freccia a destra 9"/>
          <p:cNvSpPr/>
          <p:nvPr/>
        </p:nvSpPr>
        <p:spPr>
          <a:xfrm>
            <a:off x="1835696" y="890236"/>
            <a:ext cx="175054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a:off x="7145227" y="430180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251520" y="1556792"/>
            <a:ext cx="2615588" cy="1200329"/>
          </a:xfrm>
          <a:prstGeom prst="rect">
            <a:avLst/>
          </a:prstGeom>
          <a:noFill/>
        </p:spPr>
        <p:txBody>
          <a:bodyPr wrap="none" rtlCol="0">
            <a:spAutoFit/>
          </a:bodyPr>
          <a:lstStyle/>
          <a:p>
            <a:r>
              <a:rPr lang="it-IT" dirty="0" smtClean="0"/>
              <a:t>Somma dei poteri</a:t>
            </a:r>
          </a:p>
          <a:p>
            <a:r>
              <a:rPr lang="it-IT" dirty="0" smtClean="0"/>
              <a:t> di un governo</a:t>
            </a:r>
          </a:p>
          <a:p>
            <a:r>
              <a:rPr lang="it-IT" dirty="0" smtClean="0"/>
              <a:t> espressa in una persona </a:t>
            </a:r>
          </a:p>
          <a:p>
            <a:r>
              <a:rPr lang="it-IT" dirty="0" smtClean="0"/>
              <a:t>o in un organo collegiale</a:t>
            </a:r>
            <a:endParaRPr lang="it-IT" dirty="0"/>
          </a:p>
        </p:txBody>
      </p:sp>
      <p:sp>
        <p:nvSpPr>
          <p:cNvPr id="3" name="CasellaDiTesto 2"/>
          <p:cNvSpPr txBox="1"/>
          <p:nvPr/>
        </p:nvSpPr>
        <p:spPr>
          <a:xfrm>
            <a:off x="5726392" y="5410755"/>
            <a:ext cx="2965299" cy="923330"/>
          </a:xfrm>
          <a:prstGeom prst="rect">
            <a:avLst/>
          </a:prstGeom>
          <a:noFill/>
        </p:spPr>
        <p:txBody>
          <a:bodyPr wrap="none" rtlCol="0">
            <a:spAutoFit/>
          </a:bodyPr>
          <a:lstStyle/>
          <a:p>
            <a:r>
              <a:rPr lang="it-IT" dirty="0" smtClean="0"/>
              <a:t>Rivendicazione di autonomia </a:t>
            </a:r>
          </a:p>
          <a:p>
            <a:r>
              <a:rPr lang="it-IT" dirty="0" smtClean="0"/>
              <a:t>della sovranità in opposizione</a:t>
            </a:r>
          </a:p>
          <a:p>
            <a:r>
              <a:rPr lang="it-IT" dirty="0" smtClean="0"/>
              <a:t>a tendenze sovranazionali</a:t>
            </a:r>
            <a:endParaRPr lang="it-IT" dirty="0"/>
          </a:p>
        </p:txBody>
      </p:sp>
    </p:spTree>
    <p:extLst>
      <p:ext uri="{BB962C8B-B14F-4D97-AF65-F5344CB8AC3E}">
        <p14:creationId xmlns:p14="http://schemas.microsoft.com/office/powerpoint/2010/main" val="195715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683568" y="1196752"/>
            <a:ext cx="7772400" cy="1470025"/>
          </a:xfrm>
          <a:solidFill>
            <a:schemeClr val="accent6">
              <a:lumMod val="60000"/>
              <a:lumOff val="40000"/>
            </a:schemeClr>
          </a:solidFill>
        </p:spPr>
        <p:txBody>
          <a:bodyPr>
            <a:normAutofit/>
          </a:bodyPr>
          <a:lstStyle/>
          <a:p>
            <a:r>
              <a:rPr lang="it-IT" dirty="0" smtClean="0"/>
              <a:t>Il concetto di sovranità</a:t>
            </a:r>
            <a:br>
              <a:rPr lang="it-IT" dirty="0" smtClean="0"/>
            </a:br>
            <a:r>
              <a:rPr lang="it-IT" dirty="0" smtClean="0"/>
              <a:t>dall’assolutismo alla democrazia</a:t>
            </a:r>
            <a:endParaRPr lang="it-IT" dirty="0"/>
          </a:p>
        </p:txBody>
      </p:sp>
      <p:sp>
        <p:nvSpPr>
          <p:cNvPr id="5" name="Sottotitolo 4"/>
          <p:cNvSpPr>
            <a:spLocks noGrp="1"/>
          </p:cNvSpPr>
          <p:nvPr>
            <p:ph type="subTitle" idx="1"/>
          </p:nvPr>
        </p:nvSpPr>
        <p:spPr>
          <a:solidFill>
            <a:schemeClr val="accent6">
              <a:lumMod val="40000"/>
              <a:lumOff val="60000"/>
            </a:schemeClr>
          </a:solidFill>
        </p:spPr>
        <p:txBody>
          <a:bodyPr/>
          <a:lstStyle/>
          <a:p>
            <a:r>
              <a:rPr lang="it-IT" dirty="0" smtClean="0">
                <a:solidFill>
                  <a:schemeClr val="tx1"/>
                </a:solidFill>
              </a:rPr>
              <a:t>Corso n.59</a:t>
            </a:r>
            <a:endParaRPr lang="it-IT" dirty="0">
              <a:solidFill>
                <a:schemeClr val="tx1"/>
              </a:solidFill>
            </a:endParaRPr>
          </a:p>
        </p:txBody>
      </p:sp>
    </p:spTree>
    <p:extLst>
      <p:ext uri="{BB962C8B-B14F-4D97-AF65-F5344CB8AC3E}">
        <p14:creationId xmlns:p14="http://schemas.microsoft.com/office/powerpoint/2010/main" val="2314559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539552" y="1268760"/>
            <a:ext cx="7772400" cy="1470025"/>
          </a:xfrm>
          <a:solidFill>
            <a:schemeClr val="accent6">
              <a:lumMod val="40000"/>
              <a:lumOff val="60000"/>
            </a:schemeClr>
          </a:solidFill>
        </p:spPr>
        <p:txBody>
          <a:bodyPr/>
          <a:lstStyle/>
          <a:p>
            <a:r>
              <a:rPr lang="it-IT" dirty="0" smtClean="0"/>
              <a:t>Dal Principe di Machiavelli al sovrano assoluto di Hobbes</a:t>
            </a:r>
            <a:endParaRPr lang="it-IT" dirty="0"/>
          </a:p>
        </p:txBody>
      </p:sp>
      <p:sp>
        <p:nvSpPr>
          <p:cNvPr id="5" name="Sottotitolo 4"/>
          <p:cNvSpPr>
            <a:spLocks noGrp="1"/>
          </p:cNvSpPr>
          <p:nvPr>
            <p:ph type="subTitle" idx="1"/>
          </p:nvPr>
        </p:nvSpPr>
        <p:spPr>
          <a:solidFill>
            <a:schemeClr val="accent6">
              <a:lumMod val="40000"/>
              <a:lumOff val="60000"/>
            </a:schemeClr>
          </a:solidFill>
        </p:spPr>
        <p:txBody>
          <a:bodyPr/>
          <a:lstStyle/>
          <a:p>
            <a:r>
              <a:rPr lang="it-IT" dirty="0" smtClean="0">
                <a:solidFill>
                  <a:schemeClr val="tx1"/>
                </a:solidFill>
              </a:rPr>
              <a:t>Terza conversazione</a:t>
            </a:r>
            <a:endParaRPr lang="it-IT" dirty="0">
              <a:solidFill>
                <a:schemeClr val="tx1"/>
              </a:solidFill>
            </a:endParaRPr>
          </a:p>
        </p:txBody>
      </p:sp>
    </p:spTree>
    <p:extLst>
      <p:ext uri="{BB962C8B-B14F-4D97-AF65-F5344CB8AC3E}">
        <p14:creationId xmlns:p14="http://schemas.microsoft.com/office/powerpoint/2010/main" val="2794546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Machiavelli: Il Principe</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a:bodyPr>
          <a:lstStyle/>
          <a:p>
            <a:pPr algn="just"/>
            <a:r>
              <a:rPr lang="it-IT" dirty="0" smtClean="0"/>
              <a:t>Machiavelli fa della politica una scienza autonoma dalla morale, con leggi, valori, metodo proprio, introducendo il termine stato.</a:t>
            </a:r>
          </a:p>
          <a:p>
            <a:pPr algn="just"/>
            <a:r>
              <a:rPr lang="it-IT" dirty="0" smtClean="0"/>
              <a:t>La visione pessimistica dell’uomo giustifica l’azione del Principe, l’unico capace di costruire e gestire lo Stato.</a:t>
            </a:r>
          </a:p>
          <a:p>
            <a:pPr algn="just"/>
            <a:r>
              <a:rPr lang="it-IT" dirty="0" smtClean="0"/>
              <a:t>La virtù del principe è la flessibilità cioè la capacità di comprendere la situazione e di intervenire con l’astuzia o la forza (golpe e leone)</a:t>
            </a:r>
            <a:endParaRPr lang="it-IT" dirty="0"/>
          </a:p>
        </p:txBody>
      </p:sp>
    </p:spTree>
    <p:extLst>
      <p:ext uri="{BB962C8B-B14F-4D97-AF65-F5344CB8AC3E}">
        <p14:creationId xmlns:p14="http://schemas.microsoft.com/office/powerpoint/2010/main" val="4015227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a:t>Machiavelli: </a:t>
            </a:r>
            <a:r>
              <a:rPr lang="it-IT" dirty="0" smtClean="0"/>
              <a:t>la virtù del Principe</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lnSpcReduction="10000"/>
          </a:bodyPr>
          <a:lstStyle/>
          <a:p>
            <a:pPr algn="just"/>
            <a:r>
              <a:rPr lang="it-IT" dirty="0" smtClean="0"/>
              <a:t>Per costruire uno stato, i valori tradizionali (giustizia, benessere, amore per i sudditi) non sono utili,  ma è bene che il Principe conosca la storia (</a:t>
            </a:r>
            <a:r>
              <a:rPr lang="it-IT" dirty="0" err="1" smtClean="0"/>
              <a:t>historia</a:t>
            </a:r>
            <a:r>
              <a:rPr lang="it-IT" dirty="0" smtClean="0"/>
              <a:t> </a:t>
            </a:r>
            <a:r>
              <a:rPr lang="it-IT" dirty="0" err="1" smtClean="0"/>
              <a:t>magistra</a:t>
            </a:r>
            <a:r>
              <a:rPr lang="it-IT" dirty="0" smtClean="0"/>
              <a:t> vitae).</a:t>
            </a:r>
          </a:p>
          <a:p>
            <a:pPr algn="just"/>
            <a:r>
              <a:rPr lang="it-IT" dirty="0" smtClean="0"/>
              <a:t>Infatti i comportamenti degli uomini sono sempre gli stessi e quindi lo studio del passato, le cause di vittoria e di sconfitta danno indirizzi precisi per evitare o imitare comportamenti.</a:t>
            </a:r>
            <a:endParaRPr lang="it-IT" dirty="0"/>
          </a:p>
        </p:txBody>
      </p:sp>
    </p:spTree>
    <p:extLst>
      <p:ext uri="{BB962C8B-B14F-4D97-AF65-F5344CB8AC3E}">
        <p14:creationId xmlns:p14="http://schemas.microsoft.com/office/powerpoint/2010/main" val="2032338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Machiavelli : la Fortuna</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lstStyle/>
          <a:p>
            <a:pPr algn="just"/>
            <a:r>
              <a:rPr lang="it-IT" dirty="0" smtClean="0"/>
              <a:t>La virtù non è l’unico elemento che permette di costruire uno stato.</a:t>
            </a:r>
          </a:p>
          <a:p>
            <a:pPr algn="just"/>
            <a:r>
              <a:rPr lang="it-IT" dirty="0"/>
              <a:t>L</a:t>
            </a:r>
            <a:r>
              <a:rPr lang="it-IT" dirty="0" smtClean="0"/>
              <a:t>a Fortuna è ciò che può opporsi all’azione del Principe; è necessario tenerne conto  intervenendo quando è favorevole, non opporvisi quando è contraria in quanto si rischia di essere trascinati via come il fiume in piena.</a:t>
            </a:r>
            <a:endParaRPr lang="it-IT" dirty="0"/>
          </a:p>
        </p:txBody>
      </p:sp>
    </p:spTree>
    <p:extLst>
      <p:ext uri="{BB962C8B-B14F-4D97-AF65-F5344CB8AC3E}">
        <p14:creationId xmlns:p14="http://schemas.microsoft.com/office/powerpoint/2010/main" val="3833515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628800"/>
            <a:ext cx="3301694" cy="4653136"/>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20146"/>
            <a:ext cx="3915476" cy="3854297"/>
          </a:xfrm>
          <a:prstGeom prst="rect">
            <a:avLst/>
          </a:prstGeom>
        </p:spPr>
      </p:pic>
      <p:sp>
        <p:nvSpPr>
          <p:cNvPr id="2" name="CasellaDiTesto 1"/>
          <p:cNvSpPr txBox="1"/>
          <p:nvPr/>
        </p:nvSpPr>
        <p:spPr>
          <a:xfrm>
            <a:off x="3923928" y="548680"/>
            <a:ext cx="3704860" cy="646331"/>
          </a:xfrm>
          <a:prstGeom prst="rect">
            <a:avLst/>
          </a:prstGeom>
          <a:noFill/>
        </p:spPr>
        <p:txBody>
          <a:bodyPr wrap="none" rtlCol="0">
            <a:spAutoFit/>
          </a:bodyPr>
          <a:lstStyle/>
          <a:p>
            <a:r>
              <a:rPr lang="it-IT" sz="3600" dirty="0" smtClean="0"/>
              <a:t>Nicolò  Machiavelli</a:t>
            </a:r>
            <a:endParaRPr lang="it-IT" sz="3600" dirty="0"/>
          </a:p>
        </p:txBody>
      </p:sp>
      <p:sp>
        <p:nvSpPr>
          <p:cNvPr id="3" name="CasellaDiTesto 2"/>
          <p:cNvSpPr txBox="1"/>
          <p:nvPr/>
        </p:nvSpPr>
        <p:spPr>
          <a:xfrm>
            <a:off x="827584" y="5157192"/>
            <a:ext cx="4489691" cy="646331"/>
          </a:xfrm>
          <a:prstGeom prst="rect">
            <a:avLst/>
          </a:prstGeom>
          <a:noFill/>
        </p:spPr>
        <p:txBody>
          <a:bodyPr wrap="none" rtlCol="0">
            <a:spAutoFit/>
          </a:bodyPr>
          <a:lstStyle/>
          <a:p>
            <a:r>
              <a:rPr lang="it-IT" sz="3600" dirty="0" smtClean="0"/>
              <a:t>Le opere di Machiavelli</a:t>
            </a:r>
            <a:endParaRPr lang="it-IT" sz="3600" dirty="0"/>
          </a:p>
        </p:txBody>
      </p:sp>
    </p:spTree>
    <p:extLst>
      <p:ext uri="{BB962C8B-B14F-4D97-AF65-F5344CB8AC3E}">
        <p14:creationId xmlns:p14="http://schemas.microsoft.com/office/powerpoint/2010/main" val="324017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2008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12776"/>
            <a:ext cx="9144000" cy="5257800"/>
          </a:xfrm>
          <a:prstGeom prst="rect">
            <a:avLst/>
          </a:prstGeom>
        </p:spPr>
      </p:pic>
      <p:sp>
        <p:nvSpPr>
          <p:cNvPr id="3" name="CasellaDiTesto 2"/>
          <p:cNvSpPr txBox="1"/>
          <p:nvPr/>
        </p:nvSpPr>
        <p:spPr>
          <a:xfrm>
            <a:off x="3275112" y="212447"/>
            <a:ext cx="1728192" cy="1200329"/>
          </a:xfrm>
          <a:prstGeom prst="rect">
            <a:avLst/>
          </a:prstGeom>
          <a:noFill/>
        </p:spPr>
        <p:txBody>
          <a:bodyPr wrap="square" rtlCol="0">
            <a:spAutoFit/>
          </a:bodyPr>
          <a:lstStyle/>
          <a:p>
            <a:r>
              <a:rPr lang="it-IT" sz="3600" dirty="0" smtClean="0"/>
              <a:t>Virtù e fortuna</a:t>
            </a:r>
            <a:endParaRPr lang="it-IT" sz="3600" dirty="0"/>
          </a:p>
        </p:txBody>
      </p:sp>
    </p:spTree>
    <p:extLst>
      <p:ext uri="{BB962C8B-B14F-4D97-AF65-F5344CB8AC3E}">
        <p14:creationId xmlns:p14="http://schemas.microsoft.com/office/powerpoint/2010/main" val="753915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Considerazioni su Machiavelli</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lstStyle/>
          <a:p>
            <a:pPr algn="just"/>
            <a:r>
              <a:rPr lang="it-IT" dirty="0" smtClean="0"/>
              <a:t>La visione della politica come scienza laica è certamente un fatto innovativo.</a:t>
            </a:r>
          </a:p>
          <a:p>
            <a:pPr algn="just"/>
            <a:r>
              <a:rPr lang="it-IT" dirty="0" smtClean="0"/>
              <a:t>La figura del Principe, fautore da solo dello stato, risente dell’eroismo della cultura rinascimentale che si richiama ai classici</a:t>
            </a:r>
          </a:p>
          <a:p>
            <a:pPr algn="just"/>
            <a:r>
              <a:rPr lang="it-IT" dirty="0" smtClean="0"/>
              <a:t>La politica autonoma dalla morale apre diversi interrogativi: è legittima ogni azione che ha coma scopo realizzare uno stato forte?</a:t>
            </a:r>
            <a:endParaRPr lang="it-IT" dirty="0"/>
          </a:p>
        </p:txBody>
      </p:sp>
    </p:spTree>
    <p:extLst>
      <p:ext uri="{BB962C8B-B14F-4D97-AF65-F5344CB8AC3E}">
        <p14:creationId xmlns:p14="http://schemas.microsoft.com/office/powerpoint/2010/main" val="3717101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normAutofit fontScale="90000"/>
          </a:bodyPr>
          <a:lstStyle/>
          <a:p>
            <a:r>
              <a:rPr lang="it-IT" dirty="0" smtClean="0"/>
              <a:t>Lo stato assoluto di Hobbes </a:t>
            </a:r>
            <a:br>
              <a:rPr lang="it-IT" dirty="0" smtClean="0"/>
            </a:br>
            <a:r>
              <a:rPr lang="it-IT" dirty="0" smtClean="0"/>
              <a:t>il giusnaturalismo /1</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lnSpcReduction="10000"/>
          </a:bodyPr>
          <a:lstStyle/>
          <a:p>
            <a:pPr algn="just"/>
            <a:r>
              <a:rPr lang="it-IT" dirty="0" smtClean="0"/>
              <a:t>Il giusnaturalismo nella filosofia politica non è una novità, cenni erano presenti nel mondo antico e cristiano.</a:t>
            </a:r>
          </a:p>
          <a:p>
            <a:pPr algn="just"/>
            <a:r>
              <a:rPr lang="it-IT" dirty="0" smtClean="0"/>
              <a:t>Il modello giusnaturalistico prevede:</a:t>
            </a:r>
          </a:p>
          <a:p>
            <a:pPr marL="514350" indent="-514350" algn="just">
              <a:buFont typeface="+mj-lt"/>
              <a:buAutoNum type="arabicPeriod"/>
            </a:pPr>
            <a:r>
              <a:rPr lang="it-IT" dirty="0" smtClean="0"/>
              <a:t>L’esistenza di una stato naturale in cui gli uomini sono individui singoli non associati, ma associabili. Le caratteristiche di questa condizione reale o fittizia varia a seconda degli autori.</a:t>
            </a:r>
          </a:p>
          <a:p>
            <a:pPr marL="514350" indent="-514350" algn="just">
              <a:buFont typeface="+mj-lt"/>
              <a:buAutoNum type="arabicPeriod"/>
            </a:pPr>
            <a:endParaRPr lang="it-IT" dirty="0"/>
          </a:p>
        </p:txBody>
      </p:sp>
    </p:spTree>
    <p:extLst>
      <p:ext uri="{BB962C8B-B14F-4D97-AF65-F5344CB8AC3E}">
        <p14:creationId xmlns:p14="http://schemas.microsoft.com/office/powerpoint/2010/main" val="123183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229600" cy="1143000"/>
          </a:xfrm>
          <a:solidFill>
            <a:schemeClr val="accent6">
              <a:lumMod val="60000"/>
              <a:lumOff val="40000"/>
            </a:schemeClr>
          </a:solidFill>
        </p:spPr>
        <p:txBody>
          <a:bodyPr>
            <a:normAutofit fontScale="90000"/>
          </a:bodyPr>
          <a:lstStyle/>
          <a:p>
            <a:r>
              <a:rPr lang="it-IT" dirty="0" smtClean="0"/>
              <a:t>Sovranità decentrata: il sistema feudale</a:t>
            </a:r>
            <a:endParaRPr lang="it-IT" dirty="0"/>
          </a:p>
        </p:txBody>
      </p:sp>
      <p:sp>
        <p:nvSpPr>
          <p:cNvPr id="3" name="Segnaposto contenuto 2"/>
          <p:cNvSpPr>
            <a:spLocks noGrp="1"/>
          </p:cNvSpPr>
          <p:nvPr>
            <p:ph idx="1"/>
          </p:nvPr>
        </p:nvSpPr>
        <p:spPr>
          <a:solidFill>
            <a:schemeClr val="accent6">
              <a:lumMod val="40000"/>
              <a:lumOff val="60000"/>
            </a:schemeClr>
          </a:solidFill>
        </p:spPr>
        <p:txBody>
          <a:bodyPr/>
          <a:lstStyle/>
          <a:p>
            <a:pPr algn="just"/>
            <a:r>
              <a:rPr lang="it-IT" dirty="0"/>
              <a:t>Carlo Magno incoronato la notte di Natale con un cerimoniale bizantino, con cui il Papa si prosterna davanti al sovrano , simboleggiando l’affermazione della centralità del potere laico.</a:t>
            </a:r>
          </a:p>
          <a:p>
            <a:pPr algn="just"/>
            <a:r>
              <a:rPr lang="it-IT" dirty="0"/>
              <a:t>Le fonti però danno interpretazioni diverse della incoronazione.</a:t>
            </a:r>
          </a:p>
          <a:p>
            <a:pPr algn="just"/>
            <a:r>
              <a:rPr lang="it-IT" dirty="0"/>
              <a:t>Carlo Magno inventa il sistema feudale con sovranità decentrata</a:t>
            </a:r>
          </a:p>
          <a:p>
            <a:endParaRPr lang="it-IT" dirty="0"/>
          </a:p>
        </p:txBody>
      </p:sp>
    </p:spTree>
    <p:extLst>
      <p:ext uri="{BB962C8B-B14F-4D97-AF65-F5344CB8AC3E}">
        <p14:creationId xmlns:p14="http://schemas.microsoft.com/office/powerpoint/2010/main" val="3235092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Il giusnaturalismo/2</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10000"/>
          </a:bodyPr>
          <a:lstStyle/>
          <a:p>
            <a:pPr marL="0" indent="0" algn="just">
              <a:buNone/>
            </a:pPr>
            <a:r>
              <a:rPr lang="it-IT" dirty="0" smtClean="0"/>
              <a:t>2. Lo stato nasce da un contratto degli individui fra loro o a favore di un terzo; non è naturale.</a:t>
            </a:r>
          </a:p>
          <a:p>
            <a:pPr marL="0" indent="0" algn="just">
              <a:buNone/>
            </a:pPr>
            <a:endParaRPr lang="it-IT" dirty="0" smtClean="0"/>
          </a:p>
          <a:p>
            <a:pPr marL="0" indent="0" algn="just">
              <a:buNone/>
            </a:pPr>
            <a:r>
              <a:rPr lang="it-IT" dirty="0" smtClean="0"/>
              <a:t>3.Il tipo di contratto varia a seconda dei filosofi.</a:t>
            </a:r>
          </a:p>
          <a:p>
            <a:pPr marL="0" indent="0" algn="just">
              <a:buNone/>
            </a:pPr>
            <a:endParaRPr lang="it-IT" dirty="0" smtClean="0"/>
          </a:p>
          <a:p>
            <a:pPr marL="0" indent="0" algn="just">
              <a:buNone/>
            </a:pPr>
            <a:r>
              <a:rPr lang="it-IT" dirty="0" smtClean="0"/>
              <a:t>4. Il contratto è fondato sul consenso.</a:t>
            </a:r>
          </a:p>
          <a:p>
            <a:pPr marL="0" indent="0" algn="just">
              <a:buNone/>
            </a:pPr>
            <a:endParaRPr lang="it-IT" dirty="0"/>
          </a:p>
          <a:p>
            <a:pPr marL="0" indent="0" algn="just">
              <a:buNone/>
            </a:pPr>
            <a:r>
              <a:rPr lang="it-IT" dirty="0" smtClean="0"/>
              <a:t>E’ un modello di stato alternativo a quello di Aristotele</a:t>
            </a:r>
            <a:endParaRPr lang="it-IT" dirty="0"/>
          </a:p>
        </p:txBody>
      </p:sp>
    </p:spTree>
    <p:extLst>
      <p:ext uri="{BB962C8B-B14F-4D97-AF65-F5344CB8AC3E}">
        <p14:creationId xmlns:p14="http://schemas.microsoft.com/office/powerpoint/2010/main" val="2812498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348880"/>
            <a:ext cx="5896429" cy="4422322"/>
          </a:xfrm>
          <a:prstGeom prst="rect">
            <a:avLst/>
          </a:prstGeom>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97"/>
            <a:ext cx="3311621" cy="2664296"/>
          </a:xfrm>
          <a:prstGeom prst="rect">
            <a:avLst/>
          </a:prstGeom>
        </p:spPr>
      </p:pic>
      <p:sp>
        <p:nvSpPr>
          <p:cNvPr id="3" name="CasellaDiTesto 2"/>
          <p:cNvSpPr txBox="1"/>
          <p:nvPr/>
        </p:nvSpPr>
        <p:spPr>
          <a:xfrm>
            <a:off x="3311621" y="908720"/>
            <a:ext cx="6353235" cy="646331"/>
          </a:xfrm>
          <a:prstGeom prst="rect">
            <a:avLst/>
          </a:prstGeom>
          <a:noFill/>
        </p:spPr>
        <p:txBody>
          <a:bodyPr wrap="square" rtlCol="0">
            <a:spAutoFit/>
          </a:bodyPr>
          <a:lstStyle/>
          <a:p>
            <a:r>
              <a:rPr lang="it-IT" sz="3600" dirty="0" smtClean="0"/>
              <a:t>Ugo </a:t>
            </a:r>
            <a:r>
              <a:rPr lang="it-IT" sz="3600" dirty="0" err="1" smtClean="0"/>
              <a:t>Grozio</a:t>
            </a:r>
            <a:r>
              <a:rPr lang="it-IT" sz="3600" dirty="0" smtClean="0"/>
              <a:t> :il giusnaturalismo</a:t>
            </a:r>
            <a:endParaRPr lang="it-IT" sz="3600" dirty="0"/>
          </a:p>
        </p:txBody>
      </p:sp>
    </p:spTree>
    <p:extLst>
      <p:ext uri="{BB962C8B-B14F-4D97-AF65-F5344CB8AC3E}">
        <p14:creationId xmlns:p14="http://schemas.microsoft.com/office/powerpoint/2010/main" val="2079473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err="1" smtClean="0"/>
              <a:t>T.Hobbes</a:t>
            </a:r>
            <a:r>
              <a:rPr lang="it-IT" dirty="0" smtClean="0"/>
              <a:t> e la rivoluzione inglese</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accent6">
                <a:lumMod val="40000"/>
                <a:lumOff val="60000"/>
              </a:schemeClr>
            </a:solidFill>
          </a:ln>
        </p:spPr>
        <p:txBody>
          <a:bodyPr/>
          <a:lstStyle/>
          <a:p>
            <a:pPr algn="just"/>
            <a:r>
              <a:rPr lang="it-IT" dirty="0" smtClean="0"/>
              <a:t>La filosofia di Hobbes si inserisce nel contesto  europeo e nel dibattito attorno al concetto di sostanza di Cartesio e la nuova scienza di galileo</a:t>
            </a:r>
          </a:p>
          <a:p>
            <a:pPr algn="just"/>
            <a:r>
              <a:rPr lang="it-IT" dirty="0" smtClean="0"/>
              <a:t> La sua visione politica fu influenzata dal difficile periodo storico che vedeva il contrasto fra Il parlamento ed il re , la dittatura di </a:t>
            </a:r>
            <a:r>
              <a:rPr lang="it-IT" dirty="0" err="1" smtClean="0"/>
              <a:t>Cromwell</a:t>
            </a:r>
            <a:r>
              <a:rPr lang="it-IT" dirty="0" smtClean="0"/>
              <a:t> e la Restaurazione degli Stuart.</a:t>
            </a:r>
            <a:endParaRPr lang="it-IT" dirty="0"/>
          </a:p>
        </p:txBody>
      </p:sp>
    </p:spTree>
    <p:extLst>
      <p:ext uri="{BB962C8B-B14F-4D97-AF65-F5344CB8AC3E}">
        <p14:creationId xmlns:p14="http://schemas.microsoft.com/office/powerpoint/2010/main" val="2745221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268760"/>
            <a:ext cx="7000875" cy="5372100"/>
          </a:xfrm>
          <a:prstGeom prst="rect">
            <a:avLst/>
          </a:prstGeom>
        </p:spPr>
      </p:pic>
      <p:sp>
        <p:nvSpPr>
          <p:cNvPr id="5" name="CasellaDiTesto 4"/>
          <p:cNvSpPr txBox="1"/>
          <p:nvPr/>
        </p:nvSpPr>
        <p:spPr>
          <a:xfrm>
            <a:off x="2051720" y="332656"/>
            <a:ext cx="5281254" cy="646331"/>
          </a:xfrm>
          <a:prstGeom prst="rect">
            <a:avLst/>
          </a:prstGeom>
          <a:solidFill>
            <a:schemeClr val="tx1"/>
          </a:solidFill>
          <a:ln>
            <a:solidFill>
              <a:schemeClr val="tx1"/>
            </a:solidFill>
          </a:ln>
        </p:spPr>
        <p:txBody>
          <a:bodyPr wrap="none" rtlCol="0">
            <a:spAutoFit/>
          </a:bodyPr>
          <a:lstStyle/>
          <a:p>
            <a:r>
              <a:rPr lang="it-IT" sz="3600" dirty="0" smtClean="0">
                <a:solidFill>
                  <a:schemeClr val="bg1"/>
                </a:solidFill>
              </a:rPr>
              <a:t>Rivoluzione o guerra civile?</a:t>
            </a:r>
            <a:endParaRPr lang="it-IT" dirty="0">
              <a:solidFill>
                <a:schemeClr val="bg1"/>
              </a:solidFill>
            </a:endParaRPr>
          </a:p>
        </p:txBody>
      </p:sp>
    </p:spTree>
    <p:extLst>
      <p:ext uri="{BB962C8B-B14F-4D97-AF65-F5344CB8AC3E}">
        <p14:creationId xmlns:p14="http://schemas.microsoft.com/office/powerpoint/2010/main" val="1934374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060848"/>
            <a:ext cx="7290163" cy="4008552"/>
          </a:xfrm>
          <a:prstGeom prst="rect">
            <a:avLst/>
          </a:prstGeom>
        </p:spPr>
      </p:pic>
      <p:sp>
        <p:nvSpPr>
          <p:cNvPr id="3" name="CasellaDiTesto 2"/>
          <p:cNvSpPr txBox="1"/>
          <p:nvPr/>
        </p:nvSpPr>
        <p:spPr>
          <a:xfrm>
            <a:off x="1835696" y="525760"/>
            <a:ext cx="5431487" cy="1077218"/>
          </a:xfrm>
          <a:prstGeom prst="rect">
            <a:avLst/>
          </a:prstGeom>
          <a:noFill/>
        </p:spPr>
        <p:txBody>
          <a:bodyPr wrap="none" rtlCol="0">
            <a:spAutoFit/>
          </a:bodyPr>
          <a:lstStyle/>
          <a:p>
            <a:r>
              <a:rPr lang="it-IT" sz="3200" dirty="0" smtClean="0"/>
              <a:t>La prima rivoluzione inglese :</a:t>
            </a:r>
          </a:p>
          <a:p>
            <a:r>
              <a:rPr lang="it-IT" sz="3200" dirty="0" smtClean="0"/>
              <a:t>la condanna a morte di Carlo 1°</a:t>
            </a:r>
            <a:endParaRPr lang="it-IT" sz="3200" dirty="0"/>
          </a:p>
        </p:txBody>
      </p:sp>
    </p:spTree>
    <p:extLst>
      <p:ext uri="{BB962C8B-B14F-4D97-AF65-F5344CB8AC3E}">
        <p14:creationId xmlns:p14="http://schemas.microsoft.com/office/powerpoint/2010/main" val="3894850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325" y="2060848"/>
            <a:ext cx="4178795" cy="4680520"/>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564704"/>
            <a:ext cx="5409382" cy="2880320"/>
          </a:xfrm>
          <a:prstGeom prst="rect">
            <a:avLst/>
          </a:prstGeom>
        </p:spPr>
      </p:pic>
      <p:sp>
        <p:nvSpPr>
          <p:cNvPr id="4" name="CasellaDiTesto 3"/>
          <p:cNvSpPr txBox="1"/>
          <p:nvPr/>
        </p:nvSpPr>
        <p:spPr>
          <a:xfrm>
            <a:off x="539552" y="908720"/>
            <a:ext cx="2368469" cy="646331"/>
          </a:xfrm>
          <a:prstGeom prst="rect">
            <a:avLst/>
          </a:prstGeom>
          <a:noFill/>
          <a:ln>
            <a:solidFill>
              <a:schemeClr val="tx1"/>
            </a:solidFill>
          </a:ln>
        </p:spPr>
        <p:txBody>
          <a:bodyPr wrap="none" rtlCol="0">
            <a:spAutoFit/>
          </a:bodyPr>
          <a:lstStyle/>
          <a:p>
            <a:r>
              <a:rPr lang="it-IT" sz="3600" dirty="0" err="1" smtClean="0"/>
              <a:t>O.Cromwell</a:t>
            </a:r>
            <a:endParaRPr lang="it-IT" sz="3600" dirty="0"/>
          </a:p>
        </p:txBody>
      </p:sp>
      <p:sp>
        <p:nvSpPr>
          <p:cNvPr id="5" name="CasellaDiTesto 4"/>
          <p:cNvSpPr txBox="1"/>
          <p:nvPr/>
        </p:nvSpPr>
        <p:spPr>
          <a:xfrm>
            <a:off x="4860032" y="4221088"/>
            <a:ext cx="3827523" cy="707886"/>
          </a:xfrm>
          <a:prstGeom prst="rect">
            <a:avLst/>
          </a:prstGeom>
          <a:noFill/>
          <a:ln>
            <a:solidFill>
              <a:schemeClr val="tx1"/>
            </a:solidFill>
          </a:ln>
        </p:spPr>
        <p:txBody>
          <a:bodyPr wrap="none" rtlCol="0">
            <a:spAutoFit/>
          </a:bodyPr>
          <a:lstStyle/>
          <a:p>
            <a:r>
              <a:rPr lang="it-IT" sz="4000" dirty="0" smtClean="0"/>
              <a:t>New Model </a:t>
            </a:r>
            <a:r>
              <a:rPr lang="it-IT" sz="4000" dirty="0" err="1" smtClean="0"/>
              <a:t>Army</a:t>
            </a:r>
            <a:endParaRPr lang="it-IT" sz="4000" dirty="0"/>
          </a:p>
        </p:txBody>
      </p:sp>
    </p:spTree>
    <p:extLst>
      <p:ext uri="{BB962C8B-B14F-4D97-AF65-F5344CB8AC3E}">
        <p14:creationId xmlns:p14="http://schemas.microsoft.com/office/powerpoint/2010/main" val="700802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De cive(1642)  e Leviatano(1657)/1</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lnSpcReduction="10000"/>
          </a:bodyPr>
          <a:lstStyle/>
          <a:p>
            <a:pPr algn="just"/>
            <a:r>
              <a:rPr lang="it-IT" dirty="0" smtClean="0"/>
              <a:t>Sono le due opere politiche di Hobbes con contenuti simili , scritte a distanza di 10 anni.</a:t>
            </a:r>
          </a:p>
          <a:p>
            <a:pPr algn="just"/>
            <a:r>
              <a:rPr lang="it-IT" dirty="0" smtClean="0"/>
              <a:t>Il Leviatano è un mostro biblico che rappresenta lo stato, una specie di Dio mortale a cui tutti debbono obbedienza e rispetto; l’opera a differenza del «De Cive» in latino, è in inglese ed ha una forte carica polemica</a:t>
            </a:r>
          </a:p>
          <a:p>
            <a:pPr algn="just"/>
            <a:r>
              <a:rPr lang="it-IT" dirty="0" smtClean="0"/>
              <a:t>Le sue scelte politiche sono dettate dal timore della anarchia e della distruzione dello stato.</a:t>
            </a:r>
            <a:endParaRPr lang="it-IT" dirty="0"/>
          </a:p>
        </p:txBody>
      </p:sp>
    </p:spTree>
    <p:extLst>
      <p:ext uri="{BB962C8B-B14F-4D97-AF65-F5344CB8AC3E}">
        <p14:creationId xmlns:p14="http://schemas.microsoft.com/office/powerpoint/2010/main" val="1260502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a:t>De cive(1642)  e Leviatano(1657</a:t>
            </a:r>
            <a:r>
              <a:rPr lang="it-IT" dirty="0" smtClean="0"/>
              <a:t>)/2</a:t>
            </a:r>
            <a:endParaRPr lang="it-IT" dirty="0"/>
          </a:p>
        </p:txBody>
      </p:sp>
      <p:sp>
        <p:nvSpPr>
          <p:cNvPr id="3" name="Segnaposto contenuto 2"/>
          <p:cNvSpPr>
            <a:spLocks noGrp="1"/>
          </p:cNvSpPr>
          <p:nvPr>
            <p:ph idx="1"/>
          </p:nvPr>
        </p:nvSpPr>
        <p:spPr>
          <a:solidFill>
            <a:schemeClr val="accent6">
              <a:lumMod val="40000"/>
              <a:lumOff val="60000"/>
            </a:schemeClr>
          </a:solidFill>
        </p:spPr>
        <p:txBody>
          <a:bodyPr>
            <a:normAutofit fontScale="92500" lnSpcReduction="10000"/>
          </a:bodyPr>
          <a:lstStyle/>
          <a:p>
            <a:pPr algn="just"/>
            <a:r>
              <a:rPr lang="it-IT" dirty="0" smtClean="0"/>
              <a:t>L’unità dello stato è il valore primo che deve essere salvaguardato non solo dai disordini rivoluzionari, ma anche dai sostenitori del diritto consuetudinario , cioè della legge non scritta della tradizione inglese. La common law non ha valore-secondo Hobbes-perché ha l’assenso del re.</a:t>
            </a:r>
          </a:p>
          <a:p>
            <a:pPr algn="just"/>
            <a:r>
              <a:rPr lang="it-IT" dirty="0" smtClean="0"/>
              <a:t>Anche Hobbes propone lo stato di natura e quello artificiale; rifiuta l’immagine aristotelica  dell’uomo come animale politico</a:t>
            </a:r>
            <a:endParaRPr lang="it-IT" dirty="0"/>
          </a:p>
        </p:txBody>
      </p:sp>
    </p:spTree>
    <p:extLst>
      <p:ext uri="{BB962C8B-B14F-4D97-AF65-F5344CB8AC3E}">
        <p14:creationId xmlns:p14="http://schemas.microsoft.com/office/powerpoint/2010/main" val="2639599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97049"/>
            <a:ext cx="3810000" cy="25400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413373"/>
            <a:ext cx="4674096" cy="3116064"/>
          </a:xfrm>
          <a:prstGeom prst="rect">
            <a:avLst/>
          </a:prstGeom>
        </p:spPr>
      </p:pic>
      <p:sp>
        <p:nvSpPr>
          <p:cNvPr id="2" name="CasellaDiTesto 1"/>
          <p:cNvSpPr txBox="1"/>
          <p:nvPr/>
        </p:nvSpPr>
        <p:spPr>
          <a:xfrm>
            <a:off x="395536" y="2636912"/>
            <a:ext cx="2212913" cy="707886"/>
          </a:xfrm>
          <a:prstGeom prst="rect">
            <a:avLst/>
          </a:prstGeom>
          <a:noFill/>
        </p:spPr>
        <p:txBody>
          <a:bodyPr wrap="none" rtlCol="0">
            <a:spAutoFit/>
          </a:bodyPr>
          <a:lstStyle/>
          <a:p>
            <a:r>
              <a:rPr lang="it-IT" sz="4000" dirty="0" smtClean="0"/>
              <a:t>T. Hobbes</a:t>
            </a:r>
            <a:endParaRPr lang="it-IT" sz="4000" dirty="0"/>
          </a:p>
        </p:txBody>
      </p:sp>
      <p:sp>
        <p:nvSpPr>
          <p:cNvPr id="3" name="CasellaDiTesto 2"/>
          <p:cNvSpPr txBox="1"/>
          <p:nvPr/>
        </p:nvSpPr>
        <p:spPr>
          <a:xfrm>
            <a:off x="5508104" y="188640"/>
            <a:ext cx="2160240" cy="584775"/>
          </a:xfrm>
          <a:prstGeom prst="rect">
            <a:avLst/>
          </a:prstGeom>
          <a:noFill/>
        </p:spPr>
        <p:txBody>
          <a:bodyPr wrap="square" rtlCol="0">
            <a:spAutoFit/>
          </a:bodyPr>
          <a:lstStyle/>
          <a:p>
            <a:r>
              <a:rPr lang="it-IT" sz="3200" dirty="0" smtClean="0"/>
              <a:t>Il Leviatano</a:t>
            </a:r>
            <a:endParaRPr lang="it-IT" sz="3200"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2060848"/>
            <a:ext cx="2567940" cy="3810000"/>
          </a:xfrm>
          <a:prstGeom prst="rect">
            <a:avLst/>
          </a:prstGeom>
        </p:spPr>
      </p:pic>
    </p:spTree>
    <p:extLst>
      <p:ext uri="{BB962C8B-B14F-4D97-AF65-F5344CB8AC3E}">
        <p14:creationId xmlns:p14="http://schemas.microsoft.com/office/powerpoint/2010/main" val="626032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Hobbes: lo stato di natura</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20000"/>
          </a:bodyPr>
          <a:lstStyle/>
          <a:p>
            <a:pPr algn="just"/>
            <a:r>
              <a:rPr lang="it-IT" dirty="0" smtClean="0"/>
              <a:t>Lo stato di natura è un momento storico reale dominato dalla anarchia.</a:t>
            </a:r>
          </a:p>
          <a:p>
            <a:pPr algn="just"/>
            <a:r>
              <a:rPr lang="it-IT" dirty="0" smtClean="0"/>
              <a:t>Gli individui agiscono in modo egoistico, individualistico affermando la libertà ed il diritto su tutto ciò che la natura offre.</a:t>
            </a:r>
          </a:p>
          <a:p>
            <a:pPr algn="just"/>
            <a:r>
              <a:rPr lang="it-IT" dirty="0" smtClean="0"/>
              <a:t>L’uomo è per l’uomo un lupo, la condizione naturale è la guerra di tutti contro tutti.</a:t>
            </a:r>
          </a:p>
          <a:p>
            <a:pPr algn="just"/>
            <a:r>
              <a:rPr lang="it-IT" dirty="0" smtClean="0"/>
              <a:t>Nello stato di natura l’uomo teme per la sua vita; lo spirito di autoconservazione e la ragione indicano come procurarsi la pace e la sopravvivenza</a:t>
            </a:r>
            <a:endParaRPr lang="it-IT" dirty="0"/>
          </a:p>
        </p:txBody>
      </p:sp>
    </p:spTree>
    <p:extLst>
      <p:ext uri="{BB962C8B-B14F-4D97-AF65-F5344CB8AC3E}">
        <p14:creationId xmlns:p14="http://schemas.microsoft.com/office/powerpoint/2010/main" val="365521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052736"/>
            <a:ext cx="3185648" cy="54006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844824"/>
            <a:ext cx="4527060" cy="4248472"/>
          </a:xfrm>
          <a:prstGeom prst="rect">
            <a:avLst/>
          </a:prstGeom>
        </p:spPr>
      </p:pic>
      <p:sp>
        <p:nvSpPr>
          <p:cNvPr id="6" name="CasellaDiTesto 5"/>
          <p:cNvSpPr txBox="1"/>
          <p:nvPr/>
        </p:nvSpPr>
        <p:spPr>
          <a:xfrm>
            <a:off x="1198092" y="256292"/>
            <a:ext cx="6315768" cy="584775"/>
          </a:xfrm>
          <a:prstGeom prst="rect">
            <a:avLst/>
          </a:prstGeom>
          <a:noFill/>
        </p:spPr>
        <p:txBody>
          <a:bodyPr wrap="none" rtlCol="0">
            <a:spAutoFit/>
          </a:bodyPr>
          <a:lstStyle/>
          <a:p>
            <a:r>
              <a:rPr lang="it-IT" sz="3200" dirty="0" smtClean="0"/>
              <a:t>Carlo Magno con i simboli del potere</a:t>
            </a:r>
            <a:endParaRPr lang="it-IT" sz="3200" dirty="0"/>
          </a:p>
        </p:txBody>
      </p:sp>
    </p:spTree>
    <p:extLst>
      <p:ext uri="{BB962C8B-B14F-4D97-AF65-F5344CB8AC3E}">
        <p14:creationId xmlns:p14="http://schemas.microsoft.com/office/powerpoint/2010/main" val="816956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Le leggi nello stato di natura/1</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lstStyle/>
          <a:p>
            <a:pPr algn="just"/>
            <a:r>
              <a:rPr lang="it-IT" dirty="0" smtClean="0"/>
              <a:t>Le leggi di natura sono precetti razionali che indirizzano l’individuo a valutare le conseguenze dei propri atti, evitando quelli da cui possono derivargli degli svantaggi.</a:t>
            </a:r>
          </a:p>
          <a:p>
            <a:pPr algn="just"/>
            <a:r>
              <a:rPr lang="it-IT" dirty="0" smtClean="0"/>
              <a:t>Sono precetti utilitaristici, che non hanno un significato morale, cioè non sono tesi a un ipotetico bene assoluto o alla giustizia, ma solo all’utile.</a:t>
            </a:r>
            <a:endParaRPr lang="it-IT" dirty="0"/>
          </a:p>
        </p:txBody>
      </p:sp>
    </p:spTree>
    <p:extLst>
      <p:ext uri="{BB962C8B-B14F-4D97-AF65-F5344CB8AC3E}">
        <p14:creationId xmlns:p14="http://schemas.microsoft.com/office/powerpoint/2010/main" val="2632739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a:t>Le leggi nello stato di </a:t>
            </a:r>
            <a:r>
              <a:rPr lang="it-IT" dirty="0" smtClean="0"/>
              <a:t>natura/2</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20000"/>
          </a:bodyPr>
          <a:lstStyle/>
          <a:p>
            <a:pPr marL="0" indent="0" algn="just">
              <a:buNone/>
            </a:pPr>
            <a:r>
              <a:rPr lang="it-IT" dirty="0" smtClean="0"/>
              <a:t>I precetti fondamentale sono</a:t>
            </a:r>
          </a:p>
          <a:p>
            <a:pPr marL="514350" indent="-514350" algn="just">
              <a:buFont typeface="+mj-lt"/>
              <a:buAutoNum type="arabicPeriod"/>
            </a:pPr>
            <a:r>
              <a:rPr lang="it-IT" dirty="0" smtClean="0"/>
              <a:t>cercare la pace</a:t>
            </a:r>
          </a:p>
          <a:p>
            <a:pPr marL="514350" indent="-514350" algn="just">
              <a:buFont typeface="+mj-lt"/>
              <a:buAutoNum type="arabicPeriod"/>
            </a:pPr>
            <a:r>
              <a:rPr lang="it-IT" dirty="0" smtClean="0"/>
              <a:t>recedere dal diritto di tutti su tutto</a:t>
            </a:r>
          </a:p>
          <a:p>
            <a:pPr marL="514350" indent="-514350" algn="just">
              <a:buFont typeface="+mj-lt"/>
              <a:buAutoNum type="arabicPeriod"/>
            </a:pPr>
            <a:r>
              <a:rPr lang="it-IT" dirty="0" smtClean="0"/>
              <a:t>mantenere i patti…..</a:t>
            </a:r>
          </a:p>
          <a:p>
            <a:pPr algn="just"/>
            <a:r>
              <a:rPr lang="it-IT" dirty="0" smtClean="0"/>
              <a:t>I precetti naturali valgono solo all’interno della coscienza, non sono costrittivi. Non sono leggi perché non esiste nessuno capace di farle rispettare Per rendere obbligatorio  il rispetto delle leggi bisogna creare uno stato diverso da quello di natura, lo stato civile, la società.</a:t>
            </a:r>
            <a:endParaRPr lang="it-IT" dirty="0"/>
          </a:p>
        </p:txBody>
      </p:sp>
    </p:spTree>
    <p:extLst>
      <p:ext uri="{BB962C8B-B14F-4D97-AF65-F5344CB8AC3E}">
        <p14:creationId xmlns:p14="http://schemas.microsoft.com/office/powerpoint/2010/main" val="24630101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Lo stato nasce da un patto</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a:bodyPr>
          <a:lstStyle/>
          <a:p>
            <a:pPr algn="just"/>
            <a:r>
              <a:rPr lang="it-IT" dirty="0" smtClean="0"/>
              <a:t>Gli individui  concludono fra loro un contratto per garantirsi la sopravvivenza, ciascuno si impegna a mantenere la pace, a rinunciare al proprio diritto su tutto, a rispettare le leggi naturali.</a:t>
            </a:r>
          </a:p>
          <a:p>
            <a:pPr algn="just"/>
            <a:r>
              <a:rPr lang="it-IT" dirty="0" smtClean="0"/>
              <a:t>Con il contratto sociale  lo stato risulta un prodotto artificiale dell’uomo , elaborato dalla ragione umana rivendicando la piena autonomia della politica dalla morale, dalla religione, dalla dimensione naturale</a:t>
            </a:r>
            <a:endParaRPr lang="it-IT" dirty="0"/>
          </a:p>
        </p:txBody>
      </p:sp>
    </p:spTree>
    <p:extLst>
      <p:ext uri="{BB962C8B-B14F-4D97-AF65-F5344CB8AC3E}">
        <p14:creationId xmlns:p14="http://schemas.microsoft.com/office/powerpoint/2010/main" val="3981873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normAutofit fontScale="90000"/>
          </a:bodyPr>
          <a:lstStyle/>
          <a:p>
            <a:r>
              <a:rPr lang="it-IT" dirty="0" smtClean="0"/>
              <a:t>Patto di unione e di assoggettamento</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lnSpcReduction="10000"/>
          </a:bodyPr>
          <a:lstStyle/>
          <a:p>
            <a:pPr algn="just"/>
            <a:r>
              <a:rPr lang="it-IT" dirty="0" smtClean="0"/>
              <a:t>IL contratto non è un semplice «patto di unione» fra gli individui per cui nasce la società, ma è anche un «patto di assoggettamento» con il quale gli stessi individui rinunciano ai propri diritti a favore di un terzo al quale riconosce piena obbedienza.</a:t>
            </a:r>
          </a:p>
          <a:p>
            <a:pPr algn="just"/>
            <a:r>
              <a:rPr lang="it-IT" dirty="0" smtClean="0"/>
              <a:t>Il sovrano può essere un singolo o un’assemblea è l’unico soggetto che mantiene il diritto su tutto</a:t>
            </a:r>
            <a:endParaRPr lang="it-IT" dirty="0"/>
          </a:p>
        </p:txBody>
      </p:sp>
    </p:spTree>
    <p:extLst>
      <p:ext uri="{BB962C8B-B14F-4D97-AF65-F5344CB8AC3E}">
        <p14:creationId xmlns:p14="http://schemas.microsoft.com/office/powerpoint/2010/main" val="545719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Il Leviatano</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10000"/>
          </a:bodyPr>
          <a:lstStyle/>
          <a:p>
            <a:pPr algn="just"/>
            <a:r>
              <a:rPr lang="it-IT" dirty="0" smtClean="0"/>
              <a:t>Il Leviatano concentra nelle sue mani il potere esecutivo, legislativo, giudiziario, poliziesco, economico; a lui spetta di mantenere l’ordine e a garantire a tutti il diritto alla sopravvivenza.</a:t>
            </a:r>
          </a:p>
          <a:p>
            <a:pPr algn="just"/>
            <a:r>
              <a:rPr lang="it-IT" dirty="0" smtClean="0"/>
              <a:t>Il sovrano è l’incarnazione dello Stato, nato dal patto a cui non ha preso parte. I suoi caratteri distintivi sono: irrevocabilità, assolutezza, indivisibilità. Deve rendere vincolanti i principi della legge naturale attraverso la formulazione di leggi civili</a:t>
            </a:r>
            <a:endParaRPr lang="it-IT" dirty="0"/>
          </a:p>
        </p:txBody>
      </p:sp>
    </p:spTree>
    <p:extLst>
      <p:ext uri="{BB962C8B-B14F-4D97-AF65-F5344CB8AC3E}">
        <p14:creationId xmlns:p14="http://schemas.microsoft.com/office/powerpoint/2010/main" val="2382827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Non cittadini ma sudditi</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20000"/>
          </a:bodyPr>
          <a:lstStyle/>
          <a:p>
            <a:pPr algn="just"/>
            <a:r>
              <a:rPr lang="it-IT" dirty="0" smtClean="0"/>
              <a:t>Gli individui sono sudditi, il loro unico diritto è mantenere la sopravvivenza.</a:t>
            </a:r>
          </a:p>
          <a:p>
            <a:pPr algn="just"/>
            <a:r>
              <a:rPr lang="it-IT" dirty="0" smtClean="0"/>
              <a:t>Debbono obbedire almeno esteriormente (sono liberi solo in coscienza di assentire alle leggi naturali) e possono rifiutare i suoi comandi  solo nel caso che vengano meno  al diritto di sopravvivenza.</a:t>
            </a:r>
          </a:p>
          <a:p>
            <a:pPr algn="just"/>
            <a:r>
              <a:rPr lang="it-IT" dirty="0" smtClean="0"/>
              <a:t>Anche la Chiesa è subordinata allo stato che nomina i vescovi, decide su questioni riguardanti la fede, il culto, la morale , l’interpretazione dei testi sacri.</a:t>
            </a:r>
            <a:endParaRPr lang="it-IT" dirty="0"/>
          </a:p>
        </p:txBody>
      </p:sp>
    </p:spTree>
    <p:extLst>
      <p:ext uri="{BB962C8B-B14F-4D97-AF65-F5344CB8AC3E}">
        <p14:creationId xmlns:p14="http://schemas.microsoft.com/office/powerpoint/2010/main" val="1486975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a:ln>
            <a:solidFill>
              <a:schemeClr val="tx1"/>
            </a:solidFill>
          </a:ln>
        </p:spPr>
        <p:txBody>
          <a:bodyPr/>
          <a:lstStyle/>
          <a:p>
            <a:r>
              <a:rPr lang="it-IT" dirty="0" smtClean="0"/>
              <a:t>Considerazioni</a:t>
            </a:r>
            <a:endParaRPr lang="it-IT" dirty="0"/>
          </a:p>
        </p:txBody>
      </p:sp>
      <p:sp>
        <p:nvSpPr>
          <p:cNvPr id="3" name="Segnaposto contenuto 2"/>
          <p:cNvSpPr>
            <a:spLocks noGrp="1"/>
          </p:cNvSpPr>
          <p:nvPr>
            <p:ph idx="1"/>
          </p:nvPr>
        </p:nvSpPr>
        <p:spPr>
          <a:solidFill>
            <a:schemeClr val="accent6">
              <a:lumMod val="40000"/>
              <a:lumOff val="60000"/>
            </a:schemeClr>
          </a:solidFill>
          <a:ln>
            <a:solidFill>
              <a:schemeClr val="tx1"/>
            </a:solidFill>
          </a:ln>
        </p:spPr>
        <p:txBody>
          <a:bodyPr>
            <a:normAutofit fontScale="92500" lnSpcReduction="10000"/>
          </a:bodyPr>
          <a:lstStyle/>
          <a:p>
            <a:r>
              <a:rPr lang="it-IT" dirty="0" smtClean="0"/>
              <a:t>La teoria di Hobbes fu respinta da tutti accusata da cinismo, scetticismo, libertinismo.</a:t>
            </a:r>
          </a:p>
          <a:p>
            <a:pPr algn="just"/>
            <a:r>
              <a:rPr lang="it-IT" dirty="0" smtClean="0"/>
              <a:t>In realtà era un razionalista pessimista nei confronti dell’uomo , ma vedeva nello stato la sola salvezza in quanto disciplinava le passioni.</a:t>
            </a:r>
          </a:p>
          <a:p>
            <a:pPr algn="just"/>
            <a:r>
              <a:rPr lang="it-IT" dirty="0" smtClean="0"/>
              <a:t>Preferiva la monarchia in quanto era da temere meno l’eccesso di potere di uno solo  che di molti.</a:t>
            </a:r>
          </a:p>
          <a:p>
            <a:pPr algn="just"/>
            <a:r>
              <a:rPr lang="it-IT" dirty="0" smtClean="0"/>
              <a:t>Fu un conservatore, ma non un teorico dello stato totalitario, ciò per cui si batte è la autorità e non la libertà.</a:t>
            </a:r>
            <a:endParaRPr lang="it-IT" dirty="0"/>
          </a:p>
        </p:txBody>
      </p:sp>
    </p:spTree>
    <p:extLst>
      <p:ext uri="{BB962C8B-B14F-4D97-AF65-F5344CB8AC3E}">
        <p14:creationId xmlns:p14="http://schemas.microsoft.com/office/powerpoint/2010/main" val="1158764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539552" y="1268760"/>
            <a:ext cx="7772400" cy="1470025"/>
          </a:xfrm>
          <a:solidFill>
            <a:schemeClr val="accent6">
              <a:lumMod val="60000"/>
              <a:lumOff val="40000"/>
            </a:schemeClr>
          </a:solidFill>
          <a:ln>
            <a:solidFill>
              <a:schemeClr val="tx1"/>
            </a:solidFill>
          </a:ln>
        </p:spPr>
        <p:txBody>
          <a:bodyPr/>
          <a:lstStyle/>
          <a:p>
            <a:r>
              <a:rPr lang="it-IT" dirty="0" smtClean="0"/>
              <a:t>Fine della terza conversazione</a:t>
            </a:r>
            <a:endParaRPr lang="it-IT" dirty="0"/>
          </a:p>
        </p:txBody>
      </p:sp>
      <p:sp>
        <p:nvSpPr>
          <p:cNvPr id="5" name="Sottotitolo 4"/>
          <p:cNvSpPr>
            <a:spLocks noGrp="1"/>
          </p:cNvSpPr>
          <p:nvPr>
            <p:ph type="subTitle" idx="1"/>
          </p:nvPr>
        </p:nvSpPr>
        <p:spPr>
          <a:solidFill>
            <a:schemeClr val="accent6">
              <a:lumMod val="40000"/>
              <a:lumOff val="60000"/>
            </a:schemeClr>
          </a:solidFill>
          <a:ln>
            <a:solidFill>
              <a:schemeClr val="tx1"/>
            </a:solidFill>
          </a:ln>
        </p:spPr>
        <p:txBody>
          <a:bodyPr>
            <a:normAutofit/>
          </a:bodyPr>
          <a:lstStyle/>
          <a:p>
            <a:r>
              <a:rPr lang="it-IT" sz="4400" dirty="0" smtClean="0">
                <a:solidFill>
                  <a:schemeClr val="tx1"/>
                </a:solidFill>
              </a:rPr>
              <a:t>Grazie</a:t>
            </a:r>
            <a:endParaRPr lang="it-IT" sz="4400" dirty="0">
              <a:solidFill>
                <a:schemeClr val="tx1"/>
              </a:solidFill>
            </a:endParaRPr>
          </a:p>
        </p:txBody>
      </p:sp>
    </p:spTree>
    <p:extLst>
      <p:ext uri="{BB962C8B-B14F-4D97-AF65-F5344CB8AC3E}">
        <p14:creationId xmlns:p14="http://schemas.microsoft.com/office/powerpoint/2010/main" val="220222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332656"/>
            <a:ext cx="8229600" cy="1143000"/>
          </a:xfrm>
          <a:solidFill>
            <a:schemeClr val="accent6">
              <a:lumMod val="60000"/>
              <a:lumOff val="40000"/>
            </a:schemeClr>
          </a:solidFill>
        </p:spPr>
        <p:txBody>
          <a:bodyPr>
            <a:normAutofit fontScale="90000"/>
          </a:bodyPr>
          <a:lstStyle/>
          <a:p>
            <a:r>
              <a:rPr lang="it-IT" dirty="0" smtClean="0"/>
              <a:t>Chi fonda la sovranità?</a:t>
            </a:r>
            <a:br>
              <a:rPr lang="it-IT" dirty="0" smtClean="0"/>
            </a:br>
            <a:r>
              <a:rPr lang="it-IT" dirty="0" smtClean="0"/>
              <a:t>Alto </a:t>
            </a:r>
            <a:r>
              <a:rPr lang="it-IT" dirty="0"/>
              <a:t>Medioevo</a:t>
            </a:r>
          </a:p>
        </p:txBody>
      </p:sp>
      <p:sp>
        <p:nvSpPr>
          <p:cNvPr id="3" name="Segnaposto contenuto 2"/>
          <p:cNvSpPr>
            <a:spLocks noGrp="1"/>
          </p:cNvSpPr>
          <p:nvPr>
            <p:ph idx="1"/>
          </p:nvPr>
        </p:nvSpPr>
        <p:spPr>
          <a:solidFill>
            <a:schemeClr val="accent6">
              <a:lumMod val="40000"/>
              <a:lumOff val="60000"/>
            </a:schemeClr>
          </a:solidFill>
        </p:spPr>
        <p:txBody>
          <a:bodyPr>
            <a:normAutofit lnSpcReduction="10000"/>
          </a:bodyPr>
          <a:lstStyle/>
          <a:p>
            <a:pPr algn="just"/>
            <a:r>
              <a:rPr lang="it-IT" dirty="0"/>
              <a:t>L’imperatore fra il VII e l’VIII sec. abbandona i riti e le cerimonie germaniche che fondano la sua sovranità come «</a:t>
            </a:r>
            <a:r>
              <a:rPr lang="it-IT" dirty="0" err="1"/>
              <a:t>primus</a:t>
            </a:r>
            <a:r>
              <a:rPr lang="it-IT" dirty="0"/>
              <a:t> inter </a:t>
            </a:r>
            <a:r>
              <a:rPr lang="it-IT" dirty="0" err="1"/>
              <a:t>pares</a:t>
            </a:r>
            <a:r>
              <a:rPr lang="it-IT" dirty="0"/>
              <a:t>».</a:t>
            </a:r>
          </a:p>
          <a:p>
            <a:pPr algn="just"/>
            <a:r>
              <a:rPr lang="it-IT" dirty="0"/>
              <a:t>Assume il titolo di re «per Grazia di Dio».</a:t>
            </a:r>
          </a:p>
          <a:p>
            <a:pPr algn="just"/>
            <a:r>
              <a:rPr lang="it-IT" dirty="0"/>
              <a:t>Si sottolinea il fatto che il re sta sopra al popolo che Dio ha affidato alle sue cure; il sovrano non può sbagliare, non può essere giudicato e il popolo è il minorenne che ha bisogno di </a:t>
            </a:r>
            <a:r>
              <a:rPr lang="it-IT" dirty="0" smtClean="0"/>
              <a:t>guida.</a:t>
            </a:r>
            <a:endParaRPr lang="it-IT" dirty="0"/>
          </a:p>
        </p:txBody>
      </p:sp>
    </p:spTree>
    <p:extLst>
      <p:ext uri="{BB962C8B-B14F-4D97-AF65-F5344CB8AC3E}">
        <p14:creationId xmlns:p14="http://schemas.microsoft.com/office/powerpoint/2010/main" val="122745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60000"/>
              <a:lumOff val="40000"/>
            </a:schemeClr>
          </a:solidFill>
        </p:spPr>
        <p:txBody>
          <a:bodyPr>
            <a:normAutofit fontScale="90000"/>
          </a:bodyPr>
          <a:lstStyle/>
          <a:p>
            <a:r>
              <a:rPr lang="it-IT" dirty="0" smtClean="0"/>
              <a:t>Sovranità decentrata: il sistema feudale</a:t>
            </a:r>
            <a:endParaRPr lang="it-IT" dirty="0"/>
          </a:p>
        </p:txBody>
      </p:sp>
      <p:sp>
        <p:nvSpPr>
          <p:cNvPr id="3" name="Segnaposto contenuto 2"/>
          <p:cNvSpPr>
            <a:spLocks noGrp="1"/>
          </p:cNvSpPr>
          <p:nvPr>
            <p:ph idx="1"/>
          </p:nvPr>
        </p:nvSpPr>
        <p:spPr>
          <a:solidFill>
            <a:schemeClr val="accent6">
              <a:lumMod val="40000"/>
              <a:lumOff val="60000"/>
            </a:schemeClr>
          </a:solidFill>
        </p:spPr>
        <p:txBody>
          <a:bodyPr/>
          <a:lstStyle/>
          <a:p>
            <a:pPr algn="just"/>
            <a:r>
              <a:rPr lang="it-IT" dirty="0" smtClean="0"/>
              <a:t>La costruzione di un nuovo modello politico organizzativo si rende necessario in quanto la vastità dei territori conquistati, le difficoltà di comunicazione, la mancanza di una burocrazia istruita, richiedono una «delega» della sovranità a guerrieri fidati.</a:t>
            </a:r>
          </a:p>
          <a:p>
            <a:pPr algn="just"/>
            <a:r>
              <a:rPr lang="it-IT" dirty="0" smtClean="0"/>
              <a:t>I feudi diventano un centro di sovranità che col tempo disgrega la sovranità centrale</a:t>
            </a:r>
            <a:endParaRPr lang="it-IT" dirty="0"/>
          </a:p>
        </p:txBody>
      </p:sp>
    </p:spTree>
    <p:extLst>
      <p:ext uri="{BB962C8B-B14F-4D97-AF65-F5344CB8AC3E}">
        <p14:creationId xmlns:p14="http://schemas.microsoft.com/office/powerpoint/2010/main" val="286253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573016"/>
            <a:ext cx="6045656" cy="3152378"/>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6632"/>
            <a:ext cx="4655820" cy="3208020"/>
          </a:xfrm>
          <a:prstGeom prst="rect">
            <a:avLst/>
          </a:prstGeom>
        </p:spPr>
      </p:pic>
      <p:sp>
        <p:nvSpPr>
          <p:cNvPr id="5" name="CasellaDiTesto 4"/>
          <p:cNvSpPr txBox="1"/>
          <p:nvPr/>
        </p:nvSpPr>
        <p:spPr>
          <a:xfrm>
            <a:off x="5090368" y="546914"/>
            <a:ext cx="3965957" cy="1446550"/>
          </a:xfrm>
          <a:prstGeom prst="rect">
            <a:avLst/>
          </a:prstGeom>
          <a:noFill/>
        </p:spPr>
        <p:txBody>
          <a:bodyPr wrap="none" rtlCol="0">
            <a:spAutoFit/>
          </a:bodyPr>
          <a:lstStyle/>
          <a:p>
            <a:r>
              <a:rPr lang="it-IT" sz="3200" dirty="0" smtClean="0"/>
              <a:t>Il concetto di sovranità</a:t>
            </a:r>
          </a:p>
          <a:p>
            <a:r>
              <a:rPr lang="it-IT" sz="3200" dirty="0" smtClean="0"/>
              <a:t>«decentrata</a:t>
            </a:r>
            <a:r>
              <a:rPr lang="it-IT" sz="2400" dirty="0" smtClean="0"/>
              <a:t>»:</a:t>
            </a:r>
          </a:p>
          <a:p>
            <a:endParaRPr lang="it-IT" sz="2400" dirty="0"/>
          </a:p>
        </p:txBody>
      </p:sp>
      <p:sp>
        <p:nvSpPr>
          <p:cNvPr id="7" name="CasellaDiTesto 6"/>
          <p:cNvSpPr txBox="1"/>
          <p:nvPr/>
        </p:nvSpPr>
        <p:spPr>
          <a:xfrm>
            <a:off x="-34627" y="4856817"/>
            <a:ext cx="3510041" cy="584775"/>
          </a:xfrm>
          <a:prstGeom prst="rect">
            <a:avLst/>
          </a:prstGeom>
          <a:noFill/>
        </p:spPr>
        <p:txBody>
          <a:bodyPr wrap="square" rtlCol="0">
            <a:spAutoFit/>
          </a:bodyPr>
          <a:lstStyle/>
          <a:p>
            <a:r>
              <a:rPr lang="it-IT" sz="3200" dirty="0" smtClean="0"/>
              <a:t>Il modello feudale</a:t>
            </a:r>
            <a:endParaRPr lang="it-IT" sz="3200" dirty="0"/>
          </a:p>
        </p:txBody>
      </p:sp>
      <p:sp>
        <p:nvSpPr>
          <p:cNvPr id="8" name="Freccia a destra 7"/>
          <p:cNvSpPr/>
          <p:nvPr/>
        </p:nvSpPr>
        <p:spPr>
          <a:xfrm>
            <a:off x="1259632" y="57332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108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1454</TotalTime>
  <Words>2922</Words>
  <Application>Microsoft Office PowerPoint</Application>
  <PresentationFormat>Presentazione su schermo (4:3)</PresentationFormat>
  <Paragraphs>220</Paragraphs>
  <Slides>67</Slides>
  <Notes>0</Notes>
  <HiddenSlides>0</HiddenSlides>
  <MMClips>0</MMClips>
  <ScaleCrop>false</ScaleCrop>
  <HeadingPairs>
    <vt:vector size="4" baseType="variant">
      <vt:variant>
        <vt:lpstr>Tema</vt:lpstr>
      </vt:variant>
      <vt:variant>
        <vt:i4>1</vt:i4>
      </vt:variant>
      <vt:variant>
        <vt:lpstr>Titoli diapositive</vt:lpstr>
      </vt:variant>
      <vt:variant>
        <vt:i4>67</vt:i4>
      </vt:variant>
    </vt:vector>
  </HeadingPairs>
  <TitlesOfParts>
    <vt:vector size="68" baseType="lpstr">
      <vt:lpstr>Tema di Office</vt:lpstr>
      <vt:lpstr>IL concetto di sovranità dall’assolutismo alla democrazia</vt:lpstr>
      <vt:lpstr>L’evoluzione del concetto di sovranità nel mondo occidentale</vt:lpstr>
      <vt:lpstr>Il concetto di sovranità</vt:lpstr>
      <vt:lpstr>Presentazione standard di PowerPoint</vt:lpstr>
      <vt:lpstr>Sovranità decentrata: il sistema feudale</vt:lpstr>
      <vt:lpstr>Presentazione standard di PowerPoint</vt:lpstr>
      <vt:lpstr>Chi fonda la sovranità? Alto Medioevo</vt:lpstr>
      <vt:lpstr>Sovranità decentrata: il sistema feudale</vt:lpstr>
      <vt:lpstr>Presentazione standard di PowerPoint</vt:lpstr>
      <vt:lpstr>Presentazione standard di PowerPoint</vt:lpstr>
      <vt:lpstr>Immagini della sovranità</vt:lpstr>
      <vt:lpstr>La Chiesa rivendica il ruolo di sovranità</vt:lpstr>
      <vt:lpstr>Presentazione standard di PowerPoint</vt:lpstr>
      <vt:lpstr>Il conflitto fra Impero e Papato nel   Basso Medioevo </vt:lpstr>
      <vt:lpstr>Presentazione standard di PowerPoint</vt:lpstr>
      <vt:lpstr>Presentazione standard di PowerPoint</vt:lpstr>
      <vt:lpstr>La crisi dell’Impero e l’emergere degli stati nell’Europa Occidentale</vt:lpstr>
      <vt:lpstr>La modernità introduce la sovranità accentrata : lo stato</vt:lpstr>
      <vt:lpstr>Fine della prima conversazione</vt:lpstr>
      <vt:lpstr>Il concetto di sovranità dall’ Assolutismo alla democrazia</vt:lpstr>
      <vt:lpstr>Riflessioni sulla natura della sovranità nel mondo antico</vt:lpstr>
      <vt:lpstr>Stato naturale o convenzionale; ideale o realistico; necessario?</vt:lpstr>
      <vt:lpstr>La filosofia politica nel mondo antico: i Sofisti: lo stato è una convenzione</vt:lpstr>
      <vt:lpstr>Due posizioni sulla convenzionalità della legge</vt:lpstr>
      <vt:lpstr>Lo stato naturale e ideale : Platone</vt:lpstr>
      <vt:lpstr>Lo stato naturale e ideale: Platone</vt:lpstr>
      <vt:lpstr>Presentazione standard di PowerPoint</vt:lpstr>
      <vt:lpstr>Lo Stato ideale :Platone</vt:lpstr>
      <vt:lpstr>Presentazione standard di PowerPoint</vt:lpstr>
      <vt:lpstr>Lo stato ideale: Platone</vt:lpstr>
      <vt:lpstr>Lo stato ideale: Platone</vt:lpstr>
      <vt:lpstr>La Revisione dello Stato ideale</vt:lpstr>
      <vt:lpstr>La Revisione dello Stato ideale</vt:lpstr>
      <vt:lpstr>Utopie utopisti</vt:lpstr>
      <vt:lpstr>Presentazione standard di PowerPoint</vt:lpstr>
      <vt:lpstr>Aristotele : la visione naturale e realistica della politica</vt:lpstr>
      <vt:lpstr>Presentazione standard di PowerPoint</vt:lpstr>
      <vt:lpstr>Aristotele: le forme di governo</vt:lpstr>
      <vt:lpstr>Fine della seconda conversazione</vt:lpstr>
      <vt:lpstr>Il concetto di sovranità dall’assolutismo alla democrazia</vt:lpstr>
      <vt:lpstr>Dal Principe di Machiavelli al sovrano assoluto di Hobbes</vt:lpstr>
      <vt:lpstr>Machiavelli: Il Principe</vt:lpstr>
      <vt:lpstr>Machiavelli: la virtù del Principe</vt:lpstr>
      <vt:lpstr>Machiavelli : la Fortuna</vt:lpstr>
      <vt:lpstr>Presentazione standard di PowerPoint</vt:lpstr>
      <vt:lpstr>Presentazione standard di PowerPoint</vt:lpstr>
      <vt:lpstr>Presentazione standard di PowerPoint</vt:lpstr>
      <vt:lpstr>Considerazioni su Machiavelli</vt:lpstr>
      <vt:lpstr>Lo stato assoluto di Hobbes  il giusnaturalismo /1</vt:lpstr>
      <vt:lpstr>Il giusnaturalismo/2</vt:lpstr>
      <vt:lpstr>Presentazione standard di PowerPoint</vt:lpstr>
      <vt:lpstr>T.Hobbes e la rivoluzione inglese</vt:lpstr>
      <vt:lpstr>Presentazione standard di PowerPoint</vt:lpstr>
      <vt:lpstr>Presentazione standard di PowerPoint</vt:lpstr>
      <vt:lpstr>Presentazione standard di PowerPoint</vt:lpstr>
      <vt:lpstr>De cive(1642)  e Leviatano(1657)/1</vt:lpstr>
      <vt:lpstr>De cive(1642)  e Leviatano(1657)/2</vt:lpstr>
      <vt:lpstr>Presentazione standard di PowerPoint</vt:lpstr>
      <vt:lpstr>Hobbes: lo stato di natura</vt:lpstr>
      <vt:lpstr>Le leggi nello stato di natura/1</vt:lpstr>
      <vt:lpstr>Le leggi nello stato di natura/2</vt:lpstr>
      <vt:lpstr>Lo stato nasce da un patto</vt:lpstr>
      <vt:lpstr>Patto di unione e di assoggettamento</vt:lpstr>
      <vt:lpstr>Il Leviatano</vt:lpstr>
      <vt:lpstr>Non cittadini ma sudditi</vt:lpstr>
      <vt:lpstr>Considerazioni</vt:lpstr>
      <vt:lpstr>Fine della terza conversazione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concetto di sovranità</dc:title>
  <dc:creator>Mariella Valenti</dc:creator>
  <cp:lastModifiedBy>Mariella Valenti</cp:lastModifiedBy>
  <cp:revision>141</cp:revision>
  <dcterms:created xsi:type="dcterms:W3CDTF">2023-07-31T15:00:03Z</dcterms:created>
  <dcterms:modified xsi:type="dcterms:W3CDTF">2024-02-29T09:06:49Z</dcterms:modified>
</cp:coreProperties>
</file>