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83" r:id="rId4"/>
    <p:sldId id="260" r:id="rId5"/>
    <p:sldId id="259" r:id="rId6"/>
    <p:sldId id="257" r:id="rId7"/>
    <p:sldId id="258" r:id="rId8"/>
    <p:sldId id="261" r:id="rId9"/>
    <p:sldId id="262" r:id="rId10"/>
    <p:sldId id="265" r:id="rId11"/>
    <p:sldId id="263" r:id="rId12"/>
    <p:sldId id="264" r:id="rId13"/>
    <p:sldId id="266" r:id="rId14"/>
    <p:sldId id="267" r:id="rId15"/>
    <p:sldId id="268" r:id="rId16"/>
    <p:sldId id="280" r:id="rId17"/>
    <p:sldId id="269" r:id="rId18"/>
    <p:sldId id="270" r:id="rId19"/>
    <p:sldId id="272" r:id="rId20"/>
    <p:sldId id="275" r:id="rId21"/>
    <p:sldId id="273" r:id="rId22"/>
    <p:sldId id="276" r:id="rId23"/>
    <p:sldId id="274" r:id="rId24"/>
    <p:sldId id="281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6D1566-4D99-8073-1483-A11D97818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CED0C35-FB12-0EE6-2291-FE1D1A849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928F99-2B32-AA38-ED0E-E858F694B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6482-2840-499D-BC47-C5ECEE8139D0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EA4AD7A-A5AF-F14F-A086-75CBCF346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C00CF3-94F3-9FE8-4D69-D07064920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0AA5-C8E1-48F8-8AC3-F029BA813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2148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40FF9E-A8BB-6868-6389-EEC62805A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0CFA7AC-968E-D737-FC6D-96EA7655E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560FD8-CC78-B89C-4504-8245C1922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6482-2840-499D-BC47-C5ECEE8139D0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A02298-27FC-9EDE-8A04-CCDB4808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1C8A31-A5D9-4FF3-317C-6DCC2516A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0AA5-C8E1-48F8-8AC3-F029BA813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9545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7CA25F9-C806-6BBD-A820-9C210CBFEB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7A75F37-A756-9779-B902-858CAB6E4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38CF42-98F6-9042-7B16-CE2485646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6482-2840-499D-BC47-C5ECEE8139D0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5C1B228-4BEA-BE33-920C-45D493424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14227D-3804-D200-943B-D62952C0D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0AA5-C8E1-48F8-8AC3-F029BA813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194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207035-97FF-E74A-C1F3-84FC4DF18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84B2EB-7FCC-F512-75AE-74668BDE5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372A04-9AFB-58F8-EBE1-743B32EE0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6482-2840-499D-BC47-C5ECEE8139D0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65AA2B-4B9A-5127-1247-5967462F7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865604-C00E-FC3A-E522-FE79DCE55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0AA5-C8E1-48F8-8AC3-F029BA813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787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2D3CBF-5184-0DD9-0696-CC7B51A18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B7D654D-65AD-FA87-6E66-012053821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549697C-C12B-3335-CE4E-B0CD2473D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6482-2840-499D-BC47-C5ECEE8139D0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AB02165-DF75-2A52-F073-5CB465727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C9283F-82BD-2977-86B8-862949739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0AA5-C8E1-48F8-8AC3-F029BA813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375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B4649B-3BA3-1824-9587-41F1D6A9B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CE25BE-7959-6298-2306-FC6472506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FA63F4C-F8F3-8F38-0CEC-E33E8274C4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D5D08CD-070C-DA01-026F-3C2E31473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6482-2840-499D-BC47-C5ECEE8139D0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F28CA49-5A0B-EB1A-E9E6-F4DAC2683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E70E475-8757-3180-9769-1EF4774E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0AA5-C8E1-48F8-8AC3-F029BA813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725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9B57F4-67B7-79A3-7D7E-E4BFFD591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06CCFCC-1551-5417-F4B2-8928C968D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04C2122-9393-90B3-78E2-D1DC0A9EC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5938644-79DB-1B38-E19D-058B885230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A6F944D-5419-18D6-E5AA-5037D597D4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E753C7E-ACDB-C799-B746-C450186EF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6482-2840-499D-BC47-C5ECEE8139D0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22677A0-9822-364E-A88D-2FC6F07AF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A564553-6D5C-6DCA-2C21-774708EA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0AA5-C8E1-48F8-8AC3-F029BA813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049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A7E4EC-0991-90F0-4F00-6697099C1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0F9962F-6F40-0D0E-4EC2-34521B9FC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6482-2840-499D-BC47-C5ECEE8139D0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C8E9D86-8C16-C153-A5B9-4E016EBC2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BC33837-63CC-1D43-E3E8-990B3C0B7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0AA5-C8E1-48F8-8AC3-F029BA813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2952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B0E7316-B239-9D71-FC3E-2243F1D7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6482-2840-499D-BC47-C5ECEE8139D0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74A1B13-A2F8-B6FE-906D-8EF686119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F963BCE-9CF5-D3D3-D80B-681BDAE28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0AA5-C8E1-48F8-8AC3-F029BA813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883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045FF8-065E-B088-0724-71C4952E6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D1D2DF5-5EFA-8408-6742-2123DD070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7DB2574-D5A3-A40E-2416-0E2A88B35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9BDE57-FDD7-3C9D-9C84-C3EDF7CC2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6482-2840-499D-BC47-C5ECEE8139D0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9D4775-98D5-F9A6-7C3E-D8E8D0965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EF5435C-1DE6-7823-2420-798B6FB9A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0AA5-C8E1-48F8-8AC3-F029BA813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940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BBE917-3D5B-AAF5-AE0D-FB8F35761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98271CA-FB04-7561-7809-B232395D64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CEE2892-CD0D-18B0-378E-A1C8C22B7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05BDE24-712C-E62B-FCD0-1C8C7910C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6482-2840-499D-BC47-C5ECEE8139D0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8AF3B4-F32A-9A8B-AA1F-21AE37144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B36613-A801-8D89-F68C-AAC47B2A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A0AA5-C8E1-48F8-8AC3-F029BA813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9804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9F82E17-FCC5-1D39-1E09-B1BCE8865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543BBBC-7C99-EA97-9105-B1BC35373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C93FE3-963C-098F-1506-8DF4AF921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B6482-2840-499D-BC47-C5ECEE8139D0}" type="datetimeFigureOut">
              <a:rPr lang="it-IT" smtClean="0"/>
              <a:t>07/03/2024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4E93E4-F72E-09F6-340B-338F152B3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985ACB-C3FA-AD39-18E3-16841C629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A0AA5-C8E1-48F8-8AC3-F029BA8139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22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2A16F1E-68AC-531F-205B-A8D897DB3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311" y="137272"/>
            <a:ext cx="4038600" cy="645795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D668C0-9E50-23B8-EC26-769444216CF7}"/>
              </a:ext>
            </a:extLst>
          </p:cNvPr>
          <p:cNvSpPr txBox="1"/>
          <p:nvPr/>
        </p:nvSpPr>
        <p:spPr>
          <a:xfrm>
            <a:off x="770965" y="1891553"/>
            <a:ext cx="58898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 nuovi Greci? </a:t>
            </a:r>
          </a:p>
          <a:p>
            <a:pPr algn="ctr"/>
            <a:r>
              <a:rPr lang="it-IT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Il Nazismo e l’Antichità classica</a:t>
            </a:r>
          </a:p>
        </p:txBody>
      </p:sp>
    </p:spTree>
    <p:extLst>
      <p:ext uri="{BB962C8B-B14F-4D97-AF65-F5344CB8AC3E}">
        <p14:creationId xmlns:p14="http://schemas.microsoft.com/office/powerpoint/2010/main" val="528655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F935FBC-1182-FE30-9F93-86FA91E9F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930" y="22412"/>
            <a:ext cx="4718070" cy="6858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FBDFF9-1E77-4BD1-9825-8DEA4E49A4FD}"/>
              </a:ext>
            </a:extLst>
          </p:cNvPr>
          <p:cNvSpPr txBox="1"/>
          <p:nvPr/>
        </p:nvSpPr>
        <p:spPr>
          <a:xfrm>
            <a:off x="384726" y="161036"/>
            <a:ext cx="6894616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Tedeschi, Greci, Romani: una stessa razza</a:t>
            </a:r>
          </a:p>
          <a:p>
            <a:pPr algn="just"/>
            <a:endParaRPr lang="it-IT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it-IT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«Quando ci chiedono chi sono i nostri antenati, dobbiamo rispondere: i Greci».                                                         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Adolf Hitler</a:t>
            </a:r>
          </a:p>
          <a:p>
            <a:pPr algn="just"/>
            <a:endParaRPr lang="it-IT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it-IT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«La vecchia dottrina secondo la quale la luce viene dall’est, così come l’affermazione che i popoli europei sono emigrati dall’Asia, vale a dire che la patria fisica e spirituale dell’Europa si trova in Asia, è oggi completamente smentita. Il senso della storia non ha seguito una strada che procedeva da est a ovest, come lasciava credere una visione della storia confessionale e superficiale. La creazione decisiva dei millenni che ci riguardano emana instancabilmente da forze razziali del nord, che fecondano il sud e il sud-est. Le migrazioni dei popoli nordici, che un tempo diedero la nascita alle civiltà dell’India, dell’Iran, della Grecia e di Roma, sono oggi chiaramente attestate».                                                                </a:t>
            </a:r>
          </a:p>
          <a:p>
            <a:pPr algn="r"/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Alfred Rosenberg</a:t>
            </a:r>
            <a:endParaRPr lang="it-IT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250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0DBF01E-83EA-8791-16DB-CC423B9A2CA1}"/>
              </a:ext>
            </a:extLst>
          </p:cNvPr>
          <p:cNvSpPr txBox="1"/>
          <p:nvPr/>
        </p:nvSpPr>
        <p:spPr>
          <a:xfrm>
            <a:off x="744071" y="412376"/>
            <a:ext cx="1080247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Tedeschi, Greci, Romani: una stessa razza</a:t>
            </a:r>
          </a:p>
          <a:p>
            <a:pPr algn="just"/>
            <a:endParaRPr lang="it-IT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 Greci avevano gli occhi…azzurri</a:t>
            </a:r>
          </a:p>
          <a:p>
            <a:pPr algn="just"/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«Un piccolo termine greco costituisce una prova inconfutabile: il nome del contorno della pupilla, l’iride, che significa arcobaleno. Un popolo che avesse gli occhi marroni o neri non avrebbe mai potuto avere la stramba idea di paragonare gli occhi a un arcobaleno, poiché, come è evidente, l’arcobaleno non è marrone. Tale denominazione assume dunque senso solo rispetto a occhi chiari – azzurri, grigi, verdi, o blu con un contorno dorato – colori, dunque, che si trovano solo nella razza nordica». </a:t>
            </a:r>
          </a:p>
          <a:p>
            <a:pPr algn="just"/>
            <a:endParaRPr lang="it-IT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Hans Gunther, </a:t>
            </a:r>
            <a: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Storia razziale del popolo greco e del popolo romano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1929</a:t>
            </a: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205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D39641-7F84-F8D4-E932-31E93289F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64A718C-CBFA-7D4E-9E3B-F170CCC68157}"/>
              </a:ext>
            </a:extLst>
          </p:cNvPr>
          <p:cNvSpPr txBox="1"/>
          <p:nvPr/>
        </p:nvSpPr>
        <p:spPr>
          <a:xfrm>
            <a:off x="824753" y="212735"/>
            <a:ext cx="1080247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Tedeschi, Greci, Romani: una stessa razza</a:t>
            </a:r>
          </a:p>
          <a:p>
            <a:pPr algn="ctr"/>
            <a:endParaRPr lang="it-IT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 Greci e i Romani avevano i capelli…biondi</a:t>
            </a:r>
          </a:p>
          <a:p>
            <a:pPr algn="just"/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«Gli dei e gli eroi dell’</a:t>
            </a:r>
            <a:r>
              <a:rPr lang="it-IT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Iliade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sono biondi, come quelli dell’</a:t>
            </a:r>
            <a:r>
              <a:rPr lang="it-IT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Odissea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[…] La bellezza di Elena è ampiamente descritta: i suoi capelli biondi e fini come la seta, i suoi occhi quasi diafani, le gote rosa e le labbra rosse, su pelle di un candore abbagliante, le sue mani bianche e sottili – tutti elementi che caratterizzano la razza nordica». </a:t>
            </a:r>
          </a:p>
          <a:p>
            <a:pPr algn="just"/>
            <a:endParaRPr lang="it-IT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«La grandezza storica dei Romani è inestricabilmente connessa con la loro matrice nordica […]. Le figure più rilevanti e più decisive della storia romana rivelano questa origine con piena evidenza.  I fondatori di Roma evocano, malgrado tutta la bruma di leggende che li circonda, i popoli del Nord più originari. Catone, un rosso con gli occhi azzurri, Silla aveva i capelli color dell’oro e gli occhi azzurri, Cesare, un uomo del Nord con tratti solo parzialmente misti».</a:t>
            </a:r>
          </a:p>
          <a:p>
            <a:pPr algn="just"/>
            <a:endParaRPr lang="it-IT" sz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Hans Gunther, </a:t>
            </a:r>
            <a: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Storia razziale del popolo greco e del popolo romano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1929</a:t>
            </a: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977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E41997-B189-6C5E-BE15-EC2F8CA93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66AAA16-12DC-B887-F2EF-8C4EB7F9DF98}"/>
              </a:ext>
            </a:extLst>
          </p:cNvPr>
          <p:cNvSpPr txBox="1"/>
          <p:nvPr/>
        </p:nvSpPr>
        <p:spPr>
          <a:xfrm>
            <a:off x="564777" y="472711"/>
            <a:ext cx="4969248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Discendenti dei Greci.</a:t>
            </a:r>
          </a:p>
          <a:p>
            <a:pPr algn="ctr"/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 legittimazione dell’invasione di Grecia</a:t>
            </a:r>
          </a:p>
          <a:p>
            <a:pPr algn="ctr"/>
            <a:endParaRPr lang="it-IT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«Il cerchio della storia universale è chiuso, oggi [28 aprile 1941] alle Termopili. 2500 anni fa, il popolo greco ha resistito con Leonida a un nemico numericamente superiore. In seguito si è arreso agli inglesi. Oggi, con i nostri colpi potenti, noi scacciamo gli inglesi fuori dall’Europa e fuori dalla Grecia».</a:t>
            </a:r>
          </a:p>
          <a:p>
            <a:pPr algn="just"/>
            <a:endParaRPr lang="it-IT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56757D4-6F8E-3A59-7EEE-213CA014F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9814" y="1065381"/>
            <a:ext cx="6146426" cy="47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36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9E0584-046A-6662-3C10-0DE8D2295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B87B0B7-2174-7A83-8725-B8E6A8807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0" y="0"/>
            <a:ext cx="10312782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92DA9A-CB9D-0027-9FE9-AF7EC6A2653F}"/>
              </a:ext>
            </a:extLst>
          </p:cNvPr>
          <p:cNvSpPr txBox="1"/>
          <p:nvPr/>
        </p:nvSpPr>
        <p:spPr>
          <a:xfrm>
            <a:off x="6687671" y="448235"/>
            <a:ext cx="43837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Tedeschi come Greci: l’arte</a:t>
            </a:r>
          </a:p>
        </p:txBody>
      </p:sp>
    </p:spTree>
    <p:extLst>
      <p:ext uri="{BB962C8B-B14F-4D97-AF65-F5344CB8AC3E}">
        <p14:creationId xmlns:p14="http://schemas.microsoft.com/office/powerpoint/2010/main" val="3626654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F0198A7-00A2-774B-99C4-B488FD605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134" y="0"/>
            <a:ext cx="9325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05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470E173-FC31-2132-62B3-61C26E556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15" y="278392"/>
            <a:ext cx="9182099" cy="630121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08CFFDE-E91A-0DDC-286B-CBC4CFADF505}"/>
              </a:ext>
            </a:extLst>
          </p:cNvPr>
          <p:cNvSpPr txBox="1"/>
          <p:nvPr/>
        </p:nvSpPr>
        <p:spPr>
          <a:xfrm>
            <a:off x="9717742" y="6056387"/>
            <a:ext cx="228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Tribuna dello </a:t>
            </a:r>
            <a:r>
              <a:rPr lang="it-IT" sz="1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Zeppelinfeld</a:t>
            </a:r>
            <a:r>
              <a:rPr lang="it-IT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Norimberga</a:t>
            </a:r>
          </a:p>
        </p:txBody>
      </p:sp>
    </p:spTree>
    <p:extLst>
      <p:ext uri="{BB962C8B-B14F-4D97-AF65-F5344CB8AC3E}">
        <p14:creationId xmlns:p14="http://schemas.microsoft.com/office/powerpoint/2010/main" val="3532121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A7F873-27CE-CF28-2C55-79D96E0B5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C3CBCF1-E345-AFB6-8E5E-3DED7DC3E976}"/>
              </a:ext>
            </a:extLst>
          </p:cNvPr>
          <p:cNvSpPr txBox="1"/>
          <p:nvPr/>
        </p:nvSpPr>
        <p:spPr>
          <a:xfrm>
            <a:off x="277906" y="221386"/>
            <a:ext cx="1163618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Avvicinarsi agli antichi nel corpo</a:t>
            </a:r>
          </a:p>
          <a:p>
            <a:pPr algn="just"/>
            <a:endParaRPr lang="it-IT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«Quello che oggi viene chiamato </a:t>
            </a:r>
            <a:r>
              <a:rPr lang="it-IT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Gymnasium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è una deformazione vergognosa del suo modello greco. Nella nostra educazione abbiamo dimenticato che, in fondo, una mente sana non può che albergare in un corpo sano […] In uno Stato nazionale, la scuola deve lasciare libero un tempo di gran lunga maggiore per l’educazione fisica».                                                                               </a:t>
            </a:r>
          </a:p>
          <a:p>
            <a:pPr algn="r"/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Adolf Hitler, </a:t>
            </a:r>
            <a:r>
              <a:rPr lang="it-IT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Mein</a:t>
            </a:r>
            <a: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Kampf</a:t>
            </a:r>
          </a:p>
          <a:p>
            <a:pPr algn="just"/>
            <a:endParaRPr lang="it-IT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«A partire dalla trinità armonica fra il corpo, l’anima e lo spirito, il greco ha creato l’ideale desiderabile dell’uomo completo. La cultura e la cura del corpo, la nobiltà dell’anima avevano in Grecia gli stessi diritti, ed è dalla sintesi di questi tre fattori educativi che procede la figura ideale del </a:t>
            </a:r>
            <a:r>
              <a:rPr lang="it-IT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kalos</a:t>
            </a:r>
            <a:r>
              <a:rPr lang="it-IT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kai</a:t>
            </a:r>
            <a:r>
              <a:rPr lang="it-IT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agathos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».                       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Friederich Richter</a:t>
            </a:r>
          </a:p>
          <a:p>
            <a:pPr algn="just"/>
            <a:endParaRPr lang="it-IT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«I Greci dell’antichità educavano in modo esemplare il corpo alla bellezza e al movimento, ma non dimenticavano di approfondire la formazione del loro spirito. </a:t>
            </a:r>
            <a:r>
              <a:rPr lang="it-IT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Mens</a:t>
            </a:r>
            <a:r>
              <a:rPr lang="it-IT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sana in </a:t>
            </a:r>
            <a:r>
              <a:rPr lang="it-IT" sz="2400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corpore</a:t>
            </a:r>
            <a:r>
              <a:rPr lang="it-IT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sano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una frase del poeta Giovenale, è il motto di ogni educazione dell’antichità».                                                                               </a:t>
            </a:r>
            <a:r>
              <a:rPr lang="it-IT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Das</a:t>
            </a:r>
            <a: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Schwarze</a:t>
            </a:r>
            <a: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t-IT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Korps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22maggio 1935</a:t>
            </a: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523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06A2497-FA4B-F817-E126-1201768C4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246" y="416848"/>
            <a:ext cx="4410635" cy="588562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4547E5A-965B-8FC9-DE2C-48B3AB778220}"/>
              </a:ext>
            </a:extLst>
          </p:cNvPr>
          <p:cNvSpPr txBox="1"/>
          <p:nvPr/>
        </p:nvSpPr>
        <p:spPr>
          <a:xfrm>
            <a:off x="5522259" y="542354"/>
            <a:ext cx="630218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Il canone ariano: </a:t>
            </a:r>
          </a:p>
          <a:p>
            <a:pPr algn="ctr"/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il discobolo Lancellotti</a:t>
            </a:r>
          </a:p>
          <a:p>
            <a:pPr algn="just"/>
            <a:endParaRPr lang="it-IT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«Fate in modo di recarvi alla gliptoteca e di vedere fino a che punto l’uomo un tempo era bello, quanto fosse bello il suo corpo. Non possiamo parlare di progresso se non riusciremo a eguagliare questa bellezza. Ma non è tutto: dobbiamo, se possibile, superarla».</a:t>
            </a:r>
          </a:p>
          <a:p>
            <a:pPr algn="r"/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Adolf Hitler (1938)</a:t>
            </a:r>
            <a:endParaRPr lang="it-IT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021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38154C-603F-E7A2-2373-4155D8E5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1D8B26D6-63A8-CD93-65A2-98C2AFE7D067}"/>
              </a:ext>
            </a:extLst>
          </p:cNvPr>
          <p:cNvSpPr txBox="1"/>
          <p:nvPr/>
        </p:nvSpPr>
        <p:spPr>
          <a:xfrm>
            <a:off x="7709647" y="210660"/>
            <a:ext cx="4123765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La Germania, nuova Olimpia</a:t>
            </a:r>
          </a:p>
          <a:p>
            <a:pPr algn="ctr"/>
            <a:endParaRPr lang="it-IT" sz="11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it-IT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«Da sempre, uomini tedeschi hanno rivolto il loro sguardo verso la cultura originaria dell’antica Grecia. Alcuni grandi protagonisti della scienza tedesca, come Schliemann e </a:t>
            </a:r>
            <a:r>
              <a:rPr lang="it-IT" sz="2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Dorpfeld</a:t>
            </a:r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hanno consacrato una vita lunga e laboriosa a portare alla luce i tesori della Grecia, che essi sentivano come vicini».</a:t>
            </a:r>
          </a:p>
          <a:p>
            <a:pPr algn="r"/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Alfred Rosenberg </a:t>
            </a:r>
          </a:p>
          <a:p>
            <a:pPr algn="r"/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(17 luglio 1936)</a:t>
            </a: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8D69855-CC67-588F-B014-23B84A2D9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82" y="507870"/>
            <a:ext cx="707315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91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AF738E1-178A-E7E5-A04A-10C656683D22}"/>
              </a:ext>
            </a:extLst>
          </p:cNvPr>
          <p:cNvSpPr txBox="1"/>
          <p:nvPr/>
        </p:nvSpPr>
        <p:spPr>
          <a:xfrm>
            <a:off x="1775014" y="2017059"/>
            <a:ext cx="6571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Il mito germanico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E1ABB63-1E43-6F61-E7F2-72E328D18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754" y="0"/>
            <a:ext cx="10289572" cy="6858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C4D9F89-F8CB-C272-630A-C8295EA30D69}"/>
              </a:ext>
            </a:extLst>
          </p:cNvPr>
          <p:cNvSpPr txBox="1"/>
          <p:nvPr/>
        </p:nvSpPr>
        <p:spPr>
          <a:xfrm>
            <a:off x="5916706" y="285255"/>
            <a:ext cx="52712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Il mito germanico:</a:t>
            </a:r>
          </a:p>
          <a:p>
            <a:pPr algn="ctr"/>
            <a:r>
              <a:rPr lang="it-IT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Arminio</a:t>
            </a:r>
          </a:p>
        </p:txBody>
      </p:sp>
    </p:spTree>
    <p:extLst>
      <p:ext uri="{BB962C8B-B14F-4D97-AF65-F5344CB8AC3E}">
        <p14:creationId xmlns:p14="http://schemas.microsoft.com/office/powerpoint/2010/main" val="3393160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61C1441-D98A-3331-B72C-86C441842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180379"/>
            <a:ext cx="9715500" cy="649724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509A654-3D1C-42F6-1B8E-39E719E8BA34}"/>
              </a:ext>
            </a:extLst>
          </p:cNvPr>
          <p:cNvSpPr txBox="1"/>
          <p:nvPr/>
        </p:nvSpPr>
        <p:spPr>
          <a:xfrm>
            <a:off x="8309162" y="6042211"/>
            <a:ext cx="2644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Berlino, Stadio Olimpico</a:t>
            </a:r>
          </a:p>
        </p:txBody>
      </p:sp>
    </p:spTree>
    <p:extLst>
      <p:ext uri="{BB962C8B-B14F-4D97-AF65-F5344CB8AC3E}">
        <p14:creationId xmlns:p14="http://schemas.microsoft.com/office/powerpoint/2010/main" val="1165458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66A4E3A-7BB3-FB29-48FE-28DE1D9E7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3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2E58221-4D24-1BA1-8A81-59028D463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449" y="296825"/>
            <a:ext cx="6120914" cy="612091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3E5668C-BE06-80C9-E47A-9DE7312853FF}"/>
              </a:ext>
            </a:extLst>
          </p:cNvPr>
          <p:cNvSpPr txBox="1"/>
          <p:nvPr/>
        </p:nvSpPr>
        <p:spPr>
          <a:xfrm>
            <a:off x="471637" y="479571"/>
            <a:ext cx="462578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Da Olimpia a Berlino</a:t>
            </a:r>
          </a:p>
          <a:p>
            <a:pPr algn="just"/>
            <a:endParaRPr lang="it-IT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it-IT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«Nell’antico stadio, nell’area consacrata, viene acceso il fuoco olimpico. […] Imitando l’Antichità, i Greci accendono la loro fiamma olimpica nello stesso modo in cui gli antichi greci, secondo la descrizione di Plutarco, facevano sorgere il loro fuoco sacro».</a:t>
            </a:r>
          </a:p>
          <a:p>
            <a:pPr algn="just"/>
            <a:endParaRPr lang="it-IT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«Olympia-Zeitung»</a:t>
            </a:r>
          </a:p>
        </p:txBody>
      </p:sp>
    </p:spTree>
    <p:extLst>
      <p:ext uri="{BB962C8B-B14F-4D97-AF65-F5344CB8AC3E}">
        <p14:creationId xmlns:p14="http://schemas.microsoft.com/office/powerpoint/2010/main" val="2155652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A11CDB5-063E-B7ED-7E30-5FC0311EB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241" y="207452"/>
            <a:ext cx="8850405" cy="644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7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17C2D15-8424-D8E2-F3E5-CEFF0CC47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747" y="322448"/>
            <a:ext cx="8471087" cy="600831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9406F37-C933-5E7F-9221-343298FE1DC4}"/>
              </a:ext>
            </a:extLst>
          </p:cNvPr>
          <p:cNvSpPr txBox="1"/>
          <p:nvPr/>
        </p:nvSpPr>
        <p:spPr>
          <a:xfrm>
            <a:off x="466166" y="5253545"/>
            <a:ext cx="2680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Jesse Owens riceve la medaglia d’oro per il salto in lungo (secondo l’atleta tedesco Luz Long)</a:t>
            </a:r>
          </a:p>
        </p:txBody>
      </p:sp>
    </p:spTree>
    <p:extLst>
      <p:ext uri="{BB962C8B-B14F-4D97-AF65-F5344CB8AC3E}">
        <p14:creationId xmlns:p14="http://schemas.microsoft.com/office/powerpoint/2010/main" val="1208428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F92A17B-D9DA-CC9B-653E-BF75A27E0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006" y="499222"/>
            <a:ext cx="3906370" cy="585955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0754A28-3F28-A855-35A2-A662E99F5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480" y="1218532"/>
            <a:ext cx="4063813" cy="442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80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14EC10A-09DE-B64E-DCC1-589C7EF88D70}"/>
              </a:ext>
            </a:extLst>
          </p:cNvPr>
          <p:cNvSpPr txBox="1"/>
          <p:nvPr/>
        </p:nvSpPr>
        <p:spPr>
          <a:xfrm>
            <a:off x="986118" y="430306"/>
            <a:ext cx="1002254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Tacito e la ‘razza germanica’</a:t>
            </a:r>
          </a:p>
          <a:p>
            <a:pPr algn="ctr"/>
            <a:endParaRPr lang="it-IT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it-IT" sz="3200" kern="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«Quanto ai Germani, crederei che siano autoctoni e in minima parte mescolati con altri popoli per immigrazioni e ospitalità. […] Io sono d’accordo con quelli che ritengono che i popoli della Germania, non macchiati da nozze con individui di altre nazioni, sono risultati una stirpe a sé stante, pura e simile solo a sé stessa. Di qui il medesimo aspetto fisico degli abitanti, sebbene in un così grande numero di individui». </a:t>
            </a:r>
          </a:p>
          <a:p>
            <a:pPr algn="just"/>
            <a:endParaRPr lang="it-IT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r"/>
            <a:r>
              <a:rPr lang="it-IT" sz="2800" b="1" kern="1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Tacito, </a:t>
            </a:r>
            <a:r>
              <a:rPr lang="it-IT" sz="2800" b="1" i="1" kern="1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Germania</a:t>
            </a:r>
            <a:r>
              <a:rPr lang="it-IT" sz="2800" b="1" kern="1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4</a:t>
            </a:r>
            <a:endParaRPr lang="it-IT" sz="2400" b="1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7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EB40300-2DB9-A51C-7423-F86266884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122" y="514350"/>
            <a:ext cx="4086225" cy="58293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5D4BAD1-87BE-1A96-4CED-8AD9A16B9BD3}"/>
              </a:ext>
            </a:extLst>
          </p:cNvPr>
          <p:cNvSpPr txBox="1"/>
          <p:nvPr/>
        </p:nvSpPr>
        <p:spPr>
          <a:xfrm>
            <a:off x="726140" y="1057835"/>
            <a:ext cx="5495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Il mito germanico:</a:t>
            </a:r>
          </a:p>
          <a:p>
            <a:pPr algn="ctr"/>
            <a:r>
              <a:rPr lang="it-IT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Heinrich Himmler</a:t>
            </a:r>
          </a:p>
        </p:txBody>
      </p:sp>
    </p:spTree>
    <p:extLst>
      <p:ext uri="{BB962C8B-B14F-4D97-AF65-F5344CB8AC3E}">
        <p14:creationId xmlns:p14="http://schemas.microsoft.com/office/powerpoint/2010/main" val="185115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E68B50D-E171-BFD5-45B4-F96BF0A85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471" y="0"/>
            <a:ext cx="10158023" cy="68580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042E7B0-99D4-51F5-4F28-23017C706783}"/>
              </a:ext>
            </a:extLst>
          </p:cNvPr>
          <p:cNvSpPr txBox="1"/>
          <p:nvPr/>
        </p:nvSpPr>
        <p:spPr>
          <a:xfrm>
            <a:off x="1541930" y="645459"/>
            <a:ext cx="4141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Il mito germanico:</a:t>
            </a:r>
          </a:p>
          <a:p>
            <a:pPr algn="ctr"/>
            <a:r>
              <a:rPr lang="it-IT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il </a:t>
            </a: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Codex </a:t>
            </a:r>
            <a:r>
              <a:rPr lang="it-IT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Aesinas</a:t>
            </a:r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824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D58008E-E76A-CB6C-0D37-946FB03D812C}"/>
              </a:ext>
            </a:extLst>
          </p:cNvPr>
          <p:cNvSpPr txBox="1"/>
          <p:nvPr/>
        </p:nvSpPr>
        <p:spPr>
          <a:xfrm>
            <a:off x="537771" y="286871"/>
            <a:ext cx="626644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Contro il mito germanico: Hitler</a:t>
            </a:r>
          </a:p>
          <a:p>
            <a:endParaRPr lang="it-IT" sz="1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it-IT" sz="1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«Cos’è questo voler dimostrare a tutto il mondo che non abbiamo un passato? Non basta che si sappia che i Romani costruivano grandi edifici quando i nostri antenati si accontentavano di capanne di fango: Himmler vuol farle proprio vedere, queste capanne di fango, e cade in ammirazione davanti a ogni coccio d’argilla e ascia di pietra che gli capita tra i piedi. In tal modo, non facciamo che proclamare a tutto il mondo che, quando la Grecia e Roma avevano ormai raggiunto un livello culturale altissimo, noi eravamo bravi soltanto a lanciare asce di pietra o a starcene accovacciati intorno a fuochi all’aperto». </a:t>
            </a:r>
            <a:endParaRPr lang="it-IT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207E4EE-D7E8-E798-2047-BB2793B17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229" y="0"/>
            <a:ext cx="4697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12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704BF8-6C08-D98D-B646-2E4BF0098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74461F2-24C3-8444-FEE8-D4FE3916C155}"/>
              </a:ext>
            </a:extLst>
          </p:cNvPr>
          <p:cNvSpPr txBox="1"/>
          <p:nvPr/>
        </p:nvSpPr>
        <p:spPr>
          <a:xfrm>
            <a:off x="215041" y="212735"/>
            <a:ext cx="6768465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 Germani moderni non sono </a:t>
            </a:r>
          </a:p>
          <a:p>
            <a:pPr algn="ctr"/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 Germani antichi:</a:t>
            </a:r>
          </a:p>
          <a:p>
            <a:pPr algn="ctr"/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il complesso di inferiorità</a:t>
            </a:r>
          </a:p>
          <a:p>
            <a:endParaRPr lang="it-IT" sz="1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it-IT" sz="1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«Avremmo tutti i migliori motivi di lasciar dormire nel silenzio questo nostro passato Ecco invece che Himmler lo strombazza ai quattro venti! I Romani di oggi devono farsi delle belle risate di scherno davanti a simili ritrovamenti […] I Germani non erano più evoluti di quanto siano, oggi, i maori, popolo di negri neozelandesi».</a:t>
            </a:r>
          </a:p>
          <a:p>
            <a:pPr algn="just"/>
            <a:endParaRPr lang="it-IT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«Al tempo in cui i nostri antenati fabbricavano trogoli di pietra e brocche d’argilla, tutti quegli oggetti di cui i nostri studiosi della preistoria si compiacciono, i greci costruivano l’Acropoli». </a:t>
            </a:r>
            <a:endParaRPr lang="it-IT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327EBB1-7CA5-EEF2-B0BA-6874A48A9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229" y="0"/>
            <a:ext cx="4697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25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AA5346-D819-5EE7-4D83-7FB154C50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120FFE-4A60-5342-A0F0-C349CF0A0EE7}"/>
              </a:ext>
            </a:extLst>
          </p:cNvPr>
          <p:cNvSpPr txBox="1"/>
          <p:nvPr/>
        </p:nvSpPr>
        <p:spPr>
          <a:xfrm>
            <a:off x="622896" y="132052"/>
            <a:ext cx="694775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Hitler e la passione per la civiltà classica</a:t>
            </a:r>
            <a:endParaRPr lang="it-IT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it-IT" sz="1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«Riportava dalla biblioteca chili interi di libri da leggere. S’immergeva in traduzioni della letteratura greca e latina, come Sofocle, Omero, Aristofane, o ancora Orazio e Ovidio».</a:t>
            </a:r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r"/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Joseph </a:t>
            </a:r>
            <a:r>
              <a:rPr lang="it-IT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Greiner</a:t>
            </a:r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(compagno di studi a Vienna)</a:t>
            </a:r>
          </a:p>
          <a:p>
            <a:pPr algn="just"/>
            <a:endParaRPr lang="it-IT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«Aveva il pallino dell’antichità classica. Almeno una volta in vita sua, diceva, voleva vedere l’Acropoli. Il Fuhrer è un uomo interamente rivolto verso l’Antichità».</a:t>
            </a:r>
          </a:p>
          <a:p>
            <a:pPr algn="just"/>
            <a:endParaRPr lang="it-IT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it-IT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«Il Pireo è stato minato. Il Fuhrer vieta di bombardare Atene. È giusto e nobile da parte sua. Roma e Atene sono per lui come La Mecca. Gli dispiace molto dover combattere i Greci»</a:t>
            </a:r>
          </a:p>
          <a:p>
            <a:pPr algn="r"/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Joseph Goebbels</a:t>
            </a:r>
            <a:r>
              <a:rPr lang="it-IT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it-IT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C9F4B93-DF4C-D3C8-FBAF-FB836521D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226" y="0"/>
            <a:ext cx="3818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798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1407</Words>
  <Application>Microsoft Office PowerPoint</Application>
  <PresentationFormat>Widescreen</PresentationFormat>
  <Paragraphs>87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Gatti Fabio (fabio.gatti)</dc:creator>
  <cp:lastModifiedBy>Gatti Fabio (fabio.gatti)</cp:lastModifiedBy>
  <cp:revision>22</cp:revision>
  <dcterms:created xsi:type="dcterms:W3CDTF">2024-02-17T08:39:21Z</dcterms:created>
  <dcterms:modified xsi:type="dcterms:W3CDTF">2024-03-07T11:33:49Z</dcterms:modified>
</cp:coreProperties>
</file>